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wmf" ContentType="image/x-w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32"/>
  </p:notesMasterIdLst>
  <p:handoutMasterIdLst>
    <p:handoutMasterId r:id="rId33"/>
  </p:handoutMasterIdLst>
  <p:sldIdLst>
    <p:sldId id="258" r:id="rId5"/>
    <p:sldId id="369" r:id="rId6"/>
    <p:sldId id="413" r:id="rId7"/>
    <p:sldId id="400" r:id="rId8"/>
    <p:sldId id="411" r:id="rId9"/>
    <p:sldId id="412" r:id="rId10"/>
    <p:sldId id="403" r:id="rId11"/>
    <p:sldId id="402" r:id="rId12"/>
    <p:sldId id="376" r:id="rId13"/>
    <p:sldId id="414" r:id="rId14"/>
    <p:sldId id="383" r:id="rId15"/>
    <p:sldId id="417" r:id="rId16"/>
    <p:sldId id="408" r:id="rId17"/>
    <p:sldId id="418" r:id="rId18"/>
    <p:sldId id="404" r:id="rId19"/>
    <p:sldId id="419" r:id="rId20"/>
    <p:sldId id="405" r:id="rId21"/>
    <p:sldId id="420" r:id="rId22"/>
    <p:sldId id="407" r:id="rId23"/>
    <p:sldId id="415" r:id="rId24"/>
    <p:sldId id="422" r:id="rId25"/>
    <p:sldId id="423" r:id="rId26"/>
    <p:sldId id="421" r:id="rId27"/>
    <p:sldId id="406" r:id="rId28"/>
    <p:sldId id="416" r:id="rId29"/>
    <p:sldId id="398" r:id="rId30"/>
    <p:sldId id="348" r:id="rId31"/>
  </p:sldIdLst>
  <p:sldSz cx="14630400" cy="8229600"/>
  <p:notesSz cx="7023100" cy="9309100"/>
  <p:defaultText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74365" autoAdjust="0"/>
  </p:normalViewPr>
  <p:slideViewPr>
    <p:cSldViewPr>
      <p:cViewPr>
        <p:scale>
          <a:sx n="75" d="100"/>
          <a:sy n="75" d="100"/>
        </p:scale>
        <p:origin x="-346" y="518"/>
      </p:cViewPr>
      <p:guideLst>
        <p:guide orient="horz" pos="2592"/>
        <p:guide pos="4608"/>
      </p:guideLst>
    </p:cSldViewPr>
  </p:slideViewPr>
  <p:notesTextViewPr>
    <p:cViewPr>
      <p:scale>
        <a:sx n="100" d="100"/>
        <a:sy n="100" d="100"/>
      </p:scale>
      <p:origin x="0" y="0"/>
    </p:cViewPr>
  </p:notesTextViewPr>
  <p:notesViewPr>
    <p:cSldViewPr>
      <p:cViewPr varScale="1">
        <p:scale>
          <a:sx n="98" d="100"/>
          <a:sy n="98" d="100"/>
        </p:scale>
        <p:origin x="-35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60EB3F2-0F3A-4662-8E01-0AC1D8864C9A}" type="datetimeFigureOut">
              <a:rPr lang="en-US" smtClean="0"/>
              <a:pPr/>
              <a:t>3/15/2018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CED4F20E-9E28-46F0-8EBD-03822A491E73}" type="slidenum">
              <a:rPr lang="en-US" smtClean="0"/>
              <a:pPr/>
              <a:t>‹#›</a:t>
            </a:fld>
            <a:endParaRPr lang="en-US"/>
          </a:p>
        </p:txBody>
      </p:sp>
    </p:spTree>
    <p:extLst>
      <p:ext uri="{BB962C8B-B14F-4D97-AF65-F5344CB8AC3E}">
        <p14:creationId xmlns:p14="http://schemas.microsoft.com/office/powerpoint/2010/main" val="149405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FB55CA9-CECA-42E3-829B-3A0B1B9A2F4D}" type="datetimeFigureOut">
              <a:rPr lang="en-US" smtClean="0"/>
              <a:pPr/>
              <a:t>3/15/2018</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941C228-45F2-4BE7-8DD1-C2994D3BBA8A}" type="slidenum">
              <a:rPr lang="en-US" smtClean="0"/>
              <a:pPr/>
              <a:t>‹#›</a:t>
            </a:fld>
            <a:endParaRPr lang="en-US"/>
          </a:p>
        </p:txBody>
      </p:sp>
    </p:spTree>
    <p:extLst>
      <p:ext uri="{BB962C8B-B14F-4D97-AF65-F5344CB8AC3E}">
        <p14:creationId xmlns:p14="http://schemas.microsoft.com/office/powerpoint/2010/main" val="1996053415"/>
      </p:ext>
    </p:extLst>
  </p:cSld>
  <p:clrMap bg1="lt1" tx1="dk1" bg2="lt2" tx2="dk2" accent1="accent1" accent2="accent2" accent3="accent3" accent4="accent4" accent5="accent5" accent6="accent6" hlink="hlink" folHlink="folHlink"/>
  <p:notesStyle>
    <a:lvl1pPr marL="0" algn="l" defTabSz="1463040" rtl="0" eaLnBrk="1" latinLnBrk="0" hangingPunct="1">
      <a:defRPr sz="1900" kern="1200">
        <a:solidFill>
          <a:schemeClr val="tx1"/>
        </a:solidFill>
        <a:latin typeface="+mn-lt"/>
        <a:ea typeface="+mn-ea"/>
        <a:cs typeface="+mn-cs"/>
      </a:defRPr>
    </a:lvl1pPr>
    <a:lvl2pPr marL="731520" algn="l" defTabSz="1463040" rtl="0" eaLnBrk="1" latinLnBrk="0" hangingPunct="1">
      <a:defRPr sz="1900" kern="1200">
        <a:solidFill>
          <a:schemeClr val="tx1"/>
        </a:solidFill>
        <a:latin typeface="+mn-lt"/>
        <a:ea typeface="+mn-ea"/>
        <a:cs typeface="+mn-cs"/>
      </a:defRPr>
    </a:lvl2pPr>
    <a:lvl3pPr marL="1463040" algn="l" defTabSz="1463040" rtl="0" eaLnBrk="1" latinLnBrk="0" hangingPunct="1">
      <a:defRPr sz="1900" kern="1200">
        <a:solidFill>
          <a:schemeClr val="tx1"/>
        </a:solidFill>
        <a:latin typeface="+mn-lt"/>
        <a:ea typeface="+mn-ea"/>
        <a:cs typeface="+mn-cs"/>
      </a:defRPr>
    </a:lvl3pPr>
    <a:lvl4pPr marL="2194560" algn="l" defTabSz="1463040" rtl="0" eaLnBrk="1" latinLnBrk="0" hangingPunct="1">
      <a:defRPr sz="1900" kern="1200">
        <a:solidFill>
          <a:schemeClr val="tx1"/>
        </a:solidFill>
        <a:latin typeface="+mn-lt"/>
        <a:ea typeface="+mn-ea"/>
        <a:cs typeface="+mn-cs"/>
      </a:defRPr>
    </a:lvl4pPr>
    <a:lvl5pPr marL="2926080" algn="l" defTabSz="1463040" rtl="0" eaLnBrk="1" latinLnBrk="0" hangingPunct="1">
      <a:defRPr sz="1900" kern="1200">
        <a:solidFill>
          <a:schemeClr val="tx1"/>
        </a:solidFill>
        <a:latin typeface="+mn-lt"/>
        <a:ea typeface="+mn-ea"/>
        <a:cs typeface="+mn-cs"/>
      </a:defRPr>
    </a:lvl5pPr>
    <a:lvl6pPr marL="3657600" algn="l" defTabSz="1463040" rtl="0" eaLnBrk="1" latinLnBrk="0" hangingPunct="1">
      <a:defRPr sz="1900" kern="1200">
        <a:solidFill>
          <a:schemeClr val="tx1"/>
        </a:solidFill>
        <a:latin typeface="+mn-lt"/>
        <a:ea typeface="+mn-ea"/>
        <a:cs typeface="+mn-cs"/>
      </a:defRPr>
    </a:lvl6pPr>
    <a:lvl7pPr marL="4389120" algn="l" defTabSz="1463040" rtl="0" eaLnBrk="1" latinLnBrk="0" hangingPunct="1">
      <a:defRPr sz="1900" kern="1200">
        <a:solidFill>
          <a:schemeClr val="tx1"/>
        </a:solidFill>
        <a:latin typeface="+mn-lt"/>
        <a:ea typeface="+mn-ea"/>
        <a:cs typeface="+mn-cs"/>
      </a:defRPr>
    </a:lvl7pPr>
    <a:lvl8pPr marL="5120640" algn="l" defTabSz="1463040" rtl="0" eaLnBrk="1" latinLnBrk="0" hangingPunct="1">
      <a:defRPr sz="1900" kern="1200">
        <a:solidFill>
          <a:schemeClr val="tx1"/>
        </a:solidFill>
        <a:latin typeface="+mn-lt"/>
        <a:ea typeface="+mn-ea"/>
        <a:cs typeface="+mn-cs"/>
      </a:defRPr>
    </a:lvl8pPr>
    <a:lvl9pPr marL="5852160" algn="l" defTabSz="1463040"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a:t>
            </a:r>
            <a:r>
              <a:rPr lang="en-US" baseline="0" dirty="0" smtClean="0"/>
              <a:t> to the TI Precision labs hands-on experiment covering </a:t>
            </a:r>
            <a:r>
              <a:rPr lang="en-US" sz="2000" dirty="0" smtClean="0">
                <a:solidFill>
                  <a:srgbClr val="C00000"/>
                </a:solidFill>
              </a:rPr>
              <a:t>Amplifier Settling and</a:t>
            </a:r>
            <a:r>
              <a:rPr lang="en-US" sz="2000" baseline="0" dirty="0" smtClean="0">
                <a:solidFill>
                  <a:srgbClr val="C00000"/>
                </a:solidFill>
              </a:rPr>
              <a:t> </a:t>
            </a:r>
            <a:r>
              <a:rPr lang="en-US" sz="2000" dirty="0" smtClean="0">
                <a:solidFill>
                  <a:srgbClr val="C00000"/>
                </a:solidFill>
              </a:rPr>
              <a:t>Charge Bucket Filter Design</a:t>
            </a:r>
            <a:r>
              <a:rPr lang="en-US" baseline="0" dirty="0" smtClean="0"/>
              <a:t>.  In this experiment we will use the Analog Engineer’s Calculator and simulation to predict ADC settling.  We will look at several examples, some that are properly designed and others that are have poor settling.  For each example, we will simulate the settling and measure the AC performance.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a:t>
            </a:fld>
            <a:endParaRPr lang="en-US" dirty="0"/>
          </a:p>
        </p:txBody>
      </p:sp>
    </p:spTree>
    <p:extLst>
      <p:ext uri="{BB962C8B-B14F-4D97-AF65-F5344CB8AC3E}">
        <p14:creationId xmlns:p14="http://schemas.microsoft.com/office/powerpoint/2010/main" val="4256621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 the experiment we will use different devices and apply different input signal amplitudes at different sampling rates.  Also,</a:t>
            </a:r>
            <a:r>
              <a:rPr lang="en-US" baseline="0" dirty="0" smtClean="0"/>
              <a:t> we will simulate and measure the performance of the different circuits.  Print out this table and use it to record your measured results as you step through the experiments.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10</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start the software by selecting the “</a:t>
            </a:r>
            <a:r>
              <a:rPr lang="en-US" baseline="0" dirty="0" err="1" smtClean="0"/>
              <a:t>Plabs</a:t>
            </a:r>
            <a:r>
              <a:rPr lang="en-US" baseline="0" dirty="0" smtClean="0"/>
              <a:t>-SAR-EVM” icon from the “Start &gt; All Programs” menu. Once the software is running you should notice the green “HW connected” message at the bottom of the software. Also if the PSI controls are colored teal the hardware communications is working.  Pause and get the EVM software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11</a:t>
            </a:fld>
            <a:endParaRPr lang="en-US"/>
          </a:p>
        </p:txBody>
      </p:sp>
    </p:spTree>
    <p:extLst>
      <p:ext uri="{BB962C8B-B14F-4D97-AF65-F5344CB8AC3E}">
        <p14:creationId xmlns:p14="http://schemas.microsoft.com/office/powerpoint/2010/main" val="4167296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circuit shown here is uses the values that we found</a:t>
            </a:r>
            <a:r>
              <a:rPr lang="en-US" baseline="0" dirty="0" smtClean="0"/>
              <a:t> in the parameter step optimization.  Remember the goal was to get settling error less than the 38uV error target at the end of the acquisition period.  The settling error for this design is about 28uV which meets the goal.  Since the settling error meets the goal we expect the system performance to be equal to the ADC data sheet specification.  For reference, let’s call this design OPA320 Good Filter 1. Pause now and run the ADC input settling simulation.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12</a:t>
            </a:fld>
            <a:endParaRPr lang="en-US"/>
          </a:p>
        </p:txBody>
      </p:sp>
    </p:spTree>
    <p:extLst>
      <p:ext uri="{BB962C8B-B14F-4D97-AF65-F5344CB8AC3E}">
        <p14:creationId xmlns:p14="http://schemas.microsoft.com/office/powerpoint/2010/main" val="896300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measure the performance of good filter 1.  First install the</a:t>
            </a:r>
            <a:r>
              <a:rPr lang="en-US" baseline="0" dirty="0" smtClean="0"/>
              <a:t> “OPA320 Good filter 1” coupon board in the channel 2 socket.  Be careful to properly align the pins and make sure the device is right side up.  Second, set up the PSI: the Amplitude is set to 4.9V, offset is set to 2.5V, and frequency is set to 2kHz.  Press the power button to enable the output.  Third, press “capture”.  The FFT results will be displayed under “Spectral Analysis”.  Forth record the AC performance and compare to the expected data sheet performance for the ADS8860.  The ADS8860 specified SNR is 93dB and the THD is -108dB.  The measured AC performance of this circuit actually exceeds the data sheet specifications.  This proves that the amplifier and associated filter are properly designed.  Pause now and test performance of good filter 1.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13</a:t>
            </a:fld>
            <a:endParaRPr lang="en-US"/>
          </a:p>
        </p:txBody>
      </p:sp>
    </p:spTree>
    <p:extLst>
      <p:ext uri="{BB962C8B-B14F-4D97-AF65-F5344CB8AC3E}">
        <p14:creationId xmlns:p14="http://schemas.microsoft.com/office/powerpoint/2010/main" val="3362469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In this experiment we will </a:t>
            </a:r>
            <a:r>
              <a:rPr lang="en-US" baseline="0" dirty="0" smtClean="0"/>
              <a:t>intentionally choose the wrong values for the RC charge bucket circuit to see how the performance is effected.  Here we use 100 ohm resistors rather than the 24.9 ohm resistor value determined during our TINA SPICE optimization.   You can see the simulation result shows that the settling error is -41mV which is more than one thousand times larger than the error target of 38uV. For reference, let’s call this design OPA320 Bad Filter. You can verify the simulated performance later using the included file.</a:t>
            </a:r>
            <a:endParaRPr lang="en-US"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pPr/>
              <a:t>14</a:t>
            </a:fld>
            <a:endParaRPr lang="en-US"/>
          </a:p>
        </p:txBody>
      </p:sp>
    </p:spTree>
    <p:extLst>
      <p:ext uri="{BB962C8B-B14F-4D97-AF65-F5344CB8AC3E}">
        <p14:creationId xmlns:p14="http://schemas.microsoft.com/office/powerpoint/2010/main" val="4035340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measure the performance of the “OPA320 Bad Filter” circuit that we just</a:t>
            </a:r>
            <a:r>
              <a:rPr lang="en-US" baseline="0" dirty="0" smtClean="0"/>
              <a:t> simulated</a:t>
            </a:r>
            <a:r>
              <a:rPr lang="en-US" dirty="0" smtClean="0"/>
              <a:t>.  First install</a:t>
            </a:r>
            <a:r>
              <a:rPr lang="en-US" baseline="0" dirty="0" smtClean="0"/>
              <a:t> “</a:t>
            </a:r>
            <a:r>
              <a:rPr lang="en-US" dirty="0" smtClean="0"/>
              <a:t>OPA320 Bad Filter</a:t>
            </a:r>
            <a:r>
              <a:rPr lang="en-US" baseline="0" dirty="0" smtClean="0"/>
              <a:t>” coupon board in the channel 2 socket.  Be careful to properly align the pins and make sure the device is right side up.  Second, set up the PSI: the Amplitude is set to 4.9V, offset is set to 2.5V, and frequency is set to 2kHz.  Press the power button to enable the output.  Third, press “capture”.  The FFT results will be displayed under “Spectral Analysis”.  Forth record the AC performance and compare to the expected data sheet performance for the ADS8860.  The ADS8860 specified SNR is 93dB and the THD is -108dB.  The measured AC performance of this circuit is very poor compared to the data sheet specifications.  For this example measurement we measured 82.5dB for SNR and -73.4dB for THD.  Also, you can see significant noise and harmonics in the spectral analysis FFT results display.  This emphasizes the importance of using the parameter stepping optimization we covered earlier to select the optimal RC charge bucket circuit .  Pause now and test performance of the “OPA320 Bad Filter” circuit.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15</a:t>
            </a:fld>
            <a:endParaRPr lang="en-US"/>
          </a:p>
        </p:txBody>
      </p:sp>
    </p:spTree>
    <p:extLst>
      <p:ext uri="{BB962C8B-B14F-4D97-AF65-F5344CB8AC3E}">
        <p14:creationId xmlns:p14="http://schemas.microsoft.com/office/powerpoint/2010/main" val="2091524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In this experiment we will </a:t>
            </a:r>
            <a:r>
              <a:rPr lang="en-US" baseline="0" dirty="0" smtClean="0"/>
              <a:t>intentionally choose an amplifier with insufficient bandwidth to drive the SAR ADC.  Here we use an OPA333 op amp with a bandwidth of 350kHz.  Remember, the bandwidth requirement from the calculator was 17.8MHz.  You can see the simulation result shows a settling error of -88mV which is more than one thousand times larger than the error target of 38uV. For reference, let’s call this design OPA333 Low Bandwidth. You can verify the simulated performance later using the included file.</a:t>
            </a:r>
            <a:endParaRPr lang="en-US"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pPr/>
              <a:t>16</a:t>
            </a:fld>
            <a:endParaRPr lang="en-US"/>
          </a:p>
        </p:txBody>
      </p:sp>
    </p:spTree>
    <p:extLst>
      <p:ext uri="{BB962C8B-B14F-4D97-AF65-F5344CB8AC3E}">
        <p14:creationId xmlns:p14="http://schemas.microsoft.com/office/powerpoint/2010/main" val="1346973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measure the performance of the “OPA333 Low Bandwidth” circuit that we just</a:t>
            </a:r>
            <a:r>
              <a:rPr lang="en-US" baseline="0" dirty="0" smtClean="0"/>
              <a:t> simulated</a:t>
            </a:r>
            <a:r>
              <a:rPr lang="en-US" dirty="0" smtClean="0"/>
              <a:t>.  First install</a:t>
            </a:r>
            <a:r>
              <a:rPr lang="en-US" baseline="0" dirty="0" smtClean="0"/>
              <a:t> the “</a:t>
            </a:r>
            <a:r>
              <a:rPr lang="en-US" dirty="0" smtClean="0"/>
              <a:t>OPA333 Low Bandwidth</a:t>
            </a:r>
            <a:r>
              <a:rPr lang="en-US" baseline="0" dirty="0" smtClean="0"/>
              <a:t>” coupon board in the channel 2 socket. Second, set up the PSI: the Amplitude is set to 4.9V, offset is set to 2.5V, and frequency is set to 2kHz. Press the power button to enable the output. These settings are the same as in the last experiment. Third, press “capture”.  The FFT results will be displayed under “Spectral Analysis”.  Forth record the AC performance and compare to the expected data sheet performance for the ADS8860.  The ADS8860 specified SNR is 93dB and the THD is -108dB.  The measured AC performance of this circuit is very poor compared to the data sheet specifications.  For this example measurement we measured 54.1dB for SNR and –55.9dB for THD.  Also, you can see significant noise and harmonics in the spectral analysis FFT results display.  This experiment emphasizes the importance of using an amplifier with sufficient bandwidth.  Pause now and test performance of the “</a:t>
            </a:r>
            <a:r>
              <a:rPr lang="en-US" dirty="0" smtClean="0"/>
              <a:t>OPA333 Low Bandwidth</a:t>
            </a:r>
            <a:r>
              <a:rPr lang="en-US" baseline="0" dirty="0" smtClean="0"/>
              <a:t>” circuit.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17</a:t>
            </a:fld>
            <a:endParaRPr lang="en-US"/>
          </a:p>
        </p:txBody>
      </p:sp>
    </p:spTree>
    <p:extLst>
      <p:ext uri="{BB962C8B-B14F-4D97-AF65-F5344CB8AC3E}">
        <p14:creationId xmlns:p14="http://schemas.microsoft.com/office/powerpoint/2010/main" val="234618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In this experiment we will look at another amplifier that has</a:t>
            </a:r>
            <a:r>
              <a:rPr lang="en-US" baseline="0" dirty="0" smtClean="0"/>
              <a:t> insufficient bandwidth to drive the SAR ADC.  Here we use an OPA316 op amp with a bandwidth of 10MHz.  Remember, the bandwidth requirement from the calculator was 17.8MHz, so the 10MHz bandwidth of the amplifier is close but not sufficient for this sampling rate.  You can see the simulation result shows that the settling error of 35mV which is substantially larger than the error target of 38uV. Note that this amplifier has input crossover distortion, and a hands-on experiment covering the effects of crossover distortion is covered in a different video.  For reference, let’s call this design “OPA316 Crossover”.  You can verify the simulated performance later using the included file.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18</a:t>
            </a:fld>
            <a:endParaRPr lang="en-US"/>
          </a:p>
        </p:txBody>
      </p:sp>
    </p:spTree>
    <p:extLst>
      <p:ext uri="{BB962C8B-B14F-4D97-AF65-F5344CB8AC3E}">
        <p14:creationId xmlns:p14="http://schemas.microsoft.com/office/powerpoint/2010/main" val="3015368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measure the performance of the “OPA316 Crossover” circuit that we just</a:t>
            </a:r>
            <a:r>
              <a:rPr lang="en-US" baseline="0" dirty="0" smtClean="0"/>
              <a:t> simulated</a:t>
            </a:r>
            <a:r>
              <a:rPr lang="en-US" dirty="0" smtClean="0"/>
              <a:t>.  First install</a:t>
            </a:r>
            <a:r>
              <a:rPr lang="en-US" baseline="0" dirty="0" smtClean="0"/>
              <a:t> the “</a:t>
            </a:r>
            <a:r>
              <a:rPr lang="en-US" dirty="0" smtClean="0"/>
              <a:t>OPA316 Crossover</a:t>
            </a:r>
            <a:r>
              <a:rPr lang="en-US" baseline="0" dirty="0" smtClean="0"/>
              <a:t>” coupon board in the channel 2 socket. Second, set up the PSI: the Amplitude is set to </a:t>
            </a:r>
            <a:r>
              <a:rPr lang="en-US" baseline="0" dirty="0" smtClean="0"/>
              <a:t>3.6V</a:t>
            </a:r>
            <a:r>
              <a:rPr lang="en-US" baseline="0" dirty="0" smtClean="0"/>
              <a:t>, offset is set </a:t>
            </a:r>
            <a:r>
              <a:rPr lang="en-US" baseline="0" smtClean="0"/>
              <a:t>to </a:t>
            </a:r>
            <a:r>
              <a:rPr lang="en-US" baseline="0" smtClean="0"/>
              <a:t>1.8V</a:t>
            </a:r>
            <a:r>
              <a:rPr lang="en-US" baseline="0" dirty="0" smtClean="0"/>
              <a:t>, and frequency is set to 2kHz.  Press the power button to enable the output. These settings are different from the last experiment. In this case we reduced the amplitude of the input signal to avoid the crossover distortion region.  We will discuss this more later.  Third, notice that he default sampling rate is set to 1Msps.  Forth, press “capture”.  The FFT results will be displayed under “Spectral Analysis”.  Finally, record the AC performance and compare to the expected data sheet performance for the ADS8860.  The measured AC performance of this circuit is very poor compared to the data sheet specifications.  For this example measurement we measured 86.1dB for SNR and –85.0dB for THD.  Also, you can see significant noise and harmonics in the spectral analysis FFT results display.  This experiment emphasizes the importance of an amplifier with sufficient bandwidth.  In the next experiment we will reduce the sampling rate and see how performance is effected.  For now let’s pause and test performance of the “</a:t>
            </a:r>
            <a:r>
              <a:rPr lang="en-US" dirty="0" smtClean="0"/>
              <a:t>OPA316 Crossover</a:t>
            </a:r>
            <a:r>
              <a:rPr lang="en-US" baseline="0" dirty="0" smtClean="0"/>
              <a:t>” circuit.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19</a:t>
            </a:fld>
            <a:endParaRPr lang="en-US"/>
          </a:p>
        </p:txBody>
      </p:sp>
    </p:spTree>
    <p:extLst>
      <p:ext uri="{BB962C8B-B14F-4D97-AF65-F5344CB8AC3E}">
        <p14:creationId xmlns:p14="http://schemas.microsoft.com/office/powerpoint/2010/main" val="1572171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last precision labs lecture we described in detail</a:t>
            </a:r>
            <a:r>
              <a:rPr lang="en-US" baseline="0" dirty="0" smtClean="0"/>
              <a:t> the steps involved in </a:t>
            </a:r>
            <a:r>
              <a:rPr lang="en-US" baseline="0" dirty="0" err="1" smtClean="0"/>
              <a:t>selectign</a:t>
            </a:r>
            <a:r>
              <a:rPr lang="en-US" baseline="0" dirty="0" smtClean="0"/>
              <a:t> the SAR ADC amplifier and associated filter.  </a:t>
            </a:r>
            <a:r>
              <a:rPr lang="en-US" dirty="0" smtClean="0"/>
              <a:t>For</a:t>
            </a:r>
            <a:r>
              <a:rPr lang="en-US" baseline="0" dirty="0" smtClean="0"/>
              <a:t> this lab we will quickly review and summarize this procedure.  We will use the Analog Engineer’s Calculator to find the bandwidth and initial values for the RC circuit.  Next we will optimized the circuit using TINA SPICE.  Finally, we will measure the performance of the properly designed circuit as well as poorly designed circuits.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a:t>
            </a:fld>
            <a:endParaRPr lang="en-US"/>
          </a:p>
        </p:txBody>
      </p:sp>
    </p:spTree>
    <p:extLst>
      <p:ext uri="{BB962C8B-B14F-4D97-AF65-F5344CB8AC3E}">
        <p14:creationId xmlns:p14="http://schemas.microsoft.com/office/powerpoint/2010/main" val="3400954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switch to the time domain display</a:t>
            </a:r>
            <a:r>
              <a:rPr lang="en-US" baseline="0" dirty="0" smtClean="0"/>
              <a:t> you can see that the maximum voltage of the input signal is 3.5V.  The input signal amplitude was selected to avoid the crossover distortion region which is at 3.8V.  Thus, any AC performance limitation we are seeing is not from crossover distortion.  If you aren’t familiar with crossover distortion, please watch the crossover distortion experiment given in the link below.</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20</a:t>
            </a:fld>
            <a:endParaRPr lang="en-US"/>
          </a:p>
        </p:txBody>
      </p:sp>
    </p:spTree>
    <p:extLst>
      <p:ext uri="{BB962C8B-B14F-4D97-AF65-F5344CB8AC3E}">
        <p14:creationId xmlns:p14="http://schemas.microsoft.com/office/powerpoint/2010/main" val="7813236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Reducing the sampling rate will cause the acquisition time of the SAR ADC to increase.  This will make it easier for</a:t>
            </a:r>
            <a:r>
              <a:rPr lang="en-US" baseline="0" dirty="0" smtClean="0"/>
              <a:t> the data converter to achieve good settling which allows lower bandwidth amplifiers to achieve good settling.  For the next experiment we will reduce the ADC sampling rate to 500kHz.  This slide shows how to calculate the new acquisition time based on the reduced sampling rate.  First, note that the period of the entire conversion cycle is one divided by the sampling rate. In this example, one divided by 500kHz is equal to 2us.  Next, note that the maximum conversion time is a fixed value.  For this example it is 710ns.  Finally, note that the acquisition time can be calculated by subtracting the maximum conversion rate from the entire period.  In this example 2us minus 710ns is equal to an acquisition period of 1.29us.  Remember that the acquisition time for the 1MHz sampling rate was 290ns, so decreasing the sampling rate to 500kHz significantly increases the acquisition time.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21</a:t>
            </a:fld>
            <a:endParaRPr lang="en-US"/>
          </a:p>
        </p:txBody>
      </p:sp>
    </p:spTree>
    <p:extLst>
      <p:ext uri="{BB962C8B-B14F-4D97-AF65-F5344CB8AC3E}">
        <p14:creationId xmlns:p14="http://schemas.microsoft.com/office/powerpoint/2010/main" val="2218395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use</a:t>
            </a:r>
            <a:r>
              <a:rPr lang="en-US" baseline="0" dirty="0" smtClean="0"/>
              <a:t> the acquisition time that we just calculated in the Analog Engineer’s Calculator.  The resolution, sample and hold capacitor and full scale range are the same as before.  After pressing the ok button, you can see that the Gain Bandwidth requirement is now 4MHz.  Since the OPA316 has a gain bandwidth of 10MHz we should be able to get good results with this device.  Let’s simulate the performance.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22</a:t>
            </a:fld>
            <a:endParaRPr lang="en-US"/>
          </a:p>
        </p:txBody>
      </p:sp>
    </p:spTree>
    <p:extLst>
      <p:ext uri="{BB962C8B-B14F-4D97-AF65-F5344CB8AC3E}">
        <p14:creationId xmlns:p14="http://schemas.microsoft.com/office/powerpoint/2010/main" val="4158193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Here we have the same</a:t>
            </a:r>
            <a:r>
              <a:rPr lang="en-US" baseline="0" dirty="0" smtClean="0"/>
              <a:t> circuit we looked at in the last experiment.  The only difference is that we adjusted the sampling rate to 500ksps.  With this new sampling rate the amplifier bandwidth should be sufficient for good settling.  Sure enough, after the simulation you can see the settling error is about 47uV which is comparable to the error target of 38uV.  You can verify the simulated performance later using the included simulation file.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23</a:t>
            </a:fld>
            <a:endParaRPr lang="en-US"/>
          </a:p>
        </p:txBody>
      </p:sp>
    </p:spTree>
    <p:extLst>
      <p:ext uri="{BB962C8B-B14F-4D97-AF65-F5344CB8AC3E}">
        <p14:creationId xmlns:p14="http://schemas.microsoft.com/office/powerpoint/2010/main" val="589901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let’s measure the performance of the “OPA316 Crossover” circuit that we just</a:t>
            </a:r>
            <a:r>
              <a:rPr lang="en-US" baseline="0" dirty="0" smtClean="0"/>
              <a:t> simulated</a:t>
            </a:r>
            <a:r>
              <a:rPr lang="en-US" dirty="0" smtClean="0"/>
              <a:t>.  First no change is required on the hardware.  We are still using the </a:t>
            </a:r>
            <a:r>
              <a:rPr lang="en-US" baseline="0" dirty="0" smtClean="0"/>
              <a:t>“</a:t>
            </a:r>
            <a:r>
              <a:rPr lang="en-US" dirty="0" smtClean="0"/>
              <a:t>OPA316 Crossover</a:t>
            </a:r>
            <a:r>
              <a:rPr lang="en-US" baseline="0" dirty="0" smtClean="0"/>
              <a:t>” coupon board in the channel 2 socket. Second, set up the PSI: the Amplitude is set to 3.6V, offset is set to 1.8V, and frequency is set to 2kHz.  These settings are the same as the last experiment.  Press the power button to enable the output.  Third, sett the sampling rate to 500ksps.  This lower sampling rate should allow for better performance.  Forth, press “capture”.  The FFT results will be displayed under “Spectral Analysis”.  Finally, record the AC performance and compare to the expected data sheet performance for the ADS8860.  The measured AC performance of this circuit is close to the data sheet specifications.  For this example measurement we measured 90.3dB for SNR and –102dB for THD.  You can see significant improvement in AC performance compared to the same circuit with a 1Msps sample rate.  Thus, it is possible to use lower bandwidth amplifiers and get good performance if you reduce the sampling rate.  Pause now and test performance of the “</a:t>
            </a:r>
            <a:r>
              <a:rPr lang="en-US" dirty="0" smtClean="0"/>
              <a:t>OPA316 Crossover</a:t>
            </a:r>
            <a:r>
              <a:rPr lang="en-US" baseline="0" dirty="0" smtClean="0"/>
              <a:t>” circuit with a 500ksps sampling rate.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24</a:t>
            </a:fld>
            <a:endParaRPr lang="en-US"/>
          </a:p>
        </p:txBody>
      </p:sp>
    </p:spTree>
    <p:extLst>
      <p:ext uri="{BB962C8B-B14F-4D97-AF65-F5344CB8AC3E}">
        <p14:creationId xmlns:p14="http://schemas.microsoft.com/office/powerpoint/2010/main" val="784579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may have noticed that although the error settled to</a:t>
            </a:r>
            <a:r>
              <a:rPr lang="en-US" baseline="0" dirty="0" smtClean="0"/>
              <a:t> the target in the last experiment, the settling had a lot of overshoot and ringing.  Ideally, for best performance and a robust design the settling waveform should have minimal overshoot and ringing.  The top graph shows the settling of the previous circuit which wasn’t optimized.  Using a SPICE parameter stepping optimization you can find better values for the RC charge bucket circuit.  The bottom graph shows the final optimized transient response.  Notice that the settling waveform has no overshoot and settles to a very small error of 40nV.  Again, for the best performance and a robust design over temperature an process variation use the optimized RC charge bucket values.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25</a:t>
            </a:fld>
            <a:endParaRPr lang="en-US"/>
          </a:p>
        </p:txBody>
      </p:sp>
    </p:spTree>
    <p:extLst>
      <p:ext uri="{BB962C8B-B14F-4D97-AF65-F5344CB8AC3E}">
        <p14:creationId xmlns:p14="http://schemas.microsoft.com/office/powerpoint/2010/main" val="905890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table summarized the results for all the experiments and simulations.  For simulations the settling error should be less than half of one LSB,</a:t>
            </a:r>
            <a:r>
              <a:rPr lang="en-US" baseline="0" dirty="0" smtClean="0"/>
              <a:t> or 38uV.  If you look at the results, the only simulations that are close to the error target are for experiment 1 and 5.  All the other experiments have errors in the millivolts which is substantially larger than the target.  Notice that the measured AC performance in the example measurement is very good in cases where the settling error is small.  Remember that the ADS8860 data sheet performance is 93dB for SNR and -108dB for THD.  If you look at experiments 1 and 5 the circuit approaches this performance.  Comparing the performance for the other experiments shows significant performance degradation.  Thus, the settling results in the simulations correlate well to the measured AC performance.  The conclusion of this experiment is that it is important to select amplifiers with the sufficient bandwidth and also choose the optimal RC charge bucket component values for best settling and AC performance.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26</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That concludes the hands-on</a:t>
            </a:r>
            <a:r>
              <a:rPr lang="en-US" baseline="0" dirty="0" smtClean="0"/>
              <a:t> experiment.  I hope this was useful to you.  Thanks for your time.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27</a:t>
            </a:fld>
            <a:endParaRPr lang="en-US"/>
          </a:p>
        </p:txBody>
      </p:sp>
    </p:spTree>
    <p:extLst>
      <p:ext uri="{BB962C8B-B14F-4D97-AF65-F5344CB8AC3E}">
        <p14:creationId xmlns:p14="http://schemas.microsoft.com/office/powerpoint/2010/main" val="407412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let’s quickly review the design problem that we covered in the lecture.  The goal here is to choose</a:t>
            </a:r>
            <a:r>
              <a:rPr lang="en-US" baseline="0" dirty="0" smtClean="0"/>
              <a:t> an amplifier and find values for the filter.  For the amplifier we want to get rail-to-rail input and output without crossover distortion.  We can get the bandwidth of the amplifier from the analog engineers calculator and use parametric search to find a good amplifier choice.  Finally, we need to test the amplifier model to verify that the output impedance and open loop gain curve are correctly modeled.</a:t>
            </a:r>
          </a:p>
          <a:p>
            <a:endParaRPr lang="en-US" baseline="0" dirty="0" smtClean="0"/>
          </a:p>
          <a:p>
            <a:r>
              <a:rPr lang="en-US" baseline="0" dirty="0" smtClean="0"/>
              <a:t>For the charge bucket filter we need to use the initial values from the analog engineer’s calculator as a starting point in TINA SPICE to optimize component values.  We will use parameter stepping to find the RC value that gives the best settling.</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a:t>
            </a:fld>
            <a:endParaRPr lang="en-US"/>
          </a:p>
        </p:txBody>
      </p:sp>
    </p:spTree>
    <p:extLst>
      <p:ext uri="{BB962C8B-B14F-4D97-AF65-F5344CB8AC3E}">
        <p14:creationId xmlns:p14="http://schemas.microsoft.com/office/powerpoint/2010/main" val="1488849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 the operation of the</a:t>
            </a:r>
            <a:r>
              <a:rPr lang="en-US" baseline="0" dirty="0" smtClean="0"/>
              <a:t> Analog Engineer’s Calculator.  First, find the “ADC SAR Drive” calculator under converters.  Next select “Single Ended #2” and enter the resolution, internal sample and hold capacitor </a:t>
            </a:r>
            <a:r>
              <a:rPr lang="en-US" baseline="0" dirty="0" err="1" smtClean="0"/>
              <a:t>Csh</a:t>
            </a:r>
            <a:r>
              <a:rPr lang="en-US" baseline="0" dirty="0" smtClean="0"/>
              <a:t>, resolution, full scale range, and acquisition time.  Note that all this information can normally be found in the ADC’s data sheet.  Press ok and the range of </a:t>
            </a:r>
            <a:r>
              <a:rPr lang="en-US" baseline="0" dirty="0" err="1" smtClean="0"/>
              <a:t>Rfilt</a:t>
            </a:r>
            <a:r>
              <a:rPr lang="en-US" baseline="0" dirty="0" smtClean="0"/>
              <a:t> and </a:t>
            </a:r>
            <a:r>
              <a:rPr lang="en-US" baseline="0" dirty="0" err="1" smtClean="0"/>
              <a:t>Cfilt</a:t>
            </a:r>
            <a:r>
              <a:rPr lang="en-US" baseline="0" dirty="0" smtClean="0"/>
              <a:t> is displayed. In this case the resistance range is from 4.1ohms to 32.5 ohms and the nominal filter capacitance is 1.1nF. Also the amplifier’s gain bandwidth product is given to be 17.8MHz.  Based on the gain bandwidth product and the fact that we need a rail to rail amplifier without crossover distortion we used parametric search to choose the OPA320 for this example.</a:t>
            </a:r>
          </a:p>
          <a:p>
            <a:endParaRPr lang="en-US" baseline="0" dirty="0" smtClean="0"/>
          </a:p>
          <a:p>
            <a:r>
              <a:rPr lang="en-US" baseline="0" dirty="0" smtClean="0"/>
              <a:t>Pause now and try this example on the Analog Engineer’s Calculator.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a:t>
            </a:fld>
            <a:endParaRPr lang="en-US"/>
          </a:p>
        </p:txBody>
      </p:sp>
    </p:spTree>
    <p:extLst>
      <p:ext uri="{BB962C8B-B14F-4D97-AF65-F5344CB8AC3E}">
        <p14:creationId xmlns:p14="http://schemas.microsoft.com/office/powerpoint/2010/main" val="918432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pPr defTabSz="915785" eaLnBrk="0" fontAlgn="base" hangingPunct="0">
              <a:spcBef>
                <a:spcPct val="30000"/>
              </a:spcBef>
              <a:spcAft>
                <a:spcPct val="0"/>
              </a:spcAft>
              <a:defRPr/>
            </a:pPr>
            <a:r>
              <a:rPr lang="en-US" dirty="0" smtClean="0"/>
              <a:t>Now</a:t>
            </a:r>
            <a:r>
              <a:rPr lang="en-US" baseline="0" dirty="0" smtClean="0"/>
              <a:t> let’s confirm that the OPA320 op amp model is accurate.  Specifically we will check the open loop gain and output impedance models.  Both of these parameters are very important in ADC settling.  This slide shows the standard test circuit for open loop gain testing.  The Tera Farad and Tera Henry components are used so that the simulation has a closed loop DC operating point but is open loop for AC.  Pause now and run the example TINA file “</a:t>
            </a:r>
            <a:r>
              <a:rPr lang="en-US" baseline="0" dirty="0" err="1" smtClean="0"/>
              <a:t>Aol</a:t>
            </a:r>
            <a:r>
              <a:rPr lang="en-US" baseline="0" dirty="0" smtClean="0"/>
              <a:t> opa320.tsc”.  Compare the results to the data sheet specification.  </a:t>
            </a:r>
          </a:p>
        </p:txBody>
      </p:sp>
      <p:sp>
        <p:nvSpPr>
          <p:cNvPr id="4" name="Slide Number Placeholder 3"/>
          <p:cNvSpPr>
            <a:spLocks noGrp="1"/>
          </p:cNvSpPr>
          <p:nvPr>
            <p:ph type="sldNum" sz="quarter" idx="10"/>
          </p:nvPr>
        </p:nvSpPr>
        <p:spPr/>
        <p:txBody>
          <a:bodyPr/>
          <a:lstStyle/>
          <a:p>
            <a:fld id="{F603C3B5-9CFC-4B60-AD1F-942309290D4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important curve</a:t>
            </a:r>
            <a:r>
              <a:rPr lang="en-US" baseline="0" dirty="0" smtClean="0"/>
              <a:t> is the open loop output impedance.  This curve is ideally flat and low for fastest ADC settling.  The circuit used for this test is similar to the open loop gain test, as the feedback loop is broken for AC but is shorted for DC operation. The main difference is that the current generator signal source is applied to the output of the amplifier.  Pause now and run the example TINA file “Zo opa320.tsc”.  Compare the results to the data sheet specification.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6</a:t>
            </a:fld>
            <a:endParaRPr lang="en-US"/>
          </a:p>
        </p:txBody>
      </p:sp>
    </p:spTree>
    <p:extLst>
      <p:ext uri="{BB962C8B-B14F-4D97-AF65-F5344CB8AC3E}">
        <p14:creationId xmlns:p14="http://schemas.microsoft.com/office/powerpoint/2010/main" val="3244473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 have verified that</a:t>
            </a:r>
            <a:r>
              <a:rPr lang="en-US" baseline="0" dirty="0" smtClean="0"/>
              <a:t> the amplifier model is accurate we can use simulation to adjust the RC charge bucket filter for optimal settling.  Here we will use parameter stepping to sweep the resistor value from 4.1 ohms to 32.5 ohms.  The capacitor value will be held constant at 1.1nF.  Note that the two “resistors” are actually voltage controlled resistors.  This scheme was used as parameter stepping can only control one object at a time.  The voltage source value is equal to the resistance of Rfilt1 and Rfilt2.  The objective of the parameter stepping will be to get an error signal that is less than one half LSB at the end of the acquisition cycle.  In this example, one half of an LSB is 38.15uV.  Let’s look at the simulation results.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7</a:t>
            </a:fld>
            <a:endParaRPr lang="en-US"/>
          </a:p>
        </p:txBody>
      </p:sp>
    </p:spTree>
    <p:extLst>
      <p:ext uri="{BB962C8B-B14F-4D97-AF65-F5344CB8AC3E}">
        <p14:creationId xmlns:p14="http://schemas.microsoft.com/office/powerpoint/2010/main" val="2144872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see three different iterations of the parameter stepping for this example.  In the</a:t>
            </a:r>
            <a:r>
              <a:rPr lang="en-US" baseline="0" dirty="0" smtClean="0"/>
              <a:t> first iteration we sweep the resistor according to the range from the Analog Engineer’s Calculator.   That is, we sweep the resistance from 4.1 ohms to 32.5 ohms.  We used the three best settling results from this simulation to set the range for the next simulation.  Typically these results will contain an over dampened and under dampened response.  In this case the boundary is adjusted in the second iteration from 19.9 to 26.3 ohms.  Again, we use the best three settling results to set the new boundary.  However, in the case of the third iteration, we use standard value resistors in the parameter step table.  The result of the third iteration gives the optimal resistor value for best settling.  Pause and run the parameter step simulations.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8</a:t>
            </a:fld>
            <a:endParaRPr lang="en-US"/>
          </a:p>
        </p:txBody>
      </p:sp>
    </p:spTree>
    <p:extLst>
      <p:ext uri="{BB962C8B-B14F-4D97-AF65-F5344CB8AC3E}">
        <p14:creationId xmlns:p14="http://schemas.microsoft.com/office/powerpoint/2010/main" val="2721559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be using channel 2 on the precision labs hardware.  First, set the jumpers as shown here. </a:t>
            </a:r>
            <a:r>
              <a:rPr lang="en-US" baseline="0" dirty="0" smtClean="0"/>
              <a:t>Connect the PSI to the PLABS board using the SMA cable, and connect the PHI to the PLABS channel 2 connector.  Finally, connect the USB cables to the computer. </a:t>
            </a:r>
            <a:r>
              <a:rPr lang="en-US" dirty="0" smtClean="0"/>
              <a:t>Throughout this experiment we will test different amplifiers.  </a:t>
            </a:r>
            <a:r>
              <a:rPr lang="en-US" baseline="0" dirty="0" smtClean="0"/>
              <a:t>Always be careful to install this amplifier right side up with the label at the bottom of the coupon card. For now you can leave the amplifier socket empty.  Pause and connect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9</a:t>
            </a:fld>
            <a:endParaRPr lang="en-US"/>
          </a:p>
        </p:txBody>
      </p:sp>
    </p:spTree>
    <p:extLst>
      <p:ext uri="{BB962C8B-B14F-4D97-AF65-F5344CB8AC3E}">
        <p14:creationId xmlns:p14="http://schemas.microsoft.com/office/powerpoint/2010/main" val="2919053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1"/>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4"/>
            <a:ext cx="13533120" cy="1783080"/>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513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7287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1"/>
            <a:ext cx="4813301" cy="1394461"/>
          </a:xfrm>
        </p:spPr>
        <p:txBody>
          <a:bodyPr anchor="b"/>
          <a:lstStyle>
            <a:lvl1pPr algn="l">
              <a:defRPr sz="43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720080" y="327662"/>
            <a:ext cx="8178800" cy="702373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700"/>
            </a:lvl6pPr>
            <a:lvl7pPr>
              <a:defRPr sz="2700"/>
            </a:lvl7pPr>
            <a:lvl8pPr>
              <a:defRPr sz="2700"/>
            </a:lvl8pPr>
            <a:lvl9pPr>
              <a:defRPr sz="2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1521" y="1722120"/>
            <a:ext cx="4813301" cy="5629277"/>
          </a:xfrm>
        </p:spPr>
        <p:txBody>
          <a:bodyPr/>
          <a:lstStyle>
            <a:lvl1pPr marL="0" indent="0">
              <a:buNone/>
              <a:defRPr sz="2700"/>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1677840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1"/>
            <a:ext cx="8778240" cy="680085"/>
          </a:xfrm>
        </p:spPr>
        <p:txBody>
          <a:bodyPr anchor="b"/>
          <a:lstStyle>
            <a:lvl1pPr algn="l">
              <a:defRPr sz="37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867661" y="735331"/>
            <a:ext cx="8778240" cy="4937760"/>
          </a:xfrm>
        </p:spPr>
        <p:txBody>
          <a:bodyPr/>
          <a:lstStyle>
            <a:lvl1pPr marL="0" indent="0">
              <a:buNone/>
              <a:defRPr sz="4300"/>
            </a:lvl1pPr>
            <a:lvl2pPr marL="609432" indent="0">
              <a:buNone/>
              <a:defRPr sz="3700"/>
            </a:lvl2pPr>
            <a:lvl3pPr marL="1218864" indent="0">
              <a:buNone/>
              <a:defRPr sz="3200"/>
            </a:lvl3pPr>
            <a:lvl4pPr marL="1828293" indent="0">
              <a:buNone/>
              <a:defRPr sz="2700"/>
            </a:lvl4pPr>
            <a:lvl5pPr marL="2437717" indent="0">
              <a:buNone/>
              <a:defRPr sz="2700"/>
            </a:lvl5pPr>
            <a:lvl6pPr marL="3047147" indent="0">
              <a:buNone/>
              <a:defRPr sz="2700"/>
            </a:lvl6pPr>
            <a:lvl7pPr marL="3656579" indent="0">
              <a:buNone/>
              <a:defRPr sz="2700"/>
            </a:lvl7pPr>
            <a:lvl8pPr marL="4266005" indent="0">
              <a:buNone/>
              <a:defRPr sz="2700"/>
            </a:lvl8pPr>
            <a:lvl9pPr marL="4875434" indent="0">
              <a:buNone/>
              <a:defRPr sz="2700"/>
            </a:lvl9pPr>
          </a:lstStyle>
          <a:p>
            <a:pPr lvl="0"/>
            <a:endParaRPr lang="en-US" noProof="0" smtClean="0"/>
          </a:p>
        </p:txBody>
      </p:sp>
      <p:sp>
        <p:nvSpPr>
          <p:cNvPr id="4" name="Text Placeholder 3"/>
          <p:cNvSpPr>
            <a:spLocks noGrp="1"/>
          </p:cNvSpPr>
          <p:nvPr>
            <p:ph type="body" sz="half" idx="2"/>
          </p:nvPr>
        </p:nvSpPr>
        <p:spPr>
          <a:xfrm>
            <a:off x="2867661" y="6440806"/>
            <a:ext cx="8778240" cy="965835"/>
          </a:xfrm>
          <a:noFill/>
          <a:ln w="9525" algn="ctr">
            <a:noFill/>
            <a:miter lim="800000"/>
            <a:headEnd/>
            <a:tailEnd/>
          </a:ln>
        </p:spPr>
        <p:txBody>
          <a:bodyPr vert="horz" wrap="square" lIns="121886" tIns="60941" rIns="121886" bIns="60941" numCol="1" anchor="t" anchorCtr="0" compatLnSpc="1">
            <a:prstTxWarp prst="textNoShape">
              <a:avLst/>
            </a:prstTxWarp>
          </a:bodyPr>
          <a:lstStyle>
            <a:lvl1pPr marL="0" indent="0" algn="l" rtl="0" eaLnBrk="0" fontAlgn="base" hangingPunct="0">
              <a:spcAft>
                <a:spcPct val="0"/>
              </a:spcAft>
              <a:buNone/>
              <a:defRPr lang="en-US" sz="2700" smtClean="0">
                <a:solidFill>
                  <a:schemeClr val="tx1"/>
                </a:solidFill>
                <a:latin typeface="+mn-lt"/>
                <a:ea typeface="+mn-ea"/>
                <a:cs typeface="+mn-cs"/>
              </a:defRPr>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3397727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434547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55302" y="171451"/>
            <a:ext cx="3426459" cy="6882765"/>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70840" y="171451"/>
            <a:ext cx="10040621" cy="688276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1689227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6408174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804080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969237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1" name="Rectangle 10"/>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5"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dirty="0"/>
          </a:p>
        </p:txBody>
      </p:sp>
    </p:spTree>
    <p:extLst>
      <p:ext uri="{BB962C8B-B14F-4D97-AF65-F5344CB8AC3E}">
        <p14:creationId xmlns:p14="http://schemas.microsoft.com/office/powerpoint/2010/main" val="41423591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7" name="Rectangle 16"/>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4"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666278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4" name="Rectangle 13"/>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1"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1129664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33406" y="1258172"/>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1850442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4"/>
            <a:ext cx="12435840" cy="1634491"/>
          </a:xfrm>
        </p:spPr>
        <p:txBody>
          <a:bodyPr anchor="t"/>
          <a:lstStyle>
            <a:lvl1pPr algn="l">
              <a:defRPr sz="5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401910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1" y="1423037"/>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7429501" y="1423037"/>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139244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6"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7432046"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200813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90368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9" name="Rectangle 18"/>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533406" y="1270639"/>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pic>
        <p:nvPicPr>
          <p:cNvPr id="10" name="Picture 27" descr="ti_logo_powerpoint_1_line.png"/>
          <p:cNvPicPr>
            <a:picLocks noChangeAspect="1"/>
          </p:cNvPicPr>
          <p:nvPr userDrawn="1"/>
        </p:nvPicPr>
        <p:blipFill>
          <a:blip r:embed="rId19" cstate="print"/>
          <a:srcRect/>
          <a:stretch>
            <a:fillRect/>
          </a:stretch>
        </p:blipFill>
        <p:spPr bwMode="auto">
          <a:xfrm>
            <a:off x="11457517" y="7689851"/>
            <a:ext cx="2499782" cy="309034"/>
          </a:xfrm>
          <a:prstGeom prst="rect">
            <a:avLst/>
          </a:prstGeom>
          <a:noFill/>
          <a:ln w="9525">
            <a:noFill/>
            <a:miter lim="800000"/>
            <a:headEnd/>
            <a:tailEnd/>
          </a:ln>
        </p:spPr>
      </p:pic>
    </p:spTree>
    <p:extLst>
      <p:ext uri="{BB962C8B-B14F-4D97-AF65-F5344CB8AC3E}">
        <p14:creationId xmlns:p14="http://schemas.microsoft.com/office/powerpoint/2010/main" val="1742349201"/>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4" r:id="rId3"/>
    <p:sldLayoutId id="2147483695"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21.wmf"/><Relationship Id="rId5" Type="http://schemas.openxmlformats.org/officeDocument/2006/relationships/oleObject" Target="../embeddings/oleObject10.bin"/><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image" Target="../media/image25.wmf"/><Relationship Id="rId5" Type="http://schemas.openxmlformats.org/officeDocument/2006/relationships/oleObject" Target="../embeddings/oleObject11.bin"/><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image" Target="../media/image29.wmf"/><Relationship Id="rId5" Type="http://schemas.openxmlformats.org/officeDocument/2006/relationships/oleObject" Target="../embeddings/oleObject12.bin"/><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image" Target="../media/image33.wmf"/><Relationship Id="rId5" Type="http://schemas.openxmlformats.org/officeDocument/2006/relationships/oleObject" Target="../embeddings/oleObject13.bin"/><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hyperlink" Target="http://www.ti.com/tool/plabs-sar-evm-pdk"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hyperlink" Target="https://training.ti.com/ti-precision-labs-adcs-determining-a-sar-adcs-linear-range-when-using-op-amps-lab?cu=1128375"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image" Target="../media/image38.emf"/><Relationship Id="rId5" Type="http://schemas.openxmlformats.org/officeDocument/2006/relationships/package" Target="../embeddings/Microsoft_Visio_Drawing3.vsdx"/><Relationship Id="rId4" Type="http://schemas.openxmlformats.org/officeDocument/2006/relationships/oleObject" Target="../embeddings/oleObject14.bin"/></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image" Target="../media/image40.wmf"/><Relationship Id="rId5" Type="http://schemas.openxmlformats.org/officeDocument/2006/relationships/oleObject" Target="../embeddings/oleObject15.bin"/><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vmlDrawing" Target="../drawings/vmlDrawing12.vml"/><Relationship Id="rId6" Type="http://schemas.openxmlformats.org/officeDocument/2006/relationships/image" Target="../media/image43.wmf"/><Relationship Id="rId5" Type="http://schemas.openxmlformats.org/officeDocument/2006/relationships/oleObject" Target="../embeddings/oleObject16.bin"/><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oleObject" Target="../embeddings/Microsoft_Visio_2003-2010_Drawing1.vsd"/><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notesSlide" Target="../notesSlides/notesSlide5.xml"/><Relationship Id="rId7"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Visio_Drawing1.vsdx"/><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notesSlide" Target="../notesSlides/notesSlide6.xml"/><Relationship Id="rId7" Type="http://schemas.openxmlformats.org/officeDocument/2006/relationships/package" Target="../embeddings/Microsoft_Visio_Drawing2.vsd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9.wmf"/><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notesSlide" Target="../notesSlides/notesSlide8.xml"/><Relationship Id="rId7" Type="http://schemas.openxmlformats.org/officeDocument/2006/relationships/oleObject" Target="../embeddings/oleObject6.bin"/><Relationship Id="rId12" Type="http://schemas.openxmlformats.org/officeDocument/2006/relationships/image" Target="../media/image14.w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image" Target="../media/image17.emf"/><Relationship Id="rId11" Type="http://schemas.openxmlformats.org/officeDocument/2006/relationships/oleObject" Target="../embeddings/oleObject8.bin"/><Relationship Id="rId5" Type="http://schemas.openxmlformats.org/officeDocument/2006/relationships/image" Target="../media/image16.emf"/><Relationship Id="rId10" Type="http://schemas.openxmlformats.org/officeDocument/2006/relationships/image" Target="../media/image13.wmf"/><Relationship Id="rId4" Type="http://schemas.openxmlformats.org/officeDocument/2006/relationships/image" Target="../media/image15.emf"/><Relationship Id="rId9"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8.emf"/><Relationship Id="rId5" Type="http://schemas.openxmlformats.org/officeDocument/2006/relationships/oleObject" Target="../embeddings/Microsoft_Visio_2003-2010_Drawing2.vsd"/><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pPr defTabSz="914400" eaLnBrk="1" hangingPunct="1"/>
            <a:r>
              <a:rPr lang="en-US" sz="4800" dirty="0" smtClean="0">
                <a:solidFill>
                  <a:srgbClr val="C00000"/>
                </a:solidFill>
              </a:rPr>
              <a:t>Amplifier Settling and</a:t>
            </a:r>
            <a:br>
              <a:rPr lang="en-US" sz="4800" dirty="0" smtClean="0">
                <a:solidFill>
                  <a:srgbClr val="C00000"/>
                </a:solidFill>
              </a:rPr>
            </a:br>
            <a:r>
              <a:rPr lang="en-US" sz="4800" dirty="0" smtClean="0">
                <a:solidFill>
                  <a:srgbClr val="C00000"/>
                </a:solidFill>
              </a:rPr>
              <a:t>Charge Bucket Filter Design</a:t>
            </a:r>
            <a:r>
              <a:rPr lang="en-US" sz="4800" dirty="0">
                <a:solidFill>
                  <a:srgbClr val="C00000"/>
                </a:solidFill>
              </a:rPr>
              <a:t/>
            </a:r>
            <a:br>
              <a:rPr lang="en-US" sz="4800" dirty="0">
                <a:solidFill>
                  <a:srgbClr val="C00000"/>
                </a:solidFill>
              </a:rPr>
            </a:br>
            <a:r>
              <a:rPr lang="en-US" sz="2400" dirty="0">
                <a:solidFill>
                  <a:srgbClr val="C00000"/>
                </a:solidFill>
              </a:rPr>
              <a:t>TIPL </a:t>
            </a:r>
            <a:r>
              <a:rPr lang="en-US" sz="2400" dirty="0" smtClean="0">
                <a:solidFill>
                  <a:srgbClr val="C00000"/>
                </a:solidFill>
              </a:rPr>
              <a:t>4405-L</a:t>
            </a:r>
            <a:r>
              <a:rPr lang="en-US" sz="2400" dirty="0">
                <a:solidFill>
                  <a:srgbClr val="C00000"/>
                </a:solidFill>
              </a:rPr>
              <a:t/>
            </a:r>
            <a:br>
              <a:rPr lang="en-US" sz="2400" dirty="0">
                <a:solidFill>
                  <a:srgbClr val="C00000"/>
                </a:solidFill>
              </a:rPr>
            </a:br>
            <a:r>
              <a:rPr lang="en-US" sz="2400" dirty="0">
                <a:solidFill>
                  <a:srgbClr val="C00000"/>
                </a:solidFill>
              </a:rPr>
              <a:t>TI Precision Labs </a:t>
            </a:r>
            <a:r>
              <a:rPr lang="en-US" sz="2400" dirty="0" smtClean="0">
                <a:solidFill>
                  <a:srgbClr val="C00000"/>
                </a:solidFill>
              </a:rPr>
              <a:t>– ADCs</a:t>
            </a:r>
            <a:endParaRPr lang="en-US" sz="2400" dirty="0">
              <a:solidFill>
                <a:srgbClr val="C00000"/>
              </a:solidFill>
            </a:endParaRPr>
          </a:p>
        </p:txBody>
      </p:sp>
      <p:sp>
        <p:nvSpPr>
          <p:cNvPr id="3" name="Subtitle 2"/>
          <p:cNvSpPr>
            <a:spLocks noGrp="1"/>
          </p:cNvSpPr>
          <p:nvPr>
            <p:ph type="subTitle" idx="1"/>
          </p:nvPr>
        </p:nvSpPr>
        <p:spPr>
          <a:xfrm>
            <a:off x="548640" y="4709161"/>
            <a:ext cx="13533120" cy="1783080"/>
          </a:xfrm>
        </p:spPr>
        <p:txBody>
          <a:bodyPr/>
          <a:lstStyle/>
          <a:p>
            <a:pPr defTabSz="914400" eaLnBrk="1" hangingPunct="1"/>
            <a:r>
              <a:rPr lang="en-US" sz="2400" dirty="0" smtClean="0"/>
              <a:t>by Art Kay, Dale Li</a:t>
            </a:r>
            <a:endParaRPr lang="en-US" sz="24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a:t>
            </a:fld>
            <a:endParaRPr lang="en-US" dirty="0"/>
          </a:p>
        </p:txBody>
      </p:sp>
    </p:spTree>
    <p:extLst>
      <p:ext uri="{BB962C8B-B14F-4D97-AF65-F5344CB8AC3E}">
        <p14:creationId xmlns:p14="http://schemas.microsoft.com/office/powerpoint/2010/main" val="2373588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3954760" cy="977266"/>
          </a:xfrm>
        </p:spPr>
        <p:txBody>
          <a:bodyPr/>
          <a:lstStyle/>
          <a:p>
            <a:r>
              <a:rPr lang="en-US" dirty="0" smtClean="0"/>
              <a:t>Record results as we progress through Experiment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10</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687915289"/>
              </p:ext>
            </p:extLst>
          </p:nvPr>
        </p:nvGraphicFramePr>
        <p:xfrm>
          <a:off x="152400" y="1447800"/>
          <a:ext cx="14249400" cy="5772522"/>
        </p:xfrm>
        <a:graphic>
          <a:graphicData uri="http://schemas.openxmlformats.org/drawingml/2006/table">
            <a:tbl>
              <a:tblPr firstRow="1" bandRow="1">
                <a:tableStyleId>{5C22544A-7EE6-4342-B048-85BDC9FD1C3A}</a:tableStyleId>
              </a:tblPr>
              <a:tblGrid>
                <a:gridCol w="475957"/>
                <a:gridCol w="3715043"/>
                <a:gridCol w="1143000"/>
                <a:gridCol w="1066800"/>
                <a:gridCol w="914400"/>
                <a:gridCol w="1981200"/>
                <a:gridCol w="1295400"/>
                <a:gridCol w="1143000"/>
                <a:gridCol w="1257300"/>
                <a:gridCol w="1257300"/>
              </a:tblGrid>
              <a:tr h="651882">
                <a:tc gridSpan="10">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r>
              <a:tr h="1218735">
                <a:tc gridSpan="5">
                  <a:txBody>
                    <a:bodyPr/>
                    <a:lstStyle/>
                    <a:p>
                      <a:r>
                        <a:rPr lang="en-US" sz="2400" b="1" dirty="0" smtClean="0">
                          <a:solidFill>
                            <a:schemeClr val="bg1"/>
                          </a:solidFill>
                        </a:rPr>
                        <a:t>Device</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a:p>
                  </a:txBody>
                  <a:tcPr/>
                </a:tc>
                <a:tc hMerge="1">
                  <a:txBody>
                    <a:bodyPr/>
                    <a:lstStyle/>
                    <a:p>
                      <a:endParaRPr lang="en-US" sz="2400" b="1" dirty="0">
                        <a:solidFill>
                          <a:schemeClr val="bg1"/>
                        </a:solidFill>
                      </a:endParaRPr>
                    </a:p>
                  </a:txBody>
                  <a:tcPr>
                    <a:solidFill>
                      <a:srgbClr val="FF0000"/>
                    </a:solidFill>
                  </a:tcPr>
                </a:tc>
                <a:tc>
                  <a:txBody>
                    <a:bodyPr/>
                    <a:lstStyle/>
                    <a:p>
                      <a:r>
                        <a:rPr lang="en-US" sz="2400" b="1" dirty="0" smtClean="0">
                          <a:solidFill>
                            <a:schemeClr val="bg1"/>
                          </a:solidFill>
                        </a:rPr>
                        <a:t>Simulated</a:t>
                      </a:r>
                      <a:r>
                        <a:rPr lang="en-US" sz="2400" b="1" baseline="0" dirty="0" smtClean="0">
                          <a:solidFill>
                            <a:schemeClr val="bg1"/>
                          </a:solidFill>
                        </a:rPr>
                        <a:t> </a:t>
                      </a:r>
                      <a:r>
                        <a:rPr lang="en-US" sz="2400" b="1" dirty="0" smtClean="0">
                          <a:solidFill>
                            <a:schemeClr val="bg1"/>
                          </a:solidFill>
                        </a:rPr>
                        <a:t>Settling Error ½LSB=38uV</a:t>
                      </a:r>
                      <a:endParaRPr lang="en-US" sz="24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Example Measurements</a:t>
                      </a:r>
                      <a:endParaRPr lang="en-US" sz="2400" b="1" dirty="0" smtClean="0">
                        <a:solidFill>
                          <a:schemeClr val="bg1"/>
                        </a:solidFill>
                      </a:endParaRPr>
                    </a:p>
                    <a:p>
                      <a:endParaRPr lang="en-US" sz="2400" b="1" dirty="0">
                        <a:solidFill>
                          <a:schemeClr val="bg1"/>
                        </a:solidFill>
                      </a:endParaRPr>
                    </a:p>
                  </a:txBody>
                  <a:tcPr>
                    <a:solidFill>
                      <a:schemeClr val="bg1">
                        <a:lumMod val="65000"/>
                      </a:schemeClr>
                    </a:solidFill>
                  </a:tcPr>
                </a:tc>
                <a:tc hMerge="1">
                  <a:txBody>
                    <a:bodyPr/>
                    <a:lstStyle/>
                    <a:p>
                      <a:endParaRPr lang="en-US" sz="18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Your Measurements</a:t>
                      </a:r>
                      <a:endParaRPr lang="en-US" sz="2400" b="1" dirty="0" smtClean="0">
                        <a:solidFill>
                          <a:schemeClr val="bg1"/>
                        </a:solidFill>
                      </a:endParaRPr>
                    </a:p>
                    <a:p>
                      <a:endParaRPr lang="en-US" sz="2400" b="1" dirty="0" smtClean="0">
                        <a:solidFill>
                          <a:schemeClr val="bg1"/>
                        </a:solidFill>
                      </a:endParaRPr>
                    </a:p>
                    <a:p>
                      <a:endParaRPr lang="en-US" sz="2400" b="1" dirty="0">
                        <a:solidFill>
                          <a:schemeClr val="bg1"/>
                        </a:solidFill>
                      </a:endParaRPr>
                    </a:p>
                  </a:txBody>
                  <a:tcPr>
                    <a:solidFill>
                      <a:srgbClr val="FF0000"/>
                    </a:solidFill>
                  </a:tcPr>
                </a:tc>
                <a:tc hMerge="1">
                  <a:txBody>
                    <a:bodyPr/>
                    <a:lstStyle/>
                    <a:p>
                      <a:endParaRPr lang="en-US" sz="1800" b="1" dirty="0">
                        <a:solidFill>
                          <a:schemeClr val="bg1"/>
                        </a:solidFill>
                      </a:endParaRPr>
                    </a:p>
                  </a:txBody>
                  <a:tcPr>
                    <a:solidFill>
                      <a:srgbClr val="FF0000"/>
                    </a:solidFill>
                  </a:tcPr>
                </a:tc>
              </a:tr>
              <a:tr h="651882">
                <a:tc>
                  <a:txBody>
                    <a:bodyPr/>
                    <a:lstStyle/>
                    <a:p>
                      <a:pPr algn="ctr"/>
                      <a:endParaRPr lang="en-US" sz="2400" dirty="0"/>
                    </a:p>
                  </a:txBody>
                  <a:tcPr/>
                </a:tc>
                <a:tc>
                  <a:txBody>
                    <a:bodyPr/>
                    <a:lstStyle/>
                    <a:p>
                      <a:pPr algn="ctr"/>
                      <a:r>
                        <a:rPr lang="en-US" sz="2400" dirty="0" smtClean="0"/>
                        <a:t>Device</a:t>
                      </a:r>
                      <a:endParaRPr lang="en-US" sz="2400" dirty="0"/>
                    </a:p>
                  </a:txBody>
                  <a:tcPr/>
                </a:tc>
                <a:tc>
                  <a:txBody>
                    <a:bodyPr/>
                    <a:lstStyle/>
                    <a:p>
                      <a:pPr algn="ctr"/>
                      <a:r>
                        <a:rPr lang="en-US" sz="2400" dirty="0" err="1" smtClean="0"/>
                        <a:t>Samp.Rate</a:t>
                      </a:r>
                      <a:endParaRPr lang="en-US" sz="2400" dirty="0"/>
                    </a:p>
                  </a:txBody>
                  <a:tcPr/>
                </a:tc>
                <a:tc>
                  <a:txBody>
                    <a:bodyPr/>
                    <a:lstStyle/>
                    <a:p>
                      <a:pPr algn="ctr"/>
                      <a:r>
                        <a:rPr lang="en-US" sz="2400" dirty="0" err="1" smtClean="0"/>
                        <a:t>V</a:t>
                      </a:r>
                      <a:r>
                        <a:rPr lang="en-US" sz="2400" baseline="-25000" dirty="0" err="1" smtClean="0"/>
                        <a:t>offset</a:t>
                      </a:r>
                      <a:endParaRPr lang="en-US" sz="2400" baseline="-25000" dirty="0" smtClean="0"/>
                    </a:p>
                    <a:p>
                      <a:pPr algn="ctr"/>
                      <a:r>
                        <a:rPr lang="en-US" sz="2400" dirty="0" smtClean="0"/>
                        <a:t>(V)</a:t>
                      </a:r>
                    </a:p>
                  </a:txBody>
                  <a:tcPr/>
                </a:tc>
                <a:tc>
                  <a:txBody>
                    <a:bodyPr/>
                    <a:lstStyle/>
                    <a:p>
                      <a:pPr algn="ctr"/>
                      <a:r>
                        <a:rPr lang="en-US" sz="2400" dirty="0" smtClean="0"/>
                        <a:t>V</a:t>
                      </a:r>
                      <a:r>
                        <a:rPr lang="en-US" sz="2400" baseline="-25000" dirty="0" smtClean="0"/>
                        <a:t>in</a:t>
                      </a:r>
                    </a:p>
                    <a:p>
                      <a:pPr algn="ctr"/>
                      <a:r>
                        <a:rPr lang="en-US" sz="2400" dirty="0" smtClean="0"/>
                        <a:t>(V)</a:t>
                      </a:r>
                      <a:endParaRPr lang="en-US" sz="2400" dirty="0"/>
                    </a:p>
                  </a:txBody>
                  <a:tcPr/>
                </a:tc>
                <a:tc>
                  <a:txBody>
                    <a:bodyPr/>
                    <a:lstStyle/>
                    <a:p>
                      <a:pPr algn="ctr"/>
                      <a:r>
                        <a:rPr lang="en-US" sz="2400" dirty="0" err="1" smtClean="0"/>
                        <a:t>V</a:t>
                      </a:r>
                      <a:r>
                        <a:rPr lang="en-US" sz="2400" baseline="-25000" dirty="0" err="1" smtClean="0"/>
                        <a:t>error</a:t>
                      </a:r>
                      <a:r>
                        <a:rPr lang="en-US" sz="2400" baseline="0" dirty="0" smtClean="0"/>
                        <a:t> </a:t>
                      </a:r>
                    </a:p>
                    <a:p>
                      <a:pPr algn="ctr"/>
                      <a:r>
                        <a:rPr lang="en-US" sz="2400" baseline="0" dirty="0" smtClean="0"/>
                        <a:t>(V)</a:t>
                      </a:r>
                      <a:endParaRPr lang="en-US" sz="2400" dirty="0" smtClean="0"/>
                    </a:p>
                  </a:txBody>
                  <a:tcPr/>
                </a:tc>
                <a:tc>
                  <a:txBody>
                    <a:bodyPr/>
                    <a:lstStyle/>
                    <a:p>
                      <a:pPr algn="ctr"/>
                      <a:r>
                        <a:rPr lang="en-US" sz="2400" dirty="0" smtClean="0"/>
                        <a:t>SNR (dB)</a:t>
                      </a:r>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THD (dB)</a:t>
                      </a:r>
                    </a:p>
                  </a:txBody>
                  <a:tcPr>
                    <a:solidFill>
                      <a:schemeClr val="accent4">
                        <a:lumMod val="20000"/>
                        <a:lumOff val="80000"/>
                      </a:schemeClr>
                    </a:solidFill>
                  </a:tcPr>
                </a:tc>
                <a:tc>
                  <a:txBody>
                    <a:bodyPr/>
                    <a:lstStyle/>
                    <a:p>
                      <a:pPr algn="ctr"/>
                      <a:r>
                        <a:rPr lang="en-US" sz="2400" dirty="0" smtClean="0"/>
                        <a:t>SNR (dB)</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THD (dB)</a:t>
                      </a:r>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ADS8860</a:t>
                      </a:r>
                      <a:r>
                        <a:rPr lang="en-US" sz="2400" baseline="0" dirty="0" smtClean="0"/>
                        <a:t> Data Sheet </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algn="ctr"/>
                      <a:endParaRPr lang="en-US" sz="2400" dirty="0"/>
                    </a:p>
                  </a:txBody>
                  <a:tcPr/>
                </a:tc>
                <a:tc>
                  <a:txBody>
                    <a:bodyPr/>
                    <a:lstStyle/>
                    <a:p>
                      <a:pPr algn="ctr"/>
                      <a:r>
                        <a:rPr lang="en-US" dirty="0" smtClean="0"/>
                        <a:t>93</a:t>
                      </a:r>
                      <a:endParaRPr lang="en-US" dirty="0"/>
                    </a:p>
                  </a:txBody>
                  <a:tcPr>
                    <a:solidFill>
                      <a:schemeClr val="bg1">
                        <a:lumMod val="65000"/>
                      </a:schemeClr>
                    </a:solidFill>
                  </a:tcPr>
                </a:tc>
                <a:tc>
                  <a:txBody>
                    <a:bodyPr/>
                    <a:lstStyle/>
                    <a:p>
                      <a:pPr algn="ctr"/>
                      <a:r>
                        <a:rPr lang="en-US" dirty="0" smtClean="0"/>
                        <a:t>-108</a:t>
                      </a:r>
                      <a:endParaRPr lang="en-US" dirty="0"/>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filter1</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28uV</a:t>
                      </a:r>
                      <a:endParaRPr lang="en-US" sz="2400" dirty="0"/>
                    </a:p>
                  </a:txBody>
                  <a:tcPr/>
                </a:tc>
                <a:tc>
                  <a:txBody>
                    <a:bodyPr/>
                    <a:lstStyle/>
                    <a:p>
                      <a:pPr algn="ctr"/>
                      <a:r>
                        <a:rPr lang="en-US" sz="2400" dirty="0" smtClean="0"/>
                        <a:t>93.3</a:t>
                      </a:r>
                      <a:endParaRPr lang="en-US" sz="2400" dirty="0"/>
                    </a:p>
                  </a:txBody>
                  <a:tcPr>
                    <a:solidFill>
                      <a:schemeClr val="bg1">
                        <a:lumMod val="85000"/>
                      </a:schemeClr>
                    </a:solidFill>
                  </a:tcPr>
                </a:tc>
                <a:tc>
                  <a:txBody>
                    <a:bodyPr/>
                    <a:lstStyle/>
                    <a:p>
                      <a:pPr algn="ctr"/>
                      <a:r>
                        <a:rPr lang="en-US" sz="2400" dirty="0" smtClean="0"/>
                        <a:t>-108.8</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Bad </a:t>
                      </a:r>
                      <a:r>
                        <a:rPr lang="en-US" sz="2400" baseline="0" dirty="0" smtClean="0"/>
                        <a:t>filter</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-41mV</a:t>
                      </a:r>
                      <a:endParaRPr lang="en-US" sz="2400" dirty="0"/>
                    </a:p>
                  </a:txBody>
                  <a:tcPr/>
                </a:tc>
                <a:tc>
                  <a:txBody>
                    <a:bodyPr/>
                    <a:lstStyle/>
                    <a:p>
                      <a:pPr algn="ctr"/>
                      <a:r>
                        <a:rPr lang="en-US" sz="2400" dirty="0" smtClean="0"/>
                        <a:t>82.5</a:t>
                      </a:r>
                      <a:endParaRPr lang="en-US" sz="2400" dirty="0"/>
                    </a:p>
                  </a:txBody>
                  <a:tcPr>
                    <a:solidFill>
                      <a:schemeClr val="bg1">
                        <a:lumMod val="65000"/>
                      </a:schemeClr>
                    </a:solidFill>
                  </a:tcPr>
                </a:tc>
                <a:tc>
                  <a:txBody>
                    <a:bodyPr/>
                    <a:lstStyle/>
                    <a:p>
                      <a:pPr algn="ctr"/>
                      <a:r>
                        <a:rPr lang="en-US" sz="2400" dirty="0" smtClean="0"/>
                        <a:t>-73.4</a:t>
                      </a:r>
                      <a:endParaRPr lang="en-US" sz="2400" dirty="0"/>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OPA333 Low Bandwidth</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-91mV</a:t>
                      </a:r>
                      <a:endParaRPr lang="en-US" sz="2400" dirty="0"/>
                    </a:p>
                  </a:txBody>
                  <a:tcPr/>
                </a:tc>
                <a:tc>
                  <a:txBody>
                    <a:bodyPr/>
                    <a:lstStyle/>
                    <a:p>
                      <a:pPr algn="ctr"/>
                      <a:r>
                        <a:rPr lang="en-US" sz="2400" dirty="0" smtClean="0"/>
                        <a:t>54.1</a:t>
                      </a:r>
                      <a:endParaRPr lang="en-US" sz="2400" dirty="0"/>
                    </a:p>
                  </a:txBody>
                  <a:tcPr>
                    <a:solidFill>
                      <a:schemeClr val="bg1">
                        <a:lumMod val="85000"/>
                      </a:schemeClr>
                    </a:solidFill>
                  </a:tcPr>
                </a:tc>
                <a:tc>
                  <a:txBody>
                    <a:bodyPr/>
                    <a:lstStyle/>
                    <a:p>
                      <a:pPr algn="ctr"/>
                      <a:r>
                        <a:rPr lang="en-US" sz="2400" dirty="0" smtClean="0"/>
                        <a:t>-55.9</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OPA316 Crossover</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1.8</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3.6</a:t>
                      </a:r>
                    </a:p>
                  </a:txBody>
                  <a:tcPr/>
                </a:tc>
                <a:tc>
                  <a:txBody>
                    <a:bodyPr/>
                    <a:lstStyle/>
                    <a:p>
                      <a:pPr algn="ctr"/>
                      <a:r>
                        <a:rPr lang="en-US" sz="2400" dirty="0" smtClean="0"/>
                        <a:t>36.7mV</a:t>
                      </a:r>
                      <a:endParaRPr lang="en-US" sz="2400" dirty="0"/>
                    </a:p>
                  </a:txBody>
                  <a:tcPr/>
                </a:tc>
                <a:tc>
                  <a:txBody>
                    <a:bodyPr/>
                    <a:lstStyle/>
                    <a:p>
                      <a:pPr algn="ctr"/>
                      <a:r>
                        <a:rPr lang="en-US" sz="2400" dirty="0" smtClean="0"/>
                        <a:t>86.1</a:t>
                      </a:r>
                      <a:endParaRPr lang="en-US" sz="2400" dirty="0"/>
                    </a:p>
                  </a:txBody>
                  <a:tcPr>
                    <a:solidFill>
                      <a:schemeClr val="bg1">
                        <a:lumMod val="6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-85.0</a:t>
                      </a:r>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OPA316 Crossover</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500k</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1.8</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3.6</a:t>
                      </a:r>
                    </a:p>
                  </a:txBody>
                  <a:tcPr/>
                </a:tc>
                <a:tc>
                  <a:txBody>
                    <a:bodyPr/>
                    <a:lstStyle/>
                    <a:p>
                      <a:pPr algn="ctr"/>
                      <a:r>
                        <a:rPr lang="en-US" sz="2400" dirty="0" smtClean="0"/>
                        <a:t>47uV</a:t>
                      </a:r>
                      <a:endParaRPr lang="en-US" sz="2400" dirty="0"/>
                    </a:p>
                  </a:txBody>
                  <a:tcPr/>
                </a:tc>
                <a:tc>
                  <a:txBody>
                    <a:bodyPr/>
                    <a:lstStyle/>
                    <a:p>
                      <a:pPr algn="ctr"/>
                      <a:r>
                        <a:rPr lang="en-US" sz="2400" dirty="0" smtClean="0"/>
                        <a:t>90.3</a:t>
                      </a:r>
                      <a:endParaRPr lang="en-US" sz="2400" dirty="0"/>
                    </a:p>
                  </a:txBody>
                  <a:tcPr>
                    <a:solidFill>
                      <a:schemeClr val="bg1">
                        <a:lumMod val="8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-102.4</a:t>
                      </a:r>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bl>
          </a:graphicData>
        </a:graphic>
      </p:graphicFrame>
    </p:spTree>
    <p:extLst>
      <p:ext uri="{BB962C8B-B14F-4D97-AF65-F5344CB8AC3E}">
        <p14:creationId xmlns:p14="http://schemas.microsoft.com/office/powerpoint/2010/main" val="32873640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911506"/>
            <a:ext cx="9326880"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70840" y="171461"/>
            <a:ext cx="14107160" cy="977266"/>
          </a:xfrm>
        </p:spPr>
        <p:txBody>
          <a:bodyPr/>
          <a:lstStyle/>
          <a:p>
            <a:r>
              <a:rPr lang="en-US" dirty="0"/>
              <a:t>Start &amp; Setup </a:t>
            </a:r>
            <a:r>
              <a:rPr lang="en-US" dirty="0" smtClean="0"/>
              <a:t>the </a:t>
            </a:r>
            <a:r>
              <a:rPr lang="en-US" dirty="0" err="1"/>
              <a:t>Plabs</a:t>
            </a:r>
            <a:r>
              <a:rPr lang="en-US" dirty="0"/>
              <a:t>-Power </a:t>
            </a:r>
            <a:r>
              <a:rPr lang="en-US" dirty="0" smtClean="0"/>
              <a:t>Scaling EVM Software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11</a:t>
            </a:fld>
            <a:endParaRPr lang="en-US"/>
          </a:p>
        </p:txBody>
      </p:sp>
      <p:grpSp>
        <p:nvGrpSpPr>
          <p:cNvPr id="31" name="Group 30"/>
          <p:cNvGrpSpPr/>
          <p:nvPr/>
        </p:nvGrpSpPr>
        <p:grpSpPr>
          <a:xfrm>
            <a:off x="6096000" y="6477000"/>
            <a:ext cx="5410200" cy="1473602"/>
            <a:chOff x="9296400" y="4622398"/>
            <a:chExt cx="5410200" cy="1473602"/>
          </a:xfrm>
        </p:grpSpPr>
        <p:sp>
          <p:nvSpPr>
            <p:cNvPr id="19" name="Rounded Rectangle 18"/>
            <p:cNvSpPr/>
            <p:nvPr/>
          </p:nvSpPr>
          <p:spPr>
            <a:xfrm>
              <a:off x="9296400" y="4622398"/>
              <a:ext cx="4953000" cy="14736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The green “HW Connected” and teal “PSI Controls” indicate good hardware communication.</a:t>
              </a:r>
              <a:endParaRPr lang="en-US" sz="2400" dirty="0">
                <a:solidFill>
                  <a:schemeClr val="tx1"/>
                </a:solidFill>
              </a:endParaRPr>
            </a:p>
          </p:txBody>
        </p:sp>
        <p:cxnSp>
          <p:nvCxnSpPr>
            <p:cNvPr id="20" name="Straight Arrow Connector 19"/>
            <p:cNvCxnSpPr/>
            <p:nvPr/>
          </p:nvCxnSpPr>
          <p:spPr>
            <a:xfrm>
              <a:off x="14215110" y="5359802"/>
              <a:ext cx="491490" cy="1007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pic>
        <p:nvPicPr>
          <p:cNvPr id="18"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750" t="34349" r="29897" b="40787"/>
          <a:stretch/>
        </p:blipFill>
        <p:spPr bwMode="auto">
          <a:xfrm>
            <a:off x="471668" y="1219200"/>
            <a:ext cx="3723376" cy="2783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Rounded Rectangle 20"/>
          <p:cNvSpPr/>
          <p:nvPr/>
        </p:nvSpPr>
        <p:spPr>
          <a:xfrm>
            <a:off x="161656" y="4572000"/>
            <a:ext cx="4343400" cy="127080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1. Select “</a:t>
            </a:r>
            <a:r>
              <a:rPr lang="en-US" sz="2400" dirty="0" err="1" smtClean="0">
                <a:solidFill>
                  <a:schemeClr val="tx1"/>
                </a:solidFill>
              </a:rPr>
              <a:t>Plabs</a:t>
            </a:r>
            <a:r>
              <a:rPr lang="en-US" sz="2400" dirty="0" smtClean="0">
                <a:solidFill>
                  <a:schemeClr val="tx1"/>
                </a:solidFill>
              </a:rPr>
              <a:t>-SAR-EVM” from “start&gt;All Programs”</a:t>
            </a:r>
            <a:endParaRPr lang="en-US" sz="2400" dirty="0">
              <a:solidFill>
                <a:schemeClr val="tx1"/>
              </a:solidFill>
            </a:endParaRPr>
          </a:p>
        </p:txBody>
      </p:sp>
      <p:cxnSp>
        <p:nvCxnSpPr>
          <p:cNvPr id="24" name="Straight Arrow Connector 23"/>
          <p:cNvCxnSpPr/>
          <p:nvPr/>
        </p:nvCxnSpPr>
        <p:spPr>
          <a:xfrm flipV="1">
            <a:off x="2286000" y="4038600"/>
            <a:ext cx="0" cy="533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9" idx="3"/>
          </p:cNvCxnSpPr>
          <p:nvPr/>
        </p:nvCxnSpPr>
        <p:spPr>
          <a:xfrm flipV="1">
            <a:off x="11049000" y="7086600"/>
            <a:ext cx="1219200" cy="1272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1666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OPA320_Good Filter1</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12</a:t>
            </a:fld>
            <a:endParaRPr lang="en-US"/>
          </a:p>
        </p:txBody>
      </p:sp>
      <p:pic>
        <p:nvPicPr>
          <p:cNvPr id="3686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5413" t="13030" r="5320" b="41919"/>
          <a:stretch/>
        </p:blipFill>
        <p:spPr bwMode="auto">
          <a:xfrm>
            <a:off x="228600" y="1371600"/>
            <a:ext cx="14331065"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10287000" y="5715000"/>
            <a:ext cx="38100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Error Target = 38µV</a:t>
            </a:r>
          </a:p>
          <a:p>
            <a:pPr algn="ctr"/>
            <a:r>
              <a:rPr lang="en-US" sz="2400" dirty="0">
                <a:solidFill>
                  <a:schemeClr val="tx1"/>
                </a:solidFill>
              </a:rPr>
              <a:t>Simulate Error = </a:t>
            </a:r>
            <a:r>
              <a:rPr lang="en-US" sz="2400" dirty="0" smtClean="0">
                <a:solidFill>
                  <a:schemeClr val="tx1"/>
                </a:solidFill>
              </a:rPr>
              <a:t>28</a:t>
            </a:r>
            <a:r>
              <a:rPr lang="en-US" sz="2400" dirty="0">
                <a:solidFill>
                  <a:schemeClr val="tx1"/>
                </a:solidFill>
              </a:rPr>
              <a:t>µ</a:t>
            </a:r>
            <a:r>
              <a:rPr lang="en-US" sz="2400" dirty="0" smtClean="0">
                <a:solidFill>
                  <a:schemeClr val="tx1"/>
                </a:solidFill>
              </a:rPr>
              <a:t>V</a:t>
            </a:r>
            <a:endParaRPr lang="en-US" sz="2400" dirty="0">
              <a:solidFill>
                <a:schemeClr val="tx1"/>
              </a:solidFill>
            </a:endParaRPr>
          </a:p>
        </p:txBody>
      </p:sp>
      <p:sp>
        <p:nvSpPr>
          <p:cNvPr id="8" name="Rounded Rectangle 7"/>
          <p:cNvSpPr/>
          <p:nvPr/>
        </p:nvSpPr>
        <p:spPr>
          <a:xfrm>
            <a:off x="228600" y="5025736"/>
            <a:ext cx="32766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Note RC circuit is from optimization.</a:t>
            </a:r>
            <a:endParaRPr lang="en-US" sz="2400" dirty="0">
              <a:solidFill>
                <a:schemeClr val="tx1"/>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626190160"/>
              </p:ext>
            </p:extLst>
          </p:nvPr>
        </p:nvGraphicFramePr>
        <p:xfrm>
          <a:off x="4953000" y="6248400"/>
          <a:ext cx="3490913" cy="825500"/>
        </p:xfrm>
        <a:graphic>
          <a:graphicData uri="http://schemas.openxmlformats.org/presentationml/2006/ole">
            <mc:AlternateContent xmlns:mc="http://schemas.openxmlformats.org/markup-compatibility/2006">
              <mc:Choice xmlns:v="urn:schemas-microsoft-com:vml" Requires="v">
                <p:oleObj spid="_x0000_s37007" name="Packager Shell Object" showAsIcon="1" r:id="rId5" imgW="3490920" imgH="825480" progId="Package">
                  <p:embed/>
                </p:oleObj>
              </mc:Choice>
              <mc:Fallback>
                <p:oleObj name="Packager Shell Object" showAsIcon="1" r:id="rId5" imgW="3490920" imgH="825480" progId="Packag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0" y="6248400"/>
                        <a:ext cx="34909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2" name="Straight Arrow Connector 11"/>
          <p:cNvCxnSpPr/>
          <p:nvPr/>
        </p:nvCxnSpPr>
        <p:spPr>
          <a:xfrm flipV="1">
            <a:off x="12268200" y="5269301"/>
            <a:ext cx="0" cy="4456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1859973" y="3810000"/>
            <a:ext cx="273627" cy="121573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245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p:cNvGraphicFramePr>
            <a:graphicFrameLocks noGrp="1"/>
          </p:cNvGraphicFramePr>
          <p:nvPr>
            <p:extLst>
              <p:ext uri="{D42A27DB-BD31-4B8C-83A1-F6EECF244321}">
                <p14:modId xmlns:p14="http://schemas.microsoft.com/office/powerpoint/2010/main" val="4056014372"/>
              </p:ext>
            </p:extLst>
          </p:nvPr>
        </p:nvGraphicFramePr>
        <p:xfrm>
          <a:off x="9235440" y="548640"/>
          <a:ext cx="5181600" cy="1737360"/>
        </p:xfrm>
        <a:graphic>
          <a:graphicData uri="http://schemas.openxmlformats.org/drawingml/2006/table">
            <a:tbl>
              <a:tblPr firstRow="1" bandRow="1">
                <a:tableStyleId>{5C22544A-7EE6-4342-B048-85BDC9FD1C3A}</a:tableStyleId>
              </a:tblPr>
              <a:tblGrid>
                <a:gridCol w="2971800"/>
                <a:gridCol w="1066800"/>
                <a:gridCol w="1143000"/>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ADS8860</a:t>
                      </a:r>
                      <a:r>
                        <a:rPr lang="en-US" baseline="0" dirty="0" smtClean="0"/>
                        <a:t> Spec.</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Good Filter 1</a:t>
                      </a:r>
                      <a:endParaRPr lang="en-US" dirty="0"/>
                    </a:p>
                  </a:txBody>
                  <a:tcPr/>
                </a:tc>
                <a:tc>
                  <a:txBody>
                    <a:bodyPr/>
                    <a:lstStyle/>
                    <a:p>
                      <a:r>
                        <a:rPr lang="en-US" dirty="0" smtClean="0"/>
                        <a:t>93.3</a:t>
                      </a:r>
                      <a:endParaRPr lang="en-US" dirty="0"/>
                    </a:p>
                  </a:txBody>
                  <a:tcPr/>
                </a:tc>
                <a:tc>
                  <a:txBody>
                    <a:bodyPr/>
                    <a:lstStyle/>
                    <a:p>
                      <a:r>
                        <a:rPr lang="en-US" dirty="0" smtClean="0"/>
                        <a:t>-108.8</a:t>
                      </a:r>
                      <a:endParaRPr lang="en-US" dirty="0"/>
                    </a:p>
                  </a:txBody>
                  <a:tcPr/>
                </a:tc>
              </a:tr>
            </a:tbl>
          </a:graphicData>
        </a:graphic>
      </p:graphicFrame>
      <p:sp>
        <p:nvSpPr>
          <p:cNvPr id="2" name="Title 1"/>
          <p:cNvSpPr>
            <a:spLocks noGrp="1"/>
          </p:cNvSpPr>
          <p:nvPr>
            <p:ph type="title"/>
          </p:nvPr>
        </p:nvSpPr>
        <p:spPr/>
        <p:txBody>
          <a:bodyPr/>
          <a:lstStyle/>
          <a:p>
            <a:r>
              <a:rPr lang="en-US" dirty="0" smtClean="0"/>
              <a:t>1: OPA320_Good Filter1</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13</a:t>
            </a:fld>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7280"/>
            <a:ext cx="8835483" cy="6207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ounded Rectangle 7"/>
          <p:cNvSpPr/>
          <p:nvPr/>
        </p:nvSpPr>
        <p:spPr>
          <a:xfrm>
            <a:off x="1295400" y="6519885"/>
            <a:ext cx="4417741"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Press “Capture”</a:t>
            </a:r>
          </a:p>
          <a:p>
            <a:pPr marL="457200" indent="-457200">
              <a:buAutoNum type="arabicPeriod" startAt="3"/>
            </a:pPr>
            <a:r>
              <a:rPr lang="en-US" sz="2400" dirty="0" smtClean="0">
                <a:solidFill>
                  <a:schemeClr val="tx1"/>
                </a:solidFill>
              </a:rPr>
              <a:t>Record AC performance</a:t>
            </a:r>
            <a:endParaRPr lang="en-US" sz="2400" dirty="0">
              <a:solidFill>
                <a:schemeClr val="tx1"/>
              </a:solidFill>
            </a:endParaRPr>
          </a:p>
        </p:txBody>
      </p:sp>
      <p:cxnSp>
        <p:nvCxnSpPr>
          <p:cNvPr id="9" name="Straight Arrow Connector 8"/>
          <p:cNvCxnSpPr>
            <a:stCxn id="8" idx="0"/>
          </p:cNvCxnSpPr>
          <p:nvPr/>
        </p:nvCxnSpPr>
        <p:spPr>
          <a:xfrm flipH="1" flipV="1">
            <a:off x="3434423" y="6019800"/>
            <a:ext cx="69848" cy="5000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8686800" y="656135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a:t>
            </a:r>
            <a:r>
              <a:rPr lang="en-US" sz="2400" dirty="0">
                <a:solidFill>
                  <a:schemeClr val="tx1"/>
                </a:solidFill>
              </a:rPr>
              <a:t>Amplitude = 4.9V</a:t>
            </a:r>
          </a:p>
          <a:p>
            <a:r>
              <a:rPr lang="en-US" sz="2400" dirty="0">
                <a:solidFill>
                  <a:schemeClr val="tx1"/>
                </a:solidFill>
              </a:rPr>
              <a:t>Offset = 2.5V</a:t>
            </a:r>
          </a:p>
          <a:p>
            <a:r>
              <a:rPr lang="en-US" sz="2400" dirty="0">
                <a:solidFill>
                  <a:schemeClr val="tx1"/>
                </a:solidFill>
              </a:rPr>
              <a:t>Frequency = 2kHz</a:t>
            </a:r>
          </a:p>
        </p:txBody>
      </p:sp>
      <p:cxnSp>
        <p:nvCxnSpPr>
          <p:cNvPr id="11" name="Straight Arrow Connector 10"/>
          <p:cNvCxnSpPr/>
          <p:nvPr/>
        </p:nvCxnSpPr>
        <p:spPr>
          <a:xfrm flipH="1" flipV="1">
            <a:off x="7848600" y="5715000"/>
            <a:ext cx="990600" cy="891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9316171" y="5310414"/>
            <a:ext cx="4876800" cy="83874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Install OPA320_Good filter 1 coupon card in socket.</a:t>
            </a:r>
          </a:p>
        </p:txBody>
      </p:sp>
      <p:cxnSp>
        <p:nvCxnSpPr>
          <p:cNvPr id="17" name="Straight Arrow Connector 16"/>
          <p:cNvCxnSpPr>
            <a:stCxn id="8" idx="0"/>
          </p:cNvCxnSpPr>
          <p:nvPr/>
        </p:nvCxnSpPr>
        <p:spPr>
          <a:xfrm flipV="1">
            <a:off x="3504271" y="5791200"/>
            <a:ext cx="1677329" cy="7286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3"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71709" y="2570017"/>
            <a:ext cx="5165725" cy="2486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Straight Arrow Connector 23"/>
          <p:cNvCxnSpPr/>
          <p:nvPr/>
        </p:nvCxnSpPr>
        <p:spPr>
          <a:xfrm flipV="1">
            <a:off x="11754571" y="4724400"/>
            <a:ext cx="0" cy="5860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5452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OPA320 </a:t>
            </a:r>
            <a:r>
              <a:rPr lang="en-US" dirty="0"/>
              <a:t>Bad Filter</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14</a:t>
            </a:fld>
            <a:endParaRPr lang="en-US"/>
          </a:p>
        </p:txBody>
      </p:sp>
      <p:pic>
        <p:nvPicPr>
          <p:cNvPr id="4" name="Picture 83"/>
          <p:cNvPicPr>
            <a:picLocks noChangeAspect="1" noChangeArrowheads="1"/>
          </p:cNvPicPr>
          <p:nvPr/>
        </p:nvPicPr>
        <p:blipFill rotWithShape="1">
          <a:blip r:embed="rId4">
            <a:extLst>
              <a:ext uri="{28A0092B-C50C-407E-A947-70E740481C1C}">
                <a14:useLocalDpi xmlns:a14="http://schemas.microsoft.com/office/drawing/2010/main" val="0"/>
              </a:ext>
            </a:extLst>
          </a:blip>
          <a:srcRect t="14693" r="22806" b="38372"/>
          <a:stretch/>
        </p:blipFill>
        <p:spPr bwMode="auto">
          <a:xfrm>
            <a:off x="352644" y="1143000"/>
            <a:ext cx="14125356" cy="4606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10058400" y="5749639"/>
            <a:ext cx="38100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Error Target </a:t>
            </a:r>
            <a:r>
              <a:rPr lang="en-US" sz="2400" dirty="0">
                <a:solidFill>
                  <a:schemeClr val="tx1"/>
                </a:solidFill>
              </a:rPr>
              <a:t>= </a:t>
            </a:r>
            <a:r>
              <a:rPr lang="en-US" sz="2400" dirty="0" smtClean="0">
                <a:solidFill>
                  <a:schemeClr val="tx1"/>
                </a:solidFill>
              </a:rPr>
              <a:t>38µV</a:t>
            </a:r>
          </a:p>
          <a:p>
            <a:pPr algn="ctr"/>
            <a:r>
              <a:rPr lang="en-US" sz="2400" dirty="0" smtClean="0">
                <a:solidFill>
                  <a:schemeClr val="tx1"/>
                </a:solidFill>
              </a:rPr>
              <a:t>Simulate Error = -41mV</a:t>
            </a:r>
            <a:endParaRPr lang="en-US" sz="2400" dirty="0">
              <a:solidFill>
                <a:schemeClr val="tx1"/>
              </a:solidFill>
            </a:endParaRPr>
          </a:p>
        </p:txBody>
      </p:sp>
      <p:sp>
        <p:nvSpPr>
          <p:cNvPr id="6" name="Rounded Rectangle 5"/>
          <p:cNvSpPr/>
          <p:nvPr/>
        </p:nvSpPr>
        <p:spPr>
          <a:xfrm>
            <a:off x="152400" y="4987639"/>
            <a:ext cx="3276600" cy="244186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tx1"/>
                </a:solidFill>
              </a:rPr>
              <a:t>Optimal values:</a:t>
            </a:r>
          </a:p>
          <a:p>
            <a:r>
              <a:rPr lang="en-US" sz="2400" dirty="0" smtClean="0">
                <a:solidFill>
                  <a:schemeClr val="tx1"/>
                </a:solidFill>
              </a:rPr>
              <a:t>R = 24.9</a:t>
            </a:r>
            <a:r>
              <a:rPr lang="el-GR" sz="2400" dirty="0" smtClean="0">
                <a:solidFill>
                  <a:schemeClr val="tx1"/>
                </a:solidFill>
              </a:rPr>
              <a:t>Ω</a:t>
            </a:r>
            <a:endParaRPr lang="en-US" sz="2400" dirty="0" smtClean="0">
              <a:solidFill>
                <a:schemeClr val="tx1"/>
              </a:solidFill>
            </a:endParaRPr>
          </a:p>
          <a:p>
            <a:r>
              <a:rPr lang="en-US" sz="2400" dirty="0" smtClean="0">
                <a:solidFill>
                  <a:schemeClr val="tx1"/>
                </a:solidFill>
              </a:rPr>
              <a:t>C = 1.1nF</a:t>
            </a:r>
          </a:p>
          <a:p>
            <a:r>
              <a:rPr lang="en-US" sz="2400" b="1" dirty="0" smtClean="0">
                <a:solidFill>
                  <a:schemeClr val="tx1"/>
                </a:solidFill>
              </a:rPr>
              <a:t>Bad Filter Values:</a:t>
            </a:r>
          </a:p>
          <a:p>
            <a:r>
              <a:rPr lang="en-US" sz="2400" dirty="0">
                <a:solidFill>
                  <a:schemeClr val="tx1"/>
                </a:solidFill>
              </a:rPr>
              <a:t>R = </a:t>
            </a:r>
            <a:r>
              <a:rPr lang="en-US" sz="2400" dirty="0" smtClean="0">
                <a:solidFill>
                  <a:schemeClr val="tx1"/>
                </a:solidFill>
              </a:rPr>
              <a:t>100</a:t>
            </a:r>
            <a:r>
              <a:rPr lang="el-GR" sz="2400" dirty="0" smtClean="0">
                <a:solidFill>
                  <a:schemeClr val="tx1"/>
                </a:solidFill>
              </a:rPr>
              <a:t>Ω</a:t>
            </a:r>
            <a:endParaRPr lang="en-US" sz="2400" dirty="0">
              <a:solidFill>
                <a:schemeClr val="tx1"/>
              </a:solidFill>
            </a:endParaRPr>
          </a:p>
          <a:p>
            <a:r>
              <a:rPr lang="en-US" sz="2400" dirty="0">
                <a:solidFill>
                  <a:schemeClr val="tx1"/>
                </a:solidFill>
              </a:rPr>
              <a:t>C = </a:t>
            </a:r>
            <a:r>
              <a:rPr lang="en-US" sz="2400" dirty="0" smtClean="0">
                <a:solidFill>
                  <a:schemeClr val="tx1"/>
                </a:solidFill>
              </a:rPr>
              <a:t>1.1nF</a:t>
            </a:r>
            <a:endParaRPr lang="en-US" sz="2400" dirty="0">
              <a:solidFill>
                <a:schemeClr val="tx1"/>
              </a:solidFill>
            </a:endParaRPr>
          </a:p>
        </p:txBody>
      </p:sp>
      <p:cxnSp>
        <p:nvCxnSpPr>
          <p:cNvPr id="7" name="Straight Arrow Connector 6"/>
          <p:cNvCxnSpPr/>
          <p:nvPr/>
        </p:nvCxnSpPr>
        <p:spPr>
          <a:xfrm flipV="1">
            <a:off x="12039600" y="5303940"/>
            <a:ext cx="0" cy="4456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6" idx="0"/>
          </p:cNvCxnSpPr>
          <p:nvPr/>
        </p:nvCxnSpPr>
        <p:spPr>
          <a:xfrm flipV="1">
            <a:off x="1790700" y="4416139"/>
            <a:ext cx="342900" cy="5715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extLst>
              <p:ext uri="{D42A27DB-BD31-4B8C-83A1-F6EECF244321}">
                <p14:modId xmlns:p14="http://schemas.microsoft.com/office/powerpoint/2010/main" val="2970474129"/>
              </p:ext>
            </p:extLst>
          </p:nvPr>
        </p:nvGraphicFramePr>
        <p:xfrm>
          <a:off x="5029200" y="5942448"/>
          <a:ext cx="3338512" cy="825500"/>
        </p:xfrm>
        <a:graphic>
          <a:graphicData uri="http://schemas.openxmlformats.org/presentationml/2006/ole">
            <mc:AlternateContent xmlns:mc="http://schemas.openxmlformats.org/markup-compatibility/2006">
              <mc:Choice xmlns:v="urn:schemas-microsoft-com:vml" Requires="v">
                <p:oleObj spid="_x0000_s38015" name="Packager Shell Object" showAsIcon="1" r:id="rId5" imgW="3338280" imgH="825480" progId="Package">
                  <p:embed/>
                </p:oleObj>
              </mc:Choice>
              <mc:Fallback>
                <p:oleObj name="Packager Shell Object" showAsIcon="1" r:id="rId5" imgW="3338280" imgH="825480" progId="Package">
                  <p:embed/>
                  <p:pic>
                    <p:nvPicPr>
                      <p:cNvPr id="0" name=""/>
                      <p:cNvPicPr/>
                      <p:nvPr/>
                    </p:nvPicPr>
                    <p:blipFill>
                      <a:blip r:embed="rId6"/>
                      <a:stretch>
                        <a:fillRect/>
                      </a:stretch>
                    </p:blipFill>
                    <p:spPr>
                      <a:xfrm>
                        <a:off x="5029200" y="5942448"/>
                        <a:ext cx="3338512" cy="825500"/>
                      </a:xfrm>
                      <a:prstGeom prst="rect">
                        <a:avLst/>
                      </a:prstGeom>
                    </p:spPr>
                  </p:pic>
                </p:oleObj>
              </mc:Fallback>
            </mc:AlternateContent>
          </a:graphicData>
        </a:graphic>
      </p:graphicFrame>
    </p:spTree>
    <p:extLst>
      <p:ext uri="{BB962C8B-B14F-4D97-AF65-F5344CB8AC3E}">
        <p14:creationId xmlns:p14="http://schemas.microsoft.com/office/powerpoint/2010/main" val="23580875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735954130"/>
              </p:ext>
            </p:extLst>
          </p:nvPr>
        </p:nvGraphicFramePr>
        <p:xfrm>
          <a:off x="9235440" y="548640"/>
          <a:ext cx="5181600" cy="1737360"/>
        </p:xfrm>
        <a:graphic>
          <a:graphicData uri="http://schemas.openxmlformats.org/drawingml/2006/table">
            <a:tbl>
              <a:tblPr firstRow="1" bandRow="1">
                <a:tableStyleId>{5C22544A-7EE6-4342-B048-85BDC9FD1C3A}</a:tableStyleId>
              </a:tblPr>
              <a:tblGrid>
                <a:gridCol w="2971800"/>
                <a:gridCol w="1066800"/>
                <a:gridCol w="1143000"/>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ADS8860</a:t>
                      </a:r>
                      <a:r>
                        <a:rPr lang="en-US" baseline="0" dirty="0" smtClean="0"/>
                        <a:t> </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Bad Filter</a:t>
                      </a:r>
                      <a:endParaRPr lang="en-US" dirty="0"/>
                    </a:p>
                  </a:txBody>
                  <a:tcPr/>
                </a:tc>
                <a:tc>
                  <a:txBody>
                    <a:bodyPr/>
                    <a:lstStyle/>
                    <a:p>
                      <a:r>
                        <a:rPr lang="en-US" dirty="0" smtClean="0"/>
                        <a:t>82.5</a:t>
                      </a:r>
                      <a:endParaRPr lang="en-US" dirty="0"/>
                    </a:p>
                  </a:txBody>
                  <a:tcPr/>
                </a:tc>
                <a:tc>
                  <a:txBody>
                    <a:bodyPr/>
                    <a:lstStyle/>
                    <a:p>
                      <a:r>
                        <a:rPr lang="en-US" dirty="0" smtClean="0"/>
                        <a:t>-73.4</a:t>
                      </a:r>
                      <a:endParaRPr lang="en-US" dirty="0"/>
                    </a:p>
                  </a:txBody>
                  <a:tcPr/>
                </a:tc>
              </a:tr>
            </a:tbl>
          </a:graphicData>
        </a:graphic>
      </p:graphicFrame>
      <p:sp>
        <p:nvSpPr>
          <p:cNvPr id="2" name="Title 1"/>
          <p:cNvSpPr>
            <a:spLocks noGrp="1"/>
          </p:cNvSpPr>
          <p:nvPr>
            <p:ph type="title"/>
          </p:nvPr>
        </p:nvSpPr>
        <p:spPr/>
        <p:txBody>
          <a:bodyPr/>
          <a:lstStyle/>
          <a:p>
            <a:r>
              <a:rPr lang="en-US" dirty="0" smtClean="0"/>
              <a:t>2: OPA320 Bad Filter</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15</a:t>
            </a:fld>
            <a:endParaRPr lang="en-US"/>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7280"/>
            <a:ext cx="8860536" cy="6225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ounded Rectangle 7"/>
          <p:cNvSpPr/>
          <p:nvPr/>
        </p:nvSpPr>
        <p:spPr>
          <a:xfrm>
            <a:off x="8686800" y="656135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a:t>
            </a:r>
            <a:r>
              <a:rPr lang="en-US" sz="2400" dirty="0">
                <a:solidFill>
                  <a:schemeClr val="tx1"/>
                </a:solidFill>
              </a:rPr>
              <a:t>Amplitude = 4.9V</a:t>
            </a:r>
          </a:p>
          <a:p>
            <a:r>
              <a:rPr lang="en-US" sz="2400" dirty="0">
                <a:solidFill>
                  <a:schemeClr val="tx1"/>
                </a:solidFill>
              </a:rPr>
              <a:t>Offset = 2.5V</a:t>
            </a:r>
          </a:p>
          <a:p>
            <a:r>
              <a:rPr lang="en-US" sz="2400" dirty="0">
                <a:solidFill>
                  <a:schemeClr val="tx1"/>
                </a:solidFill>
              </a:rPr>
              <a:t>Frequency = 2kHz</a:t>
            </a:r>
          </a:p>
        </p:txBody>
      </p:sp>
      <p:cxnSp>
        <p:nvCxnSpPr>
          <p:cNvPr id="9" name="Straight Arrow Connector 8"/>
          <p:cNvCxnSpPr/>
          <p:nvPr/>
        </p:nvCxnSpPr>
        <p:spPr>
          <a:xfrm flipH="1" flipV="1">
            <a:off x="7848600" y="5715000"/>
            <a:ext cx="990600" cy="891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5693" name="Picture 93"/>
          <p:cNvPicPr>
            <a:picLocks noChangeAspect="1" noChangeArrowheads="1"/>
          </p:cNvPicPr>
          <p:nvPr/>
        </p:nvPicPr>
        <p:blipFill rotWithShape="1">
          <a:blip r:embed="rId4">
            <a:extLst>
              <a:ext uri="{28A0092B-C50C-407E-A947-70E740481C1C}">
                <a14:useLocalDpi xmlns:a14="http://schemas.microsoft.com/office/drawing/2010/main" val="0"/>
              </a:ext>
            </a:extLst>
          </a:blip>
          <a:srcRect l="14178" t="41704" r="36011" b="23729"/>
          <a:stretch/>
        </p:blipFill>
        <p:spPr bwMode="auto">
          <a:xfrm>
            <a:off x="9448800" y="2550621"/>
            <a:ext cx="4973782" cy="2588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a:xfrm>
            <a:off x="9316171" y="5310414"/>
            <a:ext cx="4876800" cy="83874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Install OPA320_Bad Filter coupon card in socket.</a:t>
            </a:r>
          </a:p>
        </p:txBody>
      </p:sp>
      <p:cxnSp>
        <p:nvCxnSpPr>
          <p:cNvPr id="15" name="Straight Arrow Connector 14"/>
          <p:cNvCxnSpPr/>
          <p:nvPr/>
        </p:nvCxnSpPr>
        <p:spPr>
          <a:xfrm flipV="1">
            <a:off x="11754571" y="4724400"/>
            <a:ext cx="0" cy="5860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1295400" y="6519885"/>
            <a:ext cx="4417741"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Press “Capture”</a:t>
            </a:r>
          </a:p>
          <a:p>
            <a:pPr marL="457200" indent="-457200">
              <a:buAutoNum type="arabicPeriod" startAt="3"/>
            </a:pPr>
            <a:r>
              <a:rPr lang="en-US" sz="2400" dirty="0" smtClean="0">
                <a:solidFill>
                  <a:schemeClr val="tx1"/>
                </a:solidFill>
              </a:rPr>
              <a:t>Record AC performance</a:t>
            </a:r>
            <a:endParaRPr lang="en-US" sz="2400" dirty="0">
              <a:solidFill>
                <a:schemeClr val="tx1"/>
              </a:solidFill>
            </a:endParaRPr>
          </a:p>
        </p:txBody>
      </p:sp>
      <p:cxnSp>
        <p:nvCxnSpPr>
          <p:cNvPr id="17" name="Straight Arrow Connector 16"/>
          <p:cNvCxnSpPr>
            <a:stCxn id="16" idx="0"/>
          </p:cNvCxnSpPr>
          <p:nvPr/>
        </p:nvCxnSpPr>
        <p:spPr>
          <a:xfrm flipH="1" flipV="1">
            <a:off x="3434423" y="6019800"/>
            <a:ext cx="69848" cy="5000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6" idx="0"/>
          </p:cNvCxnSpPr>
          <p:nvPr/>
        </p:nvCxnSpPr>
        <p:spPr>
          <a:xfrm flipV="1">
            <a:off x="3504271" y="5791200"/>
            <a:ext cx="1677329" cy="7286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9357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92" name="Picture 80"/>
          <p:cNvPicPr>
            <a:picLocks noChangeAspect="1" noChangeArrowheads="1"/>
          </p:cNvPicPr>
          <p:nvPr/>
        </p:nvPicPr>
        <p:blipFill rotWithShape="1">
          <a:blip r:embed="rId4">
            <a:extLst>
              <a:ext uri="{28A0092B-C50C-407E-A947-70E740481C1C}">
                <a14:useLocalDpi xmlns:a14="http://schemas.microsoft.com/office/drawing/2010/main" val="0"/>
              </a:ext>
            </a:extLst>
          </a:blip>
          <a:srcRect l="17125" t="13460" r="3578" b="20883"/>
          <a:stretch/>
        </p:blipFill>
        <p:spPr bwMode="auto">
          <a:xfrm>
            <a:off x="482278" y="914400"/>
            <a:ext cx="14025318" cy="651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3: OPA333 </a:t>
            </a:r>
            <a:r>
              <a:rPr lang="en-US" dirty="0"/>
              <a:t>Low Bandwidth</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16</a:t>
            </a:fld>
            <a:endParaRPr lang="en-US"/>
          </a:p>
        </p:txBody>
      </p:sp>
      <p:sp>
        <p:nvSpPr>
          <p:cNvPr id="6" name="Rounded Rectangle 5"/>
          <p:cNvSpPr/>
          <p:nvPr/>
        </p:nvSpPr>
        <p:spPr>
          <a:xfrm>
            <a:off x="152400" y="5292439"/>
            <a:ext cx="4267200" cy="194656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tx1"/>
                </a:solidFill>
              </a:rPr>
              <a:t>Bandwidth Required:</a:t>
            </a:r>
          </a:p>
          <a:p>
            <a:r>
              <a:rPr lang="en-US" sz="2400" dirty="0" smtClean="0">
                <a:solidFill>
                  <a:schemeClr val="tx1"/>
                </a:solidFill>
              </a:rPr>
              <a:t>Gain Bandwidth= 17.8MHz</a:t>
            </a:r>
          </a:p>
          <a:p>
            <a:r>
              <a:rPr lang="en-US" sz="2400" b="1" dirty="0" smtClean="0">
                <a:solidFill>
                  <a:schemeClr val="tx1"/>
                </a:solidFill>
              </a:rPr>
              <a:t>OPA333 Bandwidth:</a:t>
            </a:r>
          </a:p>
          <a:p>
            <a:r>
              <a:rPr lang="en-US" sz="2400" dirty="0">
                <a:solidFill>
                  <a:schemeClr val="tx1"/>
                </a:solidFill>
              </a:rPr>
              <a:t>Gain Bandwidth= </a:t>
            </a:r>
            <a:r>
              <a:rPr lang="en-US" sz="2400" dirty="0" smtClean="0">
                <a:solidFill>
                  <a:schemeClr val="tx1"/>
                </a:solidFill>
              </a:rPr>
              <a:t>350kHz</a:t>
            </a:r>
            <a:endParaRPr lang="en-US" sz="2400" dirty="0">
              <a:solidFill>
                <a:schemeClr val="tx1"/>
              </a:solidFill>
            </a:endParaRPr>
          </a:p>
        </p:txBody>
      </p:sp>
      <p:cxnSp>
        <p:nvCxnSpPr>
          <p:cNvPr id="7" name="Straight Arrow Connector 6"/>
          <p:cNvCxnSpPr>
            <a:stCxn id="6" idx="0"/>
          </p:cNvCxnSpPr>
          <p:nvPr/>
        </p:nvCxnSpPr>
        <p:spPr>
          <a:xfrm flipH="1" flipV="1">
            <a:off x="1371600" y="3352800"/>
            <a:ext cx="914400" cy="19396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7315200" y="7086600"/>
            <a:ext cx="38100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Error Target </a:t>
            </a:r>
            <a:r>
              <a:rPr lang="en-US" sz="2400" dirty="0">
                <a:solidFill>
                  <a:schemeClr val="tx1"/>
                </a:solidFill>
              </a:rPr>
              <a:t>= </a:t>
            </a:r>
            <a:r>
              <a:rPr lang="en-US" sz="2400" dirty="0" smtClean="0">
                <a:solidFill>
                  <a:schemeClr val="tx1"/>
                </a:solidFill>
              </a:rPr>
              <a:t>38µV</a:t>
            </a:r>
          </a:p>
          <a:p>
            <a:pPr algn="ctr"/>
            <a:r>
              <a:rPr lang="en-US" sz="2400" dirty="0" smtClean="0">
                <a:solidFill>
                  <a:schemeClr val="tx1"/>
                </a:solidFill>
              </a:rPr>
              <a:t>Simulate Error = -88mV</a:t>
            </a:r>
            <a:endParaRPr lang="en-US" sz="2400" dirty="0">
              <a:solidFill>
                <a:schemeClr val="tx1"/>
              </a:solidFill>
            </a:endParaRPr>
          </a:p>
        </p:txBody>
      </p:sp>
      <p:cxnSp>
        <p:nvCxnSpPr>
          <p:cNvPr id="14" name="Straight Arrow Connector 13"/>
          <p:cNvCxnSpPr/>
          <p:nvPr/>
        </p:nvCxnSpPr>
        <p:spPr>
          <a:xfrm flipV="1">
            <a:off x="10668000" y="6265719"/>
            <a:ext cx="685800" cy="82088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4" name="Object 3"/>
          <p:cNvGraphicFramePr>
            <a:graphicFrameLocks noChangeAspect="1"/>
          </p:cNvGraphicFramePr>
          <p:nvPr>
            <p:extLst>
              <p:ext uri="{D42A27DB-BD31-4B8C-83A1-F6EECF244321}">
                <p14:modId xmlns:p14="http://schemas.microsoft.com/office/powerpoint/2010/main" val="2685042005"/>
              </p:ext>
            </p:extLst>
          </p:nvPr>
        </p:nvGraphicFramePr>
        <p:xfrm>
          <a:off x="4800600" y="5715000"/>
          <a:ext cx="3998913" cy="825500"/>
        </p:xfrm>
        <a:graphic>
          <a:graphicData uri="http://schemas.openxmlformats.org/presentationml/2006/ole">
            <mc:AlternateContent xmlns:mc="http://schemas.openxmlformats.org/markup-compatibility/2006">
              <mc:Choice xmlns:v="urn:schemas-microsoft-com:vml" Requires="v">
                <p:oleObj spid="_x0000_s39030" name="Packager Shell Object" showAsIcon="1" r:id="rId5" imgW="3998520" imgH="825480" progId="Package">
                  <p:embed/>
                </p:oleObj>
              </mc:Choice>
              <mc:Fallback>
                <p:oleObj name="Packager Shell Object" showAsIcon="1" r:id="rId5" imgW="3998520" imgH="825480" progId="Package">
                  <p:embed/>
                  <p:pic>
                    <p:nvPicPr>
                      <p:cNvPr id="0" name=""/>
                      <p:cNvPicPr/>
                      <p:nvPr/>
                    </p:nvPicPr>
                    <p:blipFill>
                      <a:blip r:embed="rId6"/>
                      <a:stretch>
                        <a:fillRect/>
                      </a:stretch>
                    </p:blipFill>
                    <p:spPr>
                      <a:xfrm>
                        <a:off x="4800600" y="5715000"/>
                        <a:ext cx="3998913" cy="825500"/>
                      </a:xfrm>
                      <a:prstGeom prst="rect">
                        <a:avLst/>
                      </a:prstGeom>
                    </p:spPr>
                  </p:pic>
                </p:oleObj>
              </mc:Fallback>
            </mc:AlternateContent>
          </a:graphicData>
        </a:graphic>
      </p:graphicFrame>
    </p:spTree>
    <p:extLst>
      <p:ext uri="{BB962C8B-B14F-4D97-AF65-F5344CB8AC3E}">
        <p14:creationId xmlns:p14="http://schemas.microsoft.com/office/powerpoint/2010/main" val="42054039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OPA333 </a:t>
            </a:r>
            <a:r>
              <a:rPr lang="en-US" dirty="0"/>
              <a:t>Low Bandwidth</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17</a:t>
            </a:fld>
            <a:endParaRPr lang="en-US"/>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7280"/>
            <a:ext cx="8860536" cy="6225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4" name="Table 13"/>
          <p:cNvGraphicFramePr>
            <a:graphicFrameLocks noGrp="1"/>
          </p:cNvGraphicFramePr>
          <p:nvPr>
            <p:extLst>
              <p:ext uri="{D42A27DB-BD31-4B8C-83A1-F6EECF244321}">
                <p14:modId xmlns:p14="http://schemas.microsoft.com/office/powerpoint/2010/main" val="139072824"/>
              </p:ext>
            </p:extLst>
          </p:nvPr>
        </p:nvGraphicFramePr>
        <p:xfrm>
          <a:off x="9235440" y="548640"/>
          <a:ext cx="5181600" cy="1737360"/>
        </p:xfrm>
        <a:graphic>
          <a:graphicData uri="http://schemas.openxmlformats.org/drawingml/2006/table">
            <a:tbl>
              <a:tblPr firstRow="1" bandRow="1">
                <a:tableStyleId>{5C22544A-7EE6-4342-B048-85BDC9FD1C3A}</a:tableStyleId>
              </a:tblPr>
              <a:tblGrid>
                <a:gridCol w="2971800"/>
                <a:gridCol w="1066800"/>
                <a:gridCol w="1143000"/>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ADS8860</a:t>
                      </a:r>
                      <a:r>
                        <a:rPr lang="en-US" baseline="0" dirty="0" smtClean="0"/>
                        <a:t> </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Low Bandwidth</a:t>
                      </a:r>
                      <a:endParaRPr lang="en-US" dirty="0"/>
                    </a:p>
                  </a:txBody>
                  <a:tcPr/>
                </a:tc>
                <a:tc>
                  <a:txBody>
                    <a:bodyPr/>
                    <a:lstStyle/>
                    <a:p>
                      <a:r>
                        <a:rPr lang="en-US" dirty="0" smtClean="0"/>
                        <a:t>54.1</a:t>
                      </a:r>
                      <a:endParaRPr lang="en-US" dirty="0"/>
                    </a:p>
                  </a:txBody>
                  <a:tcPr/>
                </a:tc>
                <a:tc>
                  <a:txBody>
                    <a:bodyPr/>
                    <a:lstStyle/>
                    <a:p>
                      <a:r>
                        <a:rPr lang="en-US" dirty="0" smtClean="0"/>
                        <a:t>-55.9</a:t>
                      </a:r>
                      <a:endParaRPr lang="en-US" dirty="0"/>
                    </a:p>
                  </a:txBody>
                  <a:tcPr/>
                </a:tc>
              </a:tr>
            </a:tbl>
          </a:graphicData>
        </a:graphic>
      </p:graphicFrame>
      <p:sp>
        <p:nvSpPr>
          <p:cNvPr id="8" name="Rounded Rectangle 7"/>
          <p:cNvSpPr/>
          <p:nvPr/>
        </p:nvSpPr>
        <p:spPr>
          <a:xfrm>
            <a:off x="8686800" y="656135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a:t>
            </a:r>
            <a:r>
              <a:rPr lang="en-US" sz="2400" dirty="0">
                <a:solidFill>
                  <a:schemeClr val="tx1"/>
                </a:solidFill>
              </a:rPr>
              <a:t>Amplitude = 4.9V</a:t>
            </a:r>
          </a:p>
          <a:p>
            <a:r>
              <a:rPr lang="en-US" sz="2400" dirty="0">
                <a:solidFill>
                  <a:schemeClr val="tx1"/>
                </a:solidFill>
              </a:rPr>
              <a:t>Offset = 2.5V</a:t>
            </a:r>
          </a:p>
          <a:p>
            <a:r>
              <a:rPr lang="en-US" sz="2400" dirty="0">
                <a:solidFill>
                  <a:schemeClr val="tx1"/>
                </a:solidFill>
              </a:rPr>
              <a:t>Frequency = 2kHz</a:t>
            </a:r>
          </a:p>
        </p:txBody>
      </p:sp>
      <p:cxnSp>
        <p:nvCxnSpPr>
          <p:cNvPr id="9" name="Straight Arrow Connector 8"/>
          <p:cNvCxnSpPr/>
          <p:nvPr/>
        </p:nvCxnSpPr>
        <p:spPr>
          <a:xfrm flipH="1" flipV="1">
            <a:off x="7924800" y="5657782"/>
            <a:ext cx="1214587" cy="891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6724" name="Picture 100"/>
          <p:cNvPicPr>
            <a:picLocks noChangeAspect="1" noChangeArrowheads="1"/>
          </p:cNvPicPr>
          <p:nvPr/>
        </p:nvPicPr>
        <p:blipFill rotWithShape="1">
          <a:blip r:embed="rId4">
            <a:extLst>
              <a:ext uri="{28A0092B-C50C-407E-A947-70E740481C1C}">
                <a14:useLocalDpi xmlns:a14="http://schemas.microsoft.com/office/drawing/2010/main" val="0"/>
              </a:ext>
            </a:extLst>
          </a:blip>
          <a:srcRect l="10584" t="36072" r="29220" b="27188"/>
          <a:stretch/>
        </p:blipFill>
        <p:spPr bwMode="auto">
          <a:xfrm>
            <a:off x="9203753" y="2667000"/>
            <a:ext cx="5145251" cy="2355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ounded Rectangle 17"/>
          <p:cNvSpPr/>
          <p:nvPr/>
        </p:nvSpPr>
        <p:spPr>
          <a:xfrm>
            <a:off x="9316170" y="5310414"/>
            <a:ext cx="5032833" cy="83874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Install OPA333_Low Bandwidth coupon card in socket.</a:t>
            </a:r>
          </a:p>
        </p:txBody>
      </p:sp>
      <p:cxnSp>
        <p:nvCxnSpPr>
          <p:cNvPr id="19" name="Straight Arrow Connector 18"/>
          <p:cNvCxnSpPr/>
          <p:nvPr/>
        </p:nvCxnSpPr>
        <p:spPr>
          <a:xfrm flipV="1">
            <a:off x="11754571" y="4724400"/>
            <a:ext cx="0" cy="5860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1295400" y="6519885"/>
            <a:ext cx="4417741"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Press “Capture”</a:t>
            </a:r>
          </a:p>
          <a:p>
            <a:pPr marL="457200" indent="-457200">
              <a:buAutoNum type="arabicPeriod" startAt="3"/>
            </a:pPr>
            <a:r>
              <a:rPr lang="en-US" sz="2400" dirty="0" smtClean="0">
                <a:solidFill>
                  <a:schemeClr val="tx1"/>
                </a:solidFill>
              </a:rPr>
              <a:t>Record AC performance</a:t>
            </a:r>
            <a:endParaRPr lang="en-US" sz="2400" dirty="0">
              <a:solidFill>
                <a:schemeClr val="tx1"/>
              </a:solidFill>
            </a:endParaRPr>
          </a:p>
        </p:txBody>
      </p:sp>
      <p:cxnSp>
        <p:nvCxnSpPr>
          <p:cNvPr id="16" name="Straight Arrow Connector 15"/>
          <p:cNvCxnSpPr>
            <a:stCxn id="15" idx="0"/>
          </p:cNvCxnSpPr>
          <p:nvPr/>
        </p:nvCxnSpPr>
        <p:spPr>
          <a:xfrm flipH="1" flipV="1">
            <a:off x="3434423" y="6019800"/>
            <a:ext cx="69848" cy="5000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5" idx="0"/>
          </p:cNvCxnSpPr>
          <p:nvPr/>
        </p:nvCxnSpPr>
        <p:spPr>
          <a:xfrm flipV="1">
            <a:off x="3504271" y="5791200"/>
            <a:ext cx="1677329" cy="7286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32539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4: OPA316 </a:t>
            </a:r>
            <a:r>
              <a:rPr lang="en-US" sz="4000" dirty="0"/>
              <a:t>Crossover, fs = 1Msps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18</a:t>
            </a:fld>
            <a:endParaRPr lang="en-US"/>
          </a:p>
        </p:txBody>
      </p:sp>
      <p:pic>
        <p:nvPicPr>
          <p:cNvPr id="3993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6660" t="15116" r="4528" b="16596"/>
          <a:stretch/>
        </p:blipFill>
        <p:spPr bwMode="auto">
          <a:xfrm>
            <a:off x="762000" y="990600"/>
            <a:ext cx="13444700" cy="624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152400" y="5292439"/>
            <a:ext cx="4267200" cy="194656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tx1"/>
                </a:solidFill>
              </a:rPr>
              <a:t>Bandwidth Required:</a:t>
            </a:r>
          </a:p>
          <a:p>
            <a:r>
              <a:rPr lang="en-US" sz="2400" dirty="0" smtClean="0">
                <a:solidFill>
                  <a:schemeClr val="tx1"/>
                </a:solidFill>
              </a:rPr>
              <a:t>Gain Bandwidth= 17.8MHz</a:t>
            </a:r>
          </a:p>
          <a:p>
            <a:r>
              <a:rPr lang="en-US" sz="2400" b="1" dirty="0" smtClean="0">
                <a:solidFill>
                  <a:schemeClr val="tx1"/>
                </a:solidFill>
              </a:rPr>
              <a:t>OPA316 Bandwidth:</a:t>
            </a:r>
          </a:p>
          <a:p>
            <a:r>
              <a:rPr lang="en-US" sz="2400" dirty="0">
                <a:solidFill>
                  <a:schemeClr val="tx1"/>
                </a:solidFill>
              </a:rPr>
              <a:t>Gain Bandwidth= </a:t>
            </a:r>
            <a:r>
              <a:rPr lang="en-US" sz="2400" dirty="0" smtClean="0">
                <a:solidFill>
                  <a:schemeClr val="tx1"/>
                </a:solidFill>
              </a:rPr>
              <a:t>10MHz</a:t>
            </a:r>
            <a:endParaRPr lang="en-US" sz="2400" dirty="0">
              <a:solidFill>
                <a:schemeClr val="tx1"/>
              </a:solidFill>
            </a:endParaRPr>
          </a:p>
        </p:txBody>
      </p:sp>
      <p:cxnSp>
        <p:nvCxnSpPr>
          <p:cNvPr id="7" name="Straight Arrow Connector 6"/>
          <p:cNvCxnSpPr>
            <a:stCxn id="6" idx="0"/>
          </p:cNvCxnSpPr>
          <p:nvPr/>
        </p:nvCxnSpPr>
        <p:spPr>
          <a:xfrm flipH="1" flipV="1">
            <a:off x="1371600" y="3352800"/>
            <a:ext cx="914400" cy="19396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7086600" y="7036376"/>
            <a:ext cx="38100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Error Target </a:t>
            </a:r>
            <a:r>
              <a:rPr lang="en-US" sz="2400" dirty="0">
                <a:solidFill>
                  <a:schemeClr val="tx1"/>
                </a:solidFill>
              </a:rPr>
              <a:t>= </a:t>
            </a:r>
            <a:r>
              <a:rPr lang="en-US" sz="2400" dirty="0" smtClean="0">
                <a:solidFill>
                  <a:schemeClr val="tx1"/>
                </a:solidFill>
              </a:rPr>
              <a:t>38µV</a:t>
            </a:r>
          </a:p>
          <a:p>
            <a:pPr algn="ctr"/>
            <a:r>
              <a:rPr lang="en-US" sz="2400" dirty="0" smtClean="0">
                <a:solidFill>
                  <a:schemeClr val="tx1"/>
                </a:solidFill>
              </a:rPr>
              <a:t>Simulate Error = 35mV</a:t>
            </a:r>
            <a:endParaRPr lang="en-US" sz="2400" dirty="0">
              <a:solidFill>
                <a:schemeClr val="tx1"/>
              </a:solidFill>
            </a:endParaRPr>
          </a:p>
        </p:txBody>
      </p:sp>
      <p:cxnSp>
        <p:nvCxnSpPr>
          <p:cNvPr id="9" name="Straight Arrow Connector 8"/>
          <p:cNvCxnSpPr/>
          <p:nvPr/>
        </p:nvCxnSpPr>
        <p:spPr>
          <a:xfrm flipV="1">
            <a:off x="10134600" y="6111579"/>
            <a:ext cx="685800" cy="92479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4" name="Object 3"/>
          <p:cNvGraphicFramePr>
            <a:graphicFrameLocks noChangeAspect="1"/>
          </p:cNvGraphicFramePr>
          <p:nvPr>
            <p:extLst>
              <p:ext uri="{D42A27DB-BD31-4B8C-83A1-F6EECF244321}">
                <p14:modId xmlns:p14="http://schemas.microsoft.com/office/powerpoint/2010/main" val="346148145"/>
              </p:ext>
            </p:extLst>
          </p:nvPr>
        </p:nvGraphicFramePr>
        <p:xfrm>
          <a:off x="4572000" y="5440219"/>
          <a:ext cx="4189412" cy="825500"/>
        </p:xfrm>
        <a:graphic>
          <a:graphicData uri="http://schemas.openxmlformats.org/presentationml/2006/ole">
            <mc:AlternateContent xmlns:mc="http://schemas.openxmlformats.org/markup-compatibility/2006">
              <mc:Choice xmlns:v="urn:schemas-microsoft-com:vml" Requires="v">
                <p:oleObj spid="_x0000_s40050" name="Packager Shell Object" showAsIcon="1" r:id="rId5" imgW="4188960" imgH="825480" progId="Package">
                  <p:embed/>
                </p:oleObj>
              </mc:Choice>
              <mc:Fallback>
                <p:oleObj name="Packager Shell Object" showAsIcon="1" r:id="rId5" imgW="4188960" imgH="825480" progId="Package">
                  <p:embed/>
                  <p:pic>
                    <p:nvPicPr>
                      <p:cNvPr id="0" name=""/>
                      <p:cNvPicPr/>
                      <p:nvPr/>
                    </p:nvPicPr>
                    <p:blipFill>
                      <a:blip r:embed="rId6"/>
                      <a:stretch>
                        <a:fillRect/>
                      </a:stretch>
                    </p:blipFill>
                    <p:spPr>
                      <a:xfrm>
                        <a:off x="4572000" y="5440219"/>
                        <a:ext cx="4189412" cy="825500"/>
                      </a:xfrm>
                      <a:prstGeom prst="rect">
                        <a:avLst/>
                      </a:prstGeom>
                    </p:spPr>
                  </p:pic>
                </p:oleObj>
              </mc:Fallback>
            </mc:AlternateContent>
          </a:graphicData>
        </a:graphic>
      </p:graphicFrame>
    </p:spTree>
    <p:extLst>
      <p:ext uri="{BB962C8B-B14F-4D97-AF65-F5344CB8AC3E}">
        <p14:creationId xmlns:p14="http://schemas.microsoft.com/office/powerpoint/2010/main" val="1489308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580328608"/>
              </p:ext>
            </p:extLst>
          </p:nvPr>
        </p:nvGraphicFramePr>
        <p:xfrm>
          <a:off x="9235440" y="876479"/>
          <a:ext cx="5181600" cy="1737360"/>
        </p:xfrm>
        <a:graphic>
          <a:graphicData uri="http://schemas.openxmlformats.org/drawingml/2006/table">
            <a:tbl>
              <a:tblPr firstRow="1" bandRow="1">
                <a:tableStyleId>{5C22544A-7EE6-4342-B048-85BDC9FD1C3A}</a:tableStyleId>
              </a:tblPr>
              <a:tblGrid>
                <a:gridCol w="2971800"/>
                <a:gridCol w="1066800"/>
                <a:gridCol w="1143000"/>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ADS8860</a:t>
                      </a:r>
                      <a:r>
                        <a:rPr lang="en-US" baseline="0" dirty="0" smtClean="0"/>
                        <a:t> </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Crossover 1Msps</a:t>
                      </a:r>
                      <a:endParaRPr lang="en-US" dirty="0"/>
                    </a:p>
                  </a:txBody>
                  <a:tcPr/>
                </a:tc>
                <a:tc>
                  <a:txBody>
                    <a:bodyPr/>
                    <a:lstStyle/>
                    <a:p>
                      <a:r>
                        <a:rPr lang="en-US" dirty="0" smtClean="0"/>
                        <a:t>86.1</a:t>
                      </a:r>
                      <a:endParaRPr lang="en-US" dirty="0"/>
                    </a:p>
                  </a:txBody>
                  <a:tcPr/>
                </a:tc>
                <a:tc>
                  <a:txBody>
                    <a:bodyPr/>
                    <a:lstStyle/>
                    <a:p>
                      <a:r>
                        <a:rPr lang="en-US" dirty="0" smtClean="0"/>
                        <a:t>-85.0</a:t>
                      </a:r>
                      <a:endParaRPr lang="en-US" dirty="0"/>
                    </a:p>
                  </a:txBody>
                  <a:tcPr/>
                </a:tc>
              </a:tr>
            </a:tbl>
          </a:graphicData>
        </a:graphic>
      </p:graphicFrame>
      <p:sp>
        <p:nvSpPr>
          <p:cNvPr id="2" name="Title 1"/>
          <p:cNvSpPr>
            <a:spLocks noGrp="1"/>
          </p:cNvSpPr>
          <p:nvPr>
            <p:ph type="title"/>
          </p:nvPr>
        </p:nvSpPr>
        <p:spPr/>
        <p:txBody>
          <a:bodyPr/>
          <a:lstStyle/>
          <a:p>
            <a:r>
              <a:rPr lang="en-US" sz="4400" dirty="0" smtClean="0"/>
              <a:t>4: OPA316 Crossover, fs = 1Msps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19</a:t>
            </a:fld>
            <a:endParaRPr lang="en-US"/>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7280"/>
            <a:ext cx="8860536" cy="6225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ounded Rectangle 11"/>
          <p:cNvSpPr/>
          <p:nvPr/>
        </p:nvSpPr>
        <p:spPr>
          <a:xfrm>
            <a:off x="1905000" y="4425979"/>
            <a:ext cx="2743200" cy="121227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Note that the sampling rate is 1Msps</a:t>
            </a:r>
          </a:p>
        </p:txBody>
      </p:sp>
      <p:cxnSp>
        <p:nvCxnSpPr>
          <p:cNvPr id="13" name="Straight Arrow Connector 12"/>
          <p:cNvCxnSpPr>
            <a:stCxn id="12" idx="1"/>
          </p:cNvCxnSpPr>
          <p:nvPr/>
        </p:nvCxnSpPr>
        <p:spPr>
          <a:xfrm flipH="1">
            <a:off x="762000" y="5032116"/>
            <a:ext cx="1143000" cy="1772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8382000" y="656135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Amplitude </a:t>
            </a:r>
            <a:r>
              <a:rPr lang="en-US" sz="2400" dirty="0">
                <a:solidFill>
                  <a:schemeClr val="tx1"/>
                </a:solidFill>
              </a:rPr>
              <a:t>= </a:t>
            </a:r>
            <a:r>
              <a:rPr lang="en-US" sz="2400" dirty="0" smtClean="0">
                <a:solidFill>
                  <a:schemeClr val="tx1"/>
                </a:solidFill>
              </a:rPr>
              <a:t>3.6V</a:t>
            </a:r>
            <a:endParaRPr lang="en-US" sz="2400" dirty="0">
              <a:solidFill>
                <a:schemeClr val="tx1"/>
              </a:solidFill>
            </a:endParaRPr>
          </a:p>
          <a:p>
            <a:r>
              <a:rPr lang="en-US" sz="2400" dirty="0">
                <a:solidFill>
                  <a:schemeClr val="tx1"/>
                </a:solidFill>
              </a:rPr>
              <a:t>Offset = </a:t>
            </a:r>
            <a:r>
              <a:rPr lang="en-US" sz="2400" dirty="0" smtClean="0">
                <a:solidFill>
                  <a:schemeClr val="tx1"/>
                </a:solidFill>
              </a:rPr>
              <a:t>1.8V</a:t>
            </a:r>
            <a:endParaRPr lang="en-US" sz="2400" dirty="0">
              <a:solidFill>
                <a:schemeClr val="tx1"/>
              </a:solidFill>
            </a:endParaRPr>
          </a:p>
          <a:p>
            <a:r>
              <a:rPr lang="en-US" sz="2400" dirty="0">
                <a:solidFill>
                  <a:schemeClr val="tx1"/>
                </a:solidFill>
              </a:rPr>
              <a:t>Frequency = 2kHz</a:t>
            </a:r>
          </a:p>
        </p:txBody>
      </p:sp>
      <p:cxnSp>
        <p:nvCxnSpPr>
          <p:cNvPr id="16" name="Straight Arrow Connector 15"/>
          <p:cNvCxnSpPr/>
          <p:nvPr/>
        </p:nvCxnSpPr>
        <p:spPr>
          <a:xfrm flipH="1" flipV="1">
            <a:off x="7848600" y="5715000"/>
            <a:ext cx="685800" cy="891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8" name="Picture 99"/>
          <p:cNvPicPr>
            <a:picLocks noChangeAspect="1" noChangeArrowheads="1"/>
          </p:cNvPicPr>
          <p:nvPr/>
        </p:nvPicPr>
        <p:blipFill rotWithShape="1">
          <a:blip r:embed="rId4">
            <a:extLst>
              <a:ext uri="{28A0092B-C50C-407E-A947-70E740481C1C}">
                <a14:useLocalDpi xmlns:a14="http://schemas.microsoft.com/office/drawing/2010/main" val="0"/>
              </a:ext>
            </a:extLst>
          </a:blip>
          <a:srcRect l="17732" t="41429" r="37621" b="30410"/>
          <a:stretch/>
        </p:blipFill>
        <p:spPr bwMode="auto">
          <a:xfrm>
            <a:off x="9219873" y="2766239"/>
            <a:ext cx="5164362" cy="244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ounded Rectangle 18"/>
          <p:cNvSpPr/>
          <p:nvPr/>
        </p:nvSpPr>
        <p:spPr>
          <a:xfrm>
            <a:off x="9316171" y="5638253"/>
            <a:ext cx="4876800" cy="83874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Install OPA316_Crossover coupon card in socket.</a:t>
            </a:r>
          </a:p>
        </p:txBody>
      </p:sp>
      <p:cxnSp>
        <p:nvCxnSpPr>
          <p:cNvPr id="20" name="Straight Arrow Connector 19"/>
          <p:cNvCxnSpPr>
            <a:endCxn id="18" idx="2"/>
          </p:cNvCxnSpPr>
          <p:nvPr/>
        </p:nvCxnSpPr>
        <p:spPr>
          <a:xfrm flipV="1">
            <a:off x="11754571" y="5209328"/>
            <a:ext cx="47483" cy="4289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1295400" y="6519885"/>
            <a:ext cx="4417741"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4"/>
            </a:pPr>
            <a:r>
              <a:rPr lang="en-US" sz="2400" dirty="0" smtClean="0">
                <a:solidFill>
                  <a:schemeClr val="tx1"/>
                </a:solidFill>
              </a:rPr>
              <a:t>Press “Capture”</a:t>
            </a:r>
          </a:p>
          <a:p>
            <a:pPr marL="457200" indent="-457200">
              <a:buAutoNum type="arabicPeriod" startAt="4"/>
            </a:pPr>
            <a:r>
              <a:rPr lang="en-US" sz="2400" dirty="0" smtClean="0">
                <a:solidFill>
                  <a:schemeClr val="tx1"/>
                </a:solidFill>
              </a:rPr>
              <a:t>Record AC performance</a:t>
            </a:r>
            <a:endParaRPr lang="en-US" sz="2400" dirty="0">
              <a:solidFill>
                <a:schemeClr val="tx1"/>
              </a:solidFill>
            </a:endParaRPr>
          </a:p>
        </p:txBody>
      </p:sp>
      <p:cxnSp>
        <p:nvCxnSpPr>
          <p:cNvPr id="21" name="Straight Arrow Connector 20"/>
          <p:cNvCxnSpPr>
            <a:stCxn id="17" idx="0"/>
          </p:cNvCxnSpPr>
          <p:nvPr/>
        </p:nvCxnSpPr>
        <p:spPr>
          <a:xfrm flipH="1" flipV="1">
            <a:off x="3434423" y="6019800"/>
            <a:ext cx="69848" cy="5000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7" idx="0"/>
          </p:cNvCxnSpPr>
          <p:nvPr/>
        </p:nvCxnSpPr>
        <p:spPr>
          <a:xfrm flipV="1">
            <a:off x="3504271" y="5791200"/>
            <a:ext cx="1677329" cy="7286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3202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Required/Recommended Equipment</a:t>
            </a:r>
          </a:p>
        </p:txBody>
      </p:sp>
      <p:sp>
        <p:nvSpPr>
          <p:cNvPr id="5" name="Content Placeholder 4"/>
          <p:cNvSpPr>
            <a:spLocks noGrp="1"/>
          </p:cNvSpPr>
          <p:nvPr>
            <p:ph idx="1"/>
          </p:nvPr>
        </p:nvSpPr>
        <p:spPr/>
        <p:txBody>
          <a:bodyPr/>
          <a:lstStyle/>
          <a:p>
            <a:r>
              <a:rPr lang="en-US" sz="2400" dirty="0" smtClean="0"/>
              <a:t>Calculation</a:t>
            </a:r>
          </a:p>
          <a:p>
            <a:pPr lvl="1"/>
            <a:r>
              <a:rPr lang="en-US" sz="2400" dirty="0" smtClean="0"/>
              <a:t>Determine initial values for RC charge bucket circuit and bandwidth using Analog Engineer’s Calculator </a:t>
            </a:r>
          </a:p>
          <a:p>
            <a:r>
              <a:rPr lang="en-US" sz="2400" dirty="0" smtClean="0"/>
              <a:t>Simulation</a:t>
            </a:r>
            <a:endParaRPr lang="en-US" sz="2400" dirty="0"/>
          </a:p>
          <a:p>
            <a:pPr lvl="1"/>
            <a:r>
              <a:rPr lang="en-US" sz="2400" dirty="0"/>
              <a:t>Optimize RC charge bucket </a:t>
            </a:r>
            <a:r>
              <a:rPr lang="en-US" sz="2400" dirty="0" smtClean="0"/>
              <a:t>circuit using TINA SPICE</a:t>
            </a:r>
          </a:p>
          <a:p>
            <a:pPr lvl="1"/>
            <a:r>
              <a:rPr lang="en-US" sz="2400" dirty="0" smtClean="0"/>
              <a:t>Confirm final settling error is less than half of one LSB.</a:t>
            </a:r>
            <a:endParaRPr lang="en-US" sz="2400" dirty="0"/>
          </a:p>
          <a:p>
            <a:r>
              <a:rPr lang="en-US" sz="2400" dirty="0" smtClean="0"/>
              <a:t>Measurement</a:t>
            </a:r>
          </a:p>
          <a:p>
            <a:pPr lvl="1"/>
            <a:r>
              <a:rPr lang="en-US" sz="2100" dirty="0" smtClean="0"/>
              <a:t>Verify THD and SNR for good and bad charge bucket filter design.</a:t>
            </a:r>
          </a:p>
          <a:p>
            <a:pPr lvl="1"/>
            <a:r>
              <a:rPr lang="en-US" sz="2100" dirty="0" smtClean="0"/>
              <a:t>PLABS-SAR-EVM-PDK</a:t>
            </a:r>
            <a:endParaRPr lang="en-US" sz="2100" dirty="0"/>
          </a:p>
          <a:p>
            <a:pPr lvl="1"/>
            <a:r>
              <a:rPr lang="en-US" sz="2400" dirty="0">
                <a:hlinkClick r:id="rId3"/>
              </a:rPr>
              <a:t>http://</a:t>
            </a:r>
            <a:r>
              <a:rPr lang="en-US" sz="2400" dirty="0" smtClean="0">
                <a:hlinkClick r:id="rId3"/>
              </a:rPr>
              <a:t>www.ti.com/tool/plabs-sar-evm-pdk</a:t>
            </a:r>
            <a:endParaRPr lang="en-US" sz="2400" dirty="0" smtClean="0"/>
          </a:p>
          <a:p>
            <a:pPr lvl="1"/>
            <a:r>
              <a:rPr lang="en-US" sz="2400" dirty="0" smtClean="0"/>
              <a:t>Download EVM software and purchase EVM</a:t>
            </a:r>
            <a:endParaRPr lang="en-US" sz="2400"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a:t>
            </a:fld>
            <a:endParaRPr lang="en-US" dirty="0"/>
          </a:p>
        </p:txBody>
      </p:sp>
    </p:spTree>
    <p:extLst>
      <p:ext uri="{BB962C8B-B14F-4D97-AF65-F5344CB8AC3E}">
        <p14:creationId xmlns:p14="http://schemas.microsoft.com/office/powerpoint/2010/main" val="796929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signal range to avoid crossover distortion </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20</a:t>
            </a:fld>
            <a:endParaRPr lang="en-US"/>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219200"/>
            <a:ext cx="8860536" cy="6225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3016913" y="3124200"/>
            <a:ext cx="7651087" cy="1586199"/>
            <a:chOff x="3016913" y="3124200"/>
            <a:chExt cx="7651087" cy="1586199"/>
          </a:xfrm>
        </p:grpSpPr>
        <p:cxnSp>
          <p:nvCxnSpPr>
            <p:cNvPr id="6" name="Straight Connector 5"/>
            <p:cNvCxnSpPr/>
            <p:nvPr/>
          </p:nvCxnSpPr>
          <p:spPr>
            <a:xfrm>
              <a:off x="4455631" y="3124200"/>
              <a:ext cx="6212369" cy="0"/>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230851" y="3124200"/>
              <a:ext cx="255549" cy="519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3016913" y="3491199"/>
              <a:ext cx="2850487" cy="1219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Crossover happens at 3.8V for OPA316</a:t>
              </a:r>
              <a:endParaRPr lang="en-US" sz="2400" dirty="0">
                <a:solidFill>
                  <a:schemeClr val="tx1"/>
                </a:solidFill>
              </a:endParaRPr>
            </a:p>
          </p:txBody>
        </p:sp>
      </p:grpSp>
      <p:sp>
        <p:nvSpPr>
          <p:cNvPr id="4" name="TextBox 3"/>
          <p:cNvSpPr txBox="1"/>
          <p:nvPr/>
        </p:nvSpPr>
        <p:spPr>
          <a:xfrm>
            <a:off x="152401" y="7683661"/>
            <a:ext cx="6172200" cy="400110"/>
          </a:xfrm>
          <a:prstGeom prst="rect">
            <a:avLst/>
          </a:prstGeom>
          <a:noFill/>
        </p:spPr>
        <p:txBody>
          <a:bodyPr wrap="square" rtlCol="0">
            <a:spAutoFit/>
          </a:bodyPr>
          <a:lstStyle/>
          <a:p>
            <a:r>
              <a:rPr lang="en-US" sz="2000" dirty="0" smtClean="0">
                <a:hlinkClick r:id="rId4"/>
              </a:rPr>
              <a:t>Hands-on Experiment - Crossover Distortion</a:t>
            </a:r>
            <a:r>
              <a:rPr lang="en-US" sz="1600" dirty="0" smtClean="0"/>
              <a:t> </a:t>
            </a:r>
            <a:endParaRPr lang="en-US" sz="2000" dirty="0" smtClean="0"/>
          </a:p>
        </p:txBody>
      </p:sp>
    </p:spTree>
    <p:extLst>
      <p:ext uri="{BB962C8B-B14F-4D97-AF65-F5344CB8AC3E}">
        <p14:creationId xmlns:p14="http://schemas.microsoft.com/office/powerpoint/2010/main" val="4009223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the Sampling Rate to 500kHz</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21</a:t>
            </a:fld>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542589594"/>
              </p:ext>
            </p:extLst>
          </p:nvPr>
        </p:nvGraphicFramePr>
        <p:xfrm>
          <a:off x="568325" y="1436688"/>
          <a:ext cx="13495338" cy="5356225"/>
        </p:xfrm>
        <a:graphic>
          <a:graphicData uri="http://schemas.openxmlformats.org/presentationml/2006/ole">
            <mc:AlternateContent xmlns:mc="http://schemas.openxmlformats.org/markup-compatibility/2006">
              <mc:Choice xmlns:v="urn:schemas-microsoft-com:vml" Requires="v">
                <p:oleObj spid="_x0000_s42092" name="Visio" r:id="rId5" imgW="13502541" imgH="5356800" progId="Visio.Drawing.15">
                  <p:embed/>
                </p:oleObj>
              </mc:Choice>
              <mc:Fallback>
                <p:oleObj name="Visio" r:id="rId5" imgW="13502541" imgH="5356800" progId="Visio.Drawing.15">
                  <p:embed/>
                  <p:pic>
                    <p:nvPicPr>
                      <p:cNvPr id="0" name=""/>
                      <p:cNvPicPr/>
                      <p:nvPr/>
                    </p:nvPicPr>
                    <p:blipFill>
                      <a:blip r:embed="rId6"/>
                      <a:stretch>
                        <a:fillRect/>
                      </a:stretch>
                    </p:blipFill>
                    <p:spPr>
                      <a:xfrm>
                        <a:off x="568325" y="1436688"/>
                        <a:ext cx="13495338" cy="5356225"/>
                      </a:xfrm>
                      <a:prstGeom prst="rect">
                        <a:avLst/>
                      </a:prstGeom>
                    </p:spPr>
                  </p:pic>
                </p:oleObj>
              </mc:Fallback>
            </mc:AlternateContent>
          </a:graphicData>
        </a:graphic>
      </p:graphicFrame>
    </p:spTree>
    <p:extLst>
      <p:ext uri="{BB962C8B-B14F-4D97-AF65-F5344CB8AC3E}">
        <p14:creationId xmlns:p14="http://schemas.microsoft.com/office/powerpoint/2010/main" val="1320150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the Sampling Rate to 500kHz</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22</a:t>
            </a:fld>
            <a:endParaRPr lang="en-US"/>
          </a:p>
        </p:txBody>
      </p:sp>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782" y="1079373"/>
            <a:ext cx="13021818" cy="6388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5867400" y="5943600"/>
            <a:ext cx="4267200" cy="194656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tx1"/>
                </a:solidFill>
              </a:rPr>
              <a:t>Bandwidth Required:</a:t>
            </a:r>
          </a:p>
          <a:p>
            <a:r>
              <a:rPr lang="en-US" sz="2400" dirty="0" smtClean="0">
                <a:solidFill>
                  <a:schemeClr val="tx1"/>
                </a:solidFill>
              </a:rPr>
              <a:t>Gain Bandwidth= 4MHz</a:t>
            </a:r>
          </a:p>
          <a:p>
            <a:r>
              <a:rPr lang="en-US" sz="2400" b="1" dirty="0" smtClean="0">
                <a:solidFill>
                  <a:schemeClr val="tx1"/>
                </a:solidFill>
              </a:rPr>
              <a:t>OPA316 Bandwidth:</a:t>
            </a:r>
          </a:p>
          <a:p>
            <a:r>
              <a:rPr lang="en-US" sz="2400" dirty="0">
                <a:solidFill>
                  <a:schemeClr val="tx1"/>
                </a:solidFill>
              </a:rPr>
              <a:t>Gain Bandwidth= </a:t>
            </a:r>
            <a:r>
              <a:rPr lang="en-US" sz="2400" dirty="0" smtClean="0">
                <a:solidFill>
                  <a:schemeClr val="tx1"/>
                </a:solidFill>
              </a:rPr>
              <a:t>10MHz</a:t>
            </a:r>
            <a:endParaRPr lang="en-US" sz="2400" dirty="0">
              <a:solidFill>
                <a:schemeClr val="tx1"/>
              </a:solidFill>
            </a:endParaRPr>
          </a:p>
        </p:txBody>
      </p:sp>
      <p:cxnSp>
        <p:nvCxnSpPr>
          <p:cNvPr id="8" name="Straight Arrow Connector 7"/>
          <p:cNvCxnSpPr/>
          <p:nvPr/>
        </p:nvCxnSpPr>
        <p:spPr>
          <a:xfrm flipH="1" flipV="1">
            <a:off x="4343400" y="5334000"/>
            <a:ext cx="1524000" cy="990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7052691" y="2025586"/>
            <a:ext cx="3522562" cy="128282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Acquisition time (</a:t>
            </a:r>
            <a:r>
              <a:rPr lang="en-US" sz="2400" dirty="0" err="1" smtClean="0">
                <a:solidFill>
                  <a:schemeClr val="tx1"/>
                </a:solidFill>
              </a:rPr>
              <a:t>tacq</a:t>
            </a:r>
            <a:r>
              <a:rPr lang="en-US" sz="2400" dirty="0" smtClean="0">
                <a:solidFill>
                  <a:schemeClr val="tx1"/>
                </a:solidFill>
              </a:rPr>
              <a:t>) from last slide.</a:t>
            </a:r>
            <a:endParaRPr lang="en-US" sz="2400" dirty="0">
              <a:solidFill>
                <a:schemeClr val="tx1"/>
              </a:solidFill>
            </a:endParaRPr>
          </a:p>
        </p:txBody>
      </p:sp>
      <p:cxnSp>
        <p:nvCxnSpPr>
          <p:cNvPr id="13" name="Straight Arrow Connector 12"/>
          <p:cNvCxnSpPr/>
          <p:nvPr/>
        </p:nvCxnSpPr>
        <p:spPr>
          <a:xfrm flipH="1">
            <a:off x="6019800" y="2667000"/>
            <a:ext cx="1032891" cy="76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2226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5: </a:t>
            </a:r>
            <a:r>
              <a:rPr lang="en-US" sz="4400" dirty="0"/>
              <a:t>OPA316 Crossover, fs = </a:t>
            </a:r>
            <a:r>
              <a:rPr lang="en-US" sz="4400" dirty="0" smtClean="0"/>
              <a:t>500ksps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23</a:t>
            </a:fld>
            <a:endParaRPr lang="en-US"/>
          </a:p>
        </p:txBody>
      </p:sp>
      <p:pic>
        <p:nvPicPr>
          <p:cNvPr id="4096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44" t="12857" r="20169" b="18762"/>
          <a:stretch/>
        </p:blipFill>
        <p:spPr bwMode="auto">
          <a:xfrm>
            <a:off x="645358" y="990600"/>
            <a:ext cx="13104700" cy="64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152400" y="5292439"/>
            <a:ext cx="4267200" cy="194656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schemeClr val="tx1"/>
                </a:solidFill>
              </a:rPr>
              <a:t>Bandwidth Required:</a:t>
            </a:r>
          </a:p>
          <a:p>
            <a:r>
              <a:rPr lang="en-US" sz="2400" dirty="0" smtClean="0">
                <a:solidFill>
                  <a:schemeClr val="tx1"/>
                </a:solidFill>
              </a:rPr>
              <a:t>Gain Bandwidth= 4MHz</a:t>
            </a:r>
          </a:p>
          <a:p>
            <a:r>
              <a:rPr lang="en-US" sz="2400" b="1" dirty="0" smtClean="0">
                <a:solidFill>
                  <a:schemeClr val="tx1"/>
                </a:solidFill>
              </a:rPr>
              <a:t>OPA316 Bandwidth:</a:t>
            </a:r>
          </a:p>
          <a:p>
            <a:r>
              <a:rPr lang="en-US" sz="2400" dirty="0">
                <a:solidFill>
                  <a:schemeClr val="tx1"/>
                </a:solidFill>
              </a:rPr>
              <a:t>Gain Bandwidth= </a:t>
            </a:r>
            <a:r>
              <a:rPr lang="en-US" sz="2400" dirty="0" smtClean="0">
                <a:solidFill>
                  <a:schemeClr val="tx1"/>
                </a:solidFill>
              </a:rPr>
              <a:t>10MHz</a:t>
            </a:r>
            <a:endParaRPr lang="en-US" sz="2400" dirty="0">
              <a:solidFill>
                <a:schemeClr val="tx1"/>
              </a:solidFill>
            </a:endParaRPr>
          </a:p>
        </p:txBody>
      </p:sp>
      <p:cxnSp>
        <p:nvCxnSpPr>
          <p:cNvPr id="6" name="Straight Arrow Connector 5"/>
          <p:cNvCxnSpPr>
            <a:stCxn id="5" idx="0"/>
          </p:cNvCxnSpPr>
          <p:nvPr/>
        </p:nvCxnSpPr>
        <p:spPr>
          <a:xfrm flipH="1" flipV="1">
            <a:off x="1371600" y="3352800"/>
            <a:ext cx="914400" cy="19396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7086600" y="7036376"/>
            <a:ext cx="3810000" cy="990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Error Target </a:t>
            </a:r>
            <a:r>
              <a:rPr lang="en-US" sz="2400" dirty="0">
                <a:solidFill>
                  <a:schemeClr val="tx1"/>
                </a:solidFill>
              </a:rPr>
              <a:t>= </a:t>
            </a:r>
            <a:r>
              <a:rPr lang="en-US" sz="2400" dirty="0" smtClean="0">
                <a:solidFill>
                  <a:schemeClr val="tx1"/>
                </a:solidFill>
              </a:rPr>
              <a:t>38µV</a:t>
            </a:r>
          </a:p>
          <a:p>
            <a:pPr algn="ctr"/>
            <a:r>
              <a:rPr lang="en-US" sz="2400" dirty="0" smtClean="0">
                <a:solidFill>
                  <a:schemeClr val="tx1"/>
                </a:solidFill>
              </a:rPr>
              <a:t>Simulate Error = 47µV</a:t>
            </a:r>
            <a:endParaRPr lang="en-US" sz="2400" dirty="0">
              <a:solidFill>
                <a:schemeClr val="tx1"/>
              </a:solidFill>
            </a:endParaRPr>
          </a:p>
        </p:txBody>
      </p:sp>
      <p:cxnSp>
        <p:nvCxnSpPr>
          <p:cNvPr id="8" name="Straight Arrow Connector 7"/>
          <p:cNvCxnSpPr/>
          <p:nvPr/>
        </p:nvCxnSpPr>
        <p:spPr>
          <a:xfrm flipV="1">
            <a:off x="10134600" y="6111579"/>
            <a:ext cx="685800" cy="92479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4" name="Object 3"/>
          <p:cNvGraphicFramePr>
            <a:graphicFrameLocks noChangeAspect="1"/>
          </p:cNvGraphicFramePr>
          <p:nvPr>
            <p:extLst>
              <p:ext uri="{D42A27DB-BD31-4B8C-83A1-F6EECF244321}">
                <p14:modId xmlns:p14="http://schemas.microsoft.com/office/powerpoint/2010/main" val="236922649"/>
              </p:ext>
            </p:extLst>
          </p:nvPr>
        </p:nvGraphicFramePr>
        <p:xfrm>
          <a:off x="4564264" y="5638800"/>
          <a:ext cx="4392612" cy="825500"/>
        </p:xfrm>
        <a:graphic>
          <a:graphicData uri="http://schemas.openxmlformats.org/presentationml/2006/ole">
            <mc:AlternateContent xmlns:mc="http://schemas.openxmlformats.org/markup-compatibility/2006">
              <mc:Choice xmlns:v="urn:schemas-microsoft-com:vml" Requires="v">
                <p:oleObj spid="_x0000_s41022" name="Packager Shell Object" showAsIcon="1" r:id="rId5" imgW="4392000" imgH="825480" progId="Package">
                  <p:embed/>
                </p:oleObj>
              </mc:Choice>
              <mc:Fallback>
                <p:oleObj name="Packager Shell Object" showAsIcon="1" r:id="rId5" imgW="4392000" imgH="825480" progId="Package">
                  <p:embed/>
                  <p:pic>
                    <p:nvPicPr>
                      <p:cNvPr id="0" name=""/>
                      <p:cNvPicPr/>
                      <p:nvPr/>
                    </p:nvPicPr>
                    <p:blipFill>
                      <a:blip r:embed="rId6"/>
                      <a:stretch>
                        <a:fillRect/>
                      </a:stretch>
                    </p:blipFill>
                    <p:spPr>
                      <a:xfrm>
                        <a:off x="4564264" y="5638800"/>
                        <a:ext cx="4392612" cy="825500"/>
                      </a:xfrm>
                      <a:prstGeom prst="rect">
                        <a:avLst/>
                      </a:prstGeom>
                    </p:spPr>
                  </p:pic>
                </p:oleObj>
              </mc:Fallback>
            </mc:AlternateContent>
          </a:graphicData>
        </a:graphic>
      </p:graphicFrame>
    </p:spTree>
    <p:extLst>
      <p:ext uri="{BB962C8B-B14F-4D97-AF65-F5344CB8AC3E}">
        <p14:creationId xmlns:p14="http://schemas.microsoft.com/office/powerpoint/2010/main" val="16686384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OPA316 </a:t>
            </a:r>
            <a:r>
              <a:rPr lang="en-US" sz="4400" dirty="0" smtClean="0"/>
              <a:t>Crossover, </a:t>
            </a:r>
            <a:r>
              <a:rPr lang="en-US" sz="4000" dirty="0"/>
              <a:t>fs = </a:t>
            </a:r>
            <a:r>
              <a:rPr lang="en-US" sz="4000" dirty="0" smtClean="0"/>
              <a:t>500ksps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24</a:t>
            </a:fld>
            <a:endParaRPr lang="en-US"/>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97280"/>
            <a:ext cx="8860536" cy="6225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735007458"/>
              </p:ext>
            </p:extLst>
          </p:nvPr>
        </p:nvGraphicFramePr>
        <p:xfrm>
          <a:off x="9296400" y="472440"/>
          <a:ext cx="5181600" cy="2194560"/>
        </p:xfrm>
        <a:graphic>
          <a:graphicData uri="http://schemas.openxmlformats.org/drawingml/2006/table">
            <a:tbl>
              <a:tblPr firstRow="1" bandRow="1">
                <a:tableStyleId>{5C22544A-7EE6-4342-B048-85BDC9FD1C3A}</a:tableStyleId>
              </a:tblPr>
              <a:tblGrid>
                <a:gridCol w="2971800"/>
                <a:gridCol w="1066800"/>
                <a:gridCol w="1143000"/>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ADS8860</a:t>
                      </a:r>
                      <a:r>
                        <a:rPr lang="en-US" baseline="0" dirty="0" smtClean="0"/>
                        <a:t> </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Crossover 1Msps</a:t>
                      </a:r>
                      <a:endParaRPr lang="en-US" dirty="0"/>
                    </a:p>
                  </a:txBody>
                  <a:tcPr/>
                </a:tc>
                <a:tc>
                  <a:txBody>
                    <a:bodyPr/>
                    <a:lstStyle/>
                    <a:p>
                      <a:r>
                        <a:rPr lang="en-US" dirty="0" smtClean="0"/>
                        <a:t>86.1</a:t>
                      </a:r>
                      <a:endParaRPr lang="en-US" dirty="0"/>
                    </a:p>
                  </a:txBody>
                  <a:tcPr/>
                </a:tc>
                <a:tc>
                  <a:txBody>
                    <a:bodyPr/>
                    <a:lstStyle/>
                    <a:p>
                      <a:r>
                        <a:rPr lang="en-US" dirty="0" smtClean="0"/>
                        <a:t>-85.0</a:t>
                      </a:r>
                      <a:endParaRPr lang="en-US" dirty="0"/>
                    </a:p>
                  </a:txBody>
                  <a:tcPr/>
                </a:tc>
              </a:tr>
              <a:tr h="37084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dirty="0" smtClean="0"/>
                        <a:t>Crossover 500ksps</a:t>
                      </a:r>
                    </a:p>
                  </a:txBody>
                  <a:tcPr/>
                </a:tc>
                <a:tc>
                  <a:txBody>
                    <a:bodyPr/>
                    <a:lstStyle/>
                    <a:p>
                      <a:r>
                        <a:rPr lang="en-US" dirty="0" smtClean="0"/>
                        <a:t>90.3</a:t>
                      </a:r>
                      <a:endParaRPr lang="en-US" dirty="0"/>
                    </a:p>
                  </a:txBody>
                  <a:tcPr/>
                </a:tc>
                <a:tc>
                  <a:txBody>
                    <a:bodyPr/>
                    <a:lstStyle/>
                    <a:p>
                      <a:r>
                        <a:rPr lang="en-US" dirty="0" smtClean="0"/>
                        <a:t>-102</a:t>
                      </a:r>
                      <a:endParaRPr lang="en-US" dirty="0"/>
                    </a:p>
                  </a:txBody>
                  <a:tcPr/>
                </a:tc>
              </a:tr>
            </a:tbl>
          </a:graphicData>
        </a:graphic>
      </p:graphicFrame>
      <p:sp>
        <p:nvSpPr>
          <p:cNvPr id="8" name="Rounded Rectangle 7"/>
          <p:cNvSpPr/>
          <p:nvPr/>
        </p:nvSpPr>
        <p:spPr>
          <a:xfrm>
            <a:off x="1905000" y="4238403"/>
            <a:ext cx="3124200"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3"/>
            </a:pPr>
            <a:r>
              <a:rPr lang="en-US" sz="2400" dirty="0" smtClean="0">
                <a:solidFill>
                  <a:schemeClr val="tx1"/>
                </a:solidFill>
              </a:rPr>
              <a:t>Set sampling rate to 500ksps</a:t>
            </a:r>
          </a:p>
        </p:txBody>
      </p:sp>
      <p:cxnSp>
        <p:nvCxnSpPr>
          <p:cNvPr id="9" name="Straight Arrow Connector 8"/>
          <p:cNvCxnSpPr>
            <a:stCxn id="8" idx="1"/>
          </p:cNvCxnSpPr>
          <p:nvPr/>
        </p:nvCxnSpPr>
        <p:spPr>
          <a:xfrm flipH="1">
            <a:off x="838200" y="4768613"/>
            <a:ext cx="1066800" cy="48918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8686800" y="656135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2. </a:t>
            </a:r>
            <a:r>
              <a:rPr lang="en-US" sz="2400" dirty="0">
                <a:solidFill>
                  <a:schemeClr val="tx1"/>
                </a:solidFill>
              </a:rPr>
              <a:t>Amplitude = </a:t>
            </a:r>
            <a:r>
              <a:rPr lang="en-US" sz="2400" dirty="0" smtClean="0">
                <a:solidFill>
                  <a:schemeClr val="tx1"/>
                </a:solidFill>
              </a:rPr>
              <a:t>3.6V</a:t>
            </a:r>
            <a:endParaRPr lang="en-US" sz="2400" dirty="0">
              <a:solidFill>
                <a:schemeClr val="tx1"/>
              </a:solidFill>
            </a:endParaRPr>
          </a:p>
          <a:p>
            <a:r>
              <a:rPr lang="en-US" sz="2400" dirty="0">
                <a:solidFill>
                  <a:schemeClr val="tx1"/>
                </a:solidFill>
              </a:rPr>
              <a:t>Offset = </a:t>
            </a:r>
            <a:r>
              <a:rPr lang="en-US" sz="2400" dirty="0" smtClean="0">
                <a:solidFill>
                  <a:schemeClr val="tx1"/>
                </a:solidFill>
              </a:rPr>
              <a:t>1.8V</a:t>
            </a:r>
            <a:endParaRPr lang="en-US" sz="2400" dirty="0">
              <a:solidFill>
                <a:schemeClr val="tx1"/>
              </a:solidFill>
            </a:endParaRPr>
          </a:p>
          <a:p>
            <a:r>
              <a:rPr lang="en-US" sz="2400" dirty="0">
                <a:solidFill>
                  <a:schemeClr val="tx1"/>
                </a:solidFill>
              </a:rPr>
              <a:t>Frequency = 2kHz</a:t>
            </a:r>
          </a:p>
        </p:txBody>
      </p:sp>
      <p:cxnSp>
        <p:nvCxnSpPr>
          <p:cNvPr id="15" name="Straight Arrow Connector 14"/>
          <p:cNvCxnSpPr/>
          <p:nvPr/>
        </p:nvCxnSpPr>
        <p:spPr>
          <a:xfrm flipH="1" flipV="1">
            <a:off x="7848600" y="5715000"/>
            <a:ext cx="990600" cy="89139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7" name="Picture 99"/>
          <p:cNvPicPr>
            <a:picLocks noChangeAspect="1" noChangeArrowheads="1"/>
          </p:cNvPicPr>
          <p:nvPr/>
        </p:nvPicPr>
        <p:blipFill rotWithShape="1">
          <a:blip r:embed="rId4">
            <a:extLst>
              <a:ext uri="{28A0092B-C50C-407E-A947-70E740481C1C}">
                <a14:useLocalDpi xmlns:a14="http://schemas.microsoft.com/office/drawing/2010/main" val="0"/>
              </a:ext>
            </a:extLst>
          </a:blip>
          <a:srcRect l="17732" t="41429" r="37621" b="30410"/>
          <a:stretch/>
        </p:blipFill>
        <p:spPr bwMode="auto">
          <a:xfrm>
            <a:off x="9219873" y="2743200"/>
            <a:ext cx="5164362" cy="244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ounded Rectangle 17"/>
          <p:cNvSpPr/>
          <p:nvPr/>
        </p:nvSpPr>
        <p:spPr>
          <a:xfrm>
            <a:off x="9316171" y="5615214"/>
            <a:ext cx="4876800" cy="83874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No device change needed.</a:t>
            </a:r>
          </a:p>
        </p:txBody>
      </p:sp>
      <p:cxnSp>
        <p:nvCxnSpPr>
          <p:cNvPr id="19" name="Straight Arrow Connector 18"/>
          <p:cNvCxnSpPr/>
          <p:nvPr/>
        </p:nvCxnSpPr>
        <p:spPr>
          <a:xfrm flipV="1">
            <a:off x="11754571" y="5029200"/>
            <a:ext cx="0" cy="5860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1295400" y="6519885"/>
            <a:ext cx="4417741" cy="106042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startAt="4"/>
            </a:pPr>
            <a:r>
              <a:rPr lang="en-US" sz="2400" dirty="0" smtClean="0">
                <a:solidFill>
                  <a:schemeClr val="tx1"/>
                </a:solidFill>
              </a:rPr>
              <a:t>Press “Capture”</a:t>
            </a:r>
          </a:p>
          <a:p>
            <a:pPr marL="457200" indent="-457200">
              <a:buAutoNum type="arabicPeriod" startAt="4"/>
            </a:pPr>
            <a:r>
              <a:rPr lang="en-US" sz="2400" dirty="0" smtClean="0">
                <a:solidFill>
                  <a:schemeClr val="tx1"/>
                </a:solidFill>
              </a:rPr>
              <a:t>Record AC performance</a:t>
            </a:r>
            <a:endParaRPr lang="en-US" sz="2400" dirty="0">
              <a:solidFill>
                <a:schemeClr val="tx1"/>
              </a:solidFill>
            </a:endParaRPr>
          </a:p>
        </p:txBody>
      </p:sp>
      <p:cxnSp>
        <p:nvCxnSpPr>
          <p:cNvPr id="20" name="Straight Arrow Connector 19"/>
          <p:cNvCxnSpPr>
            <a:stCxn id="16" idx="0"/>
          </p:cNvCxnSpPr>
          <p:nvPr/>
        </p:nvCxnSpPr>
        <p:spPr>
          <a:xfrm flipH="1" flipV="1">
            <a:off x="3434423" y="6019800"/>
            <a:ext cx="69848" cy="5000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6" idx="0"/>
          </p:cNvCxnSpPr>
          <p:nvPr/>
        </p:nvCxnSpPr>
        <p:spPr>
          <a:xfrm flipV="1">
            <a:off x="3504271" y="5791200"/>
            <a:ext cx="1677329" cy="72868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3648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Settling can be improved</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25</a:t>
            </a:fld>
            <a:endParaRPr lang="en-US"/>
          </a:p>
        </p:txBody>
      </p:sp>
      <p:pic>
        <p:nvPicPr>
          <p:cNvPr id="4505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25" t="14810" r="21767" b="23756"/>
          <a:stretch/>
        </p:blipFill>
        <p:spPr bwMode="auto">
          <a:xfrm>
            <a:off x="381000" y="990600"/>
            <a:ext cx="14007402" cy="624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Object 3"/>
          <p:cNvGraphicFramePr>
            <a:graphicFrameLocks noChangeAspect="1"/>
          </p:cNvGraphicFramePr>
          <p:nvPr>
            <p:extLst>
              <p:ext uri="{D42A27DB-BD31-4B8C-83A1-F6EECF244321}">
                <p14:modId xmlns:p14="http://schemas.microsoft.com/office/powerpoint/2010/main" val="4129476072"/>
              </p:ext>
            </p:extLst>
          </p:nvPr>
        </p:nvGraphicFramePr>
        <p:xfrm>
          <a:off x="2667000" y="6096000"/>
          <a:ext cx="5394325" cy="825500"/>
        </p:xfrm>
        <a:graphic>
          <a:graphicData uri="http://schemas.openxmlformats.org/presentationml/2006/ole">
            <mc:AlternateContent xmlns:mc="http://schemas.openxmlformats.org/markup-compatibility/2006">
              <mc:Choice xmlns:v="urn:schemas-microsoft-com:vml" Requires="v">
                <p:oleObj spid="_x0000_s43035" name="Packager Shell Object" showAsIcon="1" r:id="rId5" imgW="5394960" imgH="825480" progId="Package">
                  <p:embed/>
                </p:oleObj>
              </mc:Choice>
              <mc:Fallback>
                <p:oleObj name="Packager Shell Object" showAsIcon="1" r:id="rId5" imgW="5394960" imgH="825480" progId="Package">
                  <p:embed/>
                  <p:pic>
                    <p:nvPicPr>
                      <p:cNvPr id="0" name=""/>
                      <p:cNvPicPr/>
                      <p:nvPr/>
                    </p:nvPicPr>
                    <p:blipFill>
                      <a:blip r:embed="rId6"/>
                      <a:stretch>
                        <a:fillRect/>
                      </a:stretch>
                    </p:blipFill>
                    <p:spPr>
                      <a:xfrm>
                        <a:off x="2667000" y="6096000"/>
                        <a:ext cx="5394325" cy="825500"/>
                      </a:xfrm>
                      <a:prstGeom prst="rect">
                        <a:avLst/>
                      </a:prstGeom>
                    </p:spPr>
                  </p:pic>
                </p:oleObj>
              </mc:Fallback>
            </mc:AlternateContent>
          </a:graphicData>
        </a:graphic>
      </p:graphicFrame>
    </p:spTree>
    <p:extLst>
      <p:ext uri="{BB962C8B-B14F-4D97-AF65-F5344CB8AC3E}">
        <p14:creationId xmlns:p14="http://schemas.microsoft.com/office/powerpoint/2010/main" val="1102677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738475440"/>
              </p:ext>
            </p:extLst>
          </p:nvPr>
        </p:nvGraphicFramePr>
        <p:xfrm>
          <a:off x="152400" y="1447800"/>
          <a:ext cx="14249400" cy="5772522"/>
        </p:xfrm>
        <a:graphic>
          <a:graphicData uri="http://schemas.openxmlformats.org/drawingml/2006/table">
            <a:tbl>
              <a:tblPr firstRow="1" bandRow="1">
                <a:tableStyleId>{5C22544A-7EE6-4342-B048-85BDC9FD1C3A}</a:tableStyleId>
              </a:tblPr>
              <a:tblGrid>
                <a:gridCol w="475957"/>
                <a:gridCol w="3715043"/>
                <a:gridCol w="1143000"/>
                <a:gridCol w="1066800"/>
                <a:gridCol w="914400"/>
                <a:gridCol w="1981200"/>
                <a:gridCol w="1295400"/>
                <a:gridCol w="1143000"/>
                <a:gridCol w="1257300"/>
                <a:gridCol w="1257300"/>
              </a:tblGrid>
              <a:tr h="651882">
                <a:tc gridSpan="10">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r>
              <a:tr h="1218735">
                <a:tc gridSpan="5">
                  <a:txBody>
                    <a:bodyPr/>
                    <a:lstStyle/>
                    <a:p>
                      <a:r>
                        <a:rPr lang="en-US" sz="2400" b="1" dirty="0" smtClean="0">
                          <a:solidFill>
                            <a:schemeClr val="bg1"/>
                          </a:solidFill>
                        </a:rPr>
                        <a:t>Device</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a:p>
                  </a:txBody>
                  <a:tcPr/>
                </a:tc>
                <a:tc hMerge="1">
                  <a:txBody>
                    <a:bodyPr/>
                    <a:lstStyle/>
                    <a:p>
                      <a:endParaRPr lang="en-US" sz="2400" b="1" dirty="0">
                        <a:solidFill>
                          <a:schemeClr val="bg1"/>
                        </a:solidFill>
                      </a:endParaRPr>
                    </a:p>
                  </a:txBody>
                  <a:tcPr>
                    <a:solidFill>
                      <a:srgbClr val="FF0000"/>
                    </a:solidFill>
                  </a:tcPr>
                </a:tc>
                <a:tc>
                  <a:txBody>
                    <a:bodyPr/>
                    <a:lstStyle/>
                    <a:p>
                      <a:r>
                        <a:rPr lang="en-US" sz="2400" b="1" dirty="0" smtClean="0">
                          <a:solidFill>
                            <a:schemeClr val="bg1"/>
                          </a:solidFill>
                        </a:rPr>
                        <a:t>Simulated</a:t>
                      </a:r>
                      <a:r>
                        <a:rPr lang="en-US" sz="2400" b="1" baseline="0" dirty="0" smtClean="0">
                          <a:solidFill>
                            <a:schemeClr val="bg1"/>
                          </a:solidFill>
                        </a:rPr>
                        <a:t> </a:t>
                      </a:r>
                      <a:r>
                        <a:rPr lang="en-US" sz="2400" b="1" dirty="0" smtClean="0">
                          <a:solidFill>
                            <a:schemeClr val="bg1"/>
                          </a:solidFill>
                        </a:rPr>
                        <a:t>Settling Error ½LSB=38uV</a:t>
                      </a:r>
                      <a:endParaRPr lang="en-US" sz="24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Example Measurements</a:t>
                      </a:r>
                      <a:endParaRPr lang="en-US" sz="2400" b="1" dirty="0" smtClean="0">
                        <a:solidFill>
                          <a:schemeClr val="bg1"/>
                        </a:solidFill>
                      </a:endParaRPr>
                    </a:p>
                    <a:p>
                      <a:endParaRPr lang="en-US" sz="2400" b="1" dirty="0">
                        <a:solidFill>
                          <a:schemeClr val="bg1"/>
                        </a:solidFill>
                      </a:endParaRPr>
                    </a:p>
                  </a:txBody>
                  <a:tcPr>
                    <a:solidFill>
                      <a:schemeClr val="bg1">
                        <a:lumMod val="65000"/>
                      </a:schemeClr>
                    </a:solidFill>
                  </a:tcPr>
                </a:tc>
                <a:tc hMerge="1">
                  <a:txBody>
                    <a:bodyPr/>
                    <a:lstStyle/>
                    <a:p>
                      <a:endParaRPr lang="en-US" sz="18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Your Measurements</a:t>
                      </a:r>
                      <a:endParaRPr lang="en-US" sz="2400" b="1" dirty="0" smtClean="0">
                        <a:solidFill>
                          <a:schemeClr val="bg1"/>
                        </a:solidFill>
                      </a:endParaRPr>
                    </a:p>
                    <a:p>
                      <a:endParaRPr lang="en-US" sz="2400" b="1" dirty="0" smtClean="0">
                        <a:solidFill>
                          <a:schemeClr val="bg1"/>
                        </a:solidFill>
                      </a:endParaRPr>
                    </a:p>
                    <a:p>
                      <a:endParaRPr lang="en-US" sz="2400" b="1" dirty="0">
                        <a:solidFill>
                          <a:schemeClr val="bg1"/>
                        </a:solidFill>
                      </a:endParaRPr>
                    </a:p>
                  </a:txBody>
                  <a:tcPr>
                    <a:solidFill>
                      <a:srgbClr val="FF0000"/>
                    </a:solidFill>
                  </a:tcPr>
                </a:tc>
                <a:tc hMerge="1">
                  <a:txBody>
                    <a:bodyPr/>
                    <a:lstStyle/>
                    <a:p>
                      <a:endParaRPr lang="en-US" sz="1800" b="1" dirty="0">
                        <a:solidFill>
                          <a:schemeClr val="bg1"/>
                        </a:solidFill>
                      </a:endParaRPr>
                    </a:p>
                  </a:txBody>
                  <a:tcPr>
                    <a:solidFill>
                      <a:srgbClr val="FF0000"/>
                    </a:solidFill>
                  </a:tcPr>
                </a:tc>
              </a:tr>
              <a:tr h="651882">
                <a:tc>
                  <a:txBody>
                    <a:bodyPr/>
                    <a:lstStyle/>
                    <a:p>
                      <a:pPr algn="ctr"/>
                      <a:endParaRPr lang="en-US" sz="2400" dirty="0"/>
                    </a:p>
                  </a:txBody>
                  <a:tcPr/>
                </a:tc>
                <a:tc>
                  <a:txBody>
                    <a:bodyPr/>
                    <a:lstStyle/>
                    <a:p>
                      <a:pPr algn="ctr"/>
                      <a:r>
                        <a:rPr lang="en-US" sz="2400" dirty="0" smtClean="0"/>
                        <a:t>Device</a:t>
                      </a:r>
                      <a:endParaRPr lang="en-US" sz="2400" dirty="0"/>
                    </a:p>
                  </a:txBody>
                  <a:tcPr/>
                </a:tc>
                <a:tc>
                  <a:txBody>
                    <a:bodyPr/>
                    <a:lstStyle/>
                    <a:p>
                      <a:pPr algn="ctr"/>
                      <a:r>
                        <a:rPr lang="en-US" sz="2400" dirty="0" err="1" smtClean="0"/>
                        <a:t>Samp.Rate</a:t>
                      </a:r>
                      <a:endParaRPr lang="en-US" sz="2400" dirty="0"/>
                    </a:p>
                  </a:txBody>
                  <a:tcPr/>
                </a:tc>
                <a:tc>
                  <a:txBody>
                    <a:bodyPr/>
                    <a:lstStyle/>
                    <a:p>
                      <a:pPr algn="ctr"/>
                      <a:r>
                        <a:rPr lang="en-US" sz="2400" dirty="0" err="1" smtClean="0"/>
                        <a:t>V</a:t>
                      </a:r>
                      <a:r>
                        <a:rPr lang="en-US" sz="2400" baseline="-25000" dirty="0" err="1" smtClean="0"/>
                        <a:t>offset</a:t>
                      </a:r>
                      <a:endParaRPr lang="en-US" sz="2400" baseline="-25000" dirty="0" smtClean="0"/>
                    </a:p>
                    <a:p>
                      <a:pPr algn="ctr"/>
                      <a:r>
                        <a:rPr lang="en-US" sz="2400" dirty="0" smtClean="0"/>
                        <a:t>(V)</a:t>
                      </a:r>
                    </a:p>
                  </a:txBody>
                  <a:tcPr/>
                </a:tc>
                <a:tc>
                  <a:txBody>
                    <a:bodyPr/>
                    <a:lstStyle/>
                    <a:p>
                      <a:pPr algn="ctr"/>
                      <a:r>
                        <a:rPr lang="en-US" sz="2400" dirty="0" smtClean="0"/>
                        <a:t>V</a:t>
                      </a:r>
                      <a:r>
                        <a:rPr lang="en-US" sz="2400" baseline="-25000" dirty="0" smtClean="0"/>
                        <a:t>in</a:t>
                      </a:r>
                    </a:p>
                    <a:p>
                      <a:pPr algn="ctr"/>
                      <a:r>
                        <a:rPr lang="en-US" sz="2400" dirty="0" smtClean="0"/>
                        <a:t>(V)</a:t>
                      </a:r>
                      <a:endParaRPr lang="en-US" sz="2400" dirty="0"/>
                    </a:p>
                  </a:txBody>
                  <a:tcPr/>
                </a:tc>
                <a:tc>
                  <a:txBody>
                    <a:bodyPr/>
                    <a:lstStyle/>
                    <a:p>
                      <a:pPr algn="ctr"/>
                      <a:r>
                        <a:rPr lang="en-US" sz="2400" dirty="0" err="1" smtClean="0"/>
                        <a:t>V</a:t>
                      </a:r>
                      <a:r>
                        <a:rPr lang="en-US" sz="2400" baseline="-25000" dirty="0" err="1" smtClean="0"/>
                        <a:t>error</a:t>
                      </a:r>
                      <a:r>
                        <a:rPr lang="en-US" sz="2400" baseline="0" dirty="0" smtClean="0"/>
                        <a:t> </a:t>
                      </a:r>
                    </a:p>
                    <a:p>
                      <a:pPr algn="ctr"/>
                      <a:r>
                        <a:rPr lang="en-US" sz="2400" baseline="0" dirty="0" smtClean="0"/>
                        <a:t>(V)</a:t>
                      </a:r>
                      <a:endParaRPr lang="en-US" sz="2400" dirty="0" smtClean="0"/>
                    </a:p>
                  </a:txBody>
                  <a:tcPr/>
                </a:tc>
                <a:tc>
                  <a:txBody>
                    <a:bodyPr/>
                    <a:lstStyle/>
                    <a:p>
                      <a:pPr algn="ctr"/>
                      <a:r>
                        <a:rPr lang="en-US" sz="2400" dirty="0" smtClean="0"/>
                        <a:t>SNR (dB)</a:t>
                      </a:r>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THD (dB)</a:t>
                      </a:r>
                    </a:p>
                  </a:txBody>
                  <a:tcPr>
                    <a:solidFill>
                      <a:schemeClr val="accent4">
                        <a:lumMod val="20000"/>
                        <a:lumOff val="80000"/>
                      </a:schemeClr>
                    </a:solidFill>
                  </a:tcPr>
                </a:tc>
                <a:tc>
                  <a:txBody>
                    <a:bodyPr/>
                    <a:lstStyle/>
                    <a:p>
                      <a:pPr algn="ctr"/>
                      <a:r>
                        <a:rPr lang="en-US" sz="2400" dirty="0" smtClean="0"/>
                        <a:t>SNR (dB)</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THD (dB)</a:t>
                      </a:r>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ADS8860</a:t>
                      </a:r>
                      <a:r>
                        <a:rPr lang="en-US" sz="2400" baseline="0" dirty="0" smtClean="0"/>
                        <a:t> Data Sheet </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tc>
                <a:tc>
                  <a:txBody>
                    <a:bodyPr/>
                    <a:lstStyle/>
                    <a:p>
                      <a:pPr algn="ctr"/>
                      <a:endParaRPr lang="en-US" sz="2400" dirty="0"/>
                    </a:p>
                  </a:txBody>
                  <a:tcPr/>
                </a:tc>
                <a:tc>
                  <a:txBody>
                    <a:bodyPr/>
                    <a:lstStyle/>
                    <a:p>
                      <a:pPr algn="ctr"/>
                      <a:r>
                        <a:rPr lang="en-US" dirty="0" smtClean="0"/>
                        <a:t>93</a:t>
                      </a:r>
                      <a:endParaRPr lang="en-US" dirty="0"/>
                    </a:p>
                  </a:txBody>
                  <a:tcPr>
                    <a:solidFill>
                      <a:schemeClr val="bg1">
                        <a:lumMod val="65000"/>
                      </a:schemeClr>
                    </a:solidFill>
                  </a:tcPr>
                </a:tc>
                <a:tc>
                  <a:txBody>
                    <a:bodyPr/>
                    <a:lstStyle/>
                    <a:p>
                      <a:pPr algn="ctr"/>
                      <a:r>
                        <a:rPr lang="en-US" dirty="0" smtClean="0"/>
                        <a:t>-108</a:t>
                      </a:r>
                      <a:endParaRPr lang="en-US" dirty="0"/>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filter1</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28uV</a:t>
                      </a:r>
                      <a:endParaRPr lang="en-US" sz="2400" dirty="0"/>
                    </a:p>
                  </a:txBody>
                  <a:tcPr/>
                </a:tc>
                <a:tc>
                  <a:txBody>
                    <a:bodyPr/>
                    <a:lstStyle/>
                    <a:p>
                      <a:pPr algn="ctr"/>
                      <a:r>
                        <a:rPr lang="en-US" sz="2400" dirty="0" smtClean="0"/>
                        <a:t>93.3</a:t>
                      </a:r>
                      <a:endParaRPr lang="en-US" sz="2400" dirty="0"/>
                    </a:p>
                  </a:txBody>
                  <a:tcPr>
                    <a:solidFill>
                      <a:schemeClr val="bg1">
                        <a:lumMod val="85000"/>
                      </a:schemeClr>
                    </a:solidFill>
                  </a:tcPr>
                </a:tc>
                <a:tc>
                  <a:txBody>
                    <a:bodyPr/>
                    <a:lstStyle/>
                    <a:p>
                      <a:pPr algn="ctr"/>
                      <a:r>
                        <a:rPr lang="en-US" sz="2400" dirty="0" smtClean="0"/>
                        <a:t>-108.8</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Bad </a:t>
                      </a:r>
                      <a:r>
                        <a:rPr lang="en-US" sz="2400" baseline="0" dirty="0" smtClean="0"/>
                        <a:t>filter</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-41mV</a:t>
                      </a:r>
                      <a:endParaRPr lang="en-US" sz="2400" dirty="0"/>
                    </a:p>
                  </a:txBody>
                  <a:tcPr/>
                </a:tc>
                <a:tc>
                  <a:txBody>
                    <a:bodyPr/>
                    <a:lstStyle/>
                    <a:p>
                      <a:pPr algn="ctr"/>
                      <a:r>
                        <a:rPr lang="en-US" sz="2400" dirty="0" smtClean="0"/>
                        <a:t>82.5</a:t>
                      </a:r>
                      <a:endParaRPr lang="en-US" sz="2400" dirty="0"/>
                    </a:p>
                  </a:txBody>
                  <a:tcPr>
                    <a:solidFill>
                      <a:schemeClr val="bg1">
                        <a:lumMod val="65000"/>
                      </a:schemeClr>
                    </a:solidFill>
                  </a:tcPr>
                </a:tc>
                <a:tc>
                  <a:txBody>
                    <a:bodyPr/>
                    <a:lstStyle/>
                    <a:p>
                      <a:pPr algn="ctr"/>
                      <a:r>
                        <a:rPr lang="en-US" sz="2400" dirty="0" smtClean="0"/>
                        <a:t>-73.4</a:t>
                      </a:r>
                      <a:endParaRPr lang="en-US" sz="2400" dirty="0"/>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OPA333 Low Bandwidth</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algn="ctr"/>
                      <a:r>
                        <a:rPr lang="en-US" sz="2400" dirty="0" smtClean="0"/>
                        <a:t>-91mV</a:t>
                      </a:r>
                      <a:endParaRPr lang="en-US" sz="2400" dirty="0"/>
                    </a:p>
                  </a:txBody>
                  <a:tcPr/>
                </a:tc>
                <a:tc>
                  <a:txBody>
                    <a:bodyPr/>
                    <a:lstStyle/>
                    <a:p>
                      <a:pPr algn="ctr"/>
                      <a:r>
                        <a:rPr lang="en-US" sz="2400" dirty="0" smtClean="0"/>
                        <a:t>54.1</a:t>
                      </a:r>
                      <a:endParaRPr lang="en-US" sz="2400" dirty="0"/>
                    </a:p>
                  </a:txBody>
                  <a:tcPr>
                    <a:solidFill>
                      <a:schemeClr val="bg1">
                        <a:lumMod val="85000"/>
                      </a:schemeClr>
                    </a:solidFill>
                  </a:tcPr>
                </a:tc>
                <a:tc>
                  <a:txBody>
                    <a:bodyPr/>
                    <a:lstStyle/>
                    <a:p>
                      <a:pPr algn="ctr"/>
                      <a:r>
                        <a:rPr lang="en-US" sz="2400" dirty="0" smtClean="0"/>
                        <a:t>-55.9</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OPA316 Crossover</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1M</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1.8</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3.6</a:t>
                      </a:r>
                    </a:p>
                  </a:txBody>
                  <a:tcPr/>
                </a:tc>
                <a:tc>
                  <a:txBody>
                    <a:bodyPr/>
                    <a:lstStyle/>
                    <a:p>
                      <a:pPr algn="ctr"/>
                      <a:r>
                        <a:rPr lang="en-US" sz="2400" dirty="0" smtClean="0"/>
                        <a:t>36.7mV</a:t>
                      </a:r>
                      <a:endParaRPr lang="en-US" sz="2400" dirty="0"/>
                    </a:p>
                  </a:txBody>
                  <a:tcPr/>
                </a:tc>
                <a:tc>
                  <a:txBody>
                    <a:bodyPr/>
                    <a:lstStyle/>
                    <a:p>
                      <a:pPr algn="ctr"/>
                      <a:r>
                        <a:rPr lang="en-US" sz="2400" dirty="0" smtClean="0"/>
                        <a:t>86.1</a:t>
                      </a:r>
                      <a:endParaRPr lang="en-US" sz="2400" dirty="0"/>
                    </a:p>
                  </a:txBody>
                  <a:tcPr>
                    <a:solidFill>
                      <a:schemeClr val="bg1">
                        <a:lumMod val="6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-85.0</a:t>
                      </a:r>
                    </a:p>
                  </a:txBody>
                  <a:tcPr>
                    <a:solidFill>
                      <a:schemeClr val="bg1">
                        <a:lumMod val="6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OPA316 Crossover</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500k</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1.8</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3.6</a:t>
                      </a:r>
                    </a:p>
                  </a:txBody>
                  <a:tcPr/>
                </a:tc>
                <a:tc>
                  <a:txBody>
                    <a:bodyPr/>
                    <a:lstStyle/>
                    <a:p>
                      <a:pPr algn="ctr"/>
                      <a:r>
                        <a:rPr lang="en-US" sz="2400" dirty="0" smtClean="0"/>
                        <a:t>47uV</a:t>
                      </a:r>
                      <a:endParaRPr lang="en-US" sz="2400" dirty="0"/>
                    </a:p>
                  </a:txBody>
                  <a:tcPr/>
                </a:tc>
                <a:tc>
                  <a:txBody>
                    <a:bodyPr/>
                    <a:lstStyle/>
                    <a:p>
                      <a:pPr algn="ctr"/>
                      <a:r>
                        <a:rPr lang="en-US" sz="2400" dirty="0" smtClean="0"/>
                        <a:t>90.3</a:t>
                      </a:r>
                      <a:endParaRPr lang="en-US" sz="2400" dirty="0"/>
                    </a:p>
                  </a:txBody>
                  <a:tcPr>
                    <a:solidFill>
                      <a:schemeClr val="bg1">
                        <a:lumMod val="8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-102.4</a:t>
                      </a:r>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bl>
          </a:graphicData>
        </a:graphic>
      </p:graphicFrame>
      <p:sp>
        <p:nvSpPr>
          <p:cNvPr id="2" name="Title 1"/>
          <p:cNvSpPr>
            <a:spLocks noGrp="1"/>
          </p:cNvSpPr>
          <p:nvPr>
            <p:ph type="title"/>
          </p:nvPr>
        </p:nvSpPr>
        <p:spPr/>
        <p:txBody>
          <a:bodyPr/>
          <a:lstStyle/>
          <a:p>
            <a:r>
              <a:rPr lang="en-US" dirty="0"/>
              <a:t>Measured vs Expected Results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26</a:t>
            </a:fld>
            <a:endParaRPr lang="en-US"/>
          </a:p>
        </p:txBody>
      </p:sp>
      <p:sp>
        <p:nvSpPr>
          <p:cNvPr id="7" name="Rounded Rectangle 6"/>
          <p:cNvSpPr/>
          <p:nvPr/>
        </p:nvSpPr>
        <p:spPr>
          <a:xfrm>
            <a:off x="8839200" y="228600"/>
            <a:ext cx="5181600" cy="1219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Your results should show the same trend as the expected result but the specific values will differ.</a:t>
            </a:r>
            <a:endParaRPr lang="en-US" sz="2400" dirty="0">
              <a:solidFill>
                <a:schemeClr val="tx1"/>
              </a:solidFill>
            </a:endParaRPr>
          </a:p>
        </p:txBody>
      </p:sp>
    </p:spTree>
    <p:extLst>
      <p:ext uri="{BB962C8B-B14F-4D97-AF65-F5344CB8AC3E}">
        <p14:creationId xmlns:p14="http://schemas.microsoft.com/office/powerpoint/2010/main" val="4092350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27</a:t>
            </a:fld>
            <a:endParaRPr lang="en-US"/>
          </a:p>
        </p:txBody>
      </p:sp>
      <p:sp>
        <p:nvSpPr>
          <p:cNvPr id="4" name="Title 1"/>
          <p:cNvSpPr txBox="1">
            <a:spLocks/>
          </p:cNvSpPr>
          <p:nvPr/>
        </p:nvSpPr>
        <p:spPr>
          <a:xfrm>
            <a:off x="2743200" y="3224212"/>
            <a:ext cx="9677400" cy="814388"/>
          </a:xfrm>
          <a:prstGeom prst="rect">
            <a:avLst/>
          </a:prstGeom>
        </p:spPr>
        <p:txBody>
          <a:bodyPr/>
          <a:lst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algn="ctr" defTabSz="914400"/>
            <a:r>
              <a:rPr lang="en-US" sz="7200" kern="0" dirty="0" smtClean="0"/>
              <a:t>Thanks for your time!</a:t>
            </a:r>
            <a:endParaRPr lang="en-US" sz="7200" kern="0" dirty="0"/>
          </a:p>
        </p:txBody>
      </p:sp>
    </p:spTree>
    <p:extLst>
      <p:ext uri="{BB962C8B-B14F-4D97-AF65-F5344CB8AC3E}">
        <p14:creationId xmlns:p14="http://schemas.microsoft.com/office/powerpoint/2010/main" val="36788152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 amplifier and RC circuit</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a:t>
            </a:fld>
            <a:endParaRPr lang="en-US"/>
          </a:p>
        </p:txBody>
      </p:sp>
      <p:sp>
        <p:nvSpPr>
          <p:cNvPr id="5" name="TextBox 4"/>
          <p:cNvSpPr txBox="1"/>
          <p:nvPr/>
        </p:nvSpPr>
        <p:spPr>
          <a:xfrm>
            <a:off x="1600200" y="4268212"/>
            <a:ext cx="11277600" cy="3046988"/>
          </a:xfrm>
          <a:prstGeom prst="rect">
            <a:avLst/>
          </a:prstGeom>
          <a:noFill/>
        </p:spPr>
        <p:txBody>
          <a:bodyPr wrap="square" rtlCol="0">
            <a:spAutoFit/>
          </a:bodyPr>
          <a:lstStyle/>
          <a:p>
            <a:r>
              <a:rPr lang="en-US" sz="2400" b="1" dirty="0" smtClean="0"/>
              <a:t>Amplifier:</a:t>
            </a:r>
          </a:p>
          <a:p>
            <a:pPr marL="457200" indent="-457200">
              <a:buFont typeface="Arial" panose="020B0604020202020204" pitchFamily="34" charset="0"/>
              <a:buChar char="•"/>
            </a:pPr>
            <a:r>
              <a:rPr lang="en-US" sz="2400" dirty="0" smtClean="0"/>
              <a:t>5V, Rail-to-Rail I/O with Zero Crossover Distortion Required</a:t>
            </a:r>
          </a:p>
          <a:p>
            <a:pPr marL="457200" indent="-457200">
              <a:buFont typeface="Arial" panose="020B0604020202020204" pitchFamily="34" charset="0"/>
              <a:buChar char="•"/>
            </a:pPr>
            <a:r>
              <a:rPr lang="en-US" sz="2400" dirty="0" smtClean="0"/>
              <a:t>Find bandwidth using Analog Engineer’s Calculator</a:t>
            </a:r>
          </a:p>
          <a:p>
            <a:pPr marL="457200" indent="-457200">
              <a:buFont typeface="Arial" panose="020B0604020202020204" pitchFamily="34" charset="0"/>
              <a:buChar char="•"/>
            </a:pPr>
            <a:r>
              <a:rPr lang="en-US" sz="2400" dirty="0" smtClean="0"/>
              <a:t>Use parametric search to find device.</a:t>
            </a:r>
          </a:p>
          <a:p>
            <a:pPr marL="457200" indent="-457200">
              <a:buFont typeface="Arial" panose="020B0604020202020204" pitchFamily="34" charset="0"/>
              <a:buChar char="•"/>
            </a:pPr>
            <a:r>
              <a:rPr lang="en-US" sz="2400" dirty="0" smtClean="0"/>
              <a:t>Verify model Open Loop Gain and Open Loop Output Impedance</a:t>
            </a:r>
          </a:p>
          <a:p>
            <a:r>
              <a:rPr lang="en-US" sz="2400" b="1" dirty="0" smtClean="0"/>
              <a:t>RC Charge Bucket Circuit:</a:t>
            </a:r>
          </a:p>
          <a:p>
            <a:pPr marL="457200" indent="-457200">
              <a:buFont typeface="Arial" panose="020B0604020202020204" pitchFamily="34" charset="0"/>
              <a:buChar char="•"/>
            </a:pPr>
            <a:r>
              <a:rPr lang="en-US" sz="2400" dirty="0" smtClean="0"/>
              <a:t>Use </a:t>
            </a:r>
            <a:r>
              <a:rPr lang="en-US" sz="2400" dirty="0"/>
              <a:t>Analog Engineer’s </a:t>
            </a:r>
            <a:r>
              <a:rPr lang="en-US" sz="2400" dirty="0" smtClean="0"/>
              <a:t>Calculator for initial values</a:t>
            </a:r>
          </a:p>
          <a:p>
            <a:pPr marL="457200" indent="-457200">
              <a:buFont typeface="Arial" panose="020B0604020202020204" pitchFamily="34" charset="0"/>
              <a:buChar char="•"/>
            </a:pPr>
            <a:r>
              <a:rPr lang="en-US" sz="2400" dirty="0" smtClean="0"/>
              <a:t>Use TINA Simulation to Optimize</a:t>
            </a:r>
            <a:endParaRPr lang="en-US" sz="2400" dirty="0"/>
          </a:p>
        </p:txBody>
      </p:sp>
      <p:graphicFrame>
        <p:nvGraphicFramePr>
          <p:cNvPr id="6" name="Object 5"/>
          <p:cNvGraphicFramePr>
            <a:graphicFrameLocks noChangeAspect="1"/>
          </p:cNvGraphicFramePr>
          <p:nvPr>
            <p:extLst>
              <p:ext uri="{D42A27DB-BD31-4B8C-83A1-F6EECF244321}">
                <p14:modId xmlns:p14="http://schemas.microsoft.com/office/powerpoint/2010/main" val="3320479926"/>
              </p:ext>
            </p:extLst>
          </p:nvPr>
        </p:nvGraphicFramePr>
        <p:xfrm>
          <a:off x="228600" y="1143000"/>
          <a:ext cx="9743599" cy="3109612"/>
        </p:xfrm>
        <a:graphic>
          <a:graphicData uri="http://schemas.openxmlformats.org/presentationml/2006/ole">
            <mc:AlternateContent xmlns:mc="http://schemas.openxmlformats.org/markup-compatibility/2006">
              <mc:Choice xmlns:v="urn:schemas-microsoft-com:vml" Requires="v">
                <p:oleObj spid="_x0000_s33980" name="Visio" r:id="rId5" imgW="6973536" imgH="2225664" progId="Visio.Drawing.11">
                  <p:embed/>
                </p:oleObj>
              </mc:Choice>
              <mc:Fallback>
                <p:oleObj name="Visio" r:id="rId5" imgW="6973536" imgH="2225664" progId="Visio.Drawing.11">
                  <p:embed/>
                  <p:pic>
                    <p:nvPicPr>
                      <p:cNvPr id="0" name=""/>
                      <p:cNvPicPr/>
                      <p:nvPr/>
                    </p:nvPicPr>
                    <p:blipFill>
                      <a:blip r:embed="rId6"/>
                      <a:stretch>
                        <a:fillRect/>
                      </a:stretch>
                    </p:blipFill>
                    <p:spPr>
                      <a:xfrm>
                        <a:off x="228600" y="1143000"/>
                        <a:ext cx="9743599" cy="3109612"/>
                      </a:xfrm>
                      <a:prstGeom prst="rect">
                        <a:avLst/>
                      </a:prstGeom>
                    </p:spPr>
                  </p:pic>
                </p:oleObj>
              </mc:Fallback>
            </mc:AlternateContent>
          </a:graphicData>
        </a:graphic>
      </p:graphicFrame>
    </p:spTree>
    <p:extLst>
      <p:ext uri="{BB962C8B-B14F-4D97-AF65-F5344CB8AC3E}">
        <p14:creationId xmlns:p14="http://schemas.microsoft.com/office/powerpoint/2010/main" val="1869760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3954760" cy="977266"/>
          </a:xfrm>
        </p:spPr>
        <p:txBody>
          <a:bodyPr/>
          <a:lstStyle/>
          <a:p>
            <a:r>
              <a:rPr lang="en-US" dirty="0"/>
              <a:t>Find the Op Amp Bandwidth and RC Charge Bucket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4</a:t>
            </a:fld>
            <a:endParaRPr lang="en-US"/>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1482165"/>
            <a:ext cx="12015978" cy="5890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4152898" y="2160657"/>
            <a:ext cx="2628901" cy="172554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6591299" y="1600200"/>
            <a:ext cx="571501" cy="56045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010400" y="1246257"/>
            <a:ext cx="4495800" cy="914400"/>
            <a:chOff x="7371554" y="1246257"/>
            <a:chExt cx="3677445" cy="914400"/>
          </a:xfrm>
        </p:grpSpPr>
        <p:sp>
          <p:nvSpPr>
            <p:cNvPr id="9" name="Rounded Rectangle 8"/>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420768" y="1349514"/>
              <a:ext cx="3532186" cy="707886"/>
            </a:xfrm>
            <a:prstGeom prst="rect">
              <a:avLst/>
            </a:prstGeom>
            <a:noFill/>
          </p:spPr>
          <p:txBody>
            <a:bodyPr wrap="square" rtlCol="0">
              <a:spAutoFit/>
            </a:bodyPr>
            <a:lstStyle/>
            <a:p>
              <a:r>
                <a:rPr lang="en-US" sz="2000" dirty="0" smtClean="0"/>
                <a:t>1.  Enter the information from the ADS8860 Data Sheet. </a:t>
              </a:r>
              <a:endParaRPr lang="en-US" sz="2000" dirty="0"/>
            </a:p>
          </p:txBody>
        </p:sp>
      </p:grpSp>
      <p:sp>
        <p:nvSpPr>
          <p:cNvPr id="16" name="Rounded Rectangle 15"/>
          <p:cNvSpPr/>
          <p:nvPr/>
        </p:nvSpPr>
        <p:spPr>
          <a:xfrm>
            <a:off x="4152897" y="3962400"/>
            <a:ext cx="2628902" cy="2209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p:nvPr/>
        </p:nvCxnSpPr>
        <p:spPr>
          <a:xfrm>
            <a:off x="2857502" y="4080527"/>
            <a:ext cx="1295395" cy="56767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04800" y="3512856"/>
            <a:ext cx="2971800" cy="1135343"/>
            <a:chOff x="7371554" y="1246257"/>
            <a:chExt cx="3677445" cy="914400"/>
          </a:xfrm>
        </p:grpSpPr>
        <p:sp>
          <p:nvSpPr>
            <p:cNvPr id="23" name="Rounded Rectangle 22"/>
            <p:cNvSpPr/>
            <p:nvPr/>
          </p:nvSpPr>
          <p:spPr>
            <a:xfrm>
              <a:off x="7371554" y="1246257"/>
              <a:ext cx="3677445" cy="9144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420769" y="1349514"/>
              <a:ext cx="3532186" cy="570128"/>
            </a:xfrm>
            <a:prstGeom prst="rect">
              <a:avLst/>
            </a:prstGeom>
            <a:noFill/>
          </p:spPr>
          <p:txBody>
            <a:bodyPr wrap="square" rtlCol="0">
              <a:spAutoFit/>
            </a:bodyPr>
            <a:lstStyle/>
            <a:p>
              <a:r>
                <a:rPr lang="en-US" sz="2000" dirty="0" smtClean="0"/>
                <a:t>2. Results will be used in the simulation</a:t>
              </a:r>
              <a:endParaRPr lang="en-US" sz="2000" dirty="0"/>
            </a:p>
          </p:txBody>
        </p:sp>
      </p:grpSp>
    </p:spTree>
    <p:extLst>
      <p:ext uri="{BB962C8B-B14F-4D97-AF65-F5344CB8AC3E}">
        <p14:creationId xmlns:p14="http://schemas.microsoft.com/office/powerpoint/2010/main" val="1003685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 Amp Model: Open Loop Gain</a:t>
            </a:r>
            <a:endParaRPr lang="en-US" dirty="0"/>
          </a:p>
        </p:txBody>
      </p:sp>
      <p:sp>
        <p:nvSpPr>
          <p:cNvPr id="4" name="Slide Number Placeholder 3"/>
          <p:cNvSpPr>
            <a:spLocks noGrp="1"/>
          </p:cNvSpPr>
          <p:nvPr>
            <p:ph type="sldNum" sz="quarter" idx="10"/>
          </p:nvPr>
        </p:nvSpPr>
        <p:spPr/>
        <p:txBody>
          <a:bodyPr/>
          <a:lstStyle/>
          <a:p>
            <a:fld id="{3B20521C-F793-4067-BB07-C7AF74E21EF3}" type="slidenum">
              <a:rPr lang="en-US" smtClean="0"/>
              <a:pPr/>
              <a:t>5</a:t>
            </a:fld>
            <a:endParaRPr lang="en-US" dirty="0"/>
          </a:p>
        </p:txBody>
      </p:sp>
      <p:sp>
        <p:nvSpPr>
          <p:cNvPr id="6" name="Rectangle 5"/>
          <p:cNvSpPr/>
          <p:nvPr/>
        </p:nvSpPr>
        <p:spPr>
          <a:xfrm>
            <a:off x="4549699" y="4910997"/>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7" name="Rectangle 6"/>
          <p:cNvSpPr/>
          <p:nvPr/>
        </p:nvSpPr>
        <p:spPr>
          <a:xfrm>
            <a:off x="10830064" y="3398893"/>
            <a:ext cx="2337296" cy="548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graphicFrame>
        <p:nvGraphicFramePr>
          <p:cNvPr id="17" name="Object 16"/>
          <p:cNvGraphicFramePr>
            <a:graphicFrameLocks noChangeAspect="1"/>
          </p:cNvGraphicFramePr>
          <p:nvPr>
            <p:extLst>
              <p:ext uri="{D42A27DB-BD31-4B8C-83A1-F6EECF244321}">
                <p14:modId xmlns:p14="http://schemas.microsoft.com/office/powerpoint/2010/main" val="975042924"/>
              </p:ext>
            </p:extLst>
          </p:nvPr>
        </p:nvGraphicFramePr>
        <p:xfrm>
          <a:off x="228600" y="1066800"/>
          <a:ext cx="14097000" cy="6146864"/>
        </p:xfrm>
        <a:graphic>
          <a:graphicData uri="http://schemas.openxmlformats.org/presentationml/2006/ole">
            <mc:AlternateContent xmlns:mc="http://schemas.openxmlformats.org/markup-compatibility/2006">
              <mc:Choice xmlns:v="urn:schemas-microsoft-com:vml" Requires="v">
                <p:oleObj spid="_x0000_s32150" name="Visio" r:id="rId5" imgW="15006857" imgH="6534216" progId="">
                  <p:embed/>
                </p:oleObj>
              </mc:Choice>
              <mc:Fallback>
                <p:oleObj name="Visio" r:id="rId5" imgW="15006857" imgH="6534216"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066800"/>
                        <a:ext cx="14097000" cy="61468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724450592"/>
              </p:ext>
            </p:extLst>
          </p:nvPr>
        </p:nvGraphicFramePr>
        <p:xfrm>
          <a:off x="12801600" y="6629400"/>
          <a:ext cx="1562100" cy="825500"/>
        </p:xfrm>
        <a:graphic>
          <a:graphicData uri="http://schemas.openxmlformats.org/presentationml/2006/ole">
            <mc:AlternateContent xmlns:mc="http://schemas.openxmlformats.org/markup-compatibility/2006">
              <mc:Choice xmlns:v="urn:schemas-microsoft-com:vml" Requires="v">
                <p:oleObj spid="_x0000_s32151" name="Packager Shell Object" showAsIcon="1" r:id="rId7" imgW="1571400" imgH="824400" progId="Package">
                  <p:embed/>
                </p:oleObj>
              </mc:Choice>
              <mc:Fallback>
                <p:oleObj name="Packager Shell Object" showAsIcon="1" r:id="rId7" imgW="1571400" imgH="824400" progId="Package">
                  <p:embed/>
                  <p:pic>
                    <p:nvPicPr>
                      <p:cNvPr id="0" name=""/>
                      <p:cNvPicPr>
                        <a:picLocks noChangeAspect="1" noChangeArrowheads="1"/>
                      </p:cNvPicPr>
                      <p:nvPr/>
                    </p:nvPicPr>
                    <p:blipFill>
                      <a:blip r:embed="rId8"/>
                      <a:srcRect/>
                      <a:stretch>
                        <a:fillRect/>
                      </a:stretch>
                    </p:blipFill>
                    <p:spPr bwMode="auto">
                      <a:xfrm>
                        <a:off x="12801600" y="6629400"/>
                        <a:ext cx="15621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23092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 Amp </a:t>
            </a:r>
            <a:r>
              <a:rPr lang="en-US" dirty="0" smtClean="0"/>
              <a:t>Model: </a:t>
            </a:r>
            <a:r>
              <a:rPr lang="en-US" dirty="0"/>
              <a:t>Open </a:t>
            </a:r>
            <a:r>
              <a:rPr lang="en-US" dirty="0" smtClean="0"/>
              <a:t>Loop Output Impedance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6</a:t>
            </a:fld>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726356869"/>
              </p:ext>
            </p:extLst>
          </p:nvPr>
        </p:nvGraphicFramePr>
        <p:xfrm>
          <a:off x="12649200" y="6400800"/>
          <a:ext cx="1536700" cy="825500"/>
        </p:xfrm>
        <a:graphic>
          <a:graphicData uri="http://schemas.openxmlformats.org/presentationml/2006/ole">
            <mc:AlternateContent xmlns:mc="http://schemas.openxmlformats.org/markup-compatibility/2006">
              <mc:Choice xmlns:v="urn:schemas-microsoft-com:vml" Requires="v">
                <p:oleObj spid="_x0000_s33174" name="Packager Shell Object" showAsIcon="1" r:id="rId4" imgW="1536120" imgH="825480" progId="Package">
                  <p:embed/>
                </p:oleObj>
              </mc:Choice>
              <mc:Fallback>
                <p:oleObj name="Packager Shell Object" showAsIcon="1" r:id="rId4" imgW="1536120" imgH="825480" progId="Package">
                  <p:embed/>
                  <p:pic>
                    <p:nvPicPr>
                      <p:cNvPr id="0" name=""/>
                      <p:cNvPicPr>
                        <a:picLocks noChangeAspect="1" noChangeArrowheads="1"/>
                      </p:cNvPicPr>
                      <p:nvPr/>
                    </p:nvPicPr>
                    <p:blipFill>
                      <a:blip r:embed="rId5"/>
                      <a:srcRect/>
                      <a:stretch>
                        <a:fillRect/>
                      </a:stretch>
                    </p:blipFill>
                    <p:spPr bwMode="auto">
                      <a:xfrm>
                        <a:off x="12649200" y="6400800"/>
                        <a:ext cx="15367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38397885"/>
              </p:ext>
            </p:extLst>
          </p:nvPr>
        </p:nvGraphicFramePr>
        <p:xfrm>
          <a:off x="304799" y="1371600"/>
          <a:ext cx="14042571" cy="5181600"/>
        </p:xfrm>
        <a:graphic>
          <a:graphicData uri="http://schemas.openxmlformats.org/presentationml/2006/ole">
            <mc:AlternateContent xmlns:mc="http://schemas.openxmlformats.org/markup-compatibility/2006">
              <mc:Choice xmlns:v="urn:schemas-microsoft-com:vml" Requires="v">
                <p:oleObj spid="_x0000_s33175" name="Visio" r:id="rId7" imgW="14740398" imgH="5429808" progId="Visio.Drawing.15">
                  <p:embed/>
                </p:oleObj>
              </mc:Choice>
              <mc:Fallback>
                <p:oleObj name="Visio" r:id="rId7" imgW="14740398" imgH="5429808" progId="Visio.Drawing.15">
                  <p:embed/>
                  <p:pic>
                    <p:nvPicPr>
                      <p:cNvPr id="0" name=""/>
                      <p:cNvPicPr/>
                      <p:nvPr/>
                    </p:nvPicPr>
                    <p:blipFill>
                      <a:blip r:embed="rId8"/>
                      <a:stretch>
                        <a:fillRect/>
                      </a:stretch>
                    </p:blipFill>
                    <p:spPr>
                      <a:xfrm>
                        <a:off x="304799" y="1371600"/>
                        <a:ext cx="14042571" cy="5181600"/>
                      </a:xfrm>
                      <a:prstGeom prst="rect">
                        <a:avLst/>
                      </a:prstGeom>
                    </p:spPr>
                  </p:pic>
                </p:oleObj>
              </mc:Fallback>
            </mc:AlternateContent>
          </a:graphicData>
        </a:graphic>
      </p:graphicFrame>
    </p:spTree>
    <p:extLst>
      <p:ext uri="{BB962C8B-B14F-4D97-AF65-F5344CB8AC3E}">
        <p14:creationId xmlns:p14="http://schemas.microsoft.com/office/powerpoint/2010/main" val="1812955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4030960" cy="977266"/>
          </a:xfrm>
        </p:spPr>
        <p:txBody>
          <a:bodyPr/>
          <a:lstStyle/>
          <a:p>
            <a:r>
              <a:rPr lang="en-US" dirty="0" smtClean="0"/>
              <a:t>Find the Op Amp Bandwidth and RC Charge Bucket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7</a:t>
            </a:fld>
            <a:endParaRPr lang="en-US"/>
          </a:p>
        </p:txBody>
      </p:sp>
      <p:pic>
        <p:nvPicPr>
          <p:cNvPr id="2355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116" t="13077" r="34744" b="41026"/>
          <a:stretch/>
        </p:blipFill>
        <p:spPr bwMode="auto">
          <a:xfrm>
            <a:off x="728795" y="1295400"/>
            <a:ext cx="13182169" cy="59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79" t="42345" r="55321" b="22426"/>
          <a:stretch/>
        </p:blipFill>
        <p:spPr bwMode="auto">
          <a:xfrm>
            <a:off x="152400" y="5334000"/>
            <a:ext cx="3224688" cy="2639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08279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 Step </a:t>
            </a:r>
            <a:r>
              <a:rPr lang="en-US" dirty="0" err="1" smtClean="0"/>
              <a:t>R</a:t>
            </a:r>
            <a:r>
              <a:rPr lang="en-US" baseline="-25000" dirty="0" err="1" smtClean="0"/>
              <a:t>filt</a:t>
            </a:r>
            <a:endParaRPr lang="en-US" baseline="-25000"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8</a:t>
            </a:fld>
            <a:endParaRPr lang="en-US"/>
          </a:p>
        </p:txBody>
      </p:sp>
      <p:pic>
        <p:nvPicPr>
          <p:cNvPr id="307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447800"/>
            <a:ext cx="4762696" cy="272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371600"/>
            <a:ext cx="4762696" cy="272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1200" y="1454150"/>
            <a:ext cx="4931522" cy="288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p:cNvGraphicFramePr>
            <a:graphicFrameLocks noChangeAspect="1"/>
          </p:cNvGraphicFramePr>
          <p:nvPr>
            <p:extLst>
              <p:ext uri="{D42A27DB-BD31-4B8C-83A1-F6EECF244321}">
                <p14:modId xmlns:p14="http://schemas.microsoft.com/office/powerpoint/2010/main" val="859658745"/>
              </p:ext>
            </p:extLst>
          </p:nvPr>
        </p:nvGraphicFramePr>
        <p:xfrm>
          <a:off x="629542" y="4648200"/>
          <a:ext cx="3808412" cy="825500"/>
        </p:xfrm>
        <a:graphic>
          <a:graphicData uri="http://schemas.openxmlformats.org/presentationml/2006/ole">
            <mc:AlternateContent xmlns:mc="http://schemas.openxmlformats.org/markup-compatibility/2006">
              <mc:Choice xmlns:v="urn:schemas-microsoft-com:vml" Requires="v">
                <p:oleObj spid="_x0000_s31340" name="Packager Shell Object" showAsIcon="1" r:id="rId7" imgW="3808080" imgH="825480" progId="Package">
                  <p:embed/>
                </p:oleObj>
              </mc:Choice>
              <mc:Fallback>
                <p:oleObj name="Packager Shell Object" showAsIcon="1" r:id="rId7" imgW="3808080" imgH="825480" progId="Package">
                  <p:embed/>
                  <p:pic>
                    <p:nvPicPr>
                      <p:cNvPr id="0" name=""/>
                      <p:cNvPicPr/>
                      <p:nvPr/>
                    </p:nvPicPr>
                    <p:blipFill>
                      <a:blip r:embed="rId8"/>
                      <a:stretch>
                        <a:fillRect/>
                      </a:stretch>
                    </p:blipFill>
                    <p:spPr>
                      <a:xfrm>
                        <a:off x="629542" y="4648200"/>
                        <a:ext cx="3808412" cy="8255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29934166"/>
              </p:ext>
            </p:extLst>
          </p:nvPr>
        </p:nvGraphicFramePr>
        <p:xfrm>
          <a:off x="5701347" y="4648200"/>
          <a:ext cx="3884613" cy="825500"/>
        </p:xfrm>
        <a:graphic>
          <a:graphicData uri="http://schemas.openxmlformats.org/presentationml/2006/ole">
            <mc:AlternateContent xmlns:mc="http://schemas.openxmlformats.org/markup-compatibility/2006">
              <mc:Choice xmlns:v="urn:schemas-microsoft-com:vml" Requires="v">
                <p:oleObj spid="_x0000_s31341" name="Packager Shell Object" showAsIcon="1" r:id="rId9" imgW="3884400" imgH="825480" progId="Package">
                  <p:embed/>
                </p:oleObj>
              </mc:Choice>
              <mc:Fallback>
                <p:oleObj name="Packager Shell Object" showAsIcon="1" r:id="rId9" imgW="3884400" imgH="825480" progId="Package">
                  <p:embed/>
                  <p:pic>
                    <p:nvPicPr>
                      <p:cNvPr id="0" name=""/>
                      <p:cNvPicPr/>
                      <p:nvPr/>
                    </p:nvPicPr>
                    <p:blipFill>
                      <a:blip r:embed="rId10"/>
                      <a:stretch>
                        <a:fillRect/>
                      </a:stretch>
                    </p:blipFill>
                    <p:spPr>
                      <a:xfrm>
                        <a:off x="5701347" y="4648200"/>
                        <a:ext cx="3884613" cy="8255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114424108"/>
              </p:ext>
            </p:extLst>
          </p:nvPr>
        </p:nvGraphicFramePr>
        <p:xfrm>
          <a:off x="10363200" y="4724400"/>
          <a:ext cx="3833812" cy="825500"/>
        </p:xfrm>
        <a:graphic>
          <a:graphicData uri="http://schemas.openxmlformats.org/presentationml/2006/ole">
            <mc:AlternateContent xmlns:mc="http://schemas.openxmlformats.org/markup-compatibility/2006">
              <mc:Choice xmlns:v="urn:schemas-microsoft-com:vml" Requires="v">
                <p:oleObj spid="_x0000_s31342" name="Packager Shell Object" showAsIcon="1" r:id="rId11" imgW="3833640" imgH="825480" progId="Package">
                  <p:embed/>
                </p:oleObj>
              </mc:Choice>
              <mc:Fallback>
                <p:oleObj name="Packager Shell Object" showAsIcon="1" r:id="rId11" imgW="3833640" imgH="825480" progId="Package">
                  <p:embed/>
                  <p:pic>
                    <p:nvPicPr>
                      <p:cNvPr id="0" name=""/>
                      <p:cNvPicPr/>
                      <p:nvPr/>
                    </p:nvPicPr>
                    <p:blipFill>
                      <a:blip r:embed="rId12"/>
                      <a:stretch>
                        <a:fillRect/>
                      </a:stretch>
                    </p:blipFill>
                    <p:spPr>
                      <a:xfrm>
                        <a:off x="10363200" y="4724400"/>
                        <a:ext cx="3833812" cy="825500"/>
                      </a:xfrm>
                      <a:prstGeom prst="rect">
                        <a:avLst/>
                      </a:prstGeom>
                    </p:spPr>
                  </p:pic>
                </p:oleObj>
              </mc:Fallback>
            </mc:AlternateContent>
          </a:graphicData>
        </a:graphic>
      </p:graphicFrame>
    </p:spTree>
    <p:extLst>
      <p:ext uri="{BB962C8B-B14F-4D97-AF65-F5344CB8AC3E}">
        <p14:creationId xmlns:p14="http://schemas.microsoft.com/office/powerpoint/2010/main" val="6952568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 the hardware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9</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35083655"/>
              </p:ext>
            </p:extLst>
          </p:nvPr>
        </p:nvGraphicFramePr>
        <p:xfrm>
          <a:off x="876300" y="1066800"/>
          <a:ext cx="12879388" cy="6096000"/>
        </p:xfrm>
        <a:graphic>
          <a:graphicData uri="http://schemas.openxmlformats.org/presentationml/2006/ole">
            <mc:AlternateContent xmlns:mc="http://schemas.openxmlformats.org/markup-compatibility/2006">
              <mc:Choice xmlns:v="urn:schemas-microsoft-com:vml" Requires="v">
                <p:oleObj spid="_x0000_s12738" name="Visio" r:id="rId5" imgW="12878858" imgH="6095952" progId="Visio.Drawing.11">
                  <p:embed/>
                </p:oleObj>
              </mc:Choice>
              <mc:Fallback>
                <p:oleObj name="Visio" r:id="rId5" imgW="12878858" imgH="6095952" progId="Visio.Drawing.11">
                  <p:embed/>
                  <p:pic>
                    <p:nvPicPr>
                      <p:cNvPr id="0" name=""/>
                      <p:cNvPicPr/>
                      <p:nvPr/>
                    </p:nvPicPr>
                    <p:blipFill>
                      <a:blip r:embed="rId6"/>
                      <a:stretch>
                        <a:fillRect/>
                      </a:stretch>
                    </p:blipFill>
                    <p:spPr>
                      <a:xfrm>
                        <a:off x="876300" y="1066800"/>
                        <a:ext cx="12879388" cy="6096000"/>
                      </a:xfrm>
                      <a:prstGeom prst="rect">
                        <a:avLst/>
                      </a:prstGeom>
                    </p:spPr>
                  </p:pic>
                </p:oleObj>
              </mc:Fallback>
            </mc:AlternateContent>
          </a:graphicData>
        </a:graphic>
      </p:graphicFrame>
    </p:spTree>
    <p:extLst>
      <p:ext uri="{BB962C8B-B14F-4D97-AF65-F5344CB8AC3E}">
        <p14:creationId xmlns:p14="http://schemas.microsoft.com/office/powerpoint/2010/main" val="45532167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006535B0821C4C9CA25C1E8D4353DE" ma:contentTypeVersion="0" ma:contentTypeDescription="Create a new document." ma:contentTypeScope="" ma:versionID="0da3f9c2449ed628457b8f8cf02bd9d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B2639B6D-A2E3-46E0-A3C4-9BF441A5B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0127B2B6-3BB8-45EC-A268-0B46DBCC2CBD}">
  <ds:schemaRefs>
    <ds:schemaRef ds:uri="http://schemas.microsoft.com/sharepoint/v3/contenttype/forms"/>
  </ds:schemaRefs>
</ds:datastoreItem>
</file>

<file path=customXml/itemProps3.xml><?xml version="1.0" encoding="utf-8"?>
<ds:datastoreItem xmlns:ds="http://schemas.openxmlformats.org/officeDocument/2006/customXml" ds:itemID="{41ED3A77-EC22-42A8-B9FA-65E2D1E14490}">
  <ds:schemaRefs>
    <ds:schemaRef ds:uri="http://purl.org/dc/terms/"/>
    <ds:schemaRef ds:uri="http://www.w3.org/XML/1998/namespace"/>
    <ds:schemaRef ds:uri="http://schemas.microsoft.com/office/2006/metadata/properties"/>
    <ds:schemaRef ds:uri="http://purl.org/dc/dcmitype/"/>
    <ds:schemaRef ds:uri="http://purl.org/dc/elements/1.1/"/>
    <ds:schemaRef ds:uri="http://schemas.microsoft.com/office/2006/documentManagement/typ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31293</TotalTime>
  <Words>4354</Words>
  <Application>Microsoft Office PowerPoint</Application>
  <PresentationFormat>Custom</PresentationFormat>
  <Paragraphs>365</Paragraphs>
  <Slides>27</Slides>
  <Notes>27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0" baseType="lpstr">
      <vt:lpstr>FinalPowerpoint</vt:lpstr>
      <vt:lpstr>Visio</vt:lpstr>
      <vt:lpstr>Packager Shell Object</vt:lpstr>
      <vt:lpstr>Amplifier Settling and Charge Bucket Filter Design TIPL 4405-L TI Precision Labs – ADCs</vt:lpstr>
      <vt:lpstr>Required/Recommended Equipment</vt:lpstr>
      <vt:lpstr>Find amplifier and RC circuit</vt:lpstr>
      <vt:lpstr>Find the Op Amp Bandwidth and RC Charge Bucket</vt:lpstr>
      <vt:lpstr>Op Amp Model: Open Loop Gain</vt:lpstr>
      <vt:lpstr>Op Amp Model: Open Loop Output Impedance</vt:lpstr>
      <vt:lpstr>Find the Op Amp Bandwidth and RC Charge Bucket</vt:lpstr>
      <vt:lpstr>Parameter Step Rfilt</vt:lpstr>
      <vt:lpstr>Connect the hardware</vt:lpstr>
      <vt:lpstr>Record results as we progress through Experiment </vt:lpstr>
      <vt:lpstr>Start &amp; Setup the Plabs-Power Scaling EVM Software</vt:lpstr>
      <vt:lpstr>1: OPA320_Good Filter1</vt:lpstr>
      <vt:lpstr>1: OPA320_Good Filter1</vt:lpstr>
      <vt:lpstr>2: OPA320 Bad Filter</vt:lpstr>
      <vt:lpstr>2: OPA320 Bad Filter</vt:lpstr>
      <vt:lpstr>3: OPA333 Low Bandwidth</vt:lpstr>
      <vt:lpstr>3: OPA333 Low Bandwidth</vt:lpstr>
      <vt:lpstr>4: OPA316 Crossover, fs = 1Msps</vt:lpstr>
      <vt:lpstr>4: OPA316 Crossover, fs = 1Msps</vt:lpstr>
      <vt:lpstr>Input signal range to avoid crossover distortion </vt:lpstr>
      <vt:lpstr>Changing the Sampling Rate to 500kHz</vt:lpstr>
      <vt:lpstr>Changing the Sampling Rate to 500kHz</vt:lpstr>
      <vt:lpstr>5: OPA316 Crossover, fs = 500ksps</vt:lpstr>
      <vt:lpstr>OPA316 Crossover, fs = 500ksps</vt:lpstr>
      <vt:lpstr>Settling can be improved</vt:lpstr>
      <vt:lpstr>Measured vs Expected Results</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BMS – Power Tools</dc:title>
  <dc:creator>Anand, Ankur</dc:creator>
  <cp:lastModifiedBy>a0872662</cp:lastModifiedBy>
  <cp:revision>1012</cp:revision>
  <cp:lastPrinted>2017-03-22T20:22:26Z</cp:lastPrinted>
  <dcterms:created xsi:type="dcterms:W3CDTF">2014-01-16T17:03:53Z</dcterms:created>
  <dcterms:modified xsi:type="dcterms:W3CDTF">2018-03-16T01:09:21Z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0x01010098006535B0821C4C9CA25C1E8D4353DE</vt:lpwstr>
  </property>
</Properties>
</file>