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209" r:id="rId4"/>
    <p:sldMasterId id="2147485215" r:id="rId5"/>
    <p:sldMasterId id="2147485220" r:id="rId6"/>
    <p:sldMasterId id="2147485230" r:id="rId7"/>
    <p:sldMasterId id="2147485235" r:id="rId8"/>
  </p:sldMasterIdLst>
  <p:notesMasterIdLst>
    <p:notesMasterId r:id="rId50"/>
  </p:notesMasterIdLst>
  <p:handoutMasterIdLst>
    <p:handoutMasterId r:id="rId51"/>
  </p:handoutMasterIdLst>
  <p:sldIdLst>
    <p:sldId id="299" r:id="rId9"/>
    <p:sldId id="326" r:id="rId10"/>
    <p:sldId id="300" r:id="rId11"/>
    <p:sldId id="284" r:id="rId12"/>
    <p:sldId id="295" r:id="rId13"/>
    <p:sldId id="298" r:id="rId14"/>
    <p:sldId id="282" r:id="rId15"/>
    <p:sldId id="294" r:id="rId16"/>
    <p:sldId id="296" r:id="rId17"/>
    <p:sldId id="292" r:id="rId18"/>
    <p:sldId id="283" r:id="rId19"/>
    <p:sldId id="291" r:id="rId20"/>
    <p:sldId id="287" r:id="rId21"/>
    <p:sldId id="293" r:id="rId22"/>
    <p:sldId id="297" r:id="rId23"/>
    <p:sldId id="29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Lst>
  <p:sldSz cx="14630400" cy="8229600"/>
  <p:notesSz cx="9144000" cy="6858000"/>
  <p:defaultTextStyle>
    <a:defPPr>
      <a:defRPr lang="en-US"/>
    </a:defPPr>
    <a:lvl1pPr algn="l" rtl="0" fontAlgn="base">
      <a:spcBef>
        <a:spcPct val="0"/>
      </a:spcBef>
      <a:spcAft>
        <a:spcPct val="0"/>
      </a:spcAft>
      <a:defRPr sz="3400" kern="1200">
        <a:solidFill>
          <a:schemeClr val="tx1"/>
        </a:solidFill>
        <a:latin typeface="Times New Roman" pitchFamily="18" charset="0"/>
        <a:ea typeface="+mn-ea"/>
        <a:cs typeface="Arial" charset="0"/>
      </a:defRPr>
    </a:lvl1pPr>
    <a:lvl2pPr marL="652462" indent="-195262" algn="l" rtl="0" fontAlgn="base">
      <a:spcBef>
        <a:spcPct val="0"/>
      </a:spcBef>
      <a:spcAft>
        <a:spcPct val="0"/>
      </a:spcAft>
      <a:defRPr sz="3400" kern="1200">
        <a:solidFill>
          <a:schemeClr val="tx1"/>
        </a:solidFill>
        <a:latin typeface="Times New Roman" pitchFamily="18" charset="0"/>
        <a:ea typeface="+mn-ea"/>
        <a:cs typeface="Arial" charset="0"/>
      </a:defRPr>
    </a:lvl2pPr>
    <a:lvl3pPr marL="1304925" indent="-390525" algn="l" rtl="0" fontAlgn="base">
      <a:spcBef>
        <a:spcPct val="0"/>
      </a:spcBef>
      <a:spcAft>
        <a:spcPct val="0"/>
      </a:spcAft>
      <a:defRPr sz="3400" kern="1200">
        <a:solidFill>
          <a:schemeClr val="tx1"/>
        </a:solidFill>
        <a:latin typeface="Times New Roman" pitchFamily="18" charset="0"/>
        <a:ea typeface="+mn-ea"/>
        <a:cs typeface="Arial" charset="0"/>
      </a:defRPr>
    </a:lvl3pPr>
    <a:lvl4pPr marL="1958974" indent="-587374" algn="l" rtl="0" fontAlgn="base">
      <a:spcBef>
        <a:spcPct val="0"/>
      </a:spcBef>
      <a:spcAft>
        <a:spcPct val="0"/>
      </a:spcAft>
      <a:defRPr sz="3400" kern="1200">
        <a:solidFill>
          <a:schemeClr val="tx1"/>
        </a:solidFill>
        <a:latin typeface="Times New Roman" pitchFamily="18" charset="0"/>
        <a:ea typeface="+mn-ea"/>
        <a:cs typeface="Arial" charset="0"/>
      </a:defRPr>
    </a:lvl4pPr>
    <a:lvl5pPr marL="2611438" indent="-782638" algn="l" rtl="0" fontAlgn="base">
      <a:spcBef>
        <a:spcPct val="0"/>
      </a:spcBef>
      <a:spcAft>
        <a:spcPct val="0"/>
      </a:spcAft>
      <a:defRPr sz="3400" kern="1200">
        <a:solidFill>
          <a:schemeClr val="tx1"/>
        </a:solidFill>
        <a:latin typeface="Times New Roman" pitchFamily="18" charset="0"/>
        <a:ea typeface="+mn-ea"/>
        <a:cs typeface="Arial" charset="0"/>
      </a:defRPr>
    </a:lvl5pPr>
    <a:lvl6pPr marL="2286000" algn="l" defTabSz="914400" rtl="0" eaLnBrk="1" latinLnBrk="0" hangingPunct="1">
      <a:defRPr sz="3400" kern="1200">
        <a:solidFill>
          <a:schemeClr val="tx1"/>
        </a:solidFill>
        <a:latin typeface="Times New Roman" pitchFamily="18" charset="0"/>
        <a:ea typeface="+mn-ea"/>
        <a:cs typeface="Arial" charset="0"/>
      </a:defRPr>
    </a:lvl6pPr>
    <a:lvl7pPr marL="2743200" algn="l" defTabSz="914400" rtl="0" eaLnBrk="1" latinLnBrk="0" hangingPunct="1">
      <a:defRPr sz="3400" kern="1200">
        <a:solidFill>
          <a:schemeClr val="tx1"/>
        </a:solidFill>
        <a:latin typeface="Times New Roman" pitchFamily="18" charset="0"/>
        <a:ea typeface="+mn-ea"/>
        <a:cs typeface="Arial" charset="0"/>
      </a:defRPr>
    </a:lvl7pPr>
    <a:lvl8pPr marL="3200400" algn="l" defTabSz="914400" rtl="0" eaLnBrk="1" latinLnBrk="0" hangingPunct="1">
      <a:defRPr sz="3400" kern="1200">
        <a:solidFill>
          <a:schemeClr val="tx1"/>
        </a:solidFill>
        <a:latin typeface="Times New Roman" pitchFamily="18" charset="0"/>
        <a:ea typeface="+mn-ea"/>
        <a:cs typeface="Arial" charset="0"/>
      </a:defRPr>
    </a:lvl8pPr>
    <a:lvl9pPr marL="3657600" algn="l" defTabSz="914400" rtl="0" eaLnBrk="1" latinLnBrk="0" hangingPunct="1">
      <a:defRPr sz="3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xmlns="">
        <p15:guide id="1" orient="horz" pos="2592">
          <p15:clr>
            <a:srgbClr val="A4A3A4"/>
          </p15:clr>
        </p15:guide>
        <p15:guide id="2" pos="4608">
          <p15:clr>
            <a:srgbClr val="A4A3A4"/>
          </p15:clr>
        </p15:guide>
      </p15:sldGuideLst>
    </p:ext>
    <p:ext uri="{2D200454-40CA-4A62-9FC3-DE9A4176ACB9}">
      <p15:notesGuideLst xmlns:p15="http://schemas.microsoft.com/office/powerpoint/2012/main" xmlns="">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FF7C8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96" autoAdjust="0"/>
    <p:restoredTop sz="81993" autoAdjust="0"/>
  </p:normalViewPr>
  <p:slideViewPr>
    <p:cSldViewPr>
      <p:cViewPr varScale="1">
        <p:scale>
          <a:sx n="45" d="100"/>
          <a:sy n="45" d="100"/>
        </p:scale>
        <p:origin x="-1122" y="-48"/>
      </p:cViewPr>
      <p:guideLst>
        <p:guide orient="horz" pos="2592"/>
        <p:guide pos="4608"/>
      </p:guideLst>
    </p:cSldViewPr>
  </p:slideViewPr>
  <p:outlineViewPr>
    <p:cViewPr>
      <p:scale>
        <a:sx n="33" d="100"/>
        <a:sy n="33" d="100"/>
      </p:scale>
      <p:origin x="0" y="703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2088" y="-10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5.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mn-cs"/>
              </a:defRPr>
            </a:lvl1pPr>
          </a:lstStyle>
          <a:p>
            <a:pPr>
              <a:defRPr/>
            </a:pPr>
            <a:endParaRPr lang="en-US" dirty="0"/>
          </a:p>
        </p:txBody>
      </p:sp>
      <p:sp>
        <p:nvSpPr>
          <p:cNvPr id="48131" name="Rectangle 3"/>
          <p:cNvSpPr>
            <a:spLocks noGrp="1" noChangeArrowheads="1"/>
          </p:cNvSpPr>
          <p:nvPr>
            <p:ph type="dt" sz="quarter" idx="1"/>
          </p:nvPr>
        </p:nvSpPr>
        <p:spPr bwMode="auto">
          <a:xfrm>
            <a:off x="5180013"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dirty="0"/>
          </a:p>
        </p:txBody>
      </p:sp>
      <p:sp>
        <p:nvSpPr>
          <p:cNvPr id="48132" name="Rectangle 4"/>
          <p:cNvSpPr>
            <a:spLocks noGrp="1" noChangeArrowheads="1"/>
          </p:cNvSpPr>
          <p:nvPr>
            <p:ph type="ftr" sz="quarter" idx="2"/>
          </p:nvPr>
        </p:nvSpPr>
        <p:spPr bwMode="auto">
          <a:xfrm>
            <a:off x="0"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mn-cs"/>
              </a:defRPr>
            </a:lvl1pPr>
          </a:lstStyle>
          <a:p>
            <a:pPr>
              <a:defRPr/>
            </a:pPr>
            <a:endParaRPr lang="en-US" dirty="0"/>
          </a:p>
        </p:txBody>
      </p:sp>
      <p:sp>
        <p:nvSpPr>
          <p:cNvPr id="48133" name="Rectangle 5"/>
          <p:cNvSpPr>
            <a:spLocks noGrp="1" noChangeArrowheads="1"/>
          </p:cNvSpPr>
          <p:nvPr>
            <p:ph type="sldNum" sz="quarter" idx="3"/>
          </p:nvPr>
        </p:nvSpPr>
        <p:spPr bwMode="auto">
          <a:xfrm>
            <a:off x="5180013"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EB1328AC-9EB7-4D09-9BAB-19FD361EA21D}" type="slidenum">
              <a:rPr lang="en-US"/>
              <a:pPr>
                <a:defRPr/>
              </a:pPr>
              <a:t>‹#›</a:t>
            </a:fld>
            <a:endParaRPr lang="en-US" dirty="0"/>
          </a:p>
        </p:txBody>
      </p:sp>
    </p:spTree>
    <p:extLst>
      <p:ext uri="{BB962C8B-B14F-4D97-AF65-F5344CB8AC3E}">
        <p14:creationId xmlns:p14="http://schemas.microsoft.com/office/powerpoint/2010/main" val="1658849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mn-cs"/>
              </a:defRPr>
            </a:lvl1pPr>
          </a:lstStyle>
          <a:p>
            <a:pPr>
              <a:defRPr/>
            </a:pPr>
            <a:endParaRPr lang="en-US" dirty="0"/>
          </a:p>
        </p:txBody>
      </p:sp>
      <p:sp>
        <p:nvSpPr>
          <p:cNvPr id="8195" name="Rectangle 3"/>
          <p:cNvSpPr>
            <a:spLocks noGrp="1" noChangeArrowheads="1"/>
          </p:cNvSpPr>
          <p:nvPr>
            <p:ph type="dt" idx="1"/>
          </p:nvPr>
        </p:nvSpPr>
        <p:spPr bwMode="auto">
          <a:xfrm>
            <a:off x="5180013"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dirty="0"/>
          </a:p>
        </p:txBody>
      </p:sp>
      <p:sp>
        <p:nvSpPr>
          <p:cNvPr id="17412"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mn-cs"/>
              </a:defRPr>
            </a:lvl1pPr>
          </a:lstStyle>
          <a:p>
            <a:pPr>
              <a:defRPr/>
            </a:pPr>
            <a:endParaRPr lang="en-US" dirty="0"/>
          </a:p>
        </p:txBody>
      </p:sp>
      <p:sp>
        <p:nvSpPr>
          <p:cNvPr id="8199" name="Rectangle 7"/>
          <p:cNvSpPr>
            <a:spLocks noGrp="1" noChangeArrowheads="1"/>
          </p:cNvSpPr>
          <p:nvPr>
            <p:ph type="sldNum" sz="quarter" idx="5"/>
          </p:nvPr>
        </p:nvSpPr>
        <p:spPr bwMode="auto">
          <a:xfrm>
            <a:off x="5180013"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928F4A7A-3AB1-4A42-83D7-DFD48AF9E151}" type="slidenum">
              <a:rPr lang="en-US"/>
              <a:pPr>
                <a:defRPr/>
              </a:pPr>
              <a:t>‹#›</a:t>
            </a:fld>
            <a:endParaRPr lang="en-US" dirty="0"/>
          </a:p>
        </p:txBody>
      </p:sp>
    </p:spTree>
    <p:extLst>
      <p:ext uri="{BB962C8B-B14F-4D97-AF65-F5344CB8AC3E}">
        <p14:creationId xmlns:p14="http://schemas.microsoft.com/office/powerpoint/2010/main" val="14141195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0" kern="1200">
        <a:solidFill>
          <a:schemeClr val="tx1"/>
        </a:solidFill>
        <a:latin typeface="Arial" charset="0"/>
        <a:ea typeface="+mn-ea"/>
        <a:cs typeface="+mn-cs"/>
      </a:defRPr>
    </a:lvl1pPr>
    <a:lvl2pPr marL="652462" algn="l" rtl="0" eaLnBrk="0" fontAlgn="base" hangingPunct="0">
      <a:spcBef>
        <a:spcPct val="30000"/>
      </a:spcBef>
      <a:spcAft>
        <a:spcPct val="0"/>
      </a:spcAft>
      <a:defRPr sz="1800" kern="1200">
        <a:solidFill>
          <a:schemeClr val="tx1"/>
        </a:solidFill>
        <a:latin typeface="Arial" charset="0"/>
        <a:ea typeface="+mn-ea"/>
        <a:cs typeface="+mn-cs"/>
      </a:defRPr>
    </a:lvl2pPr>
    <a:lvl3pPr marL="1304925" algn="l" rtl="0" eaLnBrk="0" fontAlgn="base" hangingPunct="0">
      <a:spcBef>
        <a:spcPct val="30000"/>
      </a:spcBef>
      <a:spcAft>
        <a:spcPct val="0"/>
      </a:spcAft>
      <a:defRPr sz="1800" kern="1200">
        <a:solidFill>
          <a:schemeClr val="tx1"/>
        </a:solidFill>
        <a:latin typeface="Arial" charset="0"/>
        <a:ea typeface="+mn-ea"/>
        <a:cs typeface="+mn-cs"/>
      </a:defRPr>
    </a:lvl3pPr>
    <a:lvl4pPr marL="1958974" algn="l" rtl="0" eaLnBrk="0" fontAlgn="base" hangingPunct="0">
      <a:spcBef>
        <a:spcPct val="30000"/>
      </a:spcBef>
      <a:spcAft>
        <a:spcPct val="0"/>
      </a:spcAft>
      <a:defRPr sz="1800" kern="1200">
        <a:solidFill>
          <a:schemeClr val="tx1"/>
        </a:solidFill>
        <a:latin typeface="Arial" charset="0"/>
        <a:ea typeface="+mn-ea"/>
        <a:cs typeface="+mn-cs"/>
      </a:defRPr>
    </a:lvl4pPr>
    <a:lvl5pPr marL="2611438" algn="l" rtl="0" eaLnBrk="0" fontAlgn="base" hangingPunct="0">
      <a:spcBef>
        <a:spcPct val="30000"/>
      </a:spcBef>
      <a:spcAft>
        <a:spcPct val="0"/>
      </a:spcAft>
      <a:defRPr sz="1800" kern="1200">
        <a:solidFill>
          <a:schemeClr val="tx1"/>
        </a:solidFill>
        <a:latin typeface="Arial" charset="0"/>
        <a:ea typeface="+mn-ea"/>
        <a:cs typeface="+mn-cs"/>
      </a:defRPr>
    </a:lvl5pPr>
    <a:lvl6pPr marL="3265550" algn="l" defTabSz="1306221" rtl="0" eaLnBrk="1" latinLnBrk="0" hangingPunct="1">
      <a:defRPr sz="1800" kern="1200">
        <a:solidFill>
          <a:schemeClr val="tx1"/>
        </a:solidFill>
        <a:latin typeface="+mn-lt"/>
        <a:ea typeface="+mn-ea"/>
        <a:cs typeface="+mn-cs"/>
      </a:defRPr>
    </a:lvl6pPr>
    <a:lvl7pPr marL="3918661" algn="l" defTabSz="1306221" rtl="0" eaLnBrk="1" latinLnBrk="0" hangingPunct="1">
      <a:defRPr sz="1800" kern="1200">
        <a:solidFill>
          <a:schemeClr val="tx1"/>
        </a:solidFill>
        <a:latin typeface="+mn-lt"/>
        <a:ea typeface="+mn-ea"/>
        <a:cs typeface="+mn-cs"/>
      </a:defRPr>
    </a:lvl7pPr>
    <a:lvl8pPr marL="4571771" algn="l" defTabSz="1306221" rtl="0" eaLnBrk="1" latinLnBrk="0" hangingPunct="1">
      <a:defRPr sz="1800" kern="1200">
        <a:solidFill>
          <a:schemeClr val="tx1"/>
        </a:solidFill>
        <a:latin typeface="+mn-lt"/>
        <a:ea typeface="+mn-ea"/>
        <a:cs typeface="+mn-cs"/>
      </a:defRPr>
    </a:lvl8pPr>
    <a:lvl9pPr marL="5224882" algn="l" defTabSz="1306221"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Hot</a:t>
            </a:r>
            <a:r>
              <a:rPr lang="en-US" baseline="0" dirty="0"/>
              <a:t> steam condensation can also have a negative effect on the accuracy of measurements.  As can be seen from this experiment with steaming hot water, the combination of condensation and higher temperatures can significantly weaken the signal.</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14</a:t>
            </a:fld>
            <a:endParaRPr lang="en-US" dirty="0"/>
          </a:p>
        </p:txBody>
      </p:sp>
    </p:spTree>
    <p:extLst>
      <p:ext uri="{BB962C8B-B14F-4D97-AF65-F5344CB8AC3E}">
        <p14:creationId xmlns:p14="http://schemas.microsoft.com/office/powerpoint/2010/main" val="2932081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175kHz</a:t>
            </a:r>
            <a:r>
              <a:rPr lang="en-US" baseline="0" dirty="0"/>
              <a:t> transducers also gave reduced signal strength with higher standard deviations although the amount of attenuation seen was much lower.</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15</a:t>
            </a:fld>
            <a:endParaRPr lang="en-US" dirty="0"/>
          </a:p>
        </p:txBody>
      </p:sp>
    </p:spTree>
    <p:extLst>
      <p:ext uri="{BB962C8B-B14F-4D97-AF65-F5344CB8AC3E}">
        <p14:creationId xmlns:p14="http://schemas.microsoft.com/office/powerpoint/2010/main" val="3263486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MSP430 Family of 16bit</a:t>
            </a:r>
            <a:r>
              <a:rPr lang="en-US" baseline="0" dirty="0"/>
              <a:t> FRAM MCUs with CapTIvate Capacitive Touch Technology</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19</a:t>
            </a:fld>
            <a:endParaRPr lang="en-US" dirty="0"/>
          </a:p>
        </p:txBody>
      </p:sp>
    </p:spTree>
    <p:extLst>
      <p:ext uri="{BB962C8B-B14F-4D97-AF65-F5344CB8AC3E}">
        <p14:creationId xmlns:p14="http://schemas.microsoft.com/office/powerpoint/2010/main" val="50463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CapTIvate</a:t>
            </a:r>
            <a:r>
              <a:rPr lang="en-US" baseline="0" dirty="0"/>
              <a:t> Technology Guide provides everything you need to start creating a capacitive touch sensor application.  The chapters shown in this slide are the most relevant when first starting out.  The MSP430 MCU selection chapter compare the family variants and describe many of the MSP430 features.  The Technology chapter provides a basic understanding of CapTIvate and how capacitive touch works.  Probably the most important is the Design Guide chapter which provides recommended best practices for such things as PCB sensor layout.  The CapTIvate Design Center GUI describes how to create and tune your sensors.  The Development Tools chapter provides an overview of the available CapTIvate Evaluation modules and panels with links to the respective product page where you can purchase these tools.  The Workshop chapter steps a new user through the process of creating a sensor project with the CapTIvate Design Center and how to effectively tune PCB sensors.  There is an on-line video showing this complete process in under 5 mins.</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21</a:t>
            </a:fld>
            <a:endParaRPr lang="en-US" dirty="0"/>
          </a:p>
        </p:txBody>
      </p:sp>
    </p:spTree>
    <p:extLst>
      <p:ext uri="{BB962C8B-B14F-4D97-AF65-F5344CB8AC3E}">
        <p14:creationId xmlns:p14="http://schemas.microsoft.com/office/powerpoint/2010/main" val="3508781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quick look at some of the available tools</a:t>
            </a:r>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22</a:t>
            </a:fld>
            <a:endParaRPr lang="en-US" dirty="0"/>
          </a:p>
        </p:txBody>
      </p:sp>
    </p:spTree>
    <p:extLst>
      <p:ext uri="{BB962C8B-B14F-4D97-AF65-F5344CB8AC3E}">
        <p14:creationId xmlns:p14="http://schemas.microsoft.com/office/powerpoint/2010/main" val="1875370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SLAA891 describes how to use</a:t>
            </a:r>
            <a:r>
              <a:rPr lang="en-US" baseline="0" dirty="0"/>
              <a:t> OpenSCAD to automate the design of complex type of capacitive sensors such as sliders, wheels and trackpads.</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24</a:t>
            </a:fld>
            <a:endParaRPr lang="en-US" dirty="0"/>
          </a:p>
        </p:txBody>
      </p:sp>
    </p:spTree>
    <p:extLst>
      <p:ext uri="{BB962C8B-B14F-4D97-AF65-F5344CB8AC3E}">
        <p14:creationId xmlns:p14="http://schemas.microsoft.com/office/powerpoint/2010/main" val="1694628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OpenSCAD</a:t>
            </a:r>
            <a:r>
              <a:rPr lang="en-US" baseline="0" dirty="0"/>
              <a:t> is a free, open source 2D/3D CAD programming tool that creates 2D and 3D objects using scripting code the defines an object’s shape and size.  TI has created several scripts to automate slider, wheel and TrackPad sensors.  This means all a user has to do is pick which sensor they want to create, modify a couple of parameters such as size or number of electrodes and instantly generate a 2D pattern that can be easily exported in a standard .dxf file format.  This .dxf file can be imported into a variety of PCB CAD tools and used to create the copper patterns for the PCBA.</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25</a:t>
            </a:fld>
            <a:endParaRPr lang="en-US" dirty="0"/>
          </a:p>
        </p:txBody>
      </p:sp>
    </p:spTree>
    <p:extLst>
      <p:ext uri="{BB962C8B-B14F-4D97-AF65-F5344CB8AC3E}">
        <p14:creationId xmlns:p14="http://schemas.microsoft.com/office/powerpoint/2010/main" val="1412567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TI's ultrasonic sensing subsystem (see Figure 1-1) comprises a programmable pulse generator (PPG) and a high-speed sigma delta analog to digital converter with a programmable gain amplifier (PGA) that can autonomously excite and capture ultrasonic waveforms for subsequent processing by the integrated LEA.</a:t>
            </a:r>
          </a:p>
          <a:p>
            <a:endParaRPr lang="en-US" dirty="0"/>
          </a:p>
          <a:p>
            <a:r>
              <a:rPr lang="en-US" dirty="0"/>
              <a:t>This ultrasonic subsystem first excites the “upstream” transducer connected to CH0_OUT while capturing the waveform from a “downstream” transducer connected to CH0_IN. The ultrasonic subsystem subsequently excites the “downstream” transducer connected to CH1_OUT while capturing the waveform from the “upstream” transducer connected to CH1_IN. These waveforms are then processed by the LEA to determine the difference between the upstream and downstream time of flight. </a:t>
            </a:r>
          </a:p>
          <a:p>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5</a:t>
            </a:fld>
            <a:endParaRPr lang="en-US" dirty="0"/>
          </a:p>
        </p:txBody>
      </p:sp>
    </p:spTree>
    <p:extLst>
      <p:ext uri="{BB962C8B-B14F-4D97-AF65-F5344CB8AC3E}">
        <p14:creationId xmlns:p14="http://schemas.microsoft.com/office/powerpoint/2010/main" val="2439288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scripts are easy to customize</a:t>
            </a:r>
            <a:r>
              <a:rPr lang="en-US" baseline="0" dirty="0"/>
              <a:t> if a user wants more control of the sensor design output.</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26</a:t>
            </a:fld>
            <a:endParaRPr lang="en-US" dirty="0"/>
          </a:p>
        </p:txBody>
      </p:sp>
    </p:spTree>
    <p:extLst>
      <p:ext uri="{BB962C8B-B14F-4D97-AF65-F5344CB8AC3E}">
        <p14:creationId xmlns:p14="http://schemas.microsoft.com/office/powerpoint/2010/main" val="1653859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OpenSCAD</a:t>
            </a:r>
            <a:r>
              <a:rPr lang="en-US" baseline="0" dirty="0"/>
              <a:t> sensor design workflow is quite simple.</a:t>
            </a:r>
          </a:p>
          <a:p>
            <a:pPr marL="342900" indent="-342900">
              <a:buAutoNum type="arabicPeriod"/>
            </a:pPr>
            <a:r>
              <a:rPr lang="en-US" baseline="0" dirty="0"/>
              <a:t>Modify the script parameters to meet your design requirements</a:t>
            </a:r>
          </a:p>
          <a:p>
            <a:pPr marL="342900" indent="-342900">
              <a:buAutoNum type="arabicPeriod"/>
            </a:pPr>
            <a:r>
              <a:rPr lang="en-US" baseline="0" dirty="0"/>
              <a:t>Render the 2D object</a:t>
            </a:r>
          </a:p>
          <a:p>
            <a:pPr marL="342900" indent="-342900">
              <a:buAutoNum type="arabicPeriod"/>
            </a:pPr>
            <a:r>
              <a:rPr lang="en-US" baseline="0" dirty="0"/>
              <a:t>Export to .dxf</a:t>
            </a:r>
          </a:p>
          <a:p>
            <a:pPr marL="342900" indent="-342900">
              <a:buAutoNum type="arabicPeriod"/>
            </a:pPr>
            <a:r>
              <a:rPr lang="en-US" baseline="0" dirty="0"/>
              <a:t>Import .dxf into PCB CAD tool</a:t>
            </a:r>
          </a:p>
          <a:p>
            <a:pPr marL="342900" indent="-342900">
              <a:buAutoNum type="arabicPeriod"/>
            </a:pPr>
            <a:r>
              <a:rPr lang="en-US" baseline="0" dirty="0"/>
              <a:t>Convert primitives to copper</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27</a:t>
            </a:fld>
            <a:endParaRPr lang="en-US" dirty="0"/>
          </a:p>
        </p:txBody>
      </p:sp>
    </p:spTree>
    <p:extLst>
      <p:ext uri="{BB962C8B-B14F-4D97-AF65-F5344CB8AC3E}">
        <p14:creationId xmlns:p14="http://schemas.microsoft.com/office/powerpoint/2010/main" val="1375532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28</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CapTIvate</a:t>
            </a:r>
            <a:r>
              <a:rPr lang="en-US" baseline="0" dirty="0"/>
              <a:t> Design Center is the recommended starting point for every design.  Here you choose the MCU and define your sensors</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29</a:t>
            </a:fld>
            <a:endParaRPr lang="en-US" dirty="0"/>
          </a:p>
        </p:txBody>
      </p:sp>
    </p:spTree>
    <p:extLst>
      <p:ext uri="{BB962C8B-B14F-4D97-AF65-F5344CB8AC3E}">
        <p14:creationId xmlns:p14="http://schemas.microsoft.com/office/powerpoint/2010/main" val="621369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Defining a sensor is simple.  You choose the type and select the number of elements (electrodes)</a:t>
            </a:r>
            <a:r>
              <a:rPr lang="en-US" baseline="0" dirty="0"/>
              <a:t> and</a:t>
            </a:r>
            <a:r>
              <a:rPr lang="en-US" dirty="0"/>
              <a:t> choose self or mutual capacitance.</a:t>
            </a:r>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30</a:t>
            </a:fld>
            <a:endParaRPr lang="en-US" dirty="0"/>
          </a:p>
        </p:txBody>
      </p:sp>
    </p:spTree>
    <p:extLst>
      <p:ext uri="{BB962C8B-B14F-4D97-AF65-F5344CB8AC3E}">
        <p14:creationId xmlns:p14="http://schemas.microsoft.com/office/powerpoint/2010/main" val="18398367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of</a:t>
            </a:r>
            <a:r>
              <a:rPr lang="en-US" baseline="0" dirty="0"/>
              <a:t> the CAPTIVATE-BSWP  EVM panel sensors.  All of the CapTIvate EVM panels were first created using this design center.</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31</a:t>
            </a:fld>
            <a:endParaRPr lang="en-US" dirty="0"/>
          </a:p>
        </p:txBody>
      </p:sp>
    </p:spTree>
    <p:extLst>
      <p:ext uri="{BB962C8B-B14F-4D97-AF65-F5344CB8AC3E}">
        <p14:creationId xmlns:p14="http://schemas.microsoft.com/office/powerpoint/2010/main" val="21223371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all the sensors</a:t>
            </a:r>
            <a:r>
              <a:rPr lang="en-US" baseline="0" dirty="0"/>
              <a:t> have been defined t</a:t>
            </a:r>
            <a:r>
              <a:rPr lang="en-US" dirty="0"/>
              <a:t>he next step is to assign a</a:t>
            </a:r>
            <a:r>
              <a:rPr lang="en-US" baseline="0" dirty="0"/>
              <a:t> sensor to the MCU’s CAPT-IO pins.  Using the Auto-Assign button will allow the GUI to determine the optimal pin connections between the selected MCU and the sensors the user has created.  It is possible to do this step manually, but only if the user is experienced with CapTIvate.</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32</a:t>
            </a:fld>
            <a:endParaRPr lang="en-US" dirty="0"/>
          </a:p>
        </p:txBody>
      </p:sp>
    </p:spTree>
    <p:extLst>
      <p:ext uri="{BB962C8B-B14F-4D97-AF65-F5344CB8AC3E}">
        <p14:creationId xmlns:p14="http://schemas.microsoft.com/office/powerpoint/2010/main" val="95728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sensor connections have been defined</a:t>
            </a:r>
            <a:r>
              <a:rPr lang="en-US" baseline="0" dirty="0"/>
              <a:t> the next step is to generate a starter project based on the selected MCU and sensors.  This starter project generates 100% of all the necessary code to get started.  </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33</a:t>
            </a:fld>
            <a:endParaRPr lang="en-US" dirty="0"/>
          </a:p>
        </p:txBody>
      </p:sp>
    </p:spTree>
    <p:extLst>
      <p:ext uri="{BB962C8B-B14F-4D97-AF65-F5344CB8AC3E}">
        <p14:creationId xmlns:p14="http://schemas.microsoft.com/office/powerpoint/2010/main" val="38812492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last step is to import the generated firmware project into either Code Composer Studio or IAR IDE, build and program the target MSP430.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34</a:t>
            </a:fld>
            <a:endParaRPr lang="en-US" dirty="0"/>
          </a:p>
        </p:txBody>
      </p:sp>
    </p:spTree>
    <p:extLst>
      <p:ext uri="{BB962C8B-B14F-4D97-AF65-F5344CB8AC3E}">
        <p14:creationId xmlns:p14="http://schemas.microsoft.com/office/powerpoint/2010/main" val="31457674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Communication between the MSP430 and design center GUI flows through the CapTIvate programmer and can use either a UART or I2C interface.  Select either BULK_I2C or UART interface then select connected.</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35</a:t>
            </a:fld>
            <a:endParaRPr lang="en-US" dirty="0"/>
          </a:p>
        </p:txBody>
      </p:sp>
    </p:spTree>
    <p:extLst>
      <p:ext uri="{BB962C8B-B14F-4D97-AF65-F5344CB8AC3E}">
        <p14:creationId xmlns:p14="http://schemas.microsoft.com/office/powerpoint/2010/main" val="2066806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ADC based correlation approach implemented with TI’s solution</a:t>
            </a:r>
            <a:r>
              <a:rPr lang="en-US" baseline="0" dirty="0"/>
              <a:t> correlates frequency information in the received signal with the transmitted binary pattern and subsequently determines the intersection between a threshold and the envelope of that correlated signal.  This approach is insensitive to amplitude variations which are commonly seen under adverse operating conditions.</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6</a:t>
            </a:fld>
            <a:endParaRPr lang="en-US" dirty="0"/>
          </a:p>
        </p:txBody>
      </p:sp>
    </p:spTree>
    <p:extLst>
      <p:ext uri="{BB962C8B-B14F-4D97-AF65-F5344CB8AC3E}">
        <p14:creationId xmlns:p14="http://schemas.microsoft.com/office/powerpoint/2010/main" val="2657184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Double</a:t>
            </a:r>
            <a:r>
              <a:rPr lang="en-US" baseline="0" dirty="0"/>
              <a:t> mouse click on any sensor icon will bring up its sensor view window.  This is the window where the sensor’s measurements are displayed in real-time.  If you touch the sensor you will see the BARs change in value</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36</a:t>
            </a:fld>
            <a:endParaRPr lang="en-US" dirty="0"/>
          </a:p>
        </p:txBody>
      </p:sp>
    </p:spTree>
    <p:extLst>
      <p:ext uri="{BB962C8B-B14F-4D97-AF65-F5344CB8AC3E}">
        <p14:creationId xmlns:p14="http://schemas.microsoft.com/office/powerpoint/2010/main" val="1775690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tuning process involves selected an appropriate</a:t>
            </a:r>
            <a:r>
              <a:rPr lang="en-US" baseline="0" dirty="0"/>
              <a:t> sensitivity and threshold.  More details about tuning a sensor is available in the CapTIvate technology guide, either on-line or in the design center’s menu &gt; topics.</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37</a:t>
            </a:fld>
            <a:endParaRPr lang="en-US" dirty="0"/>
          </a:p>
        </p:txBody>
      </p:sp>
    </p:spTree>
    <p:extLst>
      <p:ext uri="{BB962C8B-B14F-4D97-AF65-F5344CB8AC3E}">
        <p14:creationId xmlns:p14="http://schemas.microsoft.com/office/powerpoint/2010/main" val="1664470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sensors have been tuned</a:t>
            </a:r>
            <a:r>
              <a:rPr lang="en-US" baseline="0" dirty="0"/>
              <a:t> the last step is to generate a final version of the project.  This time select Update existing project.  This generates only the updated user configuration files and not an entire project. </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38</a:t>
            </a:fld>
            <a:endParaRPr lang="en-US" dirty="0"/>
          </a:p>
        </p:txBody>
      </p:sp>
    </p:spTree>
    <p:extLst>
      <p:ext uri="{BB962C8B-B14F-4D97-AF65-F5344CB8AC3E}">
        <p14:creationId xmlns:p14="http://schemas.microsoft.com/office/powerpoint/2010/main" val="2909346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39</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demo will show the steps to generate a TrackPad sensor.</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40</a:t>
            </a:fld>
            <a:endParaRPr lang="en-US" dirty="0"/>
          </a:p>
        </p:txBody>
      </p:sp>
    </p:spTree>
    <p:extLst>
      <p:ext uri="{BB962C8B-B14F-4D97-AF65-F5344CB8AC3E}">
        <p14:creationId xmlns:p14="http://schemas.microsoft.com/office/powerpoint/2010/main" val="997512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single</a:t>
            </a:r>
            <a:r>
              <a:rPr lang="en-US" baseline="0" dirty="0"/>
              <a:t> transducer applications such as level sensing through air, we are using the EVM-FR6043 with an external opamp and driver.  We have connected the upstream and downstream transducer connections on the EVM in order to transmit and receive via the same transducer.</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7</a:t>
            </a:fld>
            <a:endParaRPr lang="en-US" dirty="0"/>
          </a:p>
        </p:txBody>
      </p:sp>
    </p:spTree>
    <p:extLst>
      <p:ext uri="{BB962C8B-B14F-4D97-AF65-F5344CB8AC3E}">
        <p14:creationId xmlns:p14="http://schemas.microsoft.com/office/powerpoint/2010/main" val="3899528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different test fixtures are</a:t>
            </a:r>
            <a:r>
              <a:rPr lang="en-US" baseline="0" dirty="0"/>
              <a:t> used in these experiments where the TRANSDUCER_RADIUS is adjusted to fit the transducer and the CYLINDER_LENGTH is adjusted to extend a collimating cylinder for one of the transducers. The OpenSCAD parametric script used to generate these test fixtures can be found in the liquid level sensing app note.</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8</a:t>
            </a:fld>
            <a:endParaRPr lang="en-US" dirty="0"/>
          </a:p>
        </p:txBody>
      </p:sp>
    </p:spTree>
    <p:extLst>
      <p:ext uri="{BB962C8B-B14F-4D97-AF65-F5344CB8AC3E}">
        <p14:creationId xmlns:p14="http://schemas.microsoft.com/office/powerpoint/2010/main" val="1198648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high resolution</a:t>
            </a:r>
            <a:r>
              <a:rPr lang="en-US" baseline="0" dirty="0"/>
              <a:t> and close range applications, 500kHz transducers are preferred.  For longer range applications, larger lower frequency transducers are preferred. For mid range applications, 200kHz transducer can provide a low cost compromise between long range transducers and higher accuracy transducers.  200kHz and 500kHz transducers are typically less expensive because they are mass produced for the residential gas metering industry.  </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9</a:t>
            </a:fld>
            <a:endParaRPr lang="en-US" dirty="0"/>
          </a:p>
        </p:txBody>
      </p:sp>
    </p:spTree>
    <p:extLst>
      <p:ext uri="{BB962C8B-B14F-4D97-AF65-F5344CB8AC3E}">
        <p14:creationId xmlns:p14="http://schemas.microsoft.com/office/powerpoint/2010/main" val="3388449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10</a:t>
            </a:fld>
            <a:endParaRPr lang="en-US" dirty="0"/>
          </a:p>
        </p:txBody>
      </p:sp>
    </p:spTree>
    <p:extLst>
      <p:ext uri="{BB962C8B-B14F-4D97-AF65-F5344CB8AC3E}">
        <p14:creationId xmlns:p14="http://schemas.microsoft.com/office/powerpoint/2010/main" val="3540142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11</a:t>
            </a:fld>
            <a:endParaRPr lang="en-US" dirty="0"/>
          </a:p>
        </p:txBody>
      </p:sp>
    </p:spTree>
    <p:extLst>
      <p:ext uri="{BB962C8B-B14F-4D97-AF65-F5344CB8AC3E}">
        <p14:creationId xmlns:p14="http://schemas.microsoft.com/office/powerpoint/2010/main" val="3715052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strength of the reflected signal decreases as there is an increase in the amount of foam in the cup.  Although</a:t>
            </a:r>
            <a:r>
              <a:rPr lang="en-US" baseline="0" dirty="0"/>
              <a:t> this can make high resolution level sensing measurements difficult, the amplitude of the signal might also be used to determine how much foam is in the cup.</a:t>
            </a:r>
            <a:endParaRPr lang="en-US" dirty="0"/>
          </a:p>
        </p:txBody>
      </p:sp>
      <p:sp>
        <p:nvSpPr>
          <p:cNvPr id="4" name="Slide Number Placeholder 3"/>
          <p:cNvSpPr>
            <a:spLocks noGrp="1"/>
          </p:cNvSpPr>
          <p:nvPr>
            <p:ph type="sldNum" sz="quarter" idx="10"/>
          </p:nvPr>
        </p:nvSpPr>
        <p:spPr/>
        <p:txBody>
          <a:bodyPr/>
          <a:lstStyle/>
          <a:p>
            <a:pPr>
              <a:defRPr/>
            </a:pPr>
            <a:fld id="{928F4A7A-3AB1-4A42-83D7-DFD48AF9E151}" type="slidenum">
              <a:rPr lang="en-US" smtClean="0"/>
              <a:pPr>
                <a:defRPr/>
              </a:pPr>
              <a:t>13</a:t>
            </a:fld>
            <a:endParaRPr lang="en-US" dirty="0"/>
          </a:p>
        </p:txBody>
      </p:sp>
    </p:spTree>
    <p:extLst>
      <p:ext uri="{BB962C8B-B14F-4D97-AF65-F5344CB8AC3E}">
        <p14:creationId xmlns:p14="http://schemas.microsoft.com/office/powerpoint/2010/main" val="1787069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Simple Text">
    <p:spTree>
      <p:nvGrpSpPr>
        <p:cNvPr id="1" name=""/>
        <p:cNvGrpSpPr/>
        <p:nvPr/>
      </p:nvGrpSpPr>
      <p:grpSpPr>
        <a:xfrm>
          <a:off x="0" y="0"/>
          <a:ext cx="0" cy="0"/>
          <a:chOff x="0" y="0"/>
          <a:chExt cx="0" cy="0"/>
        </a:xfrm>
      </p:grpSpPr>
      <p:sp>
        <p:nvSpPr>
          <p:cNvPr id="6" name="Title 1"/>
          <p:cNvSpPr>
            <a:spLocks noGrp="1"/>
          </p:cNvSpPr>
          <p:nvPr>
            <p:ph type="title"/>
          </p:nvPr>
        </p:nvSpPr>
        <p:spPr>
          <a:xfrm>
            <a:off x="851748" y="429371"/>
            <a:ext cx="12803774" cy="598333"/>
          </a:xfrm>
        </p:spPr>
        <p:txBody>
          <a:bodyPr/>
          <a:lstStyle>
            <a:lvl1pPr>
              <a:defRPr baseline="0">
                <a:solidFill>
                  <a:schemeClr val="tx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851746" y="1207012"/>
            <a:ext cx="12803776" cy="6143589"/>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3"/>
          </p:nvPr>
        </p:nvSpPr>
        <p:spPr/>
        <p:txBody>
          <a:bodyPr/>
          <a:lstStyle>
            <a:lvl1pPr>
              <a:defRPr/>
            </a:lvl1pPr>
          </a:lstStyle>
          <a:p>
            <a:pPr>
              <a:defRPr/>
            </a:pPr>
            <a:fld id="{4CA83827-25F4-4841-AC4B-136CF37AA9CE}" type="slidenum">
              <a:rPr lang="en-US"/>
              <a:pPr>
                <a:defRPr/>
              </a:pPr>
              <a:t>‹#›</a:t>
            </a:fld>
            <a:endParaRPr lang="en-US" dirty="0"/>
          </a:p>
        </p:txBody>
      </p:sp>
      <p:sp>
        <p:nvSpPr>
          <p:cNvPr id="7" name="Footer Placeholder 1"/>
          <p:cNvSpPr>
            <a:spLocks noGrp="1"/>
          </p:cNvSpPr>
          <p:nvPr>
            <p:ph type="ftr" sz="quarter" idx="14"/>
          </p:nvPr>
        </p:nvSpPr>
        <p:spPr/>
        <p:txBody>
          <a:bodyPr/>
          <a:lstStyle>
            <a:lvl1pPr>
              <a:defRPr/>
            </a:lvl1pPr>
          </a:lstStyle>
          <a:p>
            <a:pPr>
              <a:defRPr/>
            </a:pPr>
            <a:endParaRPr lang="en-US" dirty="0"/>
          </a:p>
        </p:txBody>
      </p:sp>
    </p:spTree>
    <p:extLst>
      <p:ext uri="{BB962C8B-B14F-4D97-AF65-F5344CB8AC3E}">
        <p14:creationId xmlns:p14="http://schemas.microsoft.com/office/powerpoint/2010/main" val="524648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2"/>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5"/>
            <a:ext cx="13533120" cy="178308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0627360" y="7246619"/>
            <a:ext cx="3413760" cy="247651"/>
          </a:xfrm>
        </p:spPr>
        <p:txBody>
          <a:bodyPr/>
          <a:lstStyle>
            <a:lvl1pPr>
              <a:defRPr/>
            </a:lvl1pPr>
          </a:lstStyle>
          <a:p>
            <a:pPr>
              <a:defRPr/>
            </a:pPr>
            <a:fld id="{03BA23CF-AA30-4A18-B744-605C3E9DBF0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45067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0" name="Picture 9" descr="TI training slides BG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0"/>
            <a:ext cx="14646030" cy="8247018"/>
          </a:xfrm>
          <a:prstGeom prst="rect">
            <a:avLst/>
          </a:prstGeom>
        </p:spPr>
      </p:pic>
      <p:sp>
        <p:nvSpPr>
          <p:cNvPr id="3074" name="Rectangle 2"/>
          <p:cNvSpPr>
            <a:spLocks noGrp="1" noChangeArrowheads="1"/>
          </p:cNvSpPr>
          <p:nvPr>
            <p:ph type="ctrTitle"/>
          </p:nvPr>
        </p:nvSpPr>
        <p:spPr>
          <a:xfrm>
            <a:off x="548640" y="2331732"/>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5"/>
            <a:ext cx="13533120" cy="178308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0627360" y="7246619"/>
            <a:ext cx="3413760" cy="247651"/>
          </a:xfrm>
        </p:spPr>
        <p:txBody>
          <a:bodyPr/>
          <a:lstStyle>
            <a:lvl1pPr>
              <a:defRPr/>
            </a:lvl1pPr>
          </a:lstStyle>
          <a:p>
            <a:pPr>
              <a:defRPr/>
            </a:pPr>
            <a:fld id="{3C7E7816-A48B-4805-9A47-CE865F4F101F}" type="slidenum">
              <a:rPr lang="en-US">
                <a:solidFill>
                  <a:srgbClr val="000000"/>
                </a:solidFill>
              </a:rPr>
              <a:pPr>
                <a:defRPr/>
              </a:pPr>
              <a:t>‹#›</a:t>
            </a:fld>
            <a:endParaRPr lang="en-US" dirty="0">
              <a:solidFill>
                <a:srgbClr val="000000"/>
              </a:solidFill>
            </a:endParaRPr>
          </a:p>
        </p:txBody>
      </p:sp>
      <p:grpSp>
        <p:nvGrpSpPr>
          <p:cNvPr id="20" name="Group 19"/>
          <p:cNvGrpSpPr/>
          <p:nvPr userDrawn="1"/>
        </p:nvGrpSpPr>
        <p:grpSpPr>
          <a:xfrm>
            <a:off x="0" y="7531101"/>
            <a:ext cx="14122400" cy="621792"/>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40"/>
              <a:endParaRPr lang="en-US" sz="2900" dirty="0">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802736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33407" y="1258172"/>
            <a:ext cx="13548360" cy="5935118"/>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63591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7"/>
            <a:ext cx="12435840" cy="1634491"/>
          </a:xfrm>
        </p:spPr>
        <p:txBody>
          <a:bodyPr anchor="t"/>
          <a:lstStyle>
            <a:lvl1pPr algn="l">
              <a:defRPr sz="5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a:t>Click to edit Master text styles</a:t>
            </a:r>
          </a:p>
        </p:txBody>
      </p:sp>
      <p:sp>
        <p:nvSpPr>
          <p:cNvPr id="4" name="Rectangle 6"/>
          <p:cNvSpPr>
            <a:spLocks noGrp="1" noChangeArrowheads="1"/>
          </p:cNvSpPr>
          <p:nvPr>
            <p:ph type="sldNum" sz="quarter" idx="10"/>
          </p:nvPr>
        </p:nvSpPr>
        <p:spPr>
          <a:xfrm>
            <a:off x="10622280" y="7259955"/>
            <a:ext cx="3413760" cy="247651"/>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47294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533404" y="1423038"/>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429501" y="1423038"/>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32731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7"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a:t>Click to edit Master text styles</a:t>
            </a:r>
          </a:p>
        </p:txBody>
      </p:sp>
      <p:sp>
        <p:nvSpPr>
          <p:cNvPr id="6" name="Content Placeholder 5"/>
          <p:cNvSpPr>
            <a:spLocks noGrp="1"/>
          </p:cNvSpPr>
          <p:nvPr>
            <p:ph sz="quarter" idx="4"/>
          </p:nvPr>
        </p:nvSpPr>
        <p:spPr>
          <a:xfrm>
            <a:off x="7432047"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54503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02498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44366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
        <p:nvSpPr>
          <p:cNvPr id="4" name="Content Placeholder 2"/>
          <p:cNvSpPr>
            <a:spLocks noGrp="1"/>
          </p:cNvSpPr>
          <p:nvPr>
            <p:ph idx="1"/>
          </p:nvPr>
        </p:nvSpPr>
        <p:spPr>
          <a:xfrm>
            <a:off x="533407" y="1258167"/>
            <a:ext cx="13548360" cy="5935118"/>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234063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20"/>
            <a:ext cx="13533120" cy="1764032"/>
          </a:xfrm>
        </p:spPr>
        <p:txBody>
          <a:bodyPr/>
          <a:lstStyle>
            <a:lvl1pPr>
              <a:defRPr sz="64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0788128" y="7343083"/>
            <a:ext cx="3413760" cy="247651"/>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4630400" cy="82296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6414" y="232061"/>
            <a:ext cx="7802880" cy="1036320"/>
          </a:xfrm>
          <a:prstGeom prst="rect">
            <a:avLst/>
          </a:prstGeom>
        </p:spPr>
      </p:pic>
    </p:spTree>
    <p:extLst>
      <p:ext uri="{BB962C8B-B14F-4D97-AF65-F5344CB8AC3E}">
        <p14:creationId xmlns:p14="http://schemas.microsoft.com/office/powerpoint/2010/main" val="1496491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wo Column">
    <p:spTree>
      <p:nvGrpSpPr>
        <p:cNvPr id="1" name=""/>
        <p:cNvGrpSpPr/>
        <p:nvPr/>
      </p:nvGrpSpPr>
      <p:grpSpPr>
        <a:xfrm>
          <a:off x="0" y="0"/>
          <a:ext cx="0" cy="0"/>
          <a:chOff x="0" y="0"/>
          <a:chExt cx="0" cy="0"/>
        </a:xfrm>
      </p:grpSpPr>
      <p:cxnSp>
        <p:nvCxnSpPr>
          <p:cNvPr id="5" name="Straight Connector 4"/>
          <p:cNvCxnSpPr/>
          <p:nvPr/>
        </p:nvCxnSpPr>
        <p:spPr>
          <a:xfrm flipH="1">
            <a:off x="7189473" y="1200150"/>
            <a:ext cx="1906" cy="6185536"/>
          </a:xfrm>
          <a:prstGeom prst="line">
            <a:avLst/>
          </a:prstGeom>
          <a:ln w="9525"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3" name="Title 1"/>
          <p:cNvSpPr>
            <a:spLocks noGrp="1"/>
          </p:cNvSpPr>
          <p:nvPr>
            <p:ph type="title"/>
          </p:nvPr>
        </p:nvSpPr>
        <p:spPr>
          <a:xfrm>
            <a:off x="851750" y="429371"/>
            <a:ext cx="12789323" cy="598333"/>
          </a:xfrm>
        </p:spPr>
        <p:txBody>
          <a:bodyPr/>
          <a:lstStyle/>
          <a:p>
            <a:r>
              <a:rPr lang="en-US"/>
              <a:t>Click to edit Master title style</a:t>
            </a:r>
            <a:endParaRPr lang="en-US" dirty="0"/>
          </a:p>
        </p:txBody>
      </p:sp>
      <p:sp>
        <p:nvSpPr>
          <p:cNvPr id="7" name="Content Placeholder 4"/>
          <p:cNvSpPr>
            <a:spLocks noGrp="1"/>
          </p:cNvSpPr>
          <p:nvPr>
            <p:ph sz="quarter" idx="12"/>
          </p:nvPr>
        </p:nvSpPr>
        <p:spPr>
          <a:xfrm>
            <a:off x="851746" y="1207008"/>
            <a:ext cx="6163586" cy="6178986"/>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4"/>
          <p:cNvSpPr>
            <a:spLocks noGrp="1"/>
          </p:cNvSpPr>
          <p:nvPr>
            <p:ph sz="quarter" idx="15"/>
          </p:nvPr>
        </p:nvSpPr>
        <p:spPr>
          <a:xfrm>
            <a:off x="7355284" y="1207008"/>
            <a:ext cx="6285787" cy="6178986"/>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5EE96566-4BE3-4E88-8A2C-C6EED5919581}" type="slidenum">
              <a:rPr lang="en-US"/>
              <a:pPr>
                <a:defRPr/>
              </a:pPr>
              <a:t>‹#›</a:t>
            </a:fld>
            <a:endParaRPr lang="en-US" dirty="0"/>
          </a:p>
        </p:txBody>
      </p:sp>
      <p:sp>
        <p:nvSpPr>
          <p:cNvPr id="9" name="Footer Placeholder 1"/>
          <p:cNvSpPr>
            <a:spLocks noGrp="1"/>
          </p:cNvSpPr>
          <p:nvPr>
            <p:ph type="ftr" sz="quarter" idx="17"/>
          </p:nvPr>
        </p:nvSpPr>
        <p:spPr/>
        <p:txBody>
          <a:bodyPr/>
          <a:lstStyle>
            <a:lvl1pPr>
              <a:defRPr/>
            </a:lvl1pPr>
          </a:lstStyle>
          <a:p>
            <a:pPr>
              <a:defRPr/>
            </a:pPr>
            <a:endParaRPr lang="en-US" dirty="0"/>
          </a:p>
        </p:txBody>
      </p:sp>
    </p:spTree>
    <p:extLst>
      <p:ext uri="{BB962C8B-B14F-4D97-AF65-F5344CB8AC3E}">
        <p14:creationId xmlns:p14="http://schemas.microsoft.com/office/powerpoint/2010/main" val="37855431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4630400" cy="82296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786491" y="3523622"/>
            <a:ext cx="12546826" cy="1463336"/>
          </a:xfrm>
        </p:spPr>
        <p:txBody>
          <a:bodyPr anchor="b">
            <a:normAutofit/>
          </a:bodyPr>
          <a:lstStyle>
            <a:lvl1pPr algn="l">
              <a:defRPr sz="51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786494" y="5554157"/>
            <a:ext cx="12546824" cy="1599680"/>
          </a:xfrm>
        </p:spPr>
        <p:txBody>
          <a:bodyPr/>
          <a:lstStyle>
            <a:lvl1pPr marL="0" indent="0" algn="l">
              <a:buNone/>
              <a:defRPr sz="2900">
                <a:latin typeface="Arial" panose="020B0604020202020204" pitchFamily="34" charset="0"/>
                <a:cs typeface="Arial" panose="020B0604020202020204" pitchFamily="34" charset="0"/>
              </a:defRPr>
            </a:lvl1pPr>
            <a:lvl2pPr marL="548640" indent="0" algn="ctr">
              <a:buNone/>
              <a:defRPr sz="2400"/>
            </a:lvl2pPr>
            <a:lvl3pPr marL="1097280" indent="0" algn="ctr">
              <a:buNone/>
              <a:defRPr sz="2200"/>
            </a:lvl3pPr>
            <a:lvl4pPr marL="1645920" indent="0" algn="ctr">
              <a:buNone/>
              <a:defRPr sz="1900"/>
            </a:lvl4pPr>
            <a:lvl5pPr marL="2194560" indent="0" algn="ctr">
              <a:buNone/>
              <a:defRPr sz="1900"/>
            </a:lvl5pPr>
            <a:lvl6pPr marL="2743200" indent="0" algn="ctr">
              <a:buNone/>
              <a:defRPr sz="1900"/>
            </a:lvl6pPr>
            <a:lvl7pPr marL="3291840" indent="0" algn="ctr">
              <a:buNone/>
              <a:defRPr sz="1900"/>
            </a:lvl7pPr>
            <a:lvl8pPr marL="3840480" indent="0" algn="ctr">
              <a:buNone/>
              <a:defRPr sz="1900"/>
            </a:lvl8pPr>
            <a:lvl9pPr marL="4389120" indent="0" algn="ctr">
              <a:buNone/>
              <a:defRPr sz="1900"/>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6414" y="232061"/>
            <a:ext cx="7802880" cy="1036320"/>
          </a:xfrm>
          <a:prstGeom prst="rect">
            <a:avLst/>
          </a:prstGeom>
        </p:spPr>
      </p:pic>
    </p:spTree>
    <p:extLst>
      <p:ext uri="{BB962C8B-B14F-4D97-AF65-F5344CB8AC3E}">
        <p14:creationId xmlns:p14="http://schemas.microsoft.com/office/powerpoint/2010/main" val="22926179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5051" y="85763"/>
            <a:ext cx="3235462" cy="429709"/>
          </a:xfrm>
          <a:prstGeom prst="rect">
            <a:avLst/>
          </a:prstGeom>
        </p:spPr>
      </p:pic>
      <p:sp>
        <p:nvSpPr>
          <p:cNvPr id="10" name="Title 1"/>
          <p:cNvSpPr>
            <a:spLocks noGrp="1"/>
          </p:cNvSpPr>
          <p:nvPr>
            <p:ph type="title"/>
          </p:nvPr>
        </p:nvSpPr>
        <p:spPr>
          <a:xfrm>
            <a:off x="548640" y="244499"/>
            <a:ext cx="12158768" cy="892454"/>
          </a:xfrm>
        </p:spPr>
        <p:txBody>
          <a:bodyPr>
            <a:normAutofit/>
          </a:bodyPr>
          <a:lstStyle>
            <a:lvl1pPr>
              <a:defRPr sz="45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41151708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7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33402" y="1258164"/>
            <a:ext cx="13548360" cy="5935118"/>
          </a:xfrm>
        </p:spPr>
        <p:txBody>
          <a:bodyPr/>
          <a:lstStyle>
            <a:lvl1pPr>
              <a:spcBef>
                <a:spcPts val="800"/>
              </a:spcBef>
              <a:defRPr/>
            </a:lvl1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3B20521C-F793-4067-BB07-C7AF74E21EF3}" type="slidenum">
              <a:rPr lang="en-US" smtClean="0">
                <a:solidFill>
                  <a:srgbClr val="000000"/>
                </a:solidFill>
              </a:rPr>
              <a:pPr/>
              <a:t>‹#›</a:t>
            </a:fld>
            <a:endParaRPr lang="en-US" dirty="0">
              <a:solidFill>
                <a:srgbClr val="000000"/>
              </a:solidFill>
            </a:endParaRPr>
          </a:p>
        </p:txBody>
      </p:sp>
      <p:pic>
        <p:nvPicPr>
          <p:cNvPr id="6" name="Picture 5" descr="TechDays-logo-4c-2.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05398" y="237350"/>
            <a:ext cx="2389893" cy="722869"/>
          </a:xfrm>
          <a:prstGeom prst="rect">
            <a:avLst/>
          </a:prstGeom>
        </p:spPr>
      </p:pic>
    </p:spTree>
    <p:extLst>
      <p:ext uri="{BB962C8B-B14F-4D97-AF65-F5344CB8AC3E}">
        <p14:creationId xmlns:p14="http://schemas.microsoft.com/office/powerpoint/2010/main" val="108077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2"/>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5"/>
            <a:ext cx="13533120" cy="178308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0627360" y="7246619"/>
            <a:ext cx="3413760" cy="247651"/>
          </a:xfrm>
        </p:spPr>
        <p:txBody>
          <a:bodyPr/>
          <a:lstStyle>
            <a:lvl1pPr>
              <a:defRPr/>
            </a:lvl1pPr>
          </a:lstStyle>
          <a:p>
            <a:pPr>
              <a:defRPr/>
            </a:pPr>
            <a:fld id="{03BA23CF-AA30-4A18-B744-605C3E9DBF0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764792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0" name="Picture 9" descr="TI training slides BG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0"/>
            <a:ext cx="14646030" cy="8247018"/>
          </a:xfrm>
          <a:prstGeom prst="rect">
            <a:avLst/>
          </a:prstGeom>
        </p:spPr>
      </p:pic>
      <p:sp>
        <p:nvSpPr>
          <p:cNvPr id="3074" name="Rectangle 2"/>
          <p:cNvSpPr>
            <a:spLocks noGrp="1" noChangeArrowheads="1"/>
          </p:cNvSpPr>
          <p:nvPr>
            <p:ph type="ctrTitle"/>
          </p:nvPr>
        </p:nvSpPr>
        <p:spPr>
          <a:xfrm>
            <a:off x="548640" y="2331732"/>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5"/>
            <a:ext cx="13533120" cy="178308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10627360" y="7246619"/>
            <a:ext cx="3413760" cy="247651"/>
          </a:xfrm>
        </p:spPr>
        <p:txBody>
          <a:bodyPr/>
          <a:lstStyle>
            <a:lvl1pPr>
              <a:defRPr/>
            </a:lvl1pPr>
          </a:lstStyle>
          <a:p>
            <a:pPr>
              <a:defRPr/>
            </a:pPr>
            <a:fld id="{3C7E7816-A48B-4805-9A47-CE865F4F101F}" type="slidenum">
              <a:rPr lang="en-US">
                <a:solidFill>
                  <a:srgbClr val="000000"/>
                </a:solidFill>
              </a:rPr>
              <a:pPr>
                <a:defRPr/>
              </a:pPr>
              <a:t>‹#›</a:t>
            </a:fld>
            <a:endParaRPr lang="en-US" dirty="0">
              <a:solidFill>
                <a:srgbClr val="000000"/>
              </a:solidFill>
            </a:endParaRPr>
          </a:p>
        </p:txBody>
      </p:sp>
      <p:grpSp>
        <p:nvGrpSpPr>
          <p:cNvPr id="20" name="Group 19"/>
          <p:cNvGrpSpPr/>
          <p:nvPr userDrawn="1"/>
        </p:nvGrpSpPr>
        <p:grpSpPr>
          <a:xfrm>
            <a:off x="0" y="7531101"/>
            <a:ext cx="14122400" cy="621792"/>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40"/>
              <a:endParaRPr lang="en-US" sz="2900" dirty="0">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834367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33407" y="1258172"/>
            <a:ext cx="13548360" cy="5935118"/>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691969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6"/>
            <a:ext cx="12435840" cy="1634491"/>
          </a:xfrm>
        </p:spPr>
        <p:txBody>
          <a:bodyPr anchor="t"/>
          <a:lstStyle>
            <a:lvl1pPr algn="l">
              <a:defRPr sz="5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a:t>Click to edit Master text styles</a:t>
            </a:r>
          </a:p>
        </p:txBody>
      </p:sp>
      <p:sp>
        <p:nvSpPr>
          <p:cNvPr id="4" name="Rectangle 6"/>
          <p:cNvSpPr>
            <a:spLocks noGrp="1" noChangeArrowheads="1"/>
          </p:cNvSpPr>
          <p:nvPr>
            <p:ph type="sldNum" sz="quarter" idx="10"/>
          </p:nvPr>
        </p:nvSpPr>
        <p:spPr>
          <a:xfrm>
            <a:off x="10622280" y="7259955"/>
            <a:ext cx="3413760" cy="247651"/>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178370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533402" y="1423038"/>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429501" y="1423038"/>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475512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7"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a:t>Click to edit Master text styles</a:t>
            </a:r>
          </a:p>
        </p:txBody>
      </p:sp>
      <p:sp>
        <p:nvSpPr>
          <p:cNvPr id="6" name="Content Placeholder 5"/>
          <p:cNvSpPr>
            <a:spLocks noGrp="1"/>
          </p:cNvSpPr>
          <p:nvPr>
            <p:ph sz="quarter" idx="4"/>
          </p:nvPr>
        </p:nvSpPr>
        <p:spPr>
          <a:xfrm>
            <a:off x="7432047"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553710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26314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4-Up Layout">
    <p:spTree>
      <p:nvGrpSpPr>
        <p:cNvPr id="1" name=""/>
        <p:cNvGrpSpPr/>
        <p:nvPr/>
      </p:nvGrpSpPr>
      <p:grpSpPr>
        <a:xfrm>
          <a:off x="0" y="0"/>
          <a:ext cx="0" cy="0"/>
          <a:chOff x="0" y="0"/>
          <a:chExt cx="0" cy="0"/>
        </a:xfrm>
      </p:grpSpPr>
      <p:cxnSp>
        <p:nvCxnSpPr>
          <p:cNvPr id="7" name="Straight Connector 6"/>
          <p:cNvCxnSpPr/>
          <p:nvPr/>
        </p:nvCxnSpPr>
        <p:spPr bwMode="auto">
          <a:xfrm flipH="1">
            <a:off x="847726" y="4261486"/>
            <a:ext cx="12763501" cy="0"/>
          </a:xfrm>
          <a:prstGeom prst="line">
            <a:avLst/>
          </a:prstGeom>
          <a:noFill/>
          <a:ln w="19050" cap="flat" cmpd="sng" algn="ctr">
            <a:solidFill>
              <a:schemeClr val="accent2">
                <a:lumMod val="60000"/>
                <a:lumOff val="40000"/>
              </a:schemeClr>
            </a:solidFill>
            <a:prstDash val="solid"/>
            <a:round/>
            <a:headEnd type="none" w="med" len="med"/>
            <a:tailEnd type="none" w="med" len="med"/>
          </a:ln>
          <a:effectLst/>
          <a:extLst/>
        </p:spPr>
      </p:cxnSp>
      <p:cxnSp>
        <p:nvCxnSpPr>
          <p:cNvPr id="8" name="Straight Connector 7"/>
          <p:cNvCxnSpPr/>
          <p:nvPr/>
        </p:nvCxnSpPr>
        <p:spPr bwMode="auto">
          <a:xfrm>
            <a:off x="7187566" y="1196341"/>
            <a:ext cx="1904" cy="6174106"/>
          </a:xfrm>
          <a:prstGeom prst="line">
            <a:avLst/>
          </a:prstGeom>
          <a:noFill/>
          <a:ln w="19050" cap="flat" cmpd="sng" algn="ctr">
            <a:solidFill>
              <a:schemeClr val="accent2">
                <a:lumMod val="60000"/>
                <a:lumOff val="40000"/>
              </a:schemeClr>
            </a:solidFill>
            <a:prstDash val="solid"/>
            <a:round/>
            <a:headEnd type="none" w="med" len="med"/>
            <a:tailEnd type="none" w="med" len="med"/>
          </a:ln>
          <a:effectLst/>
          <a:extLst/>
        </p:spPr>
      </p:cxnSp>
      <p:sp>
        <p:nvSpPr>
          <p:cNvPr id="20" name="Title 1"/>
          <p:cNvSpPr>
            <a:spLocks noGrp="1"/>
          </p:cNvSpPr>
          <p:nvPr>
            <p:ph type="title"/>
          </p:nvPr>
        </p:nvSpPr>
        <p:spPr>
          <a:xfrm>
            <a:off x="847724" y="429536"/>
            <a:ext cx="12764926" cy="614477"/>
          </a:xfrm>
        </p:spPr>
        <p:txBody>
          <a:bodyPr/>
          <a:lstStyle/>
          <a:p>
            <a:r>
              <a:rPr lang="en-US"/>
              <a:t>Click to edit Master title style</a:t>
            </a:r>
            <a:endParaRPr lang="en-US" dirty="0"/>
          </a:p>
        </p:txBody>
      </p:sp>
      <p:sp>
        <p:nvSpPr>
          <p:cNvPr id="10" name="Content Placeholder 4"/>
          <p:cNvSpPr>
            <a:spLocks noGrp="1"/>
          </p:cNvSpPr>
          <p:nvPr>
            <p:ph sz="quarter" idx="12"/>
          </p:nvPr>
        </p:nvSpPr>
        <p:spPr>
          <a:xfrm>
            <a:off x="847723" y="1207009"/>
            <a:ext cx="6198512" cy="2946138"/>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4"/>
          <p:cNvSpPr>
            <a:spLocks noGrp="1"/>
          </p:cNvSpPr>
          <p:nvPr>
            <p:ph sz="quarter" idx="15"/>
          </p:nvPr>
        </p:nvSpPr>
        <p:spPr>
          <a:xfrm>
            <a:off x="7363009" y="1207009"/>
            <a:ext cx="6249643" cy="2946138"/>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4"/>
          <p:cNvSpPr>
            <a:spLocks noGrp="1"/>
          </p:cNvSpPr>
          <p:nvPr>
            <p:ph sz="quarter" idx="22"/>
          </p:nvPr>
        </p:nvSpPr>
        <p:spPr>
          <a:xfrm>
            <a:off x="847723" y="4370206"/>
            <a:ext cx="6198512" cy="3000605"/>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p:cNvSpPr>
            <a:spLocks noGrp="1"/>
          </p:cNvSpPr>
          <p:nvPr>
            <p:ph sz="quarter" idx="23"/>
          </p:nvPr>
        </p:nvSpPr>
        <p:spPr>
          <a:xfrm>
            <a:off x="7363009" y="4370206"/>
            <a:ext cx="6249643" cy="3000605"/>
          </a:xfrm>
          <a:prstGeom prst="rect">
            <a:avLst/>
          </a:prstGeom>
        </p:spPr>
        <p:txBody>
          <a:bodyPr lIns="91440" tIns="45720" rIns="91440" bIns="45720"/>
          <a:lstStyle>
            <a:lvl4pPr marL="1920240" indent="-274320">
              <a:buClr>
                <a:schemeClr val="accent2"/>
              </a:buClr>
              <a:buFont typeface="Arial" panose="020B0604020202020204" pitchFamily="34" charset="0"/>
              <a:buChar char="-"/>
              <a:defRPr sz="1800">
                <a:latin typeface="Arial" panose="020B0604020202020204" pitchFamily="34" charset="0"/>
                <a:cs typeface="Arial" panose="020B0604020202020204" pitchFamily="34" charset="0"/>
              </a:defRPr>
            </a:lvl4pPr>
            <a:lvl5pPr>
              <a:buClr>
                <a:schemeClr val="accent2"/>
              </a:buCl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p:cNvSpPr>
            <a:spLocks noGrp="1"/>
          </p:cNvSpPr>
          <p:nvPr>
            <p:ph type="sldNum" sz="quarter" idx="24"/>
          </p:nvPr>
        </p:nvSpPr>
        <p:spPr/>
        <p:txBody>
          <a:bodyPr/>
          <a:lstStyle>
            <a:lvl1pPr algn="l">
              <a:defRPr sz="1300" b="1" i="0">
                <a:solidFill>
                  <a:schemeClr val="bg1"/>
                </a:solidFill>
                <a:latin typeface="HelveticaNeue MediumCond"/>
                <a:cs typeface="HelveticaNeue MediumCond"/>
              </a:defRPr>
            </a:lvl1pPr>
          </a:lstStyle>
          <a:p>
            <a:pPr>
              <a:defRPr/>
            </a:pPr>
            <a:fld id="{0CF2656A-F74D-453F-8974-0C415095562B}" type="slidenum">
              <a:rPr lang="en-US"/>
              <a:pPr>
                <a:defRPr/>
              </a:pPr>
              <a:t>‹#›</a:t>
            </a:fld>
            <a:endParaRPr lang="en-US" dirty="0"/>
          </a:p>
        </p:txBody>
      </p:sp>
      <p:sp>
        <p:nvSpPr>
          <p:cNvPr id="14" name="Footer Placeholder 1"/>
          <p:cNvSpPr>
            <a:spLocks noGrp="1"/>
          </p:cNvSpPr>
          <p:nvPr>
            <p:ph type="ftr" sz="quarter" idx="25"/>
          </p:nvPr>
        </p:nvSpPr>
        <p:spPr/>
        <p:txBody>
          <a:bodyPr/>
          <a:lstStyle>
            <a:lvl1pPr>
              <a:defRPr/>
            </a:lvl1pPr>
          </a:lstStyle>
          <a:p>
            <a:pPr>
              <a:defRPr/>
            </a:pPr>
            <a:endParaRPr lang="en-US" dirty="0"/>
          </a:p>
        </p:txBody>
      </p:sp>
    </p:spTree>
    <p:extLst>
      <p:ext uri="{BB962C8B-B14F-4D97-AF65-F5344CB8AC3E}">
        <p14:creationId xmlns:p14="http://schemas.microsoft.com/office/powerpoint/2010/main" val="21977349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872218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
        <p:nvSpPr>
          <p:cNvPr id="4" name="Content Placeholder 2"/>
          <p:cNvSpPr>
            <a:spLocks noGrp="1"/>
          </p:cNvSpPr>
          <p:nvPr>
            <p:ph idx="1"/>
          </p:nvPr>
        </p:nvSpPr>
        <p:spPr>
          <a:xfrm>
            <a:off x="533407" y="1258167"/>
            <a:ext cx="13548360" cy="5935118"/>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42819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Open Layout">
    <p:spTree>
      <p:nvGrpSpPr>
        <p:cNvPr id="1" name=""/>
        <p:cNvGrpSpPr/>
        <p:nvPr/>
      </p:nvGrpSpPr>
      <p:grpSpPr>
        <a:xfrm>
          <a:off x="0" y="0"/>
          <a:ext cx="0" cy="0"/>
          <a:chOff x="0" y="0"/>
          <a:chExt cx="0" cy="0"/>
        </a:xfrm>
      </p:grpSpPr>
      <p:sp>
        <p:nvSpPr>
          <p:cNvPr id="2" name="Title 1"/>
          <p:cNvSpPr>
            <a:spLocks noGrp="1"/>
          </p:cNvSpPr>
          <p:nvPr>
            <p:ph type="title"/>
          </p:nvPr>
        </p:nvSpPr>
        <p:spPr>
          <a:xfrm>
            <a:off x="847723" y="428627"/>
            <a:ext cx="12964160" cy="598170"/>
          </a:xfrm>
        </p:spPr>
        <p:txBody>
          <a:bodyPr/>
          <a:lstStyle/>
          <a:p>
            <a:r>
              <a:rPr lang="en-US"/>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B5FA8F89-3470-4719-814A-48C85DB0D7D1}" type="slidenum">
              <a:rPr lang="en-US"/>
              <a:pPr>
                <a:defRPr/>
              </a:pPr>
              <a:t>‹#›</a:t>
            </a:fld>
            <a:endParaRPr lang="en-US" dirty="0"/>
          </a:p>
        </p:txBody>
      </p:sp>
      <p:sp>
        <p:nvSpPr>
          <p:cNvPr id="4"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209514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4" y="2495966"/>
            <a:ext cx="14630398" cy="598170"/>
          </a:xfrm>
        </p:spPr>
        <p:txBody>
          <a:bodyPr/>
          <a:lstStyle>
            <a:lvl1pPr algn="ctr">
              <a:defRPr/>
            </a:lvl1p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B84AC49E-D89F-44E6-BE8D-2B4ABDD5247B}" type="slidenum">
              <a:rPr lang="en-US"/>
              <a:pPr>
                <a:defRPr/>
              </a:pPr>
              <a:t>‹#›</a:t>
            </a:fld>
            <a:endParaRPr lang="en-US" dirty="0"/>
          </a:p>
        </p:txBody>
      </p:sp>
      <p:sp>
        <p:nvSpPr>
          <p:cNvPr id="4" name="Footer Placeholder 1"/>
          <p:cNvSpPr>
            <a:spLocks noGrp="1"/>
          </p:cNvSpPr>
          <p:nvPr>
            <p:ph type="ftr" sz="quarter" idx="11"/>
          </p:nvPr>
        </p:nvSpPr>
        <p:spPr/>
        <p:txBody>
          <a:bodyPr/>
          <a:lstStyle>
            <a:lvl1pPr>
              <a:defRPr/>
            </a:lvl1pPr>
          </a:lstStyle>
          <a:p>
            <a:pPr>
              <a:defRPr/>
            </a:pPr>
            <a:endParaRPr lang="en-US" dirty="0"/>
          </a:p>
        </p:txBody>
      </p:sp>
    </p:spTree>
    <p:extLst>
      <p:ext uri="{BB962C8B-B14F-4D97-AF65-F5344CB8AC3E}">
        <p14:creationId xmlns:p14="http://schemas.microsoft.com/office/powerpoint/2010/main" val="323415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20"/>
            <a:ext cx="13533120" cy="1764032"/>
          </a:xfrm>
        </p:spPr>
        <p:txBody>
          <a:bodyPr/>
          <a:lstStyle>
            <a:lvl1pPr>
              <a:defRPr sz="64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0788128" y="7343083"/>
            <a:ext cx="3413760" cy="247651"/>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4630400" cy="82296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6414" y="232061"/>
            <a:ext cx="7802880" cy="1036320"/>
          </a:xfrm>
          <a:prstGeom prst="rect">
            <a:avLst/>
          </a:prstGeom>
        </p:spPr>
      </p:pic>
    </p:spTree>
    <p:extLst>
      <p:ext uri="{BB962C8B-B14F-4D97-AF65-F5344CB8AC3E}">
        <p14:creationId xmlns:p14="http://schemas.microsoft.com/office/powerpoint/2010/main" val="3065938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4630400" cy="82296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786491" y="3523623"/>
            <a:ext cx="12546826" cy="1463336"/>
          </a:xfrm>
        </p:spPr>
        <p:txBody>
          <a:bodyPr anchor="b">
            <a:normAutofit/>
          </a:bodyPr>
          <a:lstStyle>
            <a:lvl1pPr algn="l">
              <a:defRPr sz="51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786495" y="5554157"/>
            <a:ext cx="12546824" cy="1599680"/>
          </a:xfrm>
        </p:spPr>
        <p:txBody>
          <a:bodyPr/>
          <a:lstStyle>
            <a:lvl1pPr marL="0" indent="0" algn="l">
              <a:buNone/>
              <a:defRPr sz="2900">
                <a:latin typeface="Arial" panose="020B0604020202020204" pitchFamily="34" charset="0"/>
                <a:cs typeface="Arial" panose="020B0604020202020204" pitchFamily="34" charset="0"/>
              </a:defRPr>
            </a:lvl1pPr>
            <a:lvl2pPr marL="548640" indent="0" algn="ctr">
              <a:buNone/>
              <a:defRPr sz="2400"/>
            </a:lvl2pPr>
            <a:lvl3pPr marL="1097280" indent="0" algn="ctr">
              <a:buNone/>
              <a:defRPr sz="2200"/>
            </a:lvl3pPr>
            <a:lvl4pPr marL="1645920" indent="0" algn="ctr">
              <a:buNone/>
              <a:defRPr sz="1900"/>
            </a:lvl4pPr>
            <a:lvl5pPr marL="2194560" indent="0" algn="ctr">
              <a:buNone/>
              <a:defRPr sz="1900"/>
            </a:lvl5pPr>
            <a:lvl6pPr marL="2743200" indent="0" algn="ctr">
              <a:buNone/>
              <a:defRPr sz="1900"/>
            </a:lvl6pPr>
            <a:lvl7pPr marL="3291840" indent="0" algn="ctr">
              <a:buNone/>
              <a:defRPr sz="1900"/>
            </a:lvl7pPr>
            <a:lvl8pPr marL="3840480" indent="0" algn="ctr">
              <a:buNone/>
              <a:defRPr sz="1900"/>
            </a:lvl8pPr>
            <a:lvl9pPr marL="4389120" indent="0" algn="ctr">
              <a:buNone/>
              <a:defRPr sz="1900"/>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6414" y="232061"/>
            <a:ext cx="7802880" cy="1036320"/>
          </a:xfrm>
          <a:prstGeom prst="rect">
            <a:avLst/>
          </a:prstGeom>
        </p:spPr>
      </p:pic>
    </p:spTree>
    <p:extLst>
      <p:ext uri="{BB962C8B-B14F-4D97-AF65-F5344CB8AC3E}">
        <p14:creationId xmlns:p14="http://schemas.microsoft.com/office/powerpoint/2010/main" val="3895652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7382320"/>
            <a:ext cx="14122400" cy="621792"/>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5051" y="85763"/>
            <a:ext cx="3235462" cy="429709"/>
          </a:xfrm>
          <a:prstGeom prst="rect">
            <a:avLst/>
          </a:prstGeom>
        </p:spPr>
      </p:pic>
      <p:sp>
        <p:nvSpPr>
          <p:cNvPr id="10" name="Title 1"/>
          <p:cNvSpPr>
            <a:spLocks noGrp="1"/>
          </p:cNvSpPr>
          <p:nvPr>
            <p:ph type="title"/>
          </p:nvPr>
        </p:nvSpPr>
        <p:spPr>
          <a:xfrm>
            <a:off x="548640" y="244499"/>
            <a:ext cx="12158768" cy="892454"/>
          </a:xfrm>
        </p:spPr>
        <p:txBody>
          <a:bodyPr>
            <a:normAutofit/>
          </a:bodyPr>
          <a:lstStyle>
            <a:lvl1pPr>
              <a:defRPr sz="45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784266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7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33402" y="1258164"/>
            <a:ext cx="13548360" cy="5935118"/>
          </a:xfrm>
        </p:spPr>
        <p:txBody>
          <a:bodyPr/>
          <a:lstStyle>
            <a:lvl1pPr>
              <a:spcBef>
                <a:spcPts val="800"/>
              </a:spcBef>
              <a:defRPr/>
            </a:lvl1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3B20521C-F793-4067-BB07-C7AF74E21EF3}" type="slidenum">
              <a:rPr lang="en-US" smtClean="0">
                <a:solidFill>
                  <a:srgbClr val="000000"/>
                </a:solidFill>
              </a:rPr>
              <a:pPr/>
              <a:t>‹#›</a:t>
            </a:fld>
            <a:endParaRPr lang="en-US" dirty="0">
              <a:solidFill>
                <a:srgbClr val="000000"/>
              </a:solidFill>
            </a:endParaRPr>
          </a:p>
        </p:txBody>
      </p:sp>
      <p:pic>
        <p:nvPicPr>
          <p:cNvPr id="6" name="Picture 5" descr="TechDays-logo-4c-2.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05399" y="237351"/>
            <a:ext cx="2389893" cy="722869"/>
          </a:xfrm>
          <a:prstGeom prst="rect">
            <a:avLst/>
          </a:prstGeom>
        </p:spPr>
      </p:pic>
    </p:spTree>
    <p:extLst>
      <p:ext uri="{BB962C8B-B14F-4D97-AF65-F5344CB8AC3E}">
        <p14:creationId xmlns:p14="http://schemas.microsoft.com/office/powerpoint/2010/main" val="3629958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8.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3.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8.png"/><Relationship Id="rId5" Type="http://schemas.openxmlformats.org/officeDocument/2006/relationships/slideLayout" Target="../slideLayouts/slideLayout27.xml"/><Relationship Id="rId10" Type="http://schemas.openxmlformats.org/officeDocument/2006/relationships/theme" Target="../theme/theme5.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734800" y="2"/>
            <a:ext cx="2895600"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7"/>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12016" y="7616190"/>
            <a:ext cx="1973581"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3"/>
          <p:cNvSpPr>
            <a:spLocks noChangeArrowheads="1"/>
          </p:cNvSpPr>
          <p:nvPr/>
        </p:nvSpPr>
        <p:spPr bwMode="auto">
          <a:xfrm>
            <a:off x="4512946" y="7987668"/>
            <a:ext cx="5619750" cy="221598"/>
          </a:xfrm>
          <a:prstGeom prst="rect">
            <a:avLst/>
          </a:prstGeom>
          <a:noFill/>
          <a:ln>
            <a:noFill/>
          </a:ln>
          <a:extLst/>
        </p:spPr>
        <p:txBody>
          <a:bodyPr lIns="91440" tIns="45720" rIns="91440" bIns="4572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eaLnBrk="1" fontAlgn="auto" hangingPunct="1">
              <a:spcBef>
                <a:spcPts val="0"/>
              </a:spcBef>
              <a:spcAft>
                <a:spcPts val="0"/>
              </a:spcAft>
              <a:defRPr/>
            </a:pPr>
            <a:r>
              <a:rPr lang="en-US" altLang="en-US" sz="800" dirty="0">
                <a:solidFill>
                  <a:schemeClr val="accent2"/>
                </a:solidFill>
              </a:rPr>
              <a:t>Honeywell Confidential © 2017 by Honeywell International Inc. All rights reserved. </a:t>
            </a:r>
          </a:p>
        </p:txBody>
      </p:sp>
      <p:sp>
        <p:nvSpPr>
          <p:cNvPr id="3077" name="Title Placeholder 1"/>
          <p:cNvSpPr>
            <a:spLocks noGrp="1"/>
          </p:cNvSpPr>
          <p:nvPr>
            <p:ph type="title"/>
          </p:nvPr>
        </p:nvSpPr>
        <p:spPr bwMode="auto">
          <a:xfrm>
            <a:off x="840106" y="428625"/>
            <a:ext cx="12965430" cy="59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 name="Slide Number Placeholder 5"/>
          <p:cNvSpPr>
            <a:spLocks noGrp="1"/>
          </p:cNvSpPr>
          <p:nvPr>
            <p:ph type="sldNum" sz="quarter" idx="4"/>
          </p:nvPr>
        </p:nvSpPr>
        <p:spPr>
          <a:xfrm>
            <a:off x="13975080" y="-34289"/>
            <a:ext cx="809626" cy="605790"/>
          </a:xfrm>
          <a:prstGeom prst="rect">
            <a:avLst/>
          </a:prstGeom>
        </p:spPr>
        <p:txBody>
          <a:bodyPr vert="horz" lIns="91440" tIns="45720" rIns="91440" bIns="45720" rtlCol="0" anchor="ctr"/>
          <a:lstStyle>
            <a:lvl1pPr algn="l" eaLnBrk="1" fontAlgn="auto" hangingPunct="1">
              <a:spcBef>
                <a:spcPts val="0"/>
              </a:spcBef>
              <a:spcAft>
                <a:spcPts val="0"/>
              </a:spcAft>
              <a:defRPr sz="1300" b="1" i="0">
                <a:solidFill>
                  <a:schemeClr val="bg1"/>
                </a:solidFill>
                <a:latin typeface="HelveticaNeue MediumCond"/>
                <a:cs typeface="HelveticaNeue MediumCond"/>
              </a:defRPr>
            </a:lvl1pPr>
          </a:lstStyle>
          <a:p>
            <a:pPr>
              <a:defRPr/>
            </a:pPr>
            <a:fld id="{F0118C78-2EAA-41C7-B3D4-45FA2BF256D3}" type="slidenum">
              <a:rPr lang="en-US"/>
              <a:pPr>
                <a:defRPr/>
              </a:pPr>
              <a:t>‹#›</a:t>
            </a:fld>
            <a:endParaRPr lang="en-US" dirty="0"/>
          </a:p>
        </p:txBody>
      </p:sp>
      <p:sp>
        <p:nvSpPr>
          <p:cNvPr id="2" name="Footer Placeholder 1"/>
          <p:cNvSpPr>
            <a:spLocks noGrp="1"/>
          </p:cNvSpPr>
          <p:nvPr>
            <p:ph type="ftr" sz="quarter" idx="3"/>
          </p:nvPr>
        </p:nvSpPr>
        <p:spPr>
          <a:xfrm>
            <a:off x="5715" y="7987667"/>
            <a:ext cx="1626870" cy="313933"/>
          </a:xfrm>
          <a:prstGeom prst="rect">
            <a:avLst/>
          </a:prstGeom>
        </p:spPr>
        <p:txBody>
          <a:bodyPr vert="horz" lIns="91440" tIns="45720" rIns="91440" bIns="45720" rtlCol="0" anchor="t" anchorCtr="0">
            <a:spAutoFit/>
          </a:bodyPr>
          <a:lstStyle>
            <a:lvl1pPr algn="ctr" eaLnBrk="1" fontAlgn="auto" hangingPunct="1">
              <a:spcBef>
                <a:spcPts val="0"/>
              </a:spcBef>
              <a:spcAft>
                <a:spcPts val="0"/>
              </a:spcAft>
              <a:defRPr sz="1400">
                <a:solidFill>
                  <a:schemeClr val="tx1">
                    <a:tint val="75000"/>
                  </a:schemeClr>
                </a:solidFill>
                <a:latin typeface="+mn-lt"/>
              </a:defRPr>
            </a:lvl1pPr>
          </a:lstStyle>
          <a:p>
            <a:pPr>
              <a:defRPr/>
            </a:pPr>
            <a:endParaRPr lang="en-US" dirty="0"/>
          </a:p>
        </p:txBody>
      </p:sp>
    </p:spTree>
    <p:extLst>
      <p:ext uri="{BB962C8B-B14F-4D97-AF65-F5344CB8AC3E}">
        <p14:creationId xmlns:p14="http://schemas.microsoft.com/office/powerpoint/2010/main" val="7833803"/>
      </p:ext>
    </p:extLst>
  </p:cSld>
  <p:clrMap bg1="lt1" tx1="dk1" bg2="lt2" tx2="dk2" accent1="accent1" accent2="accent2" accent3="accent3" accent4="accent4" accent5="accent5" accent6="accent6" hlink="hlink" folHlink="folHlink"/>
  <p:sldLayoutIdLst>
    <p:sldLayoutId id="2147485210" r:id="rId1"/>
    <p:sldLayoutId id="2147485211" r:id="rId2"/>
    <p:sldLayoutId id="2147485212" r:id="rId3"/>
    <p:sldLayoutId id="2147485213" r:id="rId4"/>
    <p:sldLayoutId id="2147485214" r:id="rId5"/>
  </p:sldLayoutIdLst>
  <p:hf hdr="0" ftr="0" dt="0"/>
  <p:txStyles>
    <p:titleStyle>
      <a:lvl1pPr algn="l" defTabSz="548640" rtl="0" eaLnBrk="0" fontAlgn="base" hangingPunct="0">
        <a:spcBef>
          <a:spcPct val="0"/>
        </a:spcBef>
        <a:spcAft>
          <a:spcPct val="0"/>
        </a:spcAft>
        <a:defRPr lang="en-US" sz="3400" b="1" kern="1200" dirty="0">
          <a:solidFill>
            <a:schemeClr val="tx1"/>
          </a:solidFill>
          <a:latin typeface="Arial" pitchFamily="34" charset="0"/>
          <a:ea typeface="Arial" charset="0"/>
          <a:cs typeface="Arial" pitchFamily="34" charset="0"/>
        </a:defRPr>
      </a:lvl1pPr>
      <a:lvl2pPr algn="l" defTabSz="548640" rtl="0" eaLnBrk="0" fontAlgn="base" hangingPunct="0">
        <a:spcBef>
          <a:spcPct val="0"/>
        </a:spcBef>
        <a:spcAft>
          <a:spcPct val="0"/>
        </a:spcAft>
        <a:defRPr sz="3400" b="1">
          <a:solidFill>
            <a:schemeClr val="tx1"/>
          </a:solidFill>
          <a:latin typeface="Arial" panose="020B0604020202020204" pitchFamily="34" charset="0"/>
          <a:ea typeface="Arial" charset="0"/>
          <a:cs typeface="Arial" panose="020B0604020202020204" pitchFamily="34" charset="0"/>
        </a:defRPr>
      </a:lvl2pPr>
      <a:lvl3pPr algn="l" defTabSz="548640" rtl="0" eaLnBrk="0" fontAlgn="base" hangingPunct="0">
        <a:spcBef>
          <a:spcPct val="0"/>
        </a:spcBef>
        <a:spcAft>
          <a:spcPct val="0"/>
        </a:spcAft>
        <a:defRPr sz="3400" b="1">
          <a:solidFill>
            <a:schemeClr val="tx1"/>
          </a:solidFill>
          <a:latin typeface="Arial" panose="020B0604020202020204" pitchFamily="34" charset="0"/>
          <a:ea typeface="Arial" charset="0"/>
          <a:cs typeface="Arial" panose="020B0604020202020204" pitchFamily="34" charset="0"/>
        </a:defRPr>
      </a:lvl3pPr>
      <a:lvl4pPr algn="l" defTabSz="548640" rtl="0" eaLnBrk="0" fontAlgn="base" hangingPunct="0">
        <a:spcBef>
          <a:spcPct val="0"/>
        </a:spcBef>
        <a:spcAft>
          <a:spcPct val="0"/>
        </a:spcAft>
        <a:defRPr sz="3400" b="1">
          <a:solidFill>
            <a:schemeClr val="tx1"/>
          </a:solidFill>
          <a:latin typeface="Arial" panose="020B0604020202020204" pitchFamily="34" charset="0"/>
          <a:ea typeface="Arial" charset="0"/>
          <a:cs typeface="Arial" panose="020B0604020202020204" pitchFamily="34" charset="0"/>
        </a:defRPr>
      </a:lvl4pPr>
      <a:lvl5pPr algn="l" defTabSz="548640" rtl="0" eaLnBrk="0" fontAlgn="base" hangingPunct="0">
        <a:spcBef>
          <a:spcPct val="0"/>
        </a:spcBef>
        <a:spcAft>
          <a:spcPct val="0"/>
        </a:spcAft>
        <a:defRPr sz="3400" b="1">
          <a:solidFill>
            <a:schemeClr val="tx1"/>
          </a:solidFill>
          <a:latin typeface="Arial" panose="020B0604020202020204" pitchFamily="34" charset="0"/>
          <a:ea typeface="Arial" charset="0"/>
          <a:cs typeface="Arial" panose="020B0604020202020204" pitchFamily="34" charset="0"/>
        </a:defRPr>
      </a:lvl5pPr>
      <a:lvl6pPr marL="548640" algn="l" defTabSz="548640" rtl="0" eaLnBrk="1" fontAlgn="base" hangingPunct="1">
        <a:spcBef>
          <a:spcPct val="0"/>
        </a:spcBef>
        <a:spcAft>
          <a:spcPct val="0"/>
        </a:spcAft>
        <a:defRPr sz="2900" b="1">
          <a:solidFill>
            <a:schemeClr val="tx1"/>
          </a:solidFill>
          <a:latin typeface="Arial" panose="020B0604020202020204" pitchFamily="34" charset="0"/>
          <a:cs typeface="Arial" panose="020B0604020202020204" pitchFamily="34" charset="0"/>
        </a:defRPr>
      </a:lvl6pPr>
      <a:lvl7pPr marL="1097280" algn="l" defTabSz="548640" rtl="0" eaLnBrk="1" fontAlgn="base" hangingPunct="1">
        <a:spcBef>
          <a:spcPct val="0"/>
        </a:spcBef>
        <a:spcAft>
          <a:spcPct val="0"/>
        </a:spcAft>
        <a:defRPr sz="2900" b="1">
          <a:solidFill>
            <a:schemeClr val="tx1"/>
          </a:solidFill>
          <a:latin typeface="Arial" panose="020B0604020202020204" pitchFamily="34" charset="0"/>
          <a:cs typeface="Arial" panose="020B0604020202020204" pitchFamily="34" charset="0"/>
        </a:defRPr>
      </a:lvl7pPr>
      <a:lvl8pPr marL="1645920" algn="l" defTabSz="548640" rtl="0" eaLnBrk="1" fontAlgn="base" hangingPunct="1">
        <a:spcBef>
          <a:spcPct val="0"/>
        </a:spcBef>
        <a:spcAft>
          <a:spcPct val="0"/>
        </a:spcAft>
        <a:defRPr sz="2900" b="1">
          <a:solidFill>
            <a:schemeClr val="tx1"/>
          </a:solidFill>
          <a:latin typeface="Arial" panose="020B0604020202020204" pitchFamily="34" charset="0"/>
          <a:cs typeface="Arial" panose="020B0604020202020204" pitchFamily="34" charset="0"/>
        </a:defRPr>
      </a:lvl8pPr>
      <a:lvl9pPr marL="2194560" algn="l" defTabSz="548640" rtl="0" eaLnBrk="1" fontAlgn="base" hangingPunct="1">
        <a:spcBef>
          <a:spcPct val="0"/>
        </a:spcBef>
        <a:spcAft>
          <a:spcPct val="0"/>
        </a:spcAft>
        <a:defRPr sz="2900" b="1">
          <a:solidFill>
            <a:schemeClr val="tx1"/>
          </a:solidFill>
          <a:latin typeface="Arial" panose="020B0604020202020204" pitchFamily="34" charset="0"/>
          <a:cs typeface="Arial" panose="020B0604020202020204" pitchFamily="34" charset="0"/>
        </a:defRPr>
      </a:lvl9pPr>
    </p:titleStyle>
    <p:bodyStyle>
      <a:lvl1pPr marL="203837" indent="-203837" algn="l" defTabSz="548640"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Arial" pitchFamily="34" charset="0"/>
          <a:ea typeface="Arial" charset="0"/>
          <a:cs typeface="Arial" pitchFamily="34" charset="0"/>
        </a:defRPr>
      </a:lvl1pPr>
      <a:lvl2pPr marL="752477" indent="-203837" algn="l" defTabSz="548640"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Arial" charset="0"/>
          <a:cs typeface="Arial" pitchFamily="34" charset="0"/>
        </a:defRPr>
      </a:lvl2pPr>
      <a:lvl3pPr marL="1301117" indent="-203837" algn="l" defTabSz="548640" rtl="0" eaLnBrk="0" fontAlgn="base" hangingPunct="0">
        <a:spcBef>
          <a:spcPct val="20000"/>
        </a:spcBef>
        <a:spcAft>
          <a:spcPct val="0"/>
        </a:spcAft>
        <a:buClr>
          <a:srgbClr val="7F7F7F"/>
        </a:buClr>
        <a:buSzPct val="90000"/>
        <a:buFont typeface="Wingdings" panose="05000000000000000000" pitchFamily="2" charset="2"/>
        <a:buChar char="§"/>
        <a:defRPr sz="1900" kern="1200">
          <a:solidFill>
            <a:schemeClr val="tx1"/>
          </a:solidFill>
          <a:latin typeface="Arial" pitchFamily="34" charset="0"/>
          <a:ea typeface="Arial" charset="0"/>
          <a:cs typeface="Arial" pitchFamily="34" charset="0"/>
        </a:defRPr>
      </a:lvl3pPr>
      <a:lvl4pPr marL="1920240" indent="-274320" algn="l" defTabSz="548640" rtl="0" eaLnBrk="0" fontAlgn="base" hangingPunct="0">
        <a:spcBef>
          <a:spcPct val="20000"/>
        </a:spcBef>
        <a:spcAft>
          <a:spcPct val="0"/>
        </a:spcAft>
        <a:buFont typeface="Arial" panose="020B0604020202020204" pitchFamily="34" charset="0"/>
        <a:buChar char="–"/>
        <a:defRPr sz="2400" kern="1200">
          <a:solidFill>
            <a:schemeClr val="tx1"/>
          </a:solidFill>
          <a:latin typeface="Helvetica Neue"/>
          <a:ea typeface="Helvetica Neue"/>
          <a:cs typeface="Helvetica Neue"/>
        </a:defRPr>
      </a:lvl4pPr>
      <a:lvl5pPr marL="2468880" indent="-274320" algn="l" defTabSz="548640" rtl="0" eaLnBrk="0" fontAlgn="base" hangingPunct="0">
        <a:spcBef>
          <a:spcPct val="20000"/>
        </a:spcBef>
        <a:spcAft>
          <a:spcPct val="0"/>
        </a:spcAft>
        <a:buFont typeface="Arial" panose="020B0604020202020204" pitchFamily="34" charset="0"/>
        <a:buChar char="»"/>
        <a:defRPr sz="2400" kern="1200">
          <a:solidFill>
            <a:schemeClr val="tx1"/>
          </a:solidFill>
          <a:latin typeface="Helvetica Neue"/>
          <a:ea typeface="Helvetica Neue"/>
          <a:cs typeface="Helvetica Neue"/>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200" kern="1200">
          <a:solidFill>
            <a:schemeClr val="tx1"/>
          </a:solidFill>
          <a:latin typeface="+mn-lt"/>
          <a:ea typeface="+mn-ea"/>
          <a:cs typeface="+mn-cs"/>
        </a:defRPr>
      </a:lvl1pPr>
      <a:lvl2pPr marL="548640" algn="l" defTabSz="548640" rtl="0" eaLnBrk="1" latinLnBrk="0" hangingPunct="1">
        <a:defRPr sz="2200" kern="1200">
          <a:solidFill>
            <a:schemeClr val="tx1"/>
          </a:solidFill>
          <a:latin typeface="+mn-lt"/>
          <a:ea typeface="+mn-ea"/>
          <a:cs typeface="+mn-cs"/>
        </a:defRPr>
      </a:lvl2pPr>
      <a:lvl3pPr marL="1097280" algn="l" defTabSz="548640" rtl="0" eaLnBrk="1" latinLnBrk="0" hangingPunct="1">
        <a:defRPr sz="2200" kern="1200">
          <a:solidFill>
            <a:schemeClr val="tx1"/>
          </a:solidFill>
          <a:latin typeface="+mn-lt"/>
          <a:ea typeface="+mn-ea"/>
          <a:cs typeface="+mn-cs"/>
        </a:defRPr>
      </a:lvl3pPr>
      <a:lvl4pPr marL="1645920" algn="l" defTabSz="548640" rtl="0" eaLnBrk="1" latinLnBrk="0" hangingPunct="1">
        <a:defRPr sz="2200" kern="1200">
          <a:solidFill>
            <a:schemeClr val="tx1"/>
          </a:solidFill>
          <a:latin typeface="+mn-lt"/>
          <a:ea typeface="+mn-ea"/>
          <a:cs typeface="+mn-cs"/>
        </a:defRPr>
      </a:lvl4pPr>
      <a:lvl5pPr marL="2194560" algn="l" defTabSz="548640" rtl="0" eaLnBrk="1" latinLnBrk="0" hangingPunct="1">
        <a:defRPr sz="2200" kern="1200">
          <a:solidFill>
            <a:schemeClr val="tx1"/>
          </a:solidFill>
          <a:latin typeface="+mn-lt"/>
          <a:ea typeface="+mn-ea"/>
          <a:cs typeface="+mn-cs"/>
        </a:defRPr>
      </a:lvl5pPr>
      <a:lvl6pPr marL="2743200" algn="l" defTabSz="548640" rtl="0" eaLnBrk="1" latinLnBrk="0" hangingPunct="1">
        <a:defRPr sz="2200" kern="1200">
          <a:solidFill>
            <a:schemeClr val="tx1"/>
          </a:solidFill>
          <a:latin typeface="+mn-lt"/>
          <a:ea typeface="+mn-ea"/>
          <a:cs typeface="+mn-cs"/>
        </a:defRPr>
      </a:lvl6pPr>
      <a:lvl7pPr marL="3291840" algn="l" defTabSz="548640" rtl="0" eaLnBrk="1" latinLnBrk="0" hangingPunct="1">
        <a:defRPr sz="2200" kern="1200">
          <a:solidFill>
            <a:schemeClr val="tx1"/>
          </a:solidFill>
          <a:latin typeface="+mn-lt"/>
          <a:ea typeface="+mn-ea"/>
          <a:cs typeface="+mn-cs"/>
        </a:defRPr>
      </a:lvl7pPr>
      <a:lvl8pPr marL="3840480" algn="l" defTabSz="548640" rtl="0" eaLnBrk="1" latinLnBrk="0" hangingPunct="1">
        <a:defRPr sz="2200" kern="1200">
          <a:solidFill>
            <a:schemeClr val="tx1"/>
          </a:solidFill>
          <a:latin typeface="+mn-lt"/>
          <a:ea typeface="+mn-ea"/>
          <a:cs typeface="+mn-cs"/>
        </a:defRPr>
      </a:lvl8pPr>
      <a:lvl9pPr marL="4389120" algn="l" defTabSz="548640" rtl="0" eaLnBrk="1" latinLnBrk="0" hangingPunct="1">
        <a:defRPr sz="2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370840" y="171453"/>
            <a:ext cx="13533120" cy="977266"/>
          </a:xfrm>
          <a:prstGeom prst="rect">
            <a:avLst/>
          </a:prstGeom>
          <a:noFill/>
          <a:ln w="9525">
            <a:noFill/>
            <a:miter lim="800000"/>
            <a:headEnd/>
            <a:tailEnd/>
          </a:ln>
        </p:spPr>
        <p:txBody>
          <a:bodyPr vert="horz" wrap="square" lIns="146304" tIns="73152" rIns="146304" bIns="73152" numCol="1" anchor="ctr" anchorCtr="0" compatLnSpc="1">
            <a:prstTxWarp prst="textNoShape">
              <a:avLst/>
            </a:prstTxWarp>
          </a:bodyPr>
          <a:lstStyle/>
          <a:p>
            <a:pPr lvl="0"/>
            <a:r>
              <a:rPr lang="en-US" dirty="0"/>
              <a:t>Click to edit Master title style</a:t>
            </a:r>
          </a:p>
        </p:txBody>
      </p:sp>
      <p:sp>
        <p:nvSpPr>
          <p:cNvPr id="13318" name="Rectangle 3"/>
          <p:cNvSpPr>
            <a:spLocks noGrp="1" noChangeArrowheads="1"/>
          </p:cNvSpPr>
          <p:nvPr>
            <p:ph type="body" idx="1"/>
          </p:nvPr>
        </p:nvSpPr>
        <p:spPr bwMode="auto">
          <a:xfrm>
            <a:off x="533407" y="1270650"/>
            <a:ext cx="13548360" cy="5922645"/>
          </a:xfrm>
          <a:prstGeom prst="rect">
            <a:avLst/>
          </a:prstGeom>
          <a:noFill/>
          <a:ln w="9525" algn="ctr">
            <a:noFill/>
            <a:miter lim="800000"/>
            <a:headEnd/>
            <a:tailEnd/>
          </a:ln>
        </p:spPr>
        <p:txBody>
          <a:bodyPr vert="horz" wrap="square" lIns="146304" tIns="73152" rIns="146304" bIns="73152" numCol="1" anchor="t" anchorCtr="0" compatLnSpc="1">
            <a:prstTxWarp prst="textNoShape">
              <a:avLst/>
            </a:prstTxWarp>
          </a:bodyPr>
          <a:lstStyle/>
          <a:p>
            <a:pPr lvl="0"/>
            <a:r>
              <a:rPr lang="en-US" dirty="0"/>
              <a:t>Click to edit Master text styles</a:t>
            </a:r>
          </a:p>
          <a:p>
            <a:pPr lvl="1"/>
            <a:r>
              <a:rPr lang="en-US" dirty="0"/>
              <a:t>Second level</a:t>
            </a:r>
          </a:p>
          <a:p>
            <a:pPr lvl="1"/>
            <a:endParaRPr lang="en-US" dirty="0"/>
          </a:p>
        </p:txBody>
      </p:sp>
      <p:sp>
        <p:nvSpPr>
          <p:cNvPr id="2" name="Rectangle 6"/>
          <p:cNvSpPr>
            <a:spLocks noGrp="1" noChangeArrowheads="1"/>
          </p:cNvSpPr>
          <p:nvPr>
            <p:ph type="sldNum" sz="quarter" idx="4"/>
          </p:nvPr>
        </p:nvSpPr>
        <p:spPr bwMode="auto">
          <a:xfrm>
            <a:off x="11233363" y="7553960"/>
            <a:ext cx="3413760" cy="247651"/>
          </a:xfrm>
          <a:prstGeom prst="rect">
            <a:avLst/>
          </a:prstGeom>
          <a:noFill/>
          <a:ln w="9525">
            <a:noFill/>
            <a:miter lim="800000"/>
            <a:headEnd/>
            <a:tailEnd/>
          </a:ln>
          <a:effectLst/>
        </p:spPr>
        <p:txBody>
          <a:bodyPr vert="horz" wrap="square" lIns="146304" tIns="73152" rIns="146304" bIns="73152" numCol="1" anchor="t" anchorCtr="0" compatLnSpc="1">
            <a:prstTxWarp prst="textNoShape">
              <a:avLst/>
            </a:prstTxWarp>
          </a:bodyPr>
          <a:lstStyle>
            <a:lvl1pPr algn="r">
              <a:defRPr sz="1300">
                <a:latin typeface="Arial" charset="0"/>
                <a:cs typeface="+mn-cs"/>
              </a:defRPr>
            </a:lvl1pPr>
          </a:lstStyle>
          <a:p>
            <a:pPr defTabSz="731520" fontAlgn="auto">
              <a:spcBef>
                <a:spcPts val="0"/>
              </a:spcBef>
              <a:spcAft>
                <a:spcPts val="0"/>
              </a:spcAft>
            </a:pPr>
            <a:fld id="{8E1FF7D2-516A-9143-B526-FB4F2CA12E03}" type="slidenum">
              <a:rPr lang="en-US" smtClean="0">
                <a:solidFill>
                  <a:srgbClr val="000000"/>
                </a:solidFill>
              </a:rPr>
              <a:pPr defTabSz="731520" fontAlgn="auto">
                <a:spcBef>
                  <a:spcPts val="0"/>
                </a:spcBef>
                <a:spcAft>
                  <a:spcPts val="0"/>
                </a:spcAft>
              </a:pPr>
              <a:t>‹#›</a:t>
            </a:fld>
            <a:endParaRPr lang="en-US" dirty="0">
              <a:solidFill>
                <a:srgbClr val="000000"/>
              </a:solidFill>
            </a:endParaRPr>
          </a:p>
        </p:txBody>
      </p:sp>
      <p:cxnSp>
        <p:nvCxnSpPr>
          <p:cNvPr id="13" name="Straight Connector 12"/>
          <p:cNvCxnSpPr/>
          <p:nvPr/>
        </p:nvCxnSpPr>
        <p:spPr bwMode="auto">
          <a:xfrm>
            <a:off x="-12701" y="10856776"/>
            <a:ext cx="14104621"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p:nvGrpSpPr>
        <p:grpSpPr>
          <a:xfrm>
            <a:off x="0" y="7382320"/>
            <a:ext cx="14122400" cy="621792"/>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899555342"/>
      </p:ext>
    </p:extLst>
  </p:cSld>
  <p:clrMap bg1="lt1" tx1="dk1" bg2="lt2" tx2="dk2" accent1="accent1" accent2="accent2" accent3="accent3" accent4="accent4" accent5="accent5" accent6="accent6" hlink="hlink" folHlink="folHlink"/>
  <p:sldLayoutIdLst>
    <p:sldLayoutId id="2147485216" r:id="rId1"/>
    <p:sldLayoutId id="2147485217" r:id="rId2"/>
    <p:sldLayoutId id="2147485218" r:id="rId3"/>
    <p:sldLayoutId id="2147485219" r:id="rId4"/>
  </p:sldLayoutIdLst>
  <p:hf hdr="0" ftr="0" dt="0"/>
  <p:txStyles>
    <p:titleStyle>
      <a:lvl1pPr algn="l" rtl="0" eaLnBrk="1" fontAlgn="base" hangingPunct="1">
        <a:lnSpc>
          <a:spcPct val="85000"/>
        </a:lnSpc>
        <a:spcBef>
          <a:spcPct val="0"/>
        </a:spcBef>
        <a:spcAft>
          <a:spcPct val="0"/>
        </a:spcAft>
        <a:defRPr sz="5100" b="1">
          <a:solidFill>
            <a:schemeClr val="tx2"/>
          </a:solidFill>
          <a:latin typeface="+mj-lt"/>
          <a:ea typeface="+mj-ea"/>
          <a:cs typeface="+mj-cs"/>
        </a:defRPr>
      </a:lvl1pPr>
      <a:lvl2pPr algn="l" rtl="0" eaLnBrk="1" fontAlgn="base" hangingPunct="1">
        <a:lnSpc>
          <a:spcPct val="85000"/>
        </a:lnSpc>
        <a:spcBef>
          <a:spcPct val="0"/>
        </a:spcBef>
        <a:spcAft>
          <a:spcPct val="0"/>
        </a:spcAft>
        <a:defRPr sz="5100" b="1">
          <a:solidFill>
            <a:schemeClr val="tx2"/>
          </a:solidFill>
          <a:latin typeface="Arial" charset="0"/>
        </a:defRPr>
      </a:lvl2pPr>
      <a:lvl3pPr algn="l" rtl="0" eaLnBrk="1" fontAlgn="base" hangingPunct="1">
        <a:lnSpc>
          <a:spcPct val="85000"/>
        </a:lnSpc>
        <a:spcBef>
          <a:spcPct val="0"/>
        </a:spcBef>
        <a:spcAft>
          <a:spcPct val="0"/>
        </a:spcAft>
        <a:defRPr sz="5100" b="1">
          <a:solidFill>
            <a:schemeClr val="tx2"/>
          </a:solidFill>
          <a:latin typeface="Arial" charset="0"/>
        </a:defRPr>
      </a:lvl3pPr>
      <a:lvl4pPr algn="l" rtl="0" eaLnBrk="1" fontAlgn="base" hangingPunct="1">
        <a:lnSpc>
          <a:spcPct val="85000"/>
        </a:lnSpc>
        <a:spcBef>
          <a:spcPct val="0"/>
        </a:spcBef>
        <a:spcAft>
          <a:spcPct val="0"/>
        </a:spcAft>
        <a:defRPr sz="5100" b="1">
          <a:solidFill>
            <a:schemeClr val="tx2"/>
          </a:solidFill>
          <a:latin typeface="Arial" charset="0"/>
        </a:defRPr>
      </a:lvl4pPr>
      <a:lvl5pPr algn="l" rtl="0" eaLnBrk="1" fontAlgn="base" hangingPunct="1">
        <a:lnSpc>
          <a:spcPct val="85000"/>
        </a:lnSpc>
        <a:spcBef>
          <a:spcPct val="0"/>
        </a:spcBef>
        <a:spcAft>
          <a:spcPct val="0"/>
        </a:spcAft>
        <a:defRPr sz="5100" b="1">
          <a:solidFill>
            <a:schemeClr val="tx2"/>
          </a:solidFill>
          <a:latin typeface="Arial" charset="0"/>
        </a:defRPr>
      </a:lvl5pPr>
      <a:lvl6pPr marL="731520" algn="l" rtl="0" eaLnBrk="1" fontAlgn="base" hangingPunct="1">
        <a:lnSpc>
          <a:spcPct val="85000"/>
        </a:lnSpc>
        <a:spcBef>
          <a:spcPct val="0"/>
        </a:spcBef>
        <a:spcAft>
          <a:spcPct val="0"/>
        </a:spcAft>
        <a:defRPr sz="5100" b="1">
          <a:solidFill>
            <a:srgbClr val="FF0000"/>
          </a:solidFill>
          <a:latin typeface="Arial" charset="0"/>
        </a:defRPr>
      </a:lvl6pPr>
      <a:lvl7pPr marL="1463040" algn="l" rtl="0" eaLnBrk="1" fontAlgn="base" hangingPunct="1">
        <a:lnSpc>
          <a:spcPct val="85000"/>
        </a:lnSpc>
        <a:spcBef>
          <a:spcPct val="0"/>
        </a:spcBef>
        <a:spcAft>
          <a:spcPct val="0"/>
        </a:spcAft>
        <a:defRPr sz="5100" b="1">
          <a:solidFill>
            <a:srgbClr val="FF0000"/>
          </a:solidFill>
          <a:latin typeface="Arial" charset="0"/>
        </a:defRPr>
      </a:lvl7pPr>
      <a:lvl8pPr marL="2194560" algn="l" rtl="0" eaLnBrk="1" fontAlgn="base" hangingPunct="1">
        <a:lnSpc>
          <a:spcPct val="85000"/>
        </a:lnSpc>
        <a:spcBef>
          <a:spcPct val="0"/>
        </a:spcBef>
        <a:spcAft>
          <a:spcPct val="0"/>
        </a:spcAft>
        <a:defRPr sz="5100" b="1">
          <a:solidFill>
            <a:srgbClr val="FF0000"/>
          </a:solidFill>
          <a:latin typeface="Arial" charset="0"/>
        </a:defRPr>
      </a:lvl8pPr>
      <a:lvl9pPr marL="2926080" algn="l" rtl="0" eaLnBrk="1" fontAlgn="base" hangingPunct="1">
        <a:lnSpc>
          <a:spcPct val="85000"/>
        </a:lnSpc>
        <a:spcBef>
          <a:spcPct val="0"/>
        </a:spcBef>
        <a:spcAft>
          <a:spcPct val="0"/>
        </a:spcAft>
        <a:defRPr sz="5100" b="1">
          <a:solidFill>
            <a:srgbClr val="FF0000"/>
          </a:solidFill>
          <a:latin typeface="Arial" charset="0"/>
        </a:defRPr>
      </a:lvl9pPr>
    </p:titleStyle>
    <p:bodyStyle>
      <a:lvl1pPr marL="363221" indent="-363221" algn="l" rtl="0" eaLnBrk="1" fontAlgn="base" hangingPunct="1">
        <a:spcBef>
          <a:spcPts val="1280"/>
        </a:spcBef>
        <a:spcAft>
          <a:spcPct val="0"/>
        </a:spcAft>
        <a:buChar char="•"/>
        <a:defRPr sz="3200">
          <a:solidFill>
            <a:schemeClr val="tx1"/>
          </a:solidFill>
          <a:latin typeface="+mn-lt"/>
          <a:ea typeface="+mn-ea"/>
          <a:cs typeface="+mn-cs"/>
        </a:defRPr>
      </a:lvl1pPr>
      <a:lvl2pPr marL="919480" indent="-373381" algn="l" rtl="0" eaLnBrk="1" fontAlgn="base" hangingPunct="1">
        <a:spcBef>
          <a:spcPct val="20000"/>
        </a:spcBef>
        <a:spcAft>
          <a:spcPct val="0"/>
        </a:spcAft>
        <a:buChar char="–"/>
        <a:defRPr>
          <a:solidFill>
            <a:schemeClr val="tx1"/>
          </a:solidFill>
          <a:latin typeface="+mn-lt"/>
        </a:defRPr>
      </a:lvl2pPr>
      <a:lvl3pPr marL="1366520" indent="-264160" algn="l" rtl="0" eaLnBrk="1" fontAlgn="base" hangingPunct="1">
        <a:spcBef>
          <a:spcPct val="15000"/>
        </a:spcBef>
        <a:spcAft>
          <a:spcPct val="0"/>
        </a:spcAft>
        <a:buChar char="•"/>
        <a:defRPr>
          <a:solidFill>
            <a:schemeClr val="tx1"/>
          </a:solidFill>
          <a:latin typeface="+mn-lt"/>
        </a:defRPr>
      </a:lvl3pPr>
      <a:lvl4pPr marL="1922781" indent="-373381" algn="l" rtl="0" eaLnBrk="1" fontAlgn="base" hangingPunct="1">
        <a:spcBef>
          <a:spcPct val="5000"/>
        </a:spcBef>
        <a:spcAft>
          <a:spcPct val="0"/>
        </a:spcAft>
        <a:buChar char="–"/>
        <a:defRPr>
          <a:solidFill>
            <a:schemeClr val="tx1"/>
          </a:solidFill>
          <a:latin typeface="+mn-lt"/>
        </a:defRPr>
      </a:lvl4pPr>
      <a:lvl5pPr marL="2382520" indent="-276861" algn="l" rtl="0" eaLnBrk="1" fontAlgn="base" hangingPunct="1">
        <a:spcBef>
          <a:spcPct val="0"/>
        </a:spcBef>
        <a:spcAft>
          <a:spcPct val="0"/>
        </a:spcAft>
        <a:buChar char="»"/>
        <a:defRPr>
          <a:solidFill>
            <a:schemeClr val="tx1"/>
          </a:solidFill>
          <a:latin typeface="+mn-lt"/>
        </a:defRPr>
      </a:lvl5pPr>
      <a:lvl6pPr marL="3114040" indent="-276861" algn="l" rtl="0" eaLnBrk="1" fontAlgn="base" hangingPunct="1">
        <a:spcBef>
          <a:spcPct val="0"/>
        </a:spcBef>
        <a:spcAft>
          <a:spcPct val="0"/>
        </a:spcAft>
        <a:buChar char="»"/>
        <a:defRPr sz="2600">
          <a:solidFill>
            <a:schemeClr val="tx1"/>
          </a:solidFill>
          <a:latin typeface="+mn-lt"/>
        </a:defRPr>
      </a:lvl6pPr>
      <a:lvl7pPr marL="3845560" indent="-276861" algn="l" rtl="0" eaLnBrk="1" fontAlgn="base" hangingPunct="1">
        <a:spcBef>
          <a:spcPct val="0"/>
        </a:spcBef>
        <a:spcAft>
          <a:spcPct val="0"/>
        </a:spcAft>
        <a:buChar char="»"/>
        <a:defRPr sz="2600">
          <a:solidFill>
            <a:schemeClr val="tx1"/>
          </a:solidFill>
          <a:latin typeface="+mn-lt"/>
        </a:defRPr>
      </a:lvl7pPr>
      <a:lvl8pPr marL="4577080" indent="-276861" algn="l" rtl="0" eaLnBrk="1" fontAlgn="base" hangingPunct="1">
        <a:spcBef>
          <a:spcPct val="0"/>
        </a:spcBef>
        <a:spcAft>
          <a:spcPct val="0"/>
        </a:spcAft>
        <a:buChar char="»"/>
        <a:defRPr sz="2600">
          <a:solidFill>
            <a:schemeClr val="tx1"/>
          </a:solidFill>
          <a:latin typeface="+mn-lt"/>
        </a:defRPr>
      </a:lvl8pPr>
      <a:lvl9pPr marL="5308600" indent="-276861" algn="l" rtl="0" eaLnBrk="1" fontAlgn="base" hangingPunct="1">
        <a:spcBef>
          <a:spcPct val="0"/>
        </a:spcBef>
        <a:spcAft>
          <a:spcPct val="0"/>
        </a:spcAft>
        <a:buChar char="»"/>
        <a:defRPr sz="2600">
          <a:solidFill>
            <a:schemeClr val="tx1"/>
          </a:solidFill>
          <a:latin typeface="+mn-lt"/>
        </a:defRPr>
      </a:lvl9pPr>
    </p:bodyStyle>
    <p:other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7"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defTabSz="1463040"/>
            <a:endParaRPr lang="en-US" sz="2900" dirty="0">
              <a:solidFill>
                <a:srgbClr val="FFFFFF"/>
              </a:solidFill>
            </a:endParaRPr>
          </a:p>
        </p:txBody>
      </p:sp>
      <p:sp>
        <p:nvSpPr>
          <p:cNvPr id="19" name="Rectangle 18"/>
          <p:cNvSpPr/>
          <p:nvPr/>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defTabSz="1463040"/>
            <a:endParaRPr lang="en-US" sz="2900" dirty="0">
              <a:solidFill>
                <a:srgbClr val="FFFFFF"/>
              </a:solidFill>
            </a:endParaRPr>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33407" y="1270642"/>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0627360" y="7259955"/>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smtClean="0">
                <a:solidFill>
                  <a:srgbClr val="000000"/>
                </a:solidFill>
                <a:latin typeface="Arial"/>
                <a:cs typeface="+mn-cs"/>
              </a:rPr>
              <a:pPr>
                <a:defRPr/>
              </a:pPr>
              <a:t>‹#›</a:t>
            </a:fld>
            <a:endParaRPr lang="en-US" dirty="0">
              <a:solidFill>
                <a:srgbClr val="000000"/>
              </a:solidFill>
              <a:latin typeface="Arial"/>
              <a:cs typeface="+mn-cs"/>
            </a:endParaRPr>
          </a:p>
        </p:txBody>
      </p:sp>
      <p:grpSp>
        <p:nvGrpSpPr>
          <p:cNvPr id="16" name="Group 15"/>
          <p:cNvGrpSpPr/>
          <p:nvPr/>
        </p:nvGrpSpPr>
        <p:grpSpPr>
          <a:xfrm>
            <a:off x="0" y="7531101"/>
            <a:ext cx="14122400" cy="621792"/>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40"/>
              <a:endParaRPr lang="en-US" sz="2900" dirty="0">
                <a:solidFill>
                  <a:srgbClr val="FFFFFF"/>
                </a:solidFill>
              </a:endParaRPr>
            </a:p>
          </p:txBody>
        </p:sp>
        <p:pic>
          <p:nvPicPr>
            <p:cNvPr id="22" name="Picture 27" descr="ti_logo_powerpoint_1_line.png"/>
            <p:cNvPicPr>
              <a:picLocks noChangeAspect="1"/>
            </p:cNvPicPr>
            <p:nvPr userDrawn="1"/>
          </p:nvPicPr>
          <p:blipFill>
            <a:blip r:embed="rId11"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932474473"/>
      </p:ext>
    </p:extLst>
  </p:cSld>
  <p:clrMap bg1="lt1" tx1="dk1" bg2="lt2" tx2="dk2" accent1="accent1" accent2="accent2" accent3="accent3" accent4="accent4" accent5="accent5" accent6="accent6" hlink="hlink" folHlink="folHlink"/>
  <p:sldLayoutIdLst>
    <p:sldLayoutId id="2147485221" r:id="rId1"/>
    <p:sldLayoutId id="2147485222" r:id="rId2"/>
    <p:sldLayoutId id="2147485223" r:id="rId3"/>
    <p:sldLayoutId id="2147485224" r:id="rId4"/>
    <p:sldLayoutId id="2147485225" r:id="rId5"/>
    <p:sldLayoutId id="2147485226" r:id="rId6"/>
    <p:sldLayoutId id="2147485227" r:id="rId7"/>
    <p:sldLayoutId id="2147485228" r:id="rId8"/>
    <p:sldLayoutId id="2147485229" r:id="rId9"/>
  </p:sldLayoutIdLst>
  <p:hf hdr="0" ftr="0" dt="0"/>
  <p:txStyles>
    <p:title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370840" y="171453"/>
            <a:ext cx="13533120" cy="977266"/>
          </a:xfrm>
          <a:prstGeom prst="rect">
            <a:avLst/>
          </a:prstGeom>
          <a:noFill/>
          <a:ln w="9525">
            <a:noFill/>
            <a:miter lim="800000"/>
            <a:headEnd/>
            <a:tailEnd/>
          </a:ln>
        </p:spPr>
        <p:txBody>
          <a:bodyPr vert="horz" wrap="square" lIns="146304" tIns="73152" rIns="146304" bIns="73152" numCol="1" anchor="ctr" anchorCtr="0" compatLnSpc="1">
            <a:prstTxWarp prst="textNoShape">
              <a:avLst/>
            </a:prstTxWarp>
          </a:bodyPr>
          <a:lstStyle/>
          <a:p>
            <a:pPr lvl="0"/>
            <a:r>
              <a:rPr lang="en-US" dirty="0"/>
              <a:t>Click to edit Master title style</a:t>
            </a:r>
          </a:p>
        </p:txBody>
      </p:sp>
      <p:sp>
        <p:nvSpPr>
          <p:cNvPr id="13318" name="Rectangle 3"/>
          <p:cNvSpPr>
            <a:spLocks noGrp="1" noChangeArrowheads="1"/>
          </p:cNvSpPr>
          <p:nvPr>
            <p:ph type="body" idx="1"/>
          </p:nvPr>
        </p:nvSpPr>
        <p:spPr bwMode="auto">
          <a:xfrm>
            <a:off x="533407" y="1270649"/>
            <a:ext cx="13548360" cy="5922645"/>
          </a:xfrm>
          <a:prstGeom prst="rect">
            <a:avLst/>
          </a:prstGeom>
          <a:noFill/>
          <a:ln w="9525" algn="ctr">
            <a:noFill/>
            <a:miter lim="800000"/>
            <a:headEnd/>
            <a:tailEnd/>
          </a:ln>
        </p:spPr>
        <p:txBody>
          <a:bodyPr vert="horz" wrap="square" lIns="146304" tIns="73152" rIns="146304" bIns="73152" numCol="1" anchor="t" anchorCtr="0" compatLnSpc="1">
            <a:prstTxWarp prst="textNoShape">
              <a:avLst/>
            </a:prstTxWarp>
          </a:bodyPr>
          <a:lstStyle/>
          <a:p>
            <a:pPr lvl="0"/>
            <a:r>
              <a:rPr lang="en-US" dirty="0"/>
              <a:t>Click to edit Master text styles</a:t>
            </a:r>
          </a:p>
          <a:p>
            <a:pPr lvl="1"/>
            <a:r>
              <a:rPr lang="en-US" dirty="0"/>
              <a:t>Second level</a:t>
            </a:r>
          </a:p>
          <a:p>
            <a:pPr lvl="1"/>
            <a:endParaRPr lang="en-US" dirty="0"/>
          </a:p>
        </p:txBody>
      </p:sp>
      <p:sp>
        <p:nvSpPr>
          <p:cNvPr id="2" name="Rectangle 6"/>
          <p:cNvSpPr>
            <a:spLocks noGrp="1" noChangeArrowheads="1"/>
          </p:cNvSpPr>
          <p:nvPr>
            <p:ph type="sldNum" sz="quarter" idx="4"/>
          </p:nvPr>
        </p:nvSpPr>
        <p:spPr bwMode="auto">
          <a:xfrm>
            <a:off x="11233363" y="7553960"/>
            <a:ext cx="3413760" cy="247651"/>
          </a:xfrm>
          <a:prstGeom prst="rect">
            <a:avLst/>
          </a:prstGeom>
          <a:noFill/>
          <a:ln w="9525">
            <a:noFill/>
            <a:miter lim="800000"/>
            <a:headEnd/>
            <a:tailEnd/>
          </a:ln>
          <a:effectLst/>
        </p:spPr>
        <p:txBody>
          <a:bodyPr vert="horz" wrap="square" lIns="146304" tIns="73152" rIns="146304" bIns="73152" numCol="1" anchor="t" anchorCtr="0" compatLnSpc="1">
            <a:prstTxWarp prst="textNoShape">
              <a:avLst/>
            </a:prstTxWarp>
          </a:bodyPr>
          <a:lstStyle>
            <a:lvl1pPr algn="r">
              <a:defRPr sz="1300">
                <a:latin typeface="Arial" charset="0"/>
                <a:cs typeface="+mn-cs"/>
              </a:defRPr>
            </a:lvl1pPr>
          </a:lstStyle>
          <a:p>
            <a:pPr defTabSz="731520" fontAlgn="auto">
              <a:spcBef>
                <a:spcPts val="0"/>
              </a:spcBef>
              <a:spcAft>
                <a:spcPts val="0"/>
              </a:spcAft>
            </a:pPr>
            <a:fld id="{8E1FF7D2-516A-9143-B526-FB4F2CA12E03}" type="slidenum">
              <a:rPr lang="en-US" smtClean="0">
                <a:solidFill>
                  <a:srgbClr val="000000"/>
                </a:solidFill>
              </a:rPr>
              <a:pPr defTabSz="731520" fontAlgn="auto">
                <a:spcBef>
                  <a:spcPts val="0"/>
                </a:spcBef>
                <a:spcAft>
                  <a:spcPts val="0"/>
                </a:spcAft>
              </a:pPr>
              <a:t>‹#›</a:t>
            </a:fld>
            <a:endParaRPr lang="en-US" dirty="0">
              <a:solidFill>
                <a:srgbClr val="000000"/>
              </a:solidFill>
            </a:endParaRPr>
          </a:p>
        </p:txBody>
      </p:sp>
      <p:cxnSp>
        <p:nvCxnSpPr>
          <p:cNvPr id="13" name="Straight Connector 12"/>
          <p:cNvCxnSpPr/>
          <p:nvPr/>
        </p:nvCxnSpPr>
        <p:spPr bwMode="auto">
          <a:xfrm>
            <a:off x="-12701" y="10856776"/>
            <a:ext cx="14104621"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p:nvGrpSpPr>
        <p:grpSpPr>
          <a:xfrm>
            <a:off x="0" y="7382320"/>
            <a:ext cx="14122400" cy="621792"/>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5136728"/>
      </p:ext>
    </p:extLst>
  </p:cSld>
  <p:clrMap bg1="lt1" tx1="dk1" bg2="lt2" tx2="dk2" accent1="accent1" accent2="accent2" accent3="accent3" accent4="accent4" accent5="accent5" accent6="accent6" hlink="hlink" folHlink="folHlink"/>
  <p:sldLayoutIdLst>
    <p:sldLayoutId id="2147485231" r:id="rId1"/>
    <p:sldLayoutId id="2147485232" r:id="rId2"/>
    <p:sldLayoutId id="2147485233" r:id="rId3"/>
    <p:sldLayoutId id="2147485234" r:id="rId4"/>
  </p:sldLayoutIdLst>
  <p:hf hdr="0" ftr="0" dt="0"/>
  <p:txStyles>
    <p:titleStyle>
      <a:lvl1pPr algn="l" rtl="0" eaLnBrk="1" fontAlgn="base" hangingPunct="1">
        <a:lnSpc>
          <a:spcPct val="85000"/>
        </a:lnSpc>
        <a:spcBef>
          <a:spcPct val="0"/>
        </a:spcBef>
        <a:spcAft>
          <a:spcPct val="0"/>
        </a:spcAft>
        <a:defRPr sz="5100" b="1">
          <a:solidFill>
            <a:schemeClr val="tx2"/>
          </a:solidFill>
          <a:latin typeface="+mj-lt"/>
          <a:ea typeface="+mj-ea"/>
          <a:cs typeface="+mj-cs"/>
        </a:defRPr>
      </a:lvl1pPr>
      <a:lvl2pPr algn="l" rtl="0" eaLnBrk="1" fontAlgn="base" hangingPunct="1">
        <a:lnSpc>
          <a:spcPct val="85000"/>
        </a:lnSpc>
        <a:spcBef>
          <a:spcPct val="0"/>
        </a:spcBef>
        <a:spcAft>
          <a:spcPct val="0"/>
        </a:spcAft>
        <a:defRPr sz="5100" b="1">
          <a:solidFill>
            <a:schemeClr val="tx2"/>
          </a:solidFill>
          <a:latin typeface="Arial" charset="0"/>
        </a:defRPr>
      </a:lvl2pPr>
      <a:lvl3pPr algn="l" rtl="0" eaLnBrk="1" fontAlgn="base" hangingPunct="1">
        <a:lnSpc>
          <a:spcPct val="85000"/>
        </a:lnSpc>
        <a:spcBef>
          <a:spcPct val="0"/>
        </a:spcBef>
        <a:spcAft>
          <a:spcPct val="0"/>
        </a:spcAft>
        <a:defRPr sz="5100" b="1">
          <a:solidFill>
            <a:schemeClr val="tx2"/>
          </a:solidFill>
          <a:latin typeface="Arial" charset="0"/>
        </a:defRPr>
      </a:lvl3pPr>
      <a:lvl4pPr algn="l" rtl="0" eaLnBrk="1" fontAlgn="base" hangingPunct="1">
        <a:lnSpc>
          <a:spcPct val="85000"/>
        </a:lnSpc>
        <a:spcBef>
          <a:spcPct val="0"/>
        </a:spcBef>
        <a:spcAft>
          <a:spcPct val="0"/>
        </a:spcAft>
        <a:defRPr sz="5100" b="1">
          <a:solidFill>
            <a:schemeClr val="tx2"/>
          </a:solidFill>
          <a:latin typeface="Arial" charset="0"/>
        </a:defRPr>
      </a:lvl4pPr>
      <a:lvl5pPr algn="l" rtl="0" eaLnBrk="1" fontAlgn="base" hangingPunct="1">
        <a:lnSpc>
          <a:spcPct val="85000"/>
        </a:lnSpc>
        <a:spcBef>
          <a:spcPct val="0"/>
        </a:spcBef>
        <a:spcAft>
          <a:spcPct val="0"/>
        </a:spcAft>
        <a:defRPr sz="5100" b="1">
          <a:solidFill>
            <a:schemeClr val="tx2"/>
          </a:solidFill>
          <a:latin typeface="Arial" charset="0"/>
        </a:defRPr>
      </a:lvl5pPr>
      <a:lvl6pPr marL="731520" algn="l" rtl="0" eaLnBrk="1" fontAlgn="base" hangingPunct="1">
        <a:lnSpc>
          <a:spcPct val="85000"/>
        </a:lnSpc>
        <a:spcBef>
          <a:spcPct val="0"/>
        </a:spcBef>
        <a:spcAft>
          <a:spcPct val="0"/>
        </a:spcAft>
        <a:defRPr sz="5100" b="1">
          <a:solidFill>
            <a:srgbClr val="FF0000"/>
          </a:solidFill>
          <a:latin typeface="Arial" charset="0"/>
        </a:defRPr>
      </a:lvl6pPr>
      <a:lvl7pPr marL="1463040" algn="l" rtl="0" eaLnBrk="1" fontAlgn="base" hangingPunct="1">
        <a:lnSpc>
          <a:spcPct val="85000"/>
        </a:lnSpc>
        <a:spcBef>
          <a:spcPct val="0"/>
        </a:spcBef>
        <a:spcAft>
          <a:spcPct val="0"/>
        </a:spcAft>
        <a:defRPr sz="5100" b="1">
          <a:solidFill>
            <a:srgbClr val="FF0000"/>
          </a:solidFill>
          <a:latin typeface="Arial" charset="0"/>
        </a:defRPr>
      </a:lvl7pPr>
      <a:lvl8pPr marL="2194560" algn="l" rtl="0" eaLnBrk="1" fontAlgn="base" hangingPunct="1">
        <a:lnSpc>
          <a:spcPct val="85000"/>
        </a:lnSpc>
        <a:spcBef>
          <a:spcPct val="0"/>
        </a:spcBef>
        <a:spcAft>
          <a:spcPct val="0"/>
        </a:spcAft>
        <a:defRPr sz="5100" b="1">
          <a:solidFill>
            <a:srgbClr val="FF0000"/>
          </a:solidFill>
          <a:latin typeface="Arial" charset="0"/>
        </a:defRPr>
      </a:lvl8pPr>
      <a:lvl9pPr marL="2926080" algn="l" rtl="0" eaLnBrk="1" fontAlgn="base" hangingPunct="1">
        <a:lnSpc>
          <a:spcPct val="85000"/>
        </a:lnSpc>
        <a:spcBef>
          <a:spcPct val="0"/>
        </a:spcBef>
        <a:spcAft>
          <a:spcPct val="0"/>
        </a:spcAft>
        <a:defRPr sz="5100" b="1">
          <a:solidFill>
            <a:srgbClr val="FF0000"/>
          </a:solidFill>
          <a:latin typeface="Arial" charset="0"/>
        </a:defRPr>
      </a:lvl9pPr>
    </p:titleStyle>
    <p:bodyStyle>
      <a:lvl1pPr marL="363221" indent="-363221" algn="l" rtl="0" eaLnBrk="1" fontAlgn="base" hangingPunct="1">
        <a:spcBef>
          <a:spcPts val="1280"/>
        </a:spcBef>
        <a:spcAft>
          <a:spcPct val="0"/>
        </a:spcAft>
        <a:buChar char="•"/>
        <a:defRPr sz="3200">
          <a:solidFill>
            <a:schemeClr val="tx1"/>
          </a:solidFill>
          <a:latin typeface="+mn-lt"/>
          <a:ea typeface="+mn-ea"/>
          <a:cs typeface="+mn-cs"/>
        </a:defRPr>
      </a:lvl1pPr>
      <a:lvl2pPr marL="919480" indent="-373381" algn="l" rtl="0" eaLnBrk="1" fontAlgn="base" hangingPunct="1">
        <a:spcBef>
          <a:spcPct val="20000"/>
        </a:spcBef>
        <a:spcAft>
          <a:spcPct val="0"/>
        </a:spcAft>
        <a:buChar char="–"/>
        <a:defRPr>
          <a:solidFill>
            <a:schemeClr val="tx1"/>
          </a:solidFill>
          <a:latin typeface="+mn-lt"/>
        </a:defRPr>
      </a:lvl2pPr>
      <a:lvl3pPr marL="1366520" indent="-264160" algn="l" rtl="0" eaLnBrk="1" fontAlgn="base" hangingPunct="1">
        <a:spcBef>
          <a:spcPct val="15000"/>
        </a:spcBef>
        <a:spcAft>
          <a:spcPct val="0"/>
        </a:spcAft>
        <a:buChar char="•"/>
        <a:defRPr>
          <a:solidFill>
            <a:schemeClr val="tx1"/>
          </a:solidFill>
          <a:latin typeface="+mn-lt"/>
        </a:defRPr>
      </a:lvl3pPr>
      <a:lvl4pPr marL="1922781" indent="-373381" algn="l" rtl="0" eaLnBrk="1" fontAlgn="base" hangingPunct="1">
        <a:spcBef>
          <a:spcPct val="5000"/>
        </a:spcBef>
        <a:spcAft>
          <a:spcPct val="0"/>
        </a:spcAft>
        <a:buChar char="–"/>
        <a:defRPr>
          <a:solidFill>
            <a:schemeClr val="tx1"/>
          </a:solidFill>
          <a:latin typeface="+mn-lt"/>
        </a:defRPr>
      </a:lvl4pPr>
      <a:lvl5pPr marL="2382520" indent="-276861" algn="l" rtl="0" eaLnBrk="1" fontAlgn="base" hangingPunct="1">
        <a:spcBef>
          <a:spcPct val="0"/>
        </a:spcBef>
        <a:spcAft>
          <a:spcPct val="0"/>
        </a:spcAft>
        <a:buChar char="»"/>
        <a:defRPr>
          <a:solidFill>
            <a:schemeClr val="tx1"/>
          </a:solidFill>
          <a:latin typeface="+mn-lt"/>
        </a:defRPr>
      </a:lvl5pPr>
      <a:lvl6pPr marL="3114040" indent="-276861" algn="l" rtl="0" eaLnBrk="1" fontAlgn="base" hangingPunct="1">
        <a:spcBef>
          <a:spcPct val="0"/>
        </a:spcBef>
        <a:spcAft>
          <a:spcPct val="0"/>
        </a:spcAft>
        <a:buChar char="»"/>
        <a:defRPr sz="2600">
          <a:solidFill>
            <a:schemeClr val="tx1"/>
          </a:solidFill>
          <a:latin typeface="+mn-lt"/>
        </a:defRPr>
      </a:lvl6pPr>
      <a:lvl7pPr marL="3845560" indent="-276861" algn="l" rtl="0" eaLnBrk="1" fontAlgn="base" hangingPunct="1">
        <a:spcBef>
          <a:spcPct val="0"/>
        </a:spcBef>
        <a:spcAft>
          <a:spcPct val="0"/>
        </a:spcAft>
        <a:buChar char="»"/>
        <a:defRPr sz="2600">
          <a:solidFill>
            <a:schemeClr val="tx1"/>
          </a:solidFill>
          <a:latin typeface="+mn-lt"/>
        </a:defRPr>
      </a:lvl7pPr>
      <a:lvl8pPr marL="4577080" indent="-276861" algn="l" rtl="0" eaLnBrk="1" fontAlgn="base" hangingPunct="1">
        <a:spcBef>
          <a:spcPct val="0"/>
        </a:spcBef>
        <a:spcAft>
          <a:spcPct val="0"/>
        </a:spcAft>
        <a:buChar char="»"/>
        <a:defRPr sz="2600">
          <a:solidFill>
            <a:schemeClr val="tx1"/>
          </a:solidFill>
          <a:latin typeface="+mn-lt"/>
        </a:defRPr>
      </a:lvl8pPr>
      <a:lvl9pPr marL="5308600" indent="-276861" algn="l" rtl="0" eaLnBrk="1" fontAlgn="base" hangingPunct="1">
        <a:spcBef>
          <a:spcPct val="0"/>
        </a:spcBef>
        <a:spcAft>
          <a:spcPct val="0"/>
        </a:spcAft>
        <a:buChar char="»"/>
        <a:defRPr sz="2600">
          <a:solidFill>
            <a:schemeClr val="tx1"/>
          </a:solidFill>
          <a:latin typeface="+mn-lt"/>
        </a:defRPr>
      </a:lvl9pPr>
    </p:bodyStyle>
    <p:other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7"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defTabSz="1463040"/>
            <a:endParaRPr lang="en-US" sz="2900" dirty="0">
              <a:solidFill>
                <a:srgbClr val="FFFFFF"/>
              </a:solidFill>
            </a:endParaRPr>
          </a:p>
        </p:txBody>
      </p:sp>
      <p:sp>
        <p:nvSpPr>
          <p:cNvPr id="19" name="Rectangle 18"/>
          <p:cNvSpPr/>
          <p:nvPr/>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defTabSz="1463040"/>
            <a:endParaRPr lang="en-US" sz="2900" dirty="0">
              <a:solidFill>
                <a:srgbClr val="FFFFFF"/>
              </a:solidFill>
            </a:endParaRPr>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33407" y="1270641"/>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0627360" y="7259955"/>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defTabSz="1463040">
              <a:defRPr/>
            </a:pPr>
            <a:fld id="{B6C70261-DCF8-4A97-9502-E8EEF2364CDE}" type="slidenum">
              <a:rPr lang="en-US" smtClean="0">
                <a:solidFill>
                  <a:srgbClr val="000000"/>
                </a:solidFill>
                <a:latin typeface="Arial"/>
                <a:cs typeface="+mn-cs"/>
              </a:rPr>
              <a:pPr defTabSz="1463040">
                <a:defRPr/>
              </a:pPr>
              <a:t>‹#›</a:t>
            </a:fld>
            <a:endParaRPr lang="en-US" dirty="0">
              <a:solidFill>
                <a:srgbClr val="000000"/>
              </a:solidFill>
              <a:latin typeface="Arial"/>
              <a:cs typeface="+mn-cs"/>
            </a:endParaRPr>
          </a:p>
        </p:txBody>
      </p:sp>
      <p:grpSp>
        <p:nvGrpSpPr>
          <p:cNvPr id="16" name="Group 15"/>
          <p:cNvGrpSpPr/>
          <p:nvPr/>
        </p:nvGrpSpPr>
        <p:grpSpPr>
          <a:xfrm>
            <a:off x="0" y="7531101"/>
            <a:ext cx="14122400" cy="621792"/>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63040"/>
              <a:endParaRPr lang="en-US" sz="2900" dirty="0">
                <a:solidFill>
                  <a:srgbClr val="FFFFFF"/>
                </a:solidFill>
              </a:endParaRPr>
            </a:p>
          </p:txBody>
        </p:sp>
        <p:pic>
          <p:nvPicPr>
            <p:cNvPr id="22" name="Picture 27" descr="ti_logo_powerpoint_1_line.png"/>
            <p:cNvPicPr>
              <a:picLocks noChangeAspect="1"/>
            </p:cNvPicPr>
            <p:nvPr userDrawn="1"/>
          </p:nvPicPr>
          <p:blipFill>
            <a:blip r:embed="rId11"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782561221"/>
      </p:ext>
    </p:extLst>
  </p:cSld>
  <p:clrMap bg1="lt1" tx1="dk1" bg2="lt2" tx2="dk2" accent1="accent1" accent2="accent2" accent3="accent3" accent4="accent4" accent5="accent5" accent6="accent6" hlink="hlink" folHlink="folHlink"/>
  <p:sldLayoutIdLst>
    <p:sldLayoutId id="2147485236" r:id="rId1"/>
    <p:sldLayoutId id="2147485237" r:id="rId2"/>
    <p:sldLayoutId id="2147485238" r:id="rId3"/>
    <p:sldLayoutId id="2147485239" r:id="rId4"/>
    <p:sldLayoutId id="2147485240" r:id="rId5"/>
    <p:sldLayoutId id="2147485241" r:id="rId6"/>
    <p:sldLayoutId id="2147485242" r:id="rId7"/>
    <p:sldLayoutId id="2147485243" r:id="rId8"/>
    <p:sldLayoutId id="2147485244" r:id="rId9"/>
  </p:sldLayoutIdLst>
  <p:hf hdr="0" ftr="0" dt="0"/>
  <p:txStyles>
    <p:title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6.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39.png"/><Relationship Id="rId4" Type="http://schemas.openxmlformats.org/officeDocument/2006/relationships/image" Target="../media/image38.jpg"/></Relationships>
</file>

<file path=ppt/slides/_rels/slide16.xml.rels><?xml version="1.0" encoding="UTF-8" standalone="yes"?>
<Relationships xmlns="http://schemas.openxmlformats.org/package/2006/relationships"><Relationship Id="rId3" Type="http://schemas.openxmlformats.org/officeDocument/2006/relationships/hyperlink" Target="http://www.ti.com/tool/evm430-fr6043" TargetMode="External"/><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hyperlink" Target="https://ti.com/captivatetechguide" TargetMode="External"/><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hyperlink" Target="https://training.ti.com/captivate-training-series-part3"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hyperlink" Target="https://www.openscad.org/" TargetMode="External"/><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17.xml"/><Relationship Id="rId5" Type="http://schemas.openxmlformats.org/officeDocument/2006/relationships/image" Target="../media/image66.png"/><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73.png"/><Relationship Id="rId5" Type="http://schemas.openxmlformats.org/officeDocument/2006/relationships/image" Target="../media/image62.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4.xml"/><Relationship Id="rId1" Type="http://schemas.openxmlformats.org/officeDocument/2006/relationships/slideLayout" Target="../slideLayouts/slideLayout17.xml"/><Relationship Id="rId5" Type="http://schemas.openxmlformats.org/officeDocument/2006/relationships/image" Target="../media/image76.png"/><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hyperlink" Target="http://www.ti.com/lit/an/slaa951a/slaa951a.pdf"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hyperlink" Target="http://www.openscad.org/"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3891514"/>
            <a:ext cx="13533120" cy="1764032"/>
          </a:xfrm>
        </p:spPr>
        <p:txBody>
          <a:bodyPr/>
          <a:lstStyle/>
          <a:p>
            <a:r>
              <a:rPr lang="en-US" sz="5400" dirty="0">
                <a:solidFill>
                  <a:schemeClr val="tx1">
                    <a:lumMod val="95000"/>
                    <a:lumOff val="5000"/>
                  </a:schemeClr>
                </a:solidFill>
              </a:rPr>
              <a:t>Designing in emerging applications: Ultrasonic sensing and capacitive touch</a:t>
            </a:r>
            <a:endParaRPr lang="en-US" dirty="0">
              <a:solidFill>
                <a:schemeClr val="tx1">
                  <a:lumMod val="95000"/>
                  <a:lumOff val="5000"/>
                </a:schemeClr>
              </a:solidFill>
            </a:endParaRPr>
          </a:p>
        </p:txBody>
      </p:sp>
      <p:sp>
        <p:nvSpPr>
          <p:cNvPr id="3" name="Subtitle 2"/>
          <p:cNvSpPr>
            <a:spLocks noGrp="1"/>
          </p:cNvSpPr>
          <p:nvPr>
            <p:ph type="subTitle" idx="1"/>
          </p:nvPr>
        </p:nvSpPr>
        <p:spPr>
          <a:xfrm>
            <a:off x="548640" y="5486400"/>
            <a:ext cx="13533120" cy="1207686"/>
          </a:xfrm>
        </p:spPr>
        <p:txBody>
          <a:bodyPr/>
          <a:lstStyle/>
          <a:p>
            <a:r>
              <a:rPr lang="en-US" dirty="0"/>
              <a:t>Presenters: </a:t>
            </a:r>
          </a:p>
          <a:p>
            <a:r>
              <a:rPr lang="en-US" dirty="0"/>
              <a:t>Leo Estevez – MSP430 Applications</a:t>
            </a:r>
          </a:p>
          <a:p>
            <a:r>
              <a:rPr lang="en-US" dirty="0"/>
              <a:t>Dennis Lehman – MSP430 Applications</a:t>
            </a:r>
          </a:p>
          <a:p>
            <a:endParaRPr lang="en-US" dirty="0"/>
          </a:p>
        </p:txBody>
      </p:sp>
      <p:sp>
        <p:nvSpPr>
          <p:cNvPr id="4" name="Slide Number Placeholder 3"/>
          <p:cNvSpPr>
            <a:spLocks noGrp="1"/>
          </p:cNvSpPr>
          <p:nvPr>
            <p:ph type="sldNum" sz="quarter" idx="10"/>
          </p:nvPr>
        </p:nvSpPr>
        <p:spPr>
          <a:xfrm>
            <a:off x="11021808" y="7608456"/>
            <a:ext cx="3413760" cy="247651"/>
          </a:xfrm>
        </p:spPr>
        <p:txBody>
          <a:bodyPr/>
          <a:lstStyle/>
          <a:p>
            <a:pPr>
              <a:defRPr/>
            </a:pPr>
            <a:fld id="{611EB82E-268A-4CD9-83FA-D3F2E93EBAEA}" type="slidenum">
              <a:rPr lang="en-US" smtClean="0">
                <a:solidFill>
                  <a:srgbClr val="000000"/>
                </a:solidFill>
              </a:rPr>
              <a:pPr>
                <a:defRPr/>
              </a:pPr>
              <a:t>1</a:t>
            </a:fld>
            <a:endParaRPr lang="en-US" dirty="0">
              <a:solidFill>
                <a:srgbClr val="000000"/>
              </a:solidFill>
            </a:endParaRPr>
          </a:p>
        </p:txBody>
      </p:sp>
    </p:spTree>
    <p:extLst>
      <p:ext uri="{BB962C8B-B14F-4D97-AF65-F5344CB8AC3E}">
        <p14:creationId xmlns:p14="http://schemas.microsoft.com/office/powerpoint/2010/main" val="525613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500kHz @12cm</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10</a:t>
            </a:fld>
            <a:endParaRPr lang="en-US" dirty="0"/>
          </a:p>
        </p:txBody>
      </p:sp>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2"/>
            <a:ext cx="5791200" cy="486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2" y="76200"/>
            <a:ext cx="6810374" cy="6010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422096"/>
            <a:ext cx="5029200" cy="4303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p:nvPr/>
        </p:nvSpPr>
        <p:spPr>
          <a:xfrm>
            <a:off x="7315200" y="6934200"/>
            <a:ext cx="609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0" name="TextBox 9"/>
          <p:cNvSpPr txBox="1"/>
          <p:nvPr/>
        </p:nvSpPr>
        <p:spPr>
          <a:xfrm>
            <a:off x="9042400" y="6301718"/>
            <a:ext cx="4745210" cy="1138773"/>
          </a:xfrm>
          <a:prstGeom prst="rect">
            <a:avLst/>
          </a:prstGeom>
          <a:noFill/>
        </p:spPr>
        <p:txBody>
          <a:bodyPr wrap="none" lIns="91440" tIns="45720" rIns="91440" bIns="45720" rtlCol="0">
            <a:spAutoFit/>
          </a:bodyPr>
          <a:lstStyle/>
          <a:p>
            <a:r>
              <a:rPr lang="en-US" dirty="0"/>
              <a:t>0.2us * 343m/s = 68.6um</a:t>
            </a:r>
          </a:p>
          <a:p>
            <a:r>
              <a:rPr lang="en-US" dirty="0"/>
              <a:t>(34.3um one way)</a:t>
            </a:r>
          </a:p>
        </p:txBody>
      </p:sp>
    </p:spTree>
    <p:extLst>
      <p:ext uri="{BB962C8B-B14F-4D97-AF65-F5344CB8AC3E}">
        <p14:creationId xmlns:p14="http://schemas.microsoft.com/office/powerpoint/2010/main" val="3855283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200kHz @10cm</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11</a:t>
            </a:fld>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47026"/>
            <a:ext cx="5724525" cy="4792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228600"/>
            <a:ext cx="6858000"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2467" y="2895604"/>
            <a:ext cx="5486400" cy="4586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7696200" y="6844238"/>
            <a:ext cx="609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8" name="Rectangle 7"/>
          <p:cNvSpPr/>
          <p:nvPr/>
        </p:nvSpPr>
        <p:spPr>
          <a:xfrm>
            <a:off x="9558867" y="6274855"/>
            <a:ext cx="7315200" cy="1138773"/>
          </a:xfrm>
          <a:prstGeom prst="rect">
            <a:avLst/>
          </a:prstGeom>
        </p:spPr>
        <p:txBody>
          <a:bodyPr lIns="91440" tIns="45720" rIns="91440" bIns="45720">
            <a:spAutoFit/>
          </a:bodyPr>
          <a:lstStyle/>
          <a:p>
            <a:r>
              <a:rPr lang="en-US" dirty="0"/>
              <a:t>0.4us * 343m/s = 137.2um</a:t>
            </a:r>
          </a:p>
          <a:p>
            <a:r>
              <a:rPr lang="en-US" dirty="0"/>
              <a:t>(68.6um one way)</a:t>
            </a:r>
          </a:p>
        </p:txBody>
      </p:sp>
    </p:spTree>
    <p:extLst>
      <p:ext uri="{BB962C8B-B14F-4D97-AF65-F5344CB8AC3E}">
        <p14:creationId xmlns:p14="http://schemas.microsoft.com/office/powerpoint/2010/main" val="1758049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2" y="990600"/>
            <a:ext cx="7848600" cy="6522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a:t>175kHz @10cm</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12</a:t>
            </a:fld>
            <a:endParaRPr lang="en-US" dirty="0"/>
          </a:p>
        </p:txBody>
      </p:sp>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76200"/>
            <a:ext cx="6791325"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4475" y="4112632"/>
            <a:ext cx="4200525" cy="3400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9525000" y="6380634"/>
            <a:ext cx="7315200" cy="1138773"/>
          </a:xfrm>
          <a:prstGeom prst="rect">
            <a:avLst/>
          </a:prstGeom>
        </p:spPr>
        <p:txBody>
          <a:bodyPr lIns="91440" tIns="45720" rIns="91440" bIns="45720">
            <a:spAutoFit/>
          </a:bodyPr>
          <a:lstStyle/>
          <a:p>
            <a:r>
              <a:rPr lang="en-US" dirty="0"/>
              <a:t>0.13us * 343m/s = 44.6 um</a:t>
            </a:r>
          </a:p>
          <a:p>
            <a:r>
              <a:rPr lang="en-US" dirty="0"/>
              <a:t>(22.3um one way)</a:t>
            </a:r>
          </a:p>
        </p:txBody>
      </p:sp>
      <p:sp>
        <p:nvSpPr>
          <p:cNvPr id="17" name="Oval 16"/>
          <p:cNvSpPr/>
          <p:nvPr/>
        </p:nvSpPr>
        <p:spPr>
          <a:xfrm>
            <a:off x="8077200" y="6903458"/>
            <a:ext cx="609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Tree>
    <p:extLst>
      <p:ext uri="{BB962C8B-B14F-4D97-AF65-F5344CB8AC3E}">
        <p14:creationId xmlns:p14="http://schemas.microsoft.com/office/powerpoint/2010/main" val="2110923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200kHz foam </a:t>
            </a:r>
            <a:br>
              <a:rPr lang="en-US" dirty="0"/>
            </a:br>
            <a:r>
              <a:rPr lang="en-US" dirty="0"/>
              <a:t>experiments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13</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800" y="2928296"/>
            <a:ext cx="4572000" cy="4155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67385" y="7084186"/>
            <a:ext cx="1819730" cy="615554"/>
          </a:xfrm>
          <a:prstGeom prst="rect">
            <a:avLst/>
          </a:prstGeom>
          <a:noFill/>
        </p:spPr>
        <p:txBody>
          <a:bodyPr wrap="none" lIns="91440" tIns="45720" rIns="91440" bIns="45720" rtlCol="0">
            <a:spAutoFit/>
          </a:bodyPr>
          <a:lstStyle/>
          <a:p>
            <a:r>
              <a:rPr lang="en-US" dirty="0"/>
              <a:t>No Foam</a:t>
            </a:r>
          </a:p>
        </p:txBody>
      </p:sp>
      <p:sp>
        <p:nvSpPr>
          <p:cNvPr id="9" name="TextBox 8"/>
          <p:cNvSpPr txBox="1"/>
          <p:nvPr/>
        </p:nvSpPr>
        <p:spPr>
          <a:xfrm>
            <a:off x="6243201" y="7093581"/>
            <a:ext cx="2281394" cy="615554"/>
          </a:xfrm>
          <a:prstGeom prst="rect">
            <a:avLst/>
          </a:prstGeom>
          <a:noFill/>
        </p:spPr>
        <p:txBody>
          <a:bodyPr wrap="none" lIns="91440" tIns="45720" rIns="91440" bIns="45720" rtlCol="0">
            <a:spAutoFit/>
          </a:bodyPr>
          <a:lstStyle/>
          <a:p>
            <a:r>
              <a:rPr lang="en-US" dirty="0"/>
              <a:t>Some Foam</a:t>
            </a:r>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5651" y="3023994"/>
            <a:ext cx="4505211" cy="4155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0050" y="3048002"/>
            <a:ext cx="4492485" cy="4122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10883047" y="7084189"/>
            <a:ext cx="2233304" cy="615554"/>
          </a:xfrm>
          <a:prstGeom prst="rect">
            <a:avLst/>
          </a:prstGeom>
          <a:noFill/>
        </p:spPr>
        <p:txBody>
          <a:bodyPr wrap="none" lIns="91440" tIns="45720" rIns="91440" bIns="45720" rtlCol="0">
            <a:spAutoFit/>
          </a:bodyPr>
          <a:lstStyle/>
          <a:p>
            <a:r>
              <a:rPr lang="en-US" dirty="0"/>
              <a:t>More Foam</a:t>
            </a: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7502" y="76202"/>
            <a:ext cx="4381501" cy="3110642"/>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82200" y="109604"/>
            <a:ext cx="4152899" cy="3180286"/>
          </a:xfrm>
          <a:prstGeom prst="rect">
            <a:avLst/>
          </a:prstGeom>
        </p:spPr>
      </p:pic>
    </p:spTree>
    <p:extLst>
      <p:ext uri="{BB962C8B-B14F-4D97-AF65-F5344CB8AC3E}">
        <p14:creationId xmlns:p14="http://schemas.microsoft.com/office/powerpoint/2010/main" val="59962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200kHz condensation effects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14</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403" y="914400"/>
            <a:ext cx="4714875" cy="64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1"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2" y="1066802"/>
            <a:ext cx="5954418"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0564" y="4271726"/>
            <a:ext cx="3990974" cy="3314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8427646" y="6976827"/>
            <a:ext cx="699381"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Tree>
    <p:extLst>
      <p:ext uri="{BB962C8B-B14F-4D97-AF65-F5344CB8AC3E}">
        <p14:creationId xmlns:p14="http://schemas.microsoft.com/office/powerpoint/2010/main" val="1297306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175kHz condensation </a:t>
            </a:r>
            <a:br>
              <a:rPr lang="en-US" dirty="0"/>
            </a:br>
            <a:r>
              <a:rPr lang="en-US" dirty="0"/>
              <a:t>effects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15</a:t>
            </a:fld>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71600"/>
            <a:ext cx="6838950" cy="599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976785" y="919164"/>
            <a:ext cx="6134101" cy="4762501"/>
          </a:xfrm>
          <a:prstGeom prst="rect">
            <a:avLst/>
          </a:prstGeom>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933" y="3428886"/>
            <a:ext cx="5029200" cy="4146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8077200" y="7006173"/>
            <a:ext cx="609600"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6" name="Rectangle 5"/>
          <p:cNvSpPr/>
          <p:nvPr/>
        </p:nvSpPr>
        <p:spPr>
          <a:xfrm>
            <a:off x="9491133" y="6436790"/>
            <a:ext cx="7315200" cy="1138773"/>
          </a:xfrm>
          <a:prstGeom prst="rect">
            <a:avLst/>
          </a:prstGeom>
        </p:spPr>
        <p:txBody>
          <a:bodyPr lIns="91440" tIns="45720" rIns="91440" bIns="45720">
            <a:spAutoFit/>
          </a:bodyPr>
          <a:lstStyle/>
          <a:p>
            <a:r>
              <a:rPr lang="en-US" dirty="0"/>
              <a:t>4us * 343m/s = 1.37mm</a:t>
            </a:r>
          </a:p>
          <a:p>
            <a:r>
              <a:rPr lang="en-US" dirty="0"/>
              <a:t>(0.68 mm one way)</a:t>
            </a:r>
          </a:p>
        </p:txBody>
      </p:sp>
    </p:spTree>
    <p:extLst>
      <p:ext uri="{BB962C8B-B14F-4D97-AF65-F5344CB8AC3E}">
        <p14:creationId xmlns:p14="http://schemas.microsoft.com/office/powerpoint/2010/main" val="1466334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Additional applications/demo</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16</a:t>
            </a:fld>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2" y="990600"/>
            <a:ext cx="11982450" cy="5433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657600" y="6316137"/>
            <a:ext cx="5951181" cy="1138773"/>
          </a:xfrm>
          <a:prstGeom prst="rect">
            <a:avLst/>
          </a:prstGeom>
        </p:spPr>
        <p:txBody>
          <a:bodyPr wrap="none" lIns="91440" tIns="45720" rIns="91440" bIns="45720">
            <a:spAutoFit/>
          </a:bodyPr>
          <a:lstStyle/>
          <a:p>
            <a:r>
              <a:rPr lang="en-US" u="sng" dirty="0">
                <a:hlinkClick r:id="rId3"/>
              </a:rPr>
              <a:t>www.ti.com/tool/evm430-fr6043</a:t>
            </a:r>
            <a:endParaRPr lang="en-US" u="sng" dirty="0"/>
          </a:p>
          <a:p>
            <a:pPr algn="ctr"/>
            <a:r>
              <a:rPr lang="en-US" u="sng" dirty="0"/>
              <a:t>(Technical Documents)</a:t>
            </a:r>
            <a:endParaRPr lang="en-US" dirty="0"/>
          </a:p>
        </p:txBody>
      </p:sp>
    </p:spTree>
    <p:extLst>
      <p:ext uri="{BB962C8B-B14F-4D97-AF65-F5344CB8AC3E}">
        <p14:creationId xmlns:p14="http://schemas.microsoft.com/office/powerpoint/2010/main" val="2612165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3891514"/>
            <a:ext cx="13533120" cy="1764032"/>
          </a:xfrm>
        </p:spPr>
        <p:txBody>
          <a:bodyPr/>
          <a:lstStyle/>
          <a:p>
            <a:r>
              <a:rPr lang="en-US" dirty="0">
                <a:solidFill>
                  <a:schemeClr val="tx1">
                    <a:lumMod val="95000"/>
                    <a:lumOff val="5000"/>
                  </a:schemeClr>
                </a:solidFill>
              </a:rPr>
              <a:t>Automated tools make capacitive sensor design quick and easy </a:t>
            </a:r>
          </a:p>
        </p:txBody>
      </p:sp>
      <p:sp>
        <p:nvSpPr>
          <p:cNvPr id="3" name="Subtitle 2"/>
          <p:cNvSpPr>
            <a:spLocks noGrp="1"/>
          </p:cNvSpPr>
          <p:nvPr>
            <p:ph type="subTitle" idx="1"/>
          </p:nvPr>
        </p:nvSpPr>
        <p:spPr>
          <a:xfrm>
            <a:off x="548640" y="6156283"/>
            <a:ext cx="13533120" cy="1207686"/>
          </a:xfrm>
        </p:spPr>
        <p:txBody>
          <a:bodyPr/>
          <a:lstStyle/>
          <a:p>
            <a:r>
              <a:rPr lang="en-US" dirty="0"/>
              <a:t>Presenter: Dennis Lehman – MSP430 Applications</a:t>
            </a:r>
          </a:p>
          <a:p>
            <a:endParaRPr lang="en-US" dirty="0"/>
          </a:p>
        </p:txBody>
      </p:sp>
      <p:sp>
        <p:nvSpPr>
          <p:cNvPr id="4" name="Slide Number Placeholder 3"/>
          <p:cNvSpPr>
            <a:spLocks noGrp="1"/>
          </p:cNvSpPr>
          <p:nvPr>
            <p:ph type="sldNum" sz="quarter" idx="10"/>
          </p:nvPr>
        </p:nvSpPr>
        <p:spPr>
          <a:xfrm>
            <a:off x="11021808" y="7608456"/>
            <a:ext cx="3413760" cy="247651"/>
          </a:xfrm>
        </p:spPr>
        <p:txBody>
          <a:bodyPr/>
          <a:lstStyle/>
          <a:p>
            <a:pPr>
              <a:defRPr/>
            </a:pPr>
            <a:fld id="{611EB82E-268A-4CD9-83FA-D3F2E93EBAEA}" type="slidenum">
              <a:rPr lang="en-US" smtClean="0">
                <a:solidFill>
                  <a:srgbClr val="000000"/>
                </a:solidFill>
              </a:rPr>
              <a:pPr>
                <a:defRPr/>
              </a:pPr>
              <a:t>17</a:t>
            </a:fld>
            <a:endParaRPr lang="en-US" dirty="0">
              <a:solidFill>
                <a:srgbClr val="000000"/>
              </a:solidFill>
            </a:endParaRPr>
          </a:p>
        </p:txBody>
      </p:sp>
    </p:spTree>
    <p:extLst>
      <p:ext uri="{BB962C8B-B14F-4D97-AF65-F5344CB8AC3E}">
        <p14:creationId xmlns:p14="http://schemas.microsoft.com/office/powerpoint/2010/main" val="3276704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18</a:t>
            </a:fld>
            <a:endParaRPr lang="en-US" dirty="0">
              <a:solidFill>
                <a:srgbClr val="000000"/>
              </a:solidFill>
            </a:endParaRPr>
          </a:p>
        </p:txBody>
      </p:sp>
      <p:sp>
        <p:nvSpPr>
          <p:cNvPr id="4" name="TextBox 3"/>
          <p:cNvSpPr txBox="1"/>
          <p:nvPr/>
        </p:nvSpPr>
        <p:spPr>
          <a:xfrm>
            <a:off x="3982479" y="1385275"/>
            <a:ext cx="8037051" cy="5515357"/>
          </a:xfrm>
          <a:prstGeom prst="rect">
            <a:avLst/>
          </a:prstGeom>
          <a:noFill/>
        </p:spPr>
        <p:txBody>
          <a:bodyPr wrap="square" lIns="146304" tIns="73152" rIns="146304" bIns="73152" rtlCol="0">
            <a:spAutoFit/>
          </a:bodyPr>
          <a:lstStyle/>
          <a:p>
            <a:pPr>
              <a:spcAft>
                <a:spcPts val="1600"/>
              </a:spcAft>
            </a:pPr>
            <a:r>
              <a:rPr lang="en-US" sz="3800" dirty="0">
                <a:solidFill>
                  <a:srgbClr val="000000"/>
                </a:solidFill>
                <a:latin typeface="Arial"/>
                <a:cs typeface="+mn-cs"/>
              </a:rPr>
              <a:t>CapTIvate</a:t>
            </a:r>
            <a:r>
              <a:rPr lang="en-US" sz="3800" baseline="30000" dirty="0">
                <a:solidFill>
                  <a:srgbClr val="000000"/>
                </a:solidFill>
                <a:latin typeface="Arial"/>
                <a:cs typeface="+mn-cs"/>
              </a:rPr>
              <a:t>TM</a:t>
            </a:r>
            <a:r>
              <a:rPr lang="en-US" sz="3800" dirty="0">
                <a:solidFill>
                  <a:srgbClr val="000000"/>
                </a:solidFill>
                <a:latin typeface="Arial"/>
                <a:cs typeface="+mn-cs"/>
              </a:rPr>
              <a:t> Technology</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000000"/>
                </a:solidFill>
                <a:latin typeface="Arial"/>
                <a:cs typeface="+mn-cs"/>
              </a:rPr>
              <a:t>Automating Sensor Designs </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000000"/>
                </a:solidFill>
                <a:latin typeface="Arial"/>
                <a:cs typeface="+mn-cs"/>
              </a:rPr>
              <a:t>CapTIvate Design Center</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000000"/>
                </a:solidFill>
                <a:latin typeface="Arial"/>
                <a:cs typeface="+mn-cs"/>
              </a:rPr>
              <a:t>OpenSCAD Demo</a:t>
            </a:r>
          </a:p>
        </p:txBody>
      </p:sp>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854518" y="245413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854518" y="4091202"/>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836427" y="573515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3756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19</a:t>
            </a:fld>
            <a:endParaRPr lang="en-US" dirty="0">
              <a:solidFill>
                <a:srgbClr val="00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1885" y="1633163"/>
            <a:ext cx="12464576" cy="4535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468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3891514"/>
            <a:ext cx="13533120" cy="1764032"/>
          </a:xfrm>
        </p:spPr>
        <p:txBody>
          <a:bodyPr/>
          <a:lstStyle/>
          <a:p>
            <a:r>
              <a:rPr lang="en-US" dirty="0">
                <a:solidFill>
                  <a:schemeClr val="tx1">
                    <a:lumMod val="95000"/>
                    <a:lumOff val="5000"/>
                  </a:schemeClr>
                </a:solidFill>
              </a:rPr>
              <a:t>Ultrasonic Liquid Level Sensing</a:t>
            </a:r>
            <a:br>
              <a:rPr lang="en-US" dirty="0">
                <a:solidFill>
                  <a:schemeClr val="tx1">
                    <a:lumMod val="95000"/>
                    <a:lumOff val="5000"/>
                  </a:schemeClr>
                </a:solidFill>
              </a:rPr>
            </a:br>
            <a:r>
              <a:rPr lang="en-US" dirty="0">
                <a:solidFill>
                  <a:schemeClr val="tx1">
                    <a:lumMod val="95000"/>
                    <a:lumOff val="5000"/>
                  </a:schemeClr>
                </a:solidFill>
              </a:rPr>
              <a:t> </a:t>
            </a:r>
          </a:p>
        </p:txBody>
      </p:sp>
      <p:sp>
        <p:nvSpPr>
          <p:cNvPr id="3" name="Subtitle 2"/>
          <p:cNvSpPr>
            <a:spLocks noGrp="1"/>
          </p:cNvSpPr>
          <p:nvPr>
            <p:ph type="subTitle" idx="1"/>
          </p:nvPr>
        </p:nvSpPr>
        <p:spPr>
          <a:xfrm>
            <a:off x="548640" y="6156283"/>
            <a:ext cx="13533120" cy="1207686"/>
          </a:xfrm>
        </p:spPr>
        <p:txBody>
          <a:bodyPr/>
          <a:lstStyle/>
          <a:p>
            <a:r>
              <a:rPr lang="en-US" dirty="0"/>
              <a:t>Presenter: Leo Estevez – MSP430 Applications</a:t>
            </a:r>
          </a:p>
          <a:p>
            <a:endParaRPr lang="en-US" dirty="0"/>
          </a:p>
        </p:txBody>
      </p:sp>
      <p:sp>
        <p:nvSpPr>
          <p:cNvPr id="4" name="Slide Number Placeholder 3"/>
          <p:cNvSpPr>
            <a:spLocks noGrp="1"/>
          </p:cNvSpPr>
          <p:nvPr>
            <p:ph type="sldNum" sz="quarter" idx="10"/>
          </p:nvPr>
        </p:nvSpPr>
        <p:spPr>
          <a:xfrm>
            <a:off x="11021808" y="7608456"/>
            <a:ext cx="3413760" cy="247651"/>
          </a:xfrm>
        </p:spPr>
        <p:txBody>
          <a:bodyPr/>
          <a:lstStyle/>
          <a:p>
            <a:pPr>
              <a:defRPr/>
            </a:pPr>
            <a:fld id="{611EB82E-268A-4CD9-83FA-D3F2E93EBAEA}" type="slidenum">
              <a:rPr lang="en-US" smtClean="0">
                <a:solidFill>
                  <a:srgbClr val="000000"/>
                </a:solidFill>
              </a:rPr>
              <a:pPr>
                <a:defRPr/>
              </a:pPr>
              <a:t>2</a:t>
            </a:fld>
            <a:endParaRPr lang="en-US" dirty="0">
              <a:solidFill>
                <a:srgbClr val="000000"/>
              </a:solidFill>
            </a:endParaRPr>
          </a:p>
        </p:txBody>
      </p:sp>
    </p:spTree>
    <p:extLst>
      <p:ext uri="{BB962C8B-B14F-4D97-AF65-F5344CB8AC3E}">
        <p14:creationId xmlns:p14="http://schemas.microsoft.com/office/powerpoint/2010/main" val="562838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20</a:t>
            </a:fld>
            <a:endParaRPr lang="en-US" dirty="0">
              <a:solidFill>
                <a:srgbClr val="000000"/>
              </a:solidFill>
            </a:endParaRPr>
          </a:p>
        </p:txBody>
      </p:sp>
      <p:sp>
        <p:nvSpPr>
          <p:cNvPr id="4" name="TextBox 3"/>
          <p:cNvSpPr txBox="1"/>
          <p:nvPr/>
        </p:nvSpPr>
        <p:spPr>
          <a:xfrm>
            <a:off x="3982479" y="1385275"/>
            <a:ext cx="8037051" cy="5515357"/>
          </a:xfrm>
          <a:prstGeom prst="rect">
            <a:avLst/>
          </a:prstGeom>
          <a:noFill/>
        </p:spPr>
        <p:txBody>
          <a:bodyPr wrap="square" lIns="146304" tIns="73152" rIns="146304" bIns="73152" rtlCol="0">
            <a:spAutoFit/>
          </a:bodyPr>
          <a:lstStyle/>
          <a:p>
            <a:pPr>
              <a:spcAft>
                <a:spcPts val="1600"/>
              </a:spcAft>
            </a:pPr>
            <a:r>
              <a:rPr lang="en-US" sz="3800" dirty="0">
                <a:solidFill>
                  <a:srgbClr val="FF0000"/>
                </a:solidFill>
                <a:latin typeface="Arial"/>
                <a:cs typeface="+mn-cs"/>
              </a:rPr>
              <a:t>CapTIvate</a:t>
            </a:r>
            <a:r>
              <a:rPr lang="en-US" sz="3800" baseline="30000" dirty="0">
                <a:solidFill>
                  <a:srgbClr val="FF0000"/>
                </a:solidFill>
                <a:latin typeface="Arial"/>
                <a:cs typeface="+mn-cs"/>
              </a:rPr>
              <a:t>TM</a:t>
            </a:r>
            <a:r>
              <a:rPr lang="en-US" sz="3800" dirty="0">
                <a:solidFill>
                  <a:srgbClr val="FF0000"/>
                </a:solidFill>
                <a:latin typeface="Arial"/>
                <a:cs typeface="+mn-cs"/>
              </a:rPr>
              <a:t> Technology</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FFFFFF">
                    <a:lumMod val="75000"/>
                  </a:srgbClr>
                </a:solidFill>
                <a:latin typeface="Arial"/>
                <a:cs typeface="+mn-cs"/>
              </a:rPr>
              <a:t>Automating Sensor Designs </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FFFF">
                    <a:lumMod val="75000"/>
                  </a:srgbClr>
                </a:solidFill>
                <a:latin typeface="Arial"/>
                <a:cs typeface="+mn-cs"/>
              </a:rPr>
              <a:t>CapTIvate Design Center</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FFFF">
                    <a:lumMod val="75000"/>
                  </a:srgbClr>
                </a:solidFill>
                <a:latin typeface="Arial"/>
                <a:cs typeface="+mn-cs"/>
              </a:rPr>
              <a:t>OpenSCAD Demo</a:t>
            </a:r>
          </a:p>
        </p:txBody>
      </p:sp>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854518" y="245413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854518" y="4091202"/>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836427" y="573515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4500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21</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Technology Guide highlights</a:t>
            </a:r>
          </a:p>
        </p:txBody>
      </p:sp>
      <p:sp>
        <p:nvSpPr>
          <p:cNvPr id="3" name="Content Placeholder 2"/>
          <p:cNvSpPr>
            <a:spLocks noGrp="1"/>
          </p:cNvSpPr>
          <p:nvPr>
            <p:ph idx="4294967295"/>
          </p:nvPr>
        </p:nvSpPr>
        <p:spPr>
          <a:xfrm>
            <a:off x="0" y="1258888"/>
            <a:ext cx="13547725" cy="5934075"/>
          </a:xfrm>
        </p:spPr>
        <p:txBody>
          <a:bodyPr/>
          <a:lstStyle/>
          <a:p>
            <a:r>
              <a:rPr lang="en-US" dirty="0">
                <a:hlinkClick r:id="rId3"/>
              </a:rPr>
              <a:t>https://ti.com/captivatetechguide</a:t>
            </a:r>
            <a:endParaRPr lang="en-US" dirty="0"/>
          </a:p>
          <a:p>
            <a:pPr lvl="1"/>
            <a:r>
              <a:rPr lang="en-US" dirty="0"/>
              <a:t>MSP430 CapTIvate MCU selection</a:t>
            </a:r>
          </a:p>
          <a:p>
            <a:pPr lvl="1"/>
            <a:r>
              <a:rPr lang="en-US" dirty="0"/>
              <a:t>CapTIvate Technology</a:t>
            </a:r>
          </a:p>
          <a:p>
            <a:pPr lvl="1"/>
            <a:r>
              <a:rPr lang="en-US" dirty="0"/>
              <a:t>Sensor design guidelines</a:t>
            </a:r>
          </a:p>
          <a:p>
            <a:pPr lvl="1"/>
            <a:r>
              <a:rPr lang="en-US" dirty="0"/>
              <a:t>CapTIvate Design Center GUI</a:t>
            </a:r>
          </a:p>
          <a:p>
            <a:pPr lvl="1"/>
            <a:r>
              <a:rPr lang="en-US" dirty="0"/>
              <a:t>Development Tools</a:t>
            </a:r>
          </a:p>
          <a:p>
            <a:pPr lvl="1"/>
            <a:r>
              <a:rPr lang="en-US" dirty="0"/>
              <a:t>Getting Started Workshop</a:t>
            </a:r>
          </a:p>
          <a:p>
            <a:pPr lvl="1"/>
            <a:r>
              <a:rPr lang="en-US" dirty="0"/>
              <a:t>Video</a:t>
            </a:r>
          </a:p>
          <a:p>
            <a:pPr lvl="2"/>
            <a:r>
              <a:rPr lang="en-US" dirty="0">
                <a:hlinkClick r:id="rId4"/>
              </a:rPr>
              <a:t>Tune capacitive sensors in 5mins or less</a:t>
            </a:r>
            <a:endParaRPr lang="en-US" dirty="0"/>
          </a:p>
          <a:p>
            <a:pPr lvl="2"/>
            <a:endParaRPr lang="en-US" dirty="0"/>
          </a:p>
          <a:p>
            <a:endParaRPr lang="en-US"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1434" y="1258164"/>
            <a:ext cx="5860056" cy="4142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MSP430FR2532 Starting Project Canva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0684" y="4889443"/>
            <a:ext cx="2591816" cy="2303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7847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22</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err="1"/>
              <a:t>CapTIvate</a:t>
            </a:r>
            <a:r>
              <a:rPr lang="en-US" dirty="0"/>
              <a:t> tools</a:t>
            </a:r>
          </a:p>
        </p:txBody>
      </p:sp>
      <p:sp>
        <p:nvSpPr>
          <p:cNvPr id="3" name="Content Placeholder 2"/>
          <p:cNvSpPr>
            <a:spLocks noGrp="1"/>
          </p:cNvSpPr>
          <p:nvPr>
            <p:ph idx="4294967295"/>
          </p:nvPr>
        </p:nvSpPr>
        <p:spPr>
          <a:xfrm>
            <a:off x="0" y="1258888"/>
            <a:ext cx="13547725" cy="5934075"/>
          </a:xfrm>
        </p:spPr>
        <p:txBody>
          <a:bodyPr/>
          <a:lstStyle/>
          <a:p>
            <a:pPr lvl="2"/>
            <a:endParaRPr lang="en-US" dirty="0"/>
          </a:p>
          <a:p>
            <a:endParaRPr lang="en-US" dirty="0"/>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774" y="1182734"/>
            <a:ext cx="9427520" cy="6143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3314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23</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Agenda</a:t>
            </a:r>
          </a:p>
        </p:txBody>
      </p:sp>
      <p:sp>
        <p:nvSpPr>
          <p:cNvPr id="4" name="TextBox 3"/>
          <p:cNvSpPr txBox="1"/>
          <p:nvPr/>
        </p:nvSpPr>
        <p:spPr>
          <a:xfrm>
            <a:off x="3982479" y="1385275"/>
            <a:ext cx="8037051" cy="5515357"/>
          </a:xfrm>
          <a:prstGeom prst="rect">
            <a:avLst/>
          </a:prstGeom>
          <a:noFill/>
        </p:spPr>
        <p:txBody>
          <a:bodyPr wrap="square" lIns="146304" tIns="73152" rIns="146304" bIns="73152" rtlCol="0">
            <a:spAutoFit/>
          </a:bodyPr>
          <a:lstStyle/>
          <a:p>
            <a:pPr>
              <a:spcAft>
                <a:spcPts val="1600"/>
              </a:spcAft>
            </a:pPr>
            <a:r>
              <a:rPr lang="en-US" sz="3800" dirty="0">
                <a:solidFill>
                  <a:srgbClr val="FFFFFF">
                    <a:lumMod val="75000"/>
                  </a:srgbClr>
                </a:solidFill>
                <a:latin typeface="Arial"/>
                <a:cs typeface="+mn-cs"/>
              </a:rPr>
              <a:t>CapTIvate</a:t>
            </a:r>
            <a:r>
              <a:rPr lang="en-US" sz="3800" baseline="30000" dirty="0">
                <a:solidFill>
                  <a:srgbClr val="FFFFFF">
                    <a:lumMod val="75000"/>
                  </a:srgbClr>
                </a:solidFill>
                <a:latin typeface="Arial"/>
                <a:cs typeface="+mn-cs"/>
              </a:rPr>
              <a:t>TM</a:t>
            </a:r>
            <a:r>
              <a:rPr lang="en-US" sz="3800" dirty="0">
                <a:solidFill>
                  <a:srgbClr val="FFFFFF">
                    <a:lumMod val="75000"/>
                  </a:srgbClr>
                </a:solidFill>
                <a:latin typeface="Arial"/>
                <a:cs typeface="+mn-cs"/>
              </a:rPr>
              <a:t> Technology</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FF0000"/>
                </a:solidFill>
                <a:latin typeface="Arial"/>
                <a:cs typeface="+mn-cs"/>
              </a:rPr>
              <a:t>Automating Sensor Designs </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FFFF">
                    <a:lumMod val="75000"/>
                  </a:srgbClr>
                </a:solidFill>
                <a:latin typeface="Arial"/>
                <a:cs typeface="+mn-cs"/>
              </a:rPr>
              <a:t>CapTIvate Design Center</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FFFF">
                    <a:lumMod val="75000"/>
                  </a:srgbClr>
                </a:solidFill>
                <a:latin typeface="Arial"/>
                <a:cs typeface="+mn-cs"/>
              </a:rPr>
              <a:t>OpenSCAD Demo</a:t>
            </a:r>
          </a:p>
        </p:txBody>
      </p:sp>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854518" y="245413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854518" y="4091202"/>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836427" y="573515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1530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327" y="5108643"/>
            <a:ext cx="5049190" cy="2076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24</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Automating PCB sensor design</a:t>
            </a:r>
          </a:p>
        </p:txBody>
      </p:sp>
      <p:sp>
        <p:nvSpPr>
          <p:cNvPr id="3" name="Content Placeholder 2"/>
          <p:cNvSpPr>
            <a:spLocks noGrp="1"/>
          </p:cNvSpPr>
          <p:nvPr>
            <p:ph idx="4294967295"/>
          </p:nvPr>
        </p:nvSpPr>
        <p:spPr>
          <a:xfrm>
            <a:off x="0" y="1258888"/>
            <a:ext cx="13547725" cy="5934075"/>
          </a:xfrm>
        </p:spPr>
        <p:txBody>
          <a:bodyPr/>
          <a:lstStyle/>
          <a:p>
            <a:r>
              <a:rPr lang="en-US" dirty="0"/>
              <a:t>CapTIvate Tech Guide – Design Guide Chapter</a:t>
            </a:r>
          </a:p>
          <a:p>
            <a:r>
              <a:rPr lang="en-US" dirty="0"/>
              <a:t>SLAA891- OpenSCAD auto-generates electrode patterns in seconds</a:t>
            </a:r>
          </a:p>
          <a:p>
            <a:r>
              <a:rPr lang="en-US" dirty="0"/>
              <a:t>Scripts for sliders, curved sliders, wheels and touchpads provided by TI</a:t>
            </a:r>
          </a:p>
          <a:p>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5294" y="3000771"/>
            <a:ext cx="7747355" cy="1762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2098" y="5102599"/>
            <a:ext cx="3545312" cy="1951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5072" y="4763591"/>
            <a:ext cx="4927786" cy="2290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8727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25</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Automating PCB sensor design</a:t>
            </a:r>
          </a:p>
        </p:txBody>
      </p:sp>
      <p:sp>
        <p:nvSpPr>
          <p:cNvPr id="11" name="Content Placeholder 2"/>
          <p:cNvSpPr>
            <a:spLocks noGrp="1"/>
          </p:cNvSpPr>
          <p:nvPr>
            <p:ph idx="4294967295"/>
          </p:nvPr>
        </p:nvSpPr>
        <p:spPr>
          <a:xfrm>
            <a:off x="0" y="1258888"/>
            <a:ext cx="5591175" cy="5934075"/>
          </a:xfrm>
        </p:spPr>
        <p:txBody>
          <a:bodyPr/>
          <a:lstStyle/>
          <a:p>
            <a:r>
              <a:rPr lang="en-US" dirty="0"/>
              <a:t>OpenSCAD</a:t>
            </a:r>
          </a:p>
          <a:p>
            <a:pPr lvl="1"/>
            <a:r>
              <a:rPr lang="en-US" dirty="0">
                <a:hlinkClick r:id="rId3"/>
              </a:rPr>
              <a:t>https://www.openscad.org</a:t>
            </a:r>
            <a:endParaRPr lang="en-US" dirty="0"/>
          </a:p>
          <a:p>
            <a:r>
              <a:rPr lang="en-US" dirty="0"/>
              <a:t>Open Source (free)</a:t>
            </a:r>
          </a:p>
          <a:p>
            <a:r>
              <a:rPr lang="en-US" dirty="0"/>
              <a:t>2D/3D CAD</a:t>
            </a:r>
          </a:p>
          <a:p>
            <a:r>
              <a:rPr lang="en-US" dirty="0"/>
              <a:t>Programming script controls sensor design</a:t>
            </a: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9015" y="1919558"/>
            <a:ext cx="7779160" cy="4997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248443" y="5418059"/>
            <a:ext cx="5576115" cy="1607293"/>
            <a:chOff x="155277" y="3386287"/>
            <a:chExt cx="3485072" cy="1004558"/>
          </a:xfrm>
        </p:grpSpPr>
        <p:pic>
          <p:nvPicPr>
            <p:cNvPr id="184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277" y="3386287"/>
              <a:ext cx="3485072" cy="84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164568" y="4073942"/>
              <a:ext cx="2475781" cy="3169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grpSp>
    </p:spTree>
    <p:extLst>
      <p:ext uri="{BB962C8B-B14F-4D97-AF65-F5344CB8AC3E}">
        <p14:creationId xmlns:p14="http://schemas.microsoft.com/office/powerpoint/2010/main" val="35098982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26</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Automating PCB sensor design</a:t>
            </a:r>
          </a:p>
        </p:txBody>
      </p:sp>
      <p:sp>
        <p:nvSpPr>
          <p:cNvPr id="6" name="Content Placeholder 2"/>
          <p:cNvSpPr>
            <a:spLocks noGrp="1"/>
          </p:cNvSpPr>
          <p:nvPr>
            <p:ph idx="4294967295"/>
          </p:nvPr>
        </p:nvSpPr>
        <p:spPr>
          <a:xfrm>
            <a:off x="0" y="1258888"/>
            <a:ext cx="6781800" cy="5934075"/>
          </a:xfrm>
        </p:spPr>
        <p:txBody>
          <a:bodyPr/>
          <a:lstStyle/>
          <a:p>
            <a:r>
              <a:rPr lang="en-US" dirty="0"/>
              <a:t>Scripts can be customized by user</a:t>
            </a:r>
          </a:p>
          <a:p>
            <a:r>
              <a:rPr lang="en-US" dirty="0"/>
              <a:t>Requires only a few parameters to define a sensor design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981200"/>
            <a:ext cx="6569016"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0721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27</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err="1"/>
              <a:t>OpenSCAD</a:t>
            </a:r>
            <a:r>
              <a:rPr lang="en-US" dirty="0"/>
              <a:t> design process</a:t>
            </a:r>
          </a:p>
        </p:txBody>
      </p:sp>
      <p:sp>
        <p:nvSpPr>
          <p:cNvPr id="3" name="Content Placeholder 2"/>
          <p:cNvSpPr>
            <a:spLocks noGrp="1"/>
          </p:cNvSpPr>
          <p:nvPr>
            <p:ph idx="4294967295"/>
          </p:nvPr>
        </p:nvSpPr>
        <p:spPr>
          <a:xfrm>
            <a:off x="0" y="1258888"/>
            <a:ext cx="13547725" cy="5934075"/>
          </a:xfrm>
        </p:spPr>
        <p:txBody>
          <a:bodyPr/>
          <a:lstStyle/>
          <a:p>
            <a:r>
              <a:rPr lang="en-US" dirty="0"/>
              <a:t>Live Demo at end of presentation</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0273" y="2234098"/>
            <a:ext cx="9720053" cy="5011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7068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28</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Agenda</a:t>
            </a:r>
          </a:p>
        </p:txBody>
      </p:sp>
      <p:sp>
        <p:nvSpPr>
          <p:cNvPr id="4" name="TextBox 3"/>
          <p:cNvSpPr txBox="1"/>
          <p:nvPr/>
        </p:nvSpPr>
        <p:spPr>
          <a:xfrm>
            <a:off x="3982479" y="1385275"/>
            <a:ext cx="8037051" cy="5515357"/>
          </a:xfrm>
          <a:prstGeom prst="rect">
            <a:avLst/>
          </a:prstGeom>
          <a:noFill/>
        </p:spPr>
        <p:txBody>
          <a:bodyPr wrap="square" lIns="146304" tIns="73152" rIns="146304" bIns="73152" rtlCol="0">
            <a:spAutoFit/>
          </a:bodyPr>
          <a:lstStyle/>
          <a:p>
            <a:pPr>
              <a:spcAft>
                <a:spcPts val="1600"/>
              </a:spcAft>
            </a:pPr>
            <a:r>
              <a:rPr lang="en-US" sz="3800" dirty="0">
                <a:solidFill>
                  <a:srgbClr val="FFFFFF">
                    <a:lumMod val="75000"/>
                  </a:srgbClr>
                </a:solidFill>
                <a:latin typeface="Arial"/>
                <a:cs typeface="+mn-cs"/>
              </a:rPr>
              <a:t>CapTIvate</a:t>
            </a:r>
            <a:r>
              <a:rPr lang="en-US" sz="3800" baseline="30000" dirty="0">
                <a:solidFill>
                  <a:srgbClr val="FFFFFF">
                    <a:lumMod val="75000"/>
                  </a:srgbClr>
                </a:solidFill>
                <a:latin typeface="Arial"/>
              </a:rPr>
              <a:t>TM</a:t>
            </a:r>
            <a:r>
              <a:rPr lang="en-US" sz="3800" dirty="0">
                <a:solidFill>
                  <a:srgbClr val="FFFFFF">
                    <a:lumMod val="75000"/>
                  </a:srgbClr>
                </a:solidFill>
                <a:latin typeface="Arial"/>
                <a:cs typeface="+mn-cs"/>
              </a:rPr>
              <a:t> Technology</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A4A4A4">
                    <a:lumMod val="60000"/>
                    <a:lumOff val="40000"/>
                  </a:srgbClr>
                </a:solidFill>
                <a:latin typeface="Arial"/>
                <a:cs typeface="+mn-cs"/>
              </a:rPr>
              <a:t>Automating Sensor Designs </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0000"/>
                </a:solidFill>
                <a:latin typeface="Arial"/>
                <a:cs typeface="+mn-cs"/>
              </a:rPr>
              <a:t>CapTIvate Design Center</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FFFF">
                    <a:lumMod val="75000"/>
                  </a:srgbClr>
                </a:solidFill>
                <a:latin typeface="Arial"/>
                <a:cs typeface="+mn-cs"/>
              </a:rPr>
              <a:t>OpenSCAD Demo</a:t>
            </a:r>
          </a:p>
        </p:txBody>
      </p:sp>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854518" y="245413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854518" y="4091202"/>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836427" y="573515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5272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865" y="2156475"/>
            <a:ext cx="6440986" cy="4119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29</a:t>
            </a:fld>
            <a:endParaRPr lang="en-US" dirty="0">
              <a:solidFill>
                <a:srgbClr val="000000"/>
              </a:solidFill>
            </a:endParaRPr>
          </a:p>
        </p:txBody>
      </p:sp>
      <p:sp>
        <p:nvSpPr>
          <p:cNvPr id="19" name="Content Placeholder 2"/>
          <p:cNvSpPr>
            <a:spLocks noGrp="1"/>
          </p:cNvSpPr>
          <p:nvPr>
            <p:ph idx="4294967295"/>
          </p:nvPr>
        </p:nvSpPr>
        <p:spPr>
          <a:xfrm>
            <a:off x="0" y="1258888"/>
            <a:ext cx="13547725" cy="5934075"/>
          </a:xfrm>
        </p:spPr>
        <p:txBody>
          <a:bodyPr/>
          <a:lstStyle/>
          <a:p>
            <a:r>
              <a:rPr lang="en-US" dirty="0"/>
              <a:t>Select MCU</a:t>
            </a: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3" name="Rectangle 2"/>
          <p:cNvSpPr/>
          <p:nvPr/>
        </p:nvSpPr>
        <p:spPr>
          <a:xfrm>
            <a:off x="2370971" y="3037673"/>
            <a:ext cx="2089389" cy="25789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defTabSz="731520" fontAlgn="auto">
              <a:spcBef>
                <a:spcPts val="0"/>
              </a:spcBef>
              <a:spcAft>
                <a:spcPts val="0"/>
              </a:spcAft>
            </a:pPr>
            <a:endParaRPr lang="en-US" sz="2900" dirty="0">
              <a:solidFill>
                <a:srgbClr val="FFFFFF"/>
              </a:solidFill>
            </a:endParaRPr>
          </a:p>
        </p:txBody>
      </p:sp>
      <p:pic>
        <p:nvPicPr>
          <p:cNvPr id="6146" name="Picture 2" descr="C:\Users\a0272918\AppData\Local\Microsoft\Windows\INetCache\IE\HZK2DUA3\13534299015014[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787227" y="3105505"/>
            <a:ext cx="1167482" cy="587397"/>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Select Device Varia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05607" y="2318747"/>
            <a:ext cx="3276600" cy="3794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483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3</a:t>
            </a:fld>
            <a:endParaRPr lang="en-US" dirty="0">
              <a:solidFill>
                <a:srgbClr val="000000"/>
              </a:solidFill>
            </a:endParaRPr>
          </a:p>
        </p:txBody>
      </p:sp>
      <p:sp>
        <p:nvSpPr>
          <p:cNvPr id="4" name="TextBox 3"/>
          <p:cNvSpPr txBox="1"/>
          <p:nvPr/>
        </p:nvSpPr>
        <p:spPr>
          <a:xfrm>
            <a:off x="3982481" y="533402"/>
            <a:ext cx="8037051" cy="6816226"/>
          </a:xfrm>
          <a:prstGeom prst="rect">
            <a:avLst/>
          </a:prstGeom>
          <a:noFill/>
        </p:spPr>
        <p:txBody>
          <a:bodyPr wrap="square" lIns="146304" tIns="73152" rIns="146304" bIns="73152" rtlCol="0">
            <a:spAutoFit/>
          </a:bodyPr>
          <a:lstStyle/>
          <a:p>
            <a:pPr>
              <a:lnSpc>
                <a:spcPct val="200000"/>
              </a:lnSpc>
              <a:spcAft>
                <a:spcPts val="1600"/>
              </a:spcAft>
            </a:pPr>
            <a:r>
              <a:rPr lang="en-US" sz="3800" dirty="0">
                <a:solidFill>
                  <a:srgbClr val="000000"/>
                </a:solidFill>
                <a:latin typeface="Arial"/>
                <a:cs typeface="+mn-cs"/>
              </a:rPr>
              <a:t>TI’s Solution</a:t>
            </a:r>
          </a:p>
          <a:p>
            <a:pPr>
              <a:lnSpc>
                <a:spcPct val="200000"/>
              </a:lnSpc>
              <a:spcAft>
                <a:spcPts val="1600"/>
              </a:spcAft>
            </a:pPr>
            <a:r>
              <a:rPr lang="en-US" sz="3800" dirty="0">
                <a:solidFill>
                  <a:srgbClr val="000000"/>
                </a:solidFill>
                <a:latin typeface="Arial"/>
                <a:cs typeface="+mn-cs"/>
              </a:rPr>
              <a:t>Test fixtures </a:t>
            </a:r>
          </a:p>
          <a:p>
            <a:pPr>
              <a:lnSpc>
                <a:spcPct val="200000"/>
              </a:lnSpc>
              <a:spcAft>
                <a:spcPts val="1600"/>
              </a:spcAft>
            </a:pPr>
            <a:r>
              <a:rPr lang="en-US" sz="3800" dirty="0">
                <a:solidFill>
                  <a:srgbClr val="000000"/>
                </a:solidFill>
                <a:latin typeface="Arial"/>
                <a:cs typeface="+mn-cs"/>
              </a:rPr>
              <a:t>Transducers</a:t>
            </a:r>
          </a:p>
          <a:p>
            <a:pPr>
              <a:lnSpc>
                <a:spcPct val="200000"/>
              </a:lnSpc>
              <a:spcAft>
                <a:spcPts val="1600"/>
              </a:spcAft>
            </a:pPr>
            <a:r>
              <a:rPr lang="en-US" sz="3800" dirty="0">
                <a:solidFill>
                  <a:srgbClr val="000000"/>
                </a:solidFill>
                <a:latin typeface="Arial"/>
                <a:cs typeface="+mn-cs"/>
              </a:rPr>
              <a:t>Adverse operating conditions</a:t>
            </a:r>
          </a:p>
          <a:p>
            <a:pPr>
              <a:lnSpc>
                <a:spcPct val="200000"/>
              </a:lnSpc>
              <a:spcAft>
                <a:spcPts val="1600"/>
              </a:spcAft>
            </a:pPr>
            <a:r>
              <a:rPr lang="en-US" sz="3800" dirty="0">
                <a:solidFill>
                  <a:srgbClr val="000000"/>
                </a:solidFill>
                <a:latin typeface="Arial"/>
                <a:cs typeface="+mn-cs"/>
              </a:rPr>
              <a:t>Additional applications and demo</a:t>
            </a:r>
          </a:p>
        </p:txBody>
      </p:sp>
      <p:grpSp>
        <p:nvGrpSpPr>
          <p:cNvPr id="6" name="Group 5"/>
          <p:cNvGrpSpPr/>
          <p:nvPr/>
        </p:nvGrpSpPr>
        <p:grpSpPr>
          <a:xfrm>
            <a:off x="2949024" y="1579414"/>
            <a:ext cx="8991386" cy="5507189"/>
            <a:chOff x="2949024" y="1066800"/>
            <a:chExt cx="8991386" cy="5507189"/>
          </a:xfrm>
        </p:grpSpPr>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949024" y="382039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949024" y="519719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949024" y="6573989"/>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DB69BB6-C30B-439F-83BD-46DB20052705}"/>
                </a:ext>
              </a:extLst>
            </p:cNvPr>
            <p:cNvCxnSpPr/>
            <p:nvPr/>
          </p:nvCxnSpPr>
          <p:spPr>
            <a:xfrm>
              <a:off x="2949024" y="2443597"/>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2DB69BB6-C30B-439F-83BD-46DB20052705}"/>
                </a:ext>
              </a:extLst>
            </p:cNvPr>
            <p:cNvCxnSpPr/>
            <p:nvPr/>
          </p:nvCxnSpPr>
          <p:spPr>
            <a:xfrm>
              <a:off x="2949024" y="1066800"/>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43646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30</a:t>
            </a:fld>
            <a:endParaRPr lang="en-US" dirty="0">
              <a:solidFill>
                <a:srgbClr val="000000"/>
              </a:solidFill>
            </a:endParaRPr>
          </a:p>
        </p:txBody>
      </p:sp>
      <p:sp>
        <p:nvSpPr>
          <p:cNvPr id="19" name="Content Placeholder 2"/>
          <p:cNvSpPr>
            <a:spLocks noGrp="1"/>
          </p:cNvSpPr>
          <p:nvPr>
            <p:ph idx="4294967295"/>
          </p:nvPr>
        </p:nvSpPr>
        <p:spPr>
          <a:xfrm>
            <a:off x="0" y="1258888"/>
            <a:ext cx="13547725" cy="5934075"/>
          </a:xfrm>
        </p:spPr>
        <p:txBody>
          <a:bodyPr/>
          <a:lstStyle/>
          <a:p>
            <a:r>
              <a:rPr lang="en-US" dirty="0"/>
              <a:t>Select and configure keypad sensor</a:t>
            </a: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pic>
        <p:nvPicPr>
          <p:cNvPr id="2061" name="Picture 13" descr="Add Sensor Be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95254" y="2926081"/>
            <a:ext cx="4450749" cy="2468586"/>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260" y="2052890"/>
            <a:ext cx="7418510" cy="5112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Straight Arrow Connector 22"/>
          <p:cNvCxnSpPr>
            <a:endCxn id="2061" idx="1"/>
          </p:cNvCxnSpPr>
          <p:nvPr/>
        </p:nvCxnSpPr>
        <p:spPr>
          <a:xfrm flipV="1">
            <a:off x="2926086" y="4160374"/>
            <a:ext cx="5869173" cy="114688"/>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29481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31</a:t>
            </a:fld>
            <a:endParaRPr lang="en-US" dirty="0">
              <a:solidFill>
                <a:srgbClr val="000000"/>
              </a:solidFill>
            </a:endParaRPr>
          </a:p>
        </p:txBody>
      </p:sp>
      <p:sp>
        <p:nvSpPr>
          <p:cNvPr id="13" name="Content Placeholder 2"/>
          <p:cNvSpPr>
            <a:spLocks noGrp="1"/>
          </p:cNvSpPr>
          <p:nvPr>
            <p:ph idx="4294967295"/>
          </p:nvPr>
        </p:nvSpPr>
        <p:spPr>
          <a:xfrm>
            <a:off x="0" y="1258888"/>
            <a:ext cx="13547725" cy="5934075"/>
          </a:xfrm>
        </p:spPr>
        <p:txBody>
          <a:bodyPr/>
          <a:lstStyle/>
          <a:p>
            <a:r>
              <a:rPr lang="en-US" dirty="0"/>
              <a:t>Repeat for all sensors</a:t>
            </a: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452" y="2093437"/>
            <a:ext cx="7400229" cy="5099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6728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32</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1764" y="1148722"/>
            <a:ext cx="9111038" cy="5757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9645860" y="2775858"/>
            <a:ext cx="884629" cy="42082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defTabSz="731520" fontAlgn="auto">
              <a:spcBef>
                <a:spcPts val="0"/>
              </a:spcBef>
              <a:spcAft>
                <a:spcPts val="0"/>
              </a:spcAft>
            </a:pPr>
            <a:endParaRPr lang="en-US" sz="2900" dirty="0">
              <a:solidFill>
                <a:srgbClr val="FFFFFF"/>
              </a:solidFill>
            </a:endParaRPr>
          </a:p>
        </p:txBody>
      </p:sp>
    </p:spTree>
    <p:extLst>
      <p:ext uri="{BB962C8B-B14F-4D97-AF65-F5344CB8AC3E}">
        <p14:creationId xmlns:p14="http://schemas.microsoft.com/office/powerpoint/2010/main" val="3120954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33</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Configuration MCU connections to sensors</a:t>
            </a:r>
          </a:p>
          <a:p>
            <a:r>
              <a:rPr lang="en-US" dirty="0"/>
              <a:t>Generate MSP430 starter project firmware</a:t>
            </a:r>
          </a:p>
        </p:txBody>
      </p:sp>
      <p:grpSp>
        <p:nvGrpSpPr>
          <p:cNvPr id="5" name="Group 4"/>
          <p:cNvGrpSpPr/>
          <p:nvPr/>
        </p:nvGrpSpPr>
        <p:grpSpPr>
          <a:xfrm>
            <a:off x="909159" y="2546062"/>
            <a:ext cx="8682726" cy="4723213"/>
            <a:chOff x="-374939" y="1186736"/>
            <a:chExt cx="8438284" cy="4443964"/>
          </a:xfrm>
        </p:grpSpPr>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939" y="1186736"/>
              <a:ext cx="8438284" cy="4443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788" y="3029035"/>
              <a:ext cx="6234538" cy="2174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175" name="Picture 7" descr="Generate Starter Code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1591" y="3210739"/>
            <a:ext cx="4002373" cy="129338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681779" y="4142087"/>
            <a:ext cx="1260443" cy="36204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defTabSz="731520" fontAlgn="auto">
              <a:spcBef>
                <a:spcPts val="0"/>
              </a:spcBef>
              <a:spcAft>
                <a:spcPts val="0"/>
              </a:spcAft>
            </a:pPr>
            <a:endParaRPr lang="en-US" sz="2900" dirty="0">
              <a:solidFill>
                <a:srgbClr val="FFFFFF"/>
              </a:solidFill>
            </a:endParaRPr>
          </a:p>
        </p:txBody>
      </p:sp>
      <p:cxnSp>
        <p:nvCxnSpPr>
          <p:cNvPr id="7" name="Straight Arrow Connector 6"/>
          <p:cNvCxnSpPr>
            <a:endCxn id="7175" idx="1"/>
          </p:cNvCxnSpPr>
          <p:nvPr/>
        </p:nvCxnSpPr>
        <p:spPr>
          <a:xfrm flipV="1">
            <a:off x="7942217" y="3857436"/>
            <a:ext cx="1959370" cy="284654"/>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7179"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77834" y="4524082"/>
            <a:ext cx="2849880" cy="227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Explosion 2 5"/>
          <p:cNvSpPr/>
          <p:nvPr/>
        </p:nvSpPr>
        <p:spPr>
          <a:xfrm rot="965422">
            <a:off x="9363850" y="808096"/>
            <a:ext cx="4806022" cy="2547727"/>
          </a:xfrm>
          <a:prstGeom prst="irregularSeal2">
            <a:avLst/>
          </a:prstGeom>
          <a:solidFill>
            <a:schemeClr val="tx2">
              <a:lumMod val="60000"/>
              <a:lumOff val="4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9753600" y="1600200"/>
            <a:ext cx="3554371" cy="1071062"/>
          </a:xfrm>
          <a:prstGeom prst="rect">
            <a:avLst/>
          </a:prstGeom>
          <a:noFill/>
        </p:spPr>
        <p:txBody>
          <a:bodyPr wrap="none" lIns="146304" tIns="73152" rIns="146304" bIns="73152" rtlCol="0">
            <a:spAutoFit/>
          </a:bodyPr>
          <a:lstStyle/>
          <a:p>
            <a:pPr algn="ctr" defTabSz="731520" fontAlgn="auto">
              <a:spcBef>
                <a:spcPts val="0"/>
              </a:spcBef>
              <a:spcAft>
                <a:spcPts val="0"/>
              </a:spcAft>
            </a:pPr>
            <a:r>
              <a:rPr lang="en-US" sz="2000" dirty="0">
                <a:solidFill>
                  <a:srgbClr val="000000"/>
                </a:solidFill>
                <a:latin typeface="Arial"/>
                <a:cs typeface="+mn-cs"/>
              </a:rPr>
              <a:t>Generates 100% of the code</a:t>
            </a:r>
            <a:br>
              <a:rPr lang="en-US" sz="2000" dirty="0">
                <a:solidFill>
                  <a:srgbClr val="000000"/>
                </a:solidFill>
                <a:latin typeface="Arial"/>
                <a:cs typeface="+mn-cs"/>
              </a:rPr>
            </a:br>
            <a:r>
              <a:rPr lang="en-US" sz="2000" dirty="0">
                <a:solidFill>
                  <a:srgbClr val="000000"/>
                </a:solidFill>
                <a:latin typeface="Arial"/>
                <a:cs typeface="+mn-cs"/>
              </a:rPr>
              <a:t>to get started.</a:t>
            </a:r>
            <a:br>
              <a:rPr lang="en-US" sz="2000" dirty="0">
                <a:solidFill>
                  <a:srgbClr val="000000"/>
                </a:solidFill>
                <a:latin typeface="Arial"/>
                <a:cs typeface="+mn-cs"/>
              </a:rPr>
            </a:br>
            <a:r>
              <a:rPr lang="en-US" sz="2000" dirty="0">
                <a:solidFill>
                  <a:srgbClr val="000000"/>
                </a:solidFill>
                <a:latin typeface="Arial"/>
                <a:cs typeface="+mn-cs"/>
              </a:rPr>
              <a:t> (no need to write code)</a:t>
            </a:r>
          </a:p>
        </p:txBody>
      </p:sp>
    </p:spTree>
    <p:extLst>
      <p:ext uri="{BB962C8B-B14F-4D97-AF65-F5344CB8AC3E}">
        <p14:creationId xmlns:p14="http://schemas.microsoft.com/office/powerpoint/2010/main" val="1471716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34</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Build and program MSP430</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4955" y="2170218"/>
            <a:ext cx="5501245" cy="5156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0" y="1600200"/>
            <a:ext cx="2330898" cy="1647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85649" y="4114800"/>
            <a:ext cx="13716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4613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35</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Enable communications</a:t>
            </a:r>
          </a:p>
          <a:p>
            <a:r>
              <a:rPr lang="en-US" dirty="0"/>
              <a:t>View sensor data</a:t>
            </a:r>
          </a:p>
        </p:txBody>
      </p:sp>
      <p:grpSp>
        <p:nvGrpSpPr>
          <p:cNvPr id="9" name="Group 8"/>
          <p:cNvGrpSpPr/>
          <p:nvPr/>
        </p:nvGrpSpPr>
        <p:grpSpPr>
          <a:xfrm>
            <a:off x="2394070" y="2256443"/>
            <a:ext cx="9912101" cy="5134758"/>
            <a:chOff x="726408" y="1766149"/>
            <a:chExt cx="6074296" cy="3085523"/>
          </a:xfrm>
        </p:grpSpPr>
        <p:pic>
          <p:nvPicPr>
            <p:cNvPr id="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7013" y="1766149"/>
              <a:ext cx="1753691" cy="702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descr="Channel Bar Vi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408" y="1851252"/>
              <a:ext cx="4320605" cy="30004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667944" y="2242477"/>
              <a:ext cx="1060910" cy="34634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31520" fontAlgn="auto">
                <a:spcBef>
                  <a:spcPts val="0"/>
                </a:spcBef>
                <a:spcAft>
                  <a:spcPts val="0"/>
                </a:spcAft>
              </a:pPr>
              <a:endParaRPr lang="en-US" sz="2900" dirty="0">
                <a:solidFill>
                  <a:srgbClr val="FFFFFF"/>
                </a:solidFill>
              </a:endParaRPr>
            </a:p>
          </p:txBody>
        </p:sp>
        <p:cxnSp>
          <p:nvCxnSpPr>
            <p:cNvPr id="8" name="Straight Arrow Connector 7"/>
            <p:cNvCxnSpPr/>
            <p:nvPr/>
          </p:nvCxnSpPr>
          <p:spPr>
            <a:xfrm flipV="1">
              <a:off x="3752604" y="1947553"/>
              <a:ext cx="1294409" cy="468097"/>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75129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36</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View sensor output</a:t>
            </a:r>
          </a:p>
        </p:txBody>
      </p:sp>
      <p:pic>
        <p:nvPicPr>
          <p:cNvPr id="10242" name="Picture 2" descr="Channel Bar Vi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999" y="1805050"/>
            <a:ext cx="7759051" cy="5388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9543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37</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Tune sensor’s sensitivity and thresholds</a:t>
            </a:r>
          </a:p>
        </p:txBody>
      </p:sp>
      <p:pic>
        <p:nvPicPr>
          <p:cNvPr id="11266" name="Picture 2" descr="Undocking Tab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3141" y="1946420"/>
            <a:ext cx="6603190" cy="524686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51819" y="6615891"/>
            <a:ext cx="2162643" cy="590931"/>
          </a:xfrm>
          <a:prstGeom prst="rect">
            <a:avLst/>
          </a:prstGeom>
          <a:noFill/>
        </p:spPr>
        <p:txBody>
          <a:bodyPr wrap="none" lIns="146304" tIns="73152" rIns="146304" bIns="73152" rtlCol="0">
            <a:spAutoFit/>
          </a:bodyPr>
          <a:lstStyle/>
          <a:p>
            <a:pPr defTabSz="731520" fontAlgn="auto">
              <a:spcBef>
                <a:spcPts val="0"/>
              </a:spcBef>
              <a:spcAft>
                <a:spcPts val="0"/>
              </a:spcAft>
            </a:pPr>
            <a:r>
              <a:rPr lang="en-US" sz="2900" dirty="0">
                <a:solidFill>
                  <a:srgbClr val="000000"/>
                </a:solidFill>
                <a:latin typeface="Arial"/>
                <a:cs typeface="+mn-cs"/>
              </a:rPr>
              <a:t>Detachable</a:t>
            </a:r>
          </a:p>
        </p:txBody>
      </p:sp>
      <p:pic>
        <p:nvPicPr>
          <p:cNvPr id="11268" name="Picture 4" descr="Proximity and Touch Threshol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9951" y="1946416"/>
            <a:ext cx="5958840" cy="3032762"/>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flipV="1">
            <a:off x="6734736" y="4427123"/>
            <a:ext cx="2271510" cy="962771"/>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11270" name="Picture 6" descr="Close up Button Ba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320" y="2432068"/>
            <a:ext cx="3089821" cy="3810318"/>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Conversion Contr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5588" y="5271986"/>
            <a:ext cx="4040382" cy="134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8678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38</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CapTIvate Design Center GUI</a:t>
            </a:r>
          </a:p>
        </p:txBody>
      </p:sp>
      <p:sp>
        <p:nvSpPr>
          <p:cNvPr id="13" name="Content Placeholder 2"/>
          <p:cNvSpPr>
            <a:spLocks noGrp="1"/>
          </p:cNvSpPr>
          <p:nvPr>
            <p:ph idx="4294967295"/>
          </p:nvPr>
        </p:nvSpPr>
        <p:spPr>
          <a:xfrm>
            <a:off x="0" y="1258888"/>
            <a:ext cx="13547725" cy="5934075"/>
          </a:xfrm>
        </p:spPr>
        <p:txBody>
          <a:bodyPr/>
          <a:lstStyle/>
          <a:p>
            <a:r>
              <a:rPr lang="en-US" dirty="0"/>
              <a:t>Generate final code</a:t>
            </a:r>
          </a:p>
        </p:txBody>
      </p:sp>
      <p:grpSp>
        <p:nvGrpSpPr>
          <p:cNvPr id="5" name="Group 4"/>
          <p:cNvGrpSpPr/>
          <p:nvPr/>
        </p:nvGrpSpPr>
        <p:grpSpPr>
          <a:xfrm>
            <a:off x="909159" y="2546062"/>
            <a:ext cx="8682726" cy="4723213"/>
            <a:chOff x="-374939" y="1186736"/>
            <a:chExt cx="8438284" cy="4443964"/>
          </a:xfrm>
        </p:grpSpPr>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939" y="1186736"/>
              <a:ext cx="8438284" cy="4443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788" y="3029035"/>
              <a:ext cx="6234538" cy="2174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175" name="Picture 7" descr="Generate Starter Code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1591" y="3210739"/>
            <a:ext cx="4002373" cy="129338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681779" y="4142087"/>
            <a:ext cx="1260443" cy="36204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defTabSz="731520" fontAlgn="auto">
              <a:spcBef>
                <a:spcPts val="0"/>
              </a:spcBef>
              <a:spcAft>
                <a:spcPts val="0"/>
              </a:spcAft>
            </a:pPr>
            <a:endParaRPr lang="en-US" sz="2900" dirty="0">
              <a:solidFill>
                <a:srgbClr val="FFFFFF"/>
              </a:solidFill>
            </a:endParaRPr>
          </a:p>
        </p:txBody>
      </p:sp>
      <p:cxnSp>
        <p:nvCxnSpPr>
          <p:cNvPr id="7" name="Straight Arrow Connector 6"/>
          <p:cNvCxnSpPr>
            <a:endCxn id="7175" idx="1"/>
          </p:cNvCxnSpPr>
          <p:nvPr/>
        </p:nvCxnSpPr>
        <p:spPr>
          <a:xfrm flipV="1">
            <a:off x="7942217" y="3857436"/>
            <a:ext cx="1959370" cy="284654"/>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8434" y="4648199"/>
            <a:ext cx="2503861" cy="1995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1180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39</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Agenda</a:t>
            </a:r>
          </a:p>
        </p:txBody>
      </p:sp>
      <p:sp>
        <p:nvSpPr>
          <p:cNvPr id="4" name="TextBox 3"/>
          <p:cNvSpPr txBox="1"/>
          <p:nvPr/>
        </p:nvSpPr>
        <p:spPr>
          <a:xfrm>
            <a:off x="3982479" y="1385275"/>
            <a:ext cx="8037051" cy="5515357"/>
          </a:xfrm>
          <a:prstGeom prst="rect">
            <a:avLst/>
          </a:prstGeom>
          <a:noFill/>
        </p:spPr>
        <p:txBody>
          <a:bodyPr wrap="square" lIns="146304" tIns="73152" rIns="146304" bIns="73152" rtlCol="0">
            <a:spAutoFit/>
          </a:bodyPr>
          <a:lstStyle/>
          <a:p>
            <a:pPr>
              <a:spcAft>
                <a:spcPts val="1600"/>
              </a:spcAft>
            </a:pPr>
            <a:r>
              <a:rPr lang="en-US" sz="3800" dirty="0">
                <a:solidFill>
                  <a:srgbClr val="FFFFFF">
                    <a:lumMod val="75000"/>
                  </a:srgbClr>
                </a:solidFill>
                <a:latin typeface="Arial"/>
                <a:cs typeface="+mn-cs"/>
              </a:rPr>
              <a:t>CapTIvate</a:t>
            </a:r>
            <a:r>
              <a:rPr lang="en-US" sz="3800" baseline="30000" dirty="0">
                <a:solidFill>
                  <a:srgbClr val="FFFFFF">
                    <a:lumMod val="75000"/>
                  </a:srgbClr>
                </a:solidFill>
                <a:latin typeface="Arial"/>
              </a:rPr>
              <a:t>TM</a:t>
            </a:r>
            <a:r>
              <a:rPr lang="en-US" sz="3800" dirty="0">
                <a:solidFill>
                  <a:srgbClr val="FFFFFF">
                    <a:lumMod val="75000"/>
                  </a:srgbClr>
                </a:solidFill>
                <a:latin typeface="Arial"/>
                <a:cs typeface="+mn-cs"/>
              </a:rPr>
              <a:t> Technology</a:t>
            </a:r>
          </a:p>
          <a:p>
            <a:pPr>
              <a:spcAft>
                <a:spcPts val="1600"/>
              </a:spcAft>
            </a:pPr>
            <a:endParaRPr lang="en-US" sz="3800" dirty="0">
              <a:solidFill>
                <a:srgbClr val="000000"/>
              </a:solidFill>
              <a:latin typeface="Arial"/>
              <a:cs typeface="+mn-cs"/>
            </a:endParaRPr>
          </a:p>
          <a:p>
            <a:pPr>
              <a:spcAft>
                <a:spcPts val="1600"/>
              </a:spcAft>
            </a:pPr>
            <a:r>
              <a:rPr lang="en-US" sz="3800" dirty="0">
                <a:solidFill>
                  <a:srgbClr val="A4A4A4">
                    <a:lumMod val="60000"/>
                    <a:lumOff val="40000"/>
                  </a:srgbClr>
                </a:solidFill>
                <a:latin typeface="Arial"/>
                <a:cs typeface="+mn-cs"/>
              </a:rPr>
              <a:t>Automating Sensor Designs </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A4A4A4">
                    <a:lumMod val="60000"/>
                    <a:lumOff val="40000"/>
                  </a:srgbClr>
                </a:solidFill>
                <a:latin typeface="Arial"/>
                <a:cs typeface="+mn-cs"/>
              </a:rPr>
              <a:t>CapTIvate Design Center</a:t>
            </a:r>
          </a:p>
          <a:p>
            <a:pPr>
              <a:spcAft>
                <a:spcPts val="1600"/>
              </a:spcAft>
            </a:pPr>
            <a:endParaRPr lang="en-US" sz="3800" dirty="0">
              <a:solidFill>
                <a:srgbClr val="FFFFFF">
                  <a:lumMod val="75000"/>
                </a:srgbClr>
              </a:solidFill>
              <a:latin typeface="Arial"/>
              <a:cs typeface="+mn-cs"/>
            </a:endParaRPr>
          </a:p>
          <a:p>
            <a:pPr>
              <a:spcAft>
                <a:spcPts val="1600"/>
              </a:spcAft>
            </a:pPr>
            <a:r>
              <a:rPr lang="en-US" sz="3800" dirty="0">
                <a:solidFill>
                  <a:srgbClr val="FF0000"/>
                </a:solidFill>
                <a:latin typeface="Arial"/>
                <a:cs typeface="+mn-cs"/>
              </a:rPr>
              <a:t>OpenSCAD Demo</a:t>
            </a:r>
          </a:p>
        </p:txBody>
      </p:sp>
      <p:cxnSp>
        <p:nvCxnSpPr>
          <p:cNvPr id="43" name="Straight Connector 42">
            <a:extLst>
              <a:ext uri="{FF2B5EF4-FFF2-40B4-BE49-F238E27FC236}">
                <a16:creationId xmlns:a16="http://schemas.microsoft.com/office/drawing/2014/main" xmlns="" id="{2DB69BB6-C30B-439F-83BD-46DB20052705}"/>
              </a:ext>
            </a:extLst>
          </p:cNvPr>
          <p:cNvCxnSpPr/>
          <p:nvPr/>
        </p:nvCxnSpPr>
        <p:spPr>
          <a:xfrm>
            <a:off x="2854518" y="2454131"/>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91FA3A61-9F4F-4853-A75D-7C0D9DAC1E2B}"/>
              </a:ext>
            </a:extLst>
          </p:cNvPr>
          <p:cNvCxnSpPr/>
          <p:nvPr/>
        </p:nvCxnSpPr>
        <p:spPr>
          <a:xfrm>
            <a:off x="2854518" y="4091202"/>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17822797-A54C-4E0D-9088-8ECF5F625415}"/>
              </a:ext>
            </a:extLst>
          </p:cNvPr>
          <p:cNvCxnSpPr/>
          <p:nvPr/>
        </p:nvCxnSpPr>
        <p:spPr>
          <a:xfrm>
            <a:off x="2836427" y="5735154"/>
            <a:ext cx="89913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3270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Technology/Cost comparisons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4</a:t>
            </a:fld>
            <a:endParaRPr lang="en-US" dirty="0"/>
          </a:p>
        </p:txBody>
      </p:sp>
      <p:sp>
        <p:nvSpPr>
          <p:cNvPr id="2" name="Content Placeholder 1"/>
          <p:cNvSpPr>
            <a:spLocks noGrp="1"/>
          </p:cNvSpPr>
          <p:nvPr>
            <p:ph idx="4294967295"/>
          </p:nvPr>
        </p:nvSpPr>
        <p:spPr>
          <a:xfrm>
            <a:off x="1082675" y="1447800"/>
            <a:ext cx="13547725" cy="5632450"/>
          </a:xfrm>
        </p:spPr>
        <p:txBody>
          <a:bodyPr/>
          <a:lstStyle/>
          <a:p>
            <a:r>
              <a:rPr lang="en-US" dirty="0"/>
              <a:t>In liquid sensors are prone to corrosion/mechanical failure and can’t work with arbitrary containers. (drink dispensers, coffee machines, etc.)</a:t>
            </a:r>
          </a:p>
          <a:p>
            <a:r>
              <a:rPr lang="en-US" dirty="0"/>
              <a:t>The additional cost of a transducer can be 50 cents(in high volumes).</a:t>
            </a:r>
          </a:p>
          <a:p>
            <a:pPr lvl="1"/>
            <a:r>
              <a:rPr lang="en-US" dirty="0"/>
              <a:t>The transducer can often be fit directly into the chassis of the tank or machine and doesn’t require modification to the container itself.</a:t>
            </a:r>
          </a:p>
          <a:p>
            <a:r>
              <a:rPr lang="en-US" dirty="0"/>
              <a:t>Ultrasonic level sensing enables resolutions</a:t>
            </a:r>
            <a:r>
              <a:rPr lang="en-US" b="1" dirty="0"/>
              <a:t>(~20 microns) </a:t>
            </a:r>
            <a:r>
              <a:rPr lang="en-US" dirty="0"/>
              <a:t>which could enable feedback for flow control while dispensing fluid from a container(or to a container).</a:t>
            </a:r>
          </a:p>
          <a:p>
            <a:r>
              <a:rPr lang="en-US" dirty="0"/>
              <a:t>Average current consumption is </a:t>
            </a:r>
            <a:r>
              <a:rPr lang="en-US" b="1" dirty="0"/>
              <a:t>&lt;20uA </a:t>
            </a:r>
            <a:r>
              <a:rPr lang="en-US" dirty="0"/>
              <a:t>per measurement per second.</a:t>
            </a:r>
          </a:p>
          <a:p>
            <a:endParaRPr lang="en-US" dirty="0"/>
          </a:p>
        </p:txBody>
      </p:sp>
    </p:spTree>
    <p:extLst>
      <p:ext uri="{BB962C8B-B14F-4D97-AF65-F5344CB8AC3E}">
        <p14:creationId xmlns:p14="http://schemas.microsoft.com/office/powerpoint/2010/main" val="3102816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40</a:t>
            </a:fld>
            <a:endParaRPr lang="en-US" dirty="0">
              <a:solidFill>
                <a:srgbClr val="000000"/>
              </a:solidFill>
            </a:endParaRPr>
          </a:p>
        </p:txBody>
      </p:sp>
      <p:sp>
        <p:nvSpPr>
          <p:cNvPr id="2" name="Title 1"/>
          <p:cNvSpPr>
            <a:spLocks noGrp="1"/>
          </p:cNvSpPr>
          <p:nvPr>
            <p:ph type="title" idx="4294967295"/>
          </p:nvPr>
        </p:nvSpPr>
        <p:spPr>
          <a:xfrm>
            <a:off x="0" y="171450"/>
            <a:ext cx="13531850" cy="977900"/>
          </a:xfrm>
        </p:spPr>
        <p:txBody>
          <a:bodyPr/>
          <a:lstStyle/>
          <a:p>
            <a:r>
              <a:rPr lang="en-US" dirty="0"/>
              <a:t>Design Touchpad using OpenSCAD</a:t>
            </a:r>
          </a:p>
        </p:txBody>
      </p:sp>
      <p:sp>
        <p:nvSpPr>
          <p:cNvPr id="3" name="Content Placeholder 2"/>
          <p:cNvSpPr>
            <a:spLocks noGrp="1"/>
          </p:cNvSpPr>
          <p:nvPr>
            <p:ph idx="4294967295"/>
          </p:nvPr>
        </p:nvSpPr>
        <p:spPr>
          <a:xfrm>
            <a:off x="0" y="1258888"/>
            <a:ext cx="13547725" cy="5934075"/>
          </a:xfrm>
        </p:spPr>
        <p:txBody>
          <a:bodyPr/>
          <a:lstStyle/>
          <a:p>
            <a:r>
              <a:rPr lang="en-US" dirty="0"/>
              <a:t>Touchpad is a 2D sensor</a:t>
            </a:r>
          </a:p>
          <a:p>
            <a:r>
              <a:rPr lang="en-US" dirty="0"/>
              <a:t>Remote Controls, headphones, earbuds</a:t>
            </a:r>
          </a:p>
          <a:p>
            <a:r>
              <a:rPr lang="en-US" dirty="0"/>
              <a:t>Use OpenSCAD to generate diamond patterns</a:t>
            </a:r>
          </a:p>
          <a:p>
            <a:endParaRPr lang="en-US" dirty="0"/>
          </a:p>
          <a:p>
            <a:endParaRPr lang="en-US" dirty="0"/>
          </a:p>
          <a:p>
            <a:endParaRPr lang="en-US" dirty="0"/>
          </a:p>
          <a:p>
            <a:endParaRPr lang="en-US" dirty="0"/>
          </a:p>
          <a:p>
            <a:endParaRPr lang="en-US" dirty="0"/>
          </a:p>
          <a:p>
            <a:r>
              <a:rPr lang="en-US" dirty="0"/>
              <a:t>OpenSCAD Demos</a:t>
            </a:r>
          </a:p>
        </p:txBody>
      </p:sp>
      <p:pic>
        <p:nvPicPr>
          <p:cNvPr id="1026" name="Picture 2" descr="Common Shap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635" y="3525322"/>
            <a:ext cx="10025162" cy="1889826"/>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50343" y="4170876"/>
            <a:ext cx="3132696" cy="2147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2" name="Picture 4" descr="Example Remote Control with Touchpa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3363" y="1496383"/>
            <a:ext cx="2424810" cy="2136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4419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 name="Rectangle 2"/>
          <p:cNvSpPr/>
          <p:nvPr/>
        </p:nvSpPr>
        <p:spPr>
          <a:xfrm>
            <a:off x="13716000" y="0"/>
            <a:ext cx="929550" cy="307777"/>
          </a:xfrm>
          <a:prstGeom prst="rect">
            <a:avLst/>
          </a:prstGeom>
        </p:spPr>
        <p:txBody>
          <a:bodyPr wrap="none">
            <a:spAutoFit/>
          </a:bodyPr>
          <a:lstStyle/>
          <a:p>
            <a:r>
              <a:rPr lang="en-US" sz="1400" dirty="0">
                <a:latin typeface="+mj-lt"/>
              </a:rPr>
              <a:t>SLYP712</a:t>
            </a:r>
          </a:p>
        </p:txBody>
      </p:sp>
    </p:spTree>
    <p:extLst>
      <p:ext uri="{BB962C8B-B14F-4D97-AF65-F5344CB8AC3E}">
        <p14:creationId xmlns:p14="http://schemas.microsoft.com/office/powerpoint/2010/main" val="490057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TI’s ultrasonic sensing solution (MSP43FR604x)</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5</a:t>
            </a:fld>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3" y="1143002"/>
            <a:ext cx="13468350" cy="619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46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ADC based correlation vs. TDC zero crossing</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6</a:t>
            </a:fld>
            <a:endParaRPr lang="en-US" dirty="0"/>
          </a:p>
        </p:txBody>
      </p:sp>
      <p:sp>
        <p:nvSpPr>
          <p:cNvPr id="5" name="TextBox 4"/>
          <p:cNvSpPr txBox="1"/>
          <p:nvPr/>
        </p:nvSpPr>
        <p:spPr>
          <a:xfrm>
            <a:off x="522839" y="1237180"/>
            <a:ext cx="2706190" cy="2185214"/>
          </a:xfrm>
          <a:prstGeom prst="rect">
            <a:avLst/>
          </a:prstGeom>
          <a:noFill/>
        </p:spPr>
        <p:txBody>
          <a:bodyPr wrap="none" lIns="91440" tIns="45720" rIns="91440" bIns="45720" rtlCol="0">
            <a:spAutoFit/>
          </a:bodyPr>
          <a:lstStyle/>
          <a:p>
            <a:r>
              <a:rPr lang="en-US" dirty="0"/>
              <a:t>TDC</a:t>
            </a:r>
          </a:p>
          <a:p>
            <a:r>
              <a:rPr lang="en-US" dirty="0"/>
              <a:t>Zero-Crossing</a:t>
            </a:r>
          </a:p>
          <a:p>
            <a:r>
              <a:rPr lang="en-US" dirty="0"/>
              <a:t>(Amplitude</a:t>
            </a:r>
          </a:p>
          <a:p>
            <a:r>
              <a:rPr lang="en-US" dirty="0"/>
              <a:t>Dependent)</a:t>
            </a:r>
          </a:p>
        </p:txBody>
      </p:sp>
      <p:sp>
        <p:nvSpPr>
          <p:cNvPr id="7" name="TextBox 6"/>
          <p:cNvSpPr txBox="1"/>
          <p:nvPr/>
        </p:nvSpPr>
        <p:spPr>
          <a:xfrm>
            <a:off x="487379" y="4800603"/>
            <a:ext cx="2488182" cy="2185214"/>
          </a:xfrm>
          <a:prstGeom prst="rect">
            <a:avLst/>
          </a:prstGeom>
          <a:noFill/>
        </p:spPr>
        <p:txBody>
          <a:bodyPr wrap="none" lIns="91440" tIns="45720" rIns="91440" bIns="45720" rtlCol="0">
            <a:spAutoFit/>
          </a:bodyPr>
          <a:lstStyle/>
          <a:p>
            <a:r>
              <a:rPr lang="en-US" dirty="0"/>
              <a:t>ADC Based</a:t>
            </a:r>
          </a:p>
          <a:p>
            <a:r>
              <a:rPr lang="en-US" dirty="0"/>
              <a:t>Correlation</a:t>
            </a:r>
          </a:p>
          <a:p>
            <a:r>
              <a:rPr lang="en-US" dirty="0"/>
              <a:t>(Amplitude</a:t>
            </a:r>
          </a:p>
          <a:p>
            <a:r>
              <a:rPr lang="en-US" dirty="0"/>
              <a:t>Independent)</a:t>
            </a:r>
          </a:p>
        </p:txBody>
      </p:sp>
      <p:sp>
        <p:nvSpPr>
          <p:cNvPr id="9" name="Slide Number Placeholder 3"/>
          <p:cNvSpPr txBox="1">
            <a:spLocks/>
          </p:cNvSpPr>
          <p:nvPr/>
        </p:nvSpPr>
        <p:spPr>
          <a:xfrm>
            <a:off x="11032296" y="7453620"/>
            <a:ext cx="2133600" cy="154782"/>
          </a:xfrm>
          <a:prstGeom prst="rect">
            <a:avLst/>
          </a:prstGeom>
        </p:spPr>
        <p:txBody>
          <a:bodyPr vert="horz" lIns="130622" tIns="65310" rIns="130622" bIns="65310" rtlCol="0" anchor="ctr"/>
          <a:lstStyle>
            <a:defPPr>
              <a:defRPr lang="en-US"/>
            </a:defPPr>
            <a:lvl1pPr algn="r" rtl="0" fontAlgn="base">
              <a:spcBef>
                <a:spcPct val="0"/>
              </a:spcBef>
              <a:spcAft>
                <a:spcPct val="0"/>
              </a:spcAft>
              <a:defRPr sz="1700" kern="1200">
                <a:solidFill>
                  <a:schemeClr val="tx1">
                    <a:tint val="75000"/>
                  </a:schemeClr>
                </a:solidFill>
                <a:latin typeface="Times New Roman" pitchFamily="18" charset="0"/>
                <a:ea typeface="+mn-ea"/>
                <a:cs typeface="Arial" charset="0"/>
              </a:defRPr>
            </a:lvl1pPr>
            <a:lvl2pPr marL="652463" indent="-195263" algn="l" rtl="0" fontAlgn="base">
              <a:spcBef>
                <a:spcPct val="0"/>
              </a:spcBef>
              <a:spcAft>
                <a:spcPct val="0"/>
              </a:spcAft>
              <a:defRPr sz="3400" kern="1200">
                <a:solidFill>
                  <a:schemeClr val="tx1"/>
                </a:solidFill>
                <a:latin typeface="Times New Roman" pitchFamily="18" charset="0"/>
                <a:ea typeface="+mn-ea"/>
                <a:cs typeface="Arial" charset="0"/>
              </a:defRPr>
            </a:lvl2pPr>
            <a:lvl3pPr marL="1304925" indent="-390525" algn="l" rtl="0" fontAlgn="base">
              <a:spcBef>
                <a:spcPct val="0"/>
              </a:spcBef>
              <a:spcAft>
                <a:spcPct val="0"/>
              </a:spcAft>
              <a:defRPr sz="3400" kern="1200">
                <a:solidFill>
                  <a:schemeClr val="tx1"/>
                </a:solidFill>
                <a:latin typeface="Times New Roman" pitchFamily="18" charset="0"/>
                <a:ea typeface="+mn-ea"/>
                <a:cs typeface="Arial" charset="0"/>
              </a:defRPr>
            </a:lvl3pPr>
            <a:lvl4pPr marL="1958975" indent="-587375" algn="l" rtl="0" fontAlgn="base">
              <a:spcBef>
                <a:spcPct val="0"/>
              </a:spcBef>
              <a:spcAft>
                <a:spcPct val="0"/>
              </a:spcAft>
              <a:defRPr sz="3400" kern="1200">
                <a:solidFill>
                  <a:schemeClr val="tx1"/>
                </a:solidFill>
                <a:latin typeface="Times New Roman" pitchFamily="18" charset="0"/>
                <a:ea typeface="+mn-ea"/>
                <a:cs typeface="Arial" charset="0"/>
              </a:defRPr>
            </a:lvl4pPr>
            <a:lvl5pPr marL="2611438" indent="-782638" algn="l" rtl="0" fontAlgn="base">
              <a:spcBef>
                <a:spcPct val="0"/>
              </a:spcBef>
              <a:spcAft>
                <a:spcPct val="0"/>
              </a:spcAft>
              <a:defRPr sz="3400" kern="1200">
                <a:solidFill>
                  <a:schemeClr val="tx1"/>
                </a:solidFill>
                <a:latin typeface="Times New Roman" pitchFamily="18" charset="0"/>
                <a:ea typeface="+mn-ea"/>
                <a:cs typeface="Arial" charset="0"/>
              </a:defRPr>
            </a:lvl5pPr>
            <a:lvl6pPr marL="2286000" algn="l" defTabSz="914400" rtl="0" eaLnBrk="1" latinLnBrk="0" hangingPunct="1">
              <a:defRPr sz="3400" kern="1200">
                <a:solidFill>
                  <a:schemeClr val="tx1"/>
                </a:solidFill>
                <a:latin typeface="Times New Roman" pitchFamily="18" charset="0"/>
                <a:ea typeface="+mn-ea"/>
                <a:cs typeface="Arial" charset="0"/>
              </a:defRPr>
            </a:lvl6pPr>
            <a:lvl7pPr marL="2743200" algn="l" defTabSz="914400" rtl="0" eaLnBrk="1" latinLnBrk="0" hangingPunct="1">
              <a:defRPr sz="3400" kern="1200">
                <a:solidFill>
                  <a:schemeClr val="tx1"/>
                </a:solidFill>
                <a:latin typeface="Times New Roman" pitchFamily="18" charset="0"/>
                <a:ea typeface="+mn-ea"/>
                <a:cs typeface="Arial" charset="0"/>
              </a:defRPr>
            </a:lvl7pPr>
            <a:lvl8pPr marL="3200400" algn="l" defTabSz="914400" rtl="0" eaLnBrk="1" latinLnBrk="0" hangingPunct="1">
              <a:defRPr sz="3400" kern="1200">
                <a:solidFill>
                  <a:schemeClr val="tx1"/>
                </a:solidFill>
                <a:latin typeface="Times New Roman" pitchFamily="18" charset="0"/>
                <a:ea typeface="+mn-ea"/>
                <a:cs typeface="Arial" charset="0"/>
              </a:defRPr>
            </a:lvl8pPr>
            <a:lvl9pPr marL="3657600" algn="l" defTabSz="914400" rtl="0" eaLnBrk="1" latinLnBrk="0" hangingPunct="1">
              <a:defRPr sz="3400" kern="1200">
                <a:solidFill>
                  <a:schemeClr val="tx1"/>
                </a:solidFill>
                <a:latin typeface="Times New Roman" pitchFamily="18" charset="0"/>
                <a:ea typeface="+mn-ea"/>
                <a:cs typeface="Arial" charset="0"/>
              </a:defRPr>
            </a:lvl9pPr>
          </a:lstStyle>
          <a:p>
            <a:pPr>
              <a:defRPr/>
            </a:pPr>
            <a:fld id="{2B97888F-6AF7-4263-B69D-592D8C33BAC7}" type="slidenum">
              <a:rPr lang="en-US" smtClean="0"/>
              <a:pPr>
                <a:defRPr/>
              </a:pPr>
              <a:t>6</a:t>
            </a:fld>
            <a:endParaRPr lang="en-US" dirty="0"/>
          </a:p>
        </p:txBody>
      </p:sp>
      <p:pic>
        <p:nvPicPr>
          <p:cNvPr id="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8196" y="3422396"/>
            <a:ext cx="5324475" cy="399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27"/>
          <p:cNvSpPr/>
          <p:nvPr/>
        </p:nvSpPr>
        <p:spPr>
          <a:xfrm>
            <a:off x="3877888" y="3050564"/>
            <a:ext cx="4762499" cy="4232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pic>
        <p:nvPicPr>
          <p:cNvPr id="2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8196" y="3422396"/>
            <a:ext cx="5324475" cy="399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4199381" y="3683027"/>
            <a:ext cx="1819730" cy="492443"/>
          </a:xfrm>
          <a:prstGeom prst="rect">
            <a:avLst/>
          </a:prstGeom>
          <a:noFill/>
        </p:spPr>
        <p:txBody>
          <a:bodyPr wrap="square" lIns="91440" tIns="45720" rIns="91440" bIns="45720" rtlCol="0">
            <a:spAutoFit/>
          </a:bodyPr>
          <a:lstStyle/>
          <a:p>
            <a:r>
              <a:rPr lang="en-US" sz="1300" b="1" dirty="0">
                <a:solidFill>
                  <a:srgbClr val="FF0000"/>
                </a:solidFill>
              </a:rPr>
              <a:t>Peak value = 15729.26</a:t>
            </a:r>
          </a:p>
          <a:p>
            <a:r>
              <a:rPr lang="en-US" sz="1300" b="1" dirty="0">
                <a:solidFill>
                  <a:srgbClr val="FF0000"/>
                </a:solidFill>
              </a:rPr>
              <a:t>Peak index = 332</a:t>
            </a:r>
          </a:p>
        </p:txBody>
      </p:sp>
      <p:cxnSp>
        <p:nvCxnSpPr>
          <p:cNvPr id="31" name="Elbow Connector 30"/>
          <p:cNvCxnSpPr/>
          <p:nvPr/>
        </p:nvCxnSpPr>
        <p:spPr>
          <a:xfrm rot="16200000" flipH="1">
            <a:off x="5896239" y="3845013"/>
            <a:ext cx="245742" cy="161798"/>
          </a:xfrm>
          <a:prstGeom prst="bentConnector3">
            <a:avLst>
              <a:gd name="adj1" fmla="val -2713"/>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056959" y="5077485"/>
            <a:ext cx="4404358"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781111" y="4262147"/>
            <a:ext cx="1672587" cy="492443"/>
          </a:xfrm>
          <a:prstGeom prst="rect">
            <a:avLst/>
          </a:prstGeom>
          <a:noFill/>
        </p:spPr>
        <p:txBody>
          <a:bodyPr wrap="square" lIns="91440" tIns="45720" rIns="91440" bIns="45720" rtlCol="0">
            <a:spAutoFit/>
          </a:bodyPr>
          <a:lstStyle/>
          <a:p>
            <a:r>
              <a:rPr lang="en-US" sz="1300" b="1" dirty="0">
                <a:solidFill>
                  <a:srgbClr val="FF0000"/>
                </a:solidFill>
              </a:rPr>
              <a:t>Crossing threshold</a:t>
            </a:r>
          </a:p>
          <a:p>
            <a:r>
              <a:rPr lang="en-US" sz="1300" b="1" dirty="0">
                <a:solidFill>
                  <a:srgbClr val="FF0000"/>
                </a:solidFill>
              </a:rPr>
              <a:t>value = 3460.44</a:t>
            </a:r>
          </a:p>
        </p:txBody>
      </p:sp>
      <p:cxnSp>
        <p:nvCxnSpPr>
          <p:cNvPr id="34" name="Straight Arrow Connector 33"/>
          <p:cNvCxnSpPr>
            <a:stCxn id="33" idx="2"/>
          </p:cNvCxnSpPr>
          <p:nvPr/>
        </p:nvCxnSpPr>
        <p:spPr>
          <a:xfrm flipH="1">
            <a:off x="7617404" y="4754587"/>
            <a:ext cx="2" cy="28479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199381" y="4262147"/>
            <a:ext cx="1779654" cy="492443"/>
          </a:xfrm>
          <a:prstGeom prst="rect">
            <a:avLst/>
          </a:prstGeom>
          <a:noFill/>
        </p:spPr>
        <p:txBody>
          <a:bodyPr wrap="none" lIns="91440" tIns="45720" rIns="91440" bIns="45720" rtlCol="0">
            <a:spAutoFit/>
          </a:bodyPr>
          <a:lstStyle/>
          <a:p>
            <a:r>
              <a:rPr lang="en-US" sz="1300" b="1" dirty="0">
                <a:solidFill>
                  <a:srgbClr val="FF0000"/>
                </a:solidFill>
              </a:rPr>
              <a:t>Above value = 3479.74</a:t>
            </a:r>
          </a:p>
          <a:p>
            <a:r>
              <a:rPr lang="en-US" sz="1300" b="1" dirty="0">
                <a:solidFill>
                  <a:srgbClr val="FF0000"/>
                </a:solidFill>
              </a:rPr>
              <a:t>Above index = 290</a:t>
            </a:r>
          </a:p>
        </p:txBody>
      </p:sp>
      <p:sp>
        <p:nvSpPr>
          <p:cNvPr id="36" name="TextBox 35"/>
          <p:cNvSpPr txBox="1"/>
          <p:nvPr/>
        </p:nvSpPr>
        <p:spPr>
          <a:xfrm>
            <a:off x="4165671" y="6045227"/>
            <a:ext cx="1760418" cy="492443"/>
          </a:xfrm>
          <a:prstGeom prst="rect">
            <a:avLst/>
          </a:prstGeom>
          <a:noFill/>
        </p:spPr>
        <p:txBody>
          <a:bodyPr wrap="none" lIns="91440" tIns="45720" rIns="91440" bIns="45720" rtlCol="0">
            <a:spAutoFit/>
          </a:bodyPr>
          <a:lstStyle/>
          <a:p>
            <a:r>
              <a:rPr lang="en-US" sz="1300" b="1" dirty="0">
                <a:solidFill>
                  <a:srgbClr val="FF0000"/>
                </a:solidFill>
              </a:rPr>
              <a:t>Below value = 3410.58</a:t>
            </a:r>
          </a:p>
          <a:p>
            <a:r>
              <a:rPr lang="en-US" sz="1300" b="1" dirty="0">
                <a:solidFill>
                  <a:srgbClr val="FF0000"/>
                </a:solidFill>
              </a:rPr>
              <a:t>Below index = 289</a:t>
            </a:r>
          </a:p>
        </p:txBody>
      </p:sp>
      <p:cxnSp>
        <p:nvCxnSpPr>
          <p:cNvPr id="37" name="Straight Arrow Connector 36"/>
          <p:cNvCxnSpPr/>
          <p:nvPr/>
        </p:nvCxnSpPr>
        <p:spPr>
          <a:xfrm>
            <a:off x="5782890" y="4558690"/>
            <a:ext cx="2" cy="480694"/>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5744790" y="5114315"/>
            <a:ext cx="0" cy="93090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422658" y="3877275"/>
            <a:ext cx="6019800" cy="3637918"/>
          </a:xfrm>
          <a:prstGeom prst="rect">
            <a:avLst/>
          </a:prstGeom>
        </p:spPr>
        <p:txBody>
          <a:bodyPr wrap="square" lIns="91440" tIns="45720" rIns="91440" bIns="45720">
            <a:spAutoFit/>
          </a:bodyPr>
          <a:lstStyle/>
          <a:p>
            <a:pPr marL="342901" indent="-342901">
              <a:buFont typeface="+mj-lt"/>
              <a:buAutoNum type="arabicPeriod"/>
            </a:pPr>
            <a:r>
              <a:rPr lang="en-US" sz="2900" dirty="0"/>
              <a:t>Perform full correlation of input with binary transmit pattern</a:t>
            </a:r>
          </a:p>
          <a:p>
            <a:pPr marL="342901" indent="-342901">
              <a:buFont typeface="+mj-lt"/>
              <a:buAutoNum type="arabicPeriod"/>
            </a:pPr>
            <a:r>
              <a:rPr lang="en-US" sz="2900" dirty="0"/>
              <a:t>Compute Hilbert transform</a:t>
            </a:r>
          </a:p>
          <a:p>
            <a:pPr marL="342901" indent="-342901">
              <a:buFont typeface="+mj-lt"/>
              <a:buAutoNum type="arabicPeriod"/>
            </a:pPr>
            <a:r>
              <a:rPr lang="en-US" sz="2900" dirty="0"/>
              <a:t>Find envelope peak value and index</a:t>
            </a:r>
          </a:p>
          <a:p>
            <a:pPr marL="342901" indent="-342901">
              <a:buFont typeface="+mj-lt"/>
              <a:buAutoNum type="arabicPeriod"/>
            </a:pPr>
            <a:r>
              <a:rPr lang="en-US" sz="2900" dirty="0"/>
              <a:t>Calculate threshold using the peak value</a:t>
            </a:r>
          </a:p>
          <a:p>
            <a:pPr marL="342901" indent="-342901">
              <a:buFont typeface="+mj-lt"/>
              <a:buAutoNum type="arabicPeriod"/>
            </a:pPr>
            <a:r>
              <a:rPr lang="en-US" sz="2900" dirty="0"/>
              <a:t>Interpolate to find threshold crossing.</a:t>
            </a:r>
          </a:p>
        </p:txBody>
      </p:sp>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5642" y="1204015"/>
            <a:ext cx="7086600" cy="2072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Rectangle 46"/>
          <p:cNvSpPr/>
          <p:nvPr/>
        </p:nvSpPr>
        <p:spPr>
          <a:xfrm>
            <a:off x="10439400" y="1299835"/>
            <a:ext cx="3894557" cy="1865126"/>
          </a:xfrm>
          <a:prstGeom prst="rect">
            <a:avLst/>
          </a:prstGeom>
        </p:spPr>
        <p:txBody>
          <a:bodyPr wrap="square" lIns="91440" tIns="45720" rIns="91440" bIns="45720">
            <a:spAutoFit/>
          </a:bodyPr>
          <a:lstStyle/>
          <a:p>
            <a:pPr marL="342901" indent="-342901">
              <a:buFont typeface="+mj-lt"/>
              <a:buAutoNum type="arabicPeriod"/>
            </a:pPr>
            <a:r>
              <a:rPr lang="en-US" sz="2900" dirty="0"/>
              <a:t>Stop timer when threshold exceeded.</a:t>
            </a:r>
          </a:p>
          <a:p>
            <a:pPr marL="342901" indent="-342901">
              <a:buFont typeface="+mj-lt"/>
              <a:buAutoNum type="arabicPeriod"/>
            </a:pPr>
            <a:r>
              <a:rPr lang="en-US" sz="2900" dirty="0"/>
              <a:t>Find subsequent zero crossings.</a:t>
            </a:r>
          </a:p>
        </p:txBody>
      </p:sp>
    </p:spTree>
    <p:extLst>
      <p:ext uri="{BB962C8B-B14F-4D97-AF65-F5344CB8AC3E}">
        <p14:creationId xmlns:p14="http://schemas.microsoft.com/office/powerpoint/2010/main" val="151747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p:bldP spid="33"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Ultrasonic configuration</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7</a:t>
            </a:fld>
            <a:endParaRPr lang="en-US" dirty="0"/>
          </a:p>
        </p:txBody>
      </p:sp>
      <p:pic>
        <p:nvPicPr>
          <p:cNvPr id="5" name="Picture 4" descr="C:\Users\a0212818\AppData\Local\Microsoft\Windows\INetCache\Content.Outlook\OVNO16LL\coffee.jpg"/>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100060" y="1127760"/>
            <a:ext cx="6172200" cy="5303520"/>
          </a:xfrm>
          <a:prstGeom prst="rect">
            <a:avLst/>
          </a:prstGeom>
          <a:noFill/>
          <a:ln>
            <a:noFill/>
          </a:ln>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3496550" y="2514600"/>
            <a:ext cx="4724400" cy="4876800"/>
          </a:xfrm>
          <a:prstGeom prst="rect">
            <a:avLst/>
          </a:prstGeom>
          <a:noFill/>
          <a:ln>
            <a:noFill/>
          </a:ln>
        </p:spPr>
      </p:pic>
      <p:pic>
        <p:nvPicPr>
          <p:cNvPr id="7" name="Picture 6"/>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2" y="4572002"/>
            <a:ext cx="2594610" cy="2506981"/>
          </a:xfrm>
          <a:prstGeom prst="rect">
            <a:avLst/>
          </a:prstGeom>
          <a:noFill/>
          <a:ln>
            <a:noFill/>
          </a:ln>
        </p:spPr>
      </p:pic>
      <p:sp>
        <p:nvSpPr>
          <p:cNvPr id="8" name="Rectangle 7"/>
          <p:cNvSpPr/>
          <p:nvPr/>
        </p:nvSpPr>
        <p:spPr>
          <a:xfrm>
            <a:off x="990602" y="1371602"/>
            <a:ext cx="2057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MSP430FR6043</a:t>
            </a:r>
          </a:p>
        </p:txBody>
      </p:sp>
      <p:sp>
        <p:nvSpPr>
          <p:cNvPr id="10" name="Isosceles Triangle 9"/>
          <p:cNvSpPr/>
          <p:nvPr/>
        </p:nvSpPr>
        <p:spPr>
          <a:xfrm rot="5400000">
            <a:off x="3810002" y="1811023"/>
            <a:ext cx="838200" cy="838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1" name="Isosceles Triangle 10"/>
          <p:cNvSpPr/>
          <p:nvPr/>
        </p:nvSpPr>
        <p:spPr>
          <a:xfrm rot="16200000">
            <a:off x="4495802" y="1219202"/>
            <a:ext cx="838200" cy="838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cxnSp>
        <p:nvCxnSpPr>
          <p:cNvPr id="13" name="Straight Connector 12"/>
          <p:cNvCxnSpPr>
            <a:endCxn id="10" idx="3"/>
          </p:cNvCxnSpPr>
          <p:nvPr/>
        </p:nvCxnSpPr>
        <p:spPr>
          <a:xfrm>
            <a:off x="3048000" y="2230120"/>
            <a:ext cx="762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048000" y="1638299"/>
            <a:ext cx="1524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648202" y="2230120"/>
            <a:ext cx="1143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334000" y="1638299"/>
            <a:ext cx="4572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82550" y="1656080"/>
            <a:ext cx="0" cy="12395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10200" y="2743200"/>
            <a:ext cx="0" cy="2235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667000" y="2769870"/>
            <a:ext cx="27432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667000" y="2540000"/>
            <a:ext cx="0" cy="12395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095503" y="3779520"/>
            <a:ext cx="1143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298702" y="3962400"/>
            <a:ext cx="74930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489202" y="4114800"/>
            <a:ext cx="33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846446" y="7010402"/>
            <a:ext cx="10423541" cy="1138773"/>
          </a:xfrm>
          <a:prstGeom prst="rect">
            <a:avLst/>
          </a:prstGeom>
        </p:spPr>
        <p:txBody>
          <a:bodyPr wrap="square" lIns="91440" tIns="45720" rIns="91440" bIns="45720">
            <a:spAutoFit/>
          </a:bodyPr>
          <a:lstStyle/>
          <a:p>
            <a:r>
              <a:rPr lang="en-US" dirty="0">
                <a:hlinkClick r:id="rId6"/>
              </a:rPr>
              <a:t>http://www.ti.com/lit/an/slaa951a/slaa951a.pdf</a:t>
            </a:r>
            <a:endParaRPr lang="en-US" dirty="0"/>
          </a:p>
          <a:p>
            <a:endParaRPr lang="en-US" dirty="0"/>
          </a:p>
        </p:txBody>
      </p:sp>
    </p:spTree>
    <p:extLst>
      <p:ext uri="{BB962C8B-B14F-4D97-AF65-F5344CB8AC3E}">
        <p14:creationId xmlns:p14="http://schemas.microsoft.com/office/powerpoint/2010/main" val="3020323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OpenSCAD</a:t>
            </a:r>
            <a:r>
              <a:rPr lang="en-US" dirty="0"/>
              <a:t> test fixtures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8</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2" y="228602"/>
            <a:ext cx="6461141" cy="5105400"/>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35" y="1752600"/>
            <a:ext cx="8628621" cy="59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109329" y="2218250"/>
            <a:ext cx="2209800" cy="1066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Rectangle 6"/>
          <p:cNvSpPr/>
          <p:nvPr/>
        </p:nvSpPr>
        <p:spPr>
          <a:xfrm>
            <a:off x="8799099" y="6248404"/>
            <a:ext cx="5472011" cy="1323438"/>
          </a:xfrm>
          <a:prstGeom prst="rect">
            <a:avLst/>
          </a:prstGeom>
        </p:spPr>
        <p:txBody>
          <a:bodyPr wrap="none" lIns="91440" tIns="45720" rIns="91440" bIns="45720">
            <a:spAutoFit/>
          </a:bodyPr>
          <a:lstStyle/>
          <a:p>
            <a:r>
              <a:rPr lang="en-US" sz="4000" dirty="0">
                <a:hlinkClick r:id="rId5"/>
              </a:rPr>
              <a:t>http://www.openscad.org/</a:t>
            </a:r>
            <a:endParaRPr lang="en-US" sz="4000" dirty="0"/>
          </a:p>
          <a:p>
            <a:endParaRPr lang="en-US" sz="4000" dirty="0"/>
          </a:p>
        </p:txBody>
      </p:sp>
      <p:sp>
        <p:nvSpPr>
          <p:cNvPr id="9" name="TextBox 8"/>
          <p:cNvSpPr txBox="1"/>
          <p:nvPr/>
        </p:nvSpPr>
        <p:spPr>
          <a:xfrm>
            <a:off x="10972802" y="5460234"/>
            <a:ext cx="1564853" cy="615554"/>
          </a:xfrm>
          <a:prstGeom prst="rect">
            <a:avLst/>
          </a:prstGeom>
          <a:noFill/>
        </p:spPr>
        <p:txBody>
          <a:bodyPr wrap="none" lIns="91440" tIns="45720" rIns="91440" bIns="45720" rtlCol="0">
            <a:spAutoFit/>
          </a:bodyPr>
          <a:lstStyle/>
          <a:p>
            <a:r>
              <a:rPr lang="en-US" dirty="0"/>
              <a:t>175kHz</a:t>
            </a:r>
          </a:p>
        </p:txBody>
      </p:sp>
      <p:sp>
        <p:nvSpPr>
          <p:cNvPr id="11" name="TextBox 10"/>
          <p:cNvSpPr txBox="1"/>
          <p:nvPr/>
        </p:nvSpPr>
        <p:spPr>
          <a:xfrm>
            <a:off x="8818777" y="5512906"/>
            <a:ext cx="1564853" cy="615554"/>
          </a:xfrm>
          <a:prstGeom prst="rect">
            <a:avLst/>
          </a:prstGeom>
          <a:noFill/>
        </p:spPr>
        <p:txBody>
          <a:bodyPr wrap="none" lIns="91440" tIns="45720" rIns="91440" bIns="45720" rtlCol="0">
            <a:spAutoFit/>
          </a:bodyPr>
          <a:lstStyle/>
          <a:p>
            <a:r>
              <a:rPr lang="en-US" dirty="0"/>
              <a:t>200kHz</a:t>
            </a:r>
          </a:p>
        </p:txBody>
      </p:sp>
      <p:sp>
        <p:nvSpPr>
          <p:cNvPr id="12" name="TextBox 11"/>
          <p:cNvSpPr txBox="1"/>
          <p:nvPr/>
        </p:nvSpPr>
        <p:spPr>
          <a:xfrm>
            <a:off x="12821090" y="5460234"/>
            <a:ext cx="1564853" cy="615554"/>
          </a:xfrm>
          <a:prstGeom prst="rect">
            <a:avLst/>
          </a:prstGeom>
          <a:noFill/>
        </p:spPr>
        <p:txBody>
          <a:bodyPr wrap="none" lIns="91440" tIns="45720" rIns="91440" bIns="45720" rtlCol="0">
            <a:spAutoFit/>
          </a:bodyPr>
          <a:lstStyle/>
          <a:p>
            <a:r>
              <a:rPr lang="en-US" dirty="0"/>
              <a:t>500kHz</a:t>
            </a:r>
          </a:p>
        </p:txBody>
      </p:sp>
      <p:cxnSp>
        <p:nvCxnSpPr>
          <p:cNvPr id="13" name="Straight Arrow Connector 12"/>
          <p:cNvCxnSpPr>
            <a:stCxn id="11" idx="0"/>
          </p:cNvCxnSpPr>
          <p:nvPr/>
        </p:nvCxnSpPr>
        <p:spPr>
          <a:xfrm flipH="1" flipV="1">
            <a:off x="9552888" y="1828802"/>
            <a:ext cx="48314" cy="3684102"/>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0"/>
          </p:cNvCxnSpPr>
          <p:nvPr/>
        </p:nvCxnSpPr>
        <p:spPr>
          <a:xfrm flipV="1">
            <a:off x="11755226" y="4191000"/>
            <a:ext cx="131974" cy="1269232"/>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2" idx="0"/>
          </p:cNvCxnSpPr>
          <p:nvPr/>
        </p:nvCxnSpPr>
        <p:spPr>
          <a:xfrm flipH="1" flipV="1">
            <a:off x="13258801" y="1143004"/>
            <a:ext cx="344714" cy="4317230"/>
          </a:xfrm>
          <a:prstGeom prst="straightConnector1">
            <a:avLst/>
          </a:prstGeom>
          <a:ln w="28575">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1863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Tradeoffs in transducers</a:t>
            </a:r>
          </a:p>
        </p:txBody>
      </p:sp>
      <p:sp>
        <p:nvSpPr>
          <p:cNvPr id="4" name="Slide Number Placeholder 3"/>
          <p:cNvSpPr>
            <a:spLocks noGrp="1"/>
          </p:cNvSpPr>
          <p:nvPr>
            <p:ph type="sldNum" sz="quarter" idx="10"/>
          </p:nvPr>
        </p:nvSpPr>
        <p:spPr/>
        <p:txBody>
          <a:bodyPr/>
          <a:lstStyle/>
          <a:p>
            <a:pPr>
              <a:defRPr/>
            </a:pPr>
            <a:fld id="{AF206DDF-CCBF-495A-A486-751800A1F441}" type="slidenum">
              <a:rPr lang="en-US" smtClean="0"/>
              <a:pPr>
                <a:defRPr/>
              </a:pPr>
              <a:t>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839889794"/>
              </p:ext>
            </p:extLst>
          </p:nvPr>
        </p:nvGraphicFramePr>
        <p:xfrm>
          <a:off x="228604" y="1371602"/>
          <a:ext cx="7010398" cy="2819400"/>
        </p:xfrm>
        <a:graphic>
          <a:graphicData uri="http://schemas.openxmlformats.org/drawingml/2006/table">
            <a:tbl>
              <a:tblPr firstRow="1" bandRow="1">
                <a:tableStyleId>{5C22544A-7EE6-4342-B048-85BDC9FD1C3A}</a:tableStyleId>
              </a:tblPr>
              <a:tblGrid>
                <a:gridCol w="1423987">
                  <a:extLst>
                    <a:ext uri="{9D8B030D-6E8A-4147-A177-3AD203B41FA5}">
                      <a16:colId xmlns:a16="http://schemas.microsoft.com/office/drawing/2014/main" xmlns="" val="20000"/>
                    </a:ext>
                  </a:extLst>
                </a:gridCol>
                <a:gridCol w="1776413">
                  <a:extLst>
                    <a:ext uri="{9D8B030D-6E8A-4147-A177-3AD203B41FA5}">
                      <a16:colId xmlns:a16="http://schemas.microsoft.com/office/drawing/2014/main" xmlns="" val="20001"/>
                    </a:ext>
                  </a:extLst>
                </a:gridCol>
                <a:gridCol w="2057398">
                  <a:extLst>
                    <a:ext uri="{9D8B030D-6E8A-4147-A177-3AD203B41FA5}">
                      <a16:colId xmlns:a16="http://schemas.microsoft.com/office/drawing/2014/main" xmlns="" val="20002"/>
                    </a:ext>
                  </a:extLst>
                </a:gridCol>
                <a:gridCol w="1752600">
                  <a:extLst>
                    <a:ext uri="{9D8B030D-6E8A-4147-A177-3AD203B41FA5}">
                      <a16:colId xmlns:a16="http://schemas.microsoft.com/office/drawing/2014/main" xmlns="" val="20003"/>
                    </a:ext>
                  </a:extLst>
                </a:gridCol>
              </a:tblGrid>
              <a:tr h="1356360">
                <a:tc>
                  <a:txBody>
                    <a:bodyPr/>
                    <a:lstStyle/>
                    <a:p>
                      <a:r>
                        <a:rPr lang="en-US" sz="2600" dirty="0"/>
                        <a:t>Frequency</a:t>
                      </a:r>
                    </a:p>
                  </a:txBody>
                  <a:tcPr/>
                </a:tc>
                <a:tc>
                  <a:txBody>
                    <a:bodyPr/>
                    <a:lstStyle/>
                    <a:p>
                      <a:r>
                        <a:rPr lang="en-US" sz="2600" dirty="0"/>
                        <a:t>3.3V Excitation Range</a:t>
                      </a:r>
                    </a:p>
                  </a:txBody>
                  <a:tcPr/>
                </a:tc>
                <a:tc>
                  <a:txBody>
                    <a:bodyPr/>
                    <a:lstStyle/>
                    <a:p>
                      <a:r>
                        <a:rPr lang="en-US" sz="2600" dirty="0"/>
                        <a:t>8 Pulse Standard Deviation</a:t>
                      </a:r>
                    </a:p>
                  </a:txBody>
                  <a:tcPr/>
                </a:tc>
                <a:tc>
                  <a:txBody>
                    <a:bodyPr/>
                    <a:lstStyle/>
                    <a:p>
                      <a:r>
                        <a:rPr lang="en-US" sz="2600" dirty="0"/>
                        <a:t>Minimum</a:t>
                      </a:r>
                    </a:p>
                    <a:p>
                      <a:r>
                        <a:rPr lang="en-US" sz="2600" dirty="0"/>
                        <a:t>Distance</a:t>
                      </a:r>
                    </a:p>
                  </a:txBody>
                  <a:tcPr/>
                </a:tc>
                <a:extLst>
                  <a:ext uri="{0D108BD9-81ED-4DB2-BD59-A6C34878D82A}">
                    <a16:rowId xmlns:a16="http://schemas.microsoft.com/office/drawing/2014/main" xmlns="" val="10000"/>
                  </a:ext>
                </a:extLst>
              </a:tr>
              <a:tr h="487680">
                <a:tc>
                  <a:txBody>
                    <a:bodyPr/>
                    <a:lstStyle/>
                    <a:p>
                      <a:r>
                        <a:rPr lang="en-US" sz="2600" dirty="0"/>
                        <a:t>175kHz</a:t>
                      </a:r>
                    </a:p>
                  </a:txBody>
                  <a:tcPr/>
                </a:tc>
                <a:tc>
                  <a:txBody>
                    <a:bodyPr/>
                    <a:lstStyle/>
                    <a:p>
                      <a:r>
                        <a:rPr lang="en-US" sz="2600" dirty="0"/>
                        <a:t>&gt; 100</a:t>
                      </a:r>
                      <a:r>
                        <a:rPr lang="en-US" sz="2600" baseline="0" dirty="0"/>
                        <a:t> cm </a:t>
                      </a:r>
                      <a:endParaRPr lang="en-US" sz="2600" dirty="0"/>
                    </a:p>
                  </a:txBody>
                  <a:tcPr/>
                </a:tc>
                <a:tc>
                  <a:txBody>
                    <a:bodyPr/>
                    <a:lstStyle/>
                    <a:p>
                      <a:r>
                        <a:rPr lang="en-US" sz="2600" dirty="0"/>
                        <a:t>100-500 ns</a:t>
                      </a:r>
                    </a:p>
                  </a:txBody>
                  <a:tcPr/>
                </a:tc>
                <a:tc>
                  <a:txBody>
                    <a:bodyPr/>
                    <a:lstStyle/>
                    <a:p>
                      <a:r>
                        <a:rPr lang="en-US" sz="2600" dirty="0"/>
                        <a:t>3.5</a:t>
                      </a:r>
                      <a:r>
                        <a:rPr lang="en-US" sz="2600" baseline="0" dirty="0"/>
                        <a:t> cm</a:t>
                      </a:r>
                      <a:endParaRPr lang="en-US" sz="2600" dirty="0"/>
                    </a:p>
                  </a:txBody>
                  <a:tcPr/>
                </a:tc>
                <a:extLst>
                  <a:ext uri="{0D108BD9-81ED-4DB2-BD59-A6C34878D82A}">
                    <a16:rowId xmlns:a16="http://schemas.microsoft.com/office/drawing/2014/main" xmlns="" val="10001"/>
                  </a:ext>
                </a:extLst>
              </a:tr>
              <a:tr h="487680">
                <a:tc>
                  <a:txBody>
                    <a:bodyPr/>
                    <a:lstStyle/>
                    <a:p>
                      <a:r>
                        <a:rPr lang="en-US" sz="2600" dirty="0"/>
                        <a:t>200kHz</a:t>
                      </a:r>
                    </a:p>
                  </a:txBody>
                  <a:tcPr/>
                </a:tc>
                <a:tc>
                  <a:txBody>
                    <a:bodyPr/>
                    <a:lstStyle/>
                    <a:p>
                      <a:r>
                        <a:rPr lang="en-US" sz="2600" dirty="0"/>
                        <a:t>20</a:t>
                      </a:r>
                      <a:r>
                        <a:rPr lang="en-US" sz="2600" baseline="0" dirty="0"/>
                        <a:t> cm</a:t>
                      </a:r>
                      <a:endParaRPr lang="en-US" sz="2600" dirty="0"/>
                    </a:p>
                  </a:txBody>
                  <a:tcPr/>
                </a:tc>
                <a:tc>
                  <a:txBody>
                    <a:bodyPr/>
                    <a:lstStyle/>
                    <a:p>
                      <a:r>
                        <a:rPr lang="en-US" sz="2600" dirty="0"/>
                        <a:t>50-400 ns</a:t>
                      </a:r>
                    </a:p>
                  </a:txBody>
                  <a:tcPr/>
                </a:tc>
                <a:tc>
                  <a:txBody>
                    <a:bodyPr/>
                    <a:lstStyle/>
                    <a:p>
                      <a:r>
                        <a:rPr lang="en-US" sz="2600" dirty="0"/>
                        <a:t>1.5 cm</a:t>
                      </a:r>
                    </a:p>
                  </a:txBody>
                  <a:tcPr/>
                </a:tc>
                <a:extLst>
                  <a:ext uri="{0D108BD9-81ED-4DB2-BD59-A6C34878D82A}">
                    <a16:rowId xmlns:a16="http://schemas.microsoft.com/office/drawing/2014/main" xmlns="" val="10002"/>
                  </a:ext>
                </a:extLst>
              </a:tr>
              <a:tr h="487680">
                <a:tc>
                  <a:txBody>
                    <a:bodyPr/>
                    <a:lstStyle/>
                    <a:p>
                      <a:r>
                        <a:rPr lang="en-US" sz="2600" dirty="0"/>
                        <a:t>500kHz</a:t>
                      </a:r>
                    </a:p>
                  </a:txBody>
                  <a:tcPr/>
                </a:tc>
                <a:tc>
                  <a:txBody>
                    <a:bodyPr/>
                    <a:lstStyle/>
                    <a:p>
                      <a:r>
                        <a:rPr lang="en-US" sz="2600" dirty="0"/>
                        <a:t>15 cm</a:t>
                      </a:r>
                    </a:p>
                  </a:txBody>
                  <a:tcPr/>
                </a:tc>
                <a:tc>
                  <a:txBody>
                    <a:bodyPr/>
                    <a:lstStyle/>
                    <a:p>
                      <a:r>
                        <a:rPr lang="en-US" sz="2600" dirty="0"/>
                        <a:t>10-300 ns</a:t>
                      </a:r>
                    </a:p>
                  </a:txBody>
                  <a:tcPr/>
                </a:tc>
                <a:tc>
                  <a:txBody>
                    <a:bodyPr/>
                    <a:lstStyle/>
                    <a:p>
                      <a:r>
                        <a:rPr lang="en-US" sz="2600" dirty="0"/>
                        <a:t>1 cm</a:t>
                      </a:r>
                    </a:p>
                  </a:txBody>
                  <a:tcPr/>
                </a:tc>
                <a:extLst>
                  <a:ext uri="{0D108BD9-81ED-4DB2-BD59-A6C34878D82A}">
                    <a16:rowId xmlns:a16="http://schemas.microsoft.com/office/drawing/2014/main" xmlns="" val="10003"/>
                  </a:ext>
                </a:extLst>
              </a:tr>
            </a:tbl>
          </a:graphicData>
        </a:graphic>
      </p:graphicFrame>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0651" y="1524002"/>
            <a:ext cx="6989706"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97535" y="4267200"/>
            <a:ext cx="11447365" cy="3231654"/>
          </a:xfrm>
          <a:prstGeom prst="rect">
            <a:avLst/>
          </a:prstGeom>
          <a:noFill/>
        </p:spPr>
        <p:txBody>
          <a:bodyPr wrap="none" lIns="91440" tIns="45720" rIns="91440" bIns="45720" rtlCol="0">
            <a:spAutoFit/>
          </a:bodyPr>
          <a:lstStyle/>
          <a:p>
            <a:r>
              <a:rPr lang="en-US" dirty="0"/>
              <a:t>The standard deviation in measurements</a:t>
            </a:r>
          </a:p>
          <a:p>
            <a:r>
              <a:rPr lang="en-US" dirty="0"/>
              <a:t>Increases with distance.</a:t>
            </a:r>
          </a:p>
          <a:p>
            <a:r>
              <a:rPr lang="en-US" dirty="0"/>
              <a:t>Increasing excitation voltage and/or a</a:t>
            </a:r>
          </a:p>
          <a:p>
            <a:r>
              <a:rPr lang="en-US" dirty="0"/>
              <a:t>collimating waveguide can extend range.</a:t>
            </a:r>
          </a:p>
          <a:p>
            <a:r>
              <a:rPr lang="en-US" dirty="0"/>
              <a:t>The attenuation of the ultrasonic wave</a:t>
            </a:r>
          </a:p>
          <a:p>
            <a:r>
              <a:rPr lang="en-US" dirty="0"/>
              <a:t>Increases with frequency and can vary based on the gas mixture.</a:t>
            </a:r>
          </a:p>
        </p:txBody>
      </p:sp>
    </p:spTree>
    <p:extLst>
      <p:ext uri="{BB962C8B-B14F-4D97-AF65-F5344CB8AC3E}">
        <p14:creationId xmlns:p14="http://schemas.microsoft.com/office/powerpoint/2010/main" val="1029007628"/>
      </p:ext>
    </p:extLst>
  </p:cSld>
  <p:clrMapOvr>
    <a:masterClrMapping/>
  </p:clrMapOvr>
</p:sld>
</file>

<file path=ppt/theme/theme1.xml><?xml version="1.0" encoding="utf-8"?>
<a:theme xmlns:a="http://schemas.openxmlformats.org/drawingml/2006/main" name="Honeywell Theme">
  <a:themeElements>
    <a:clrScheme name="Honeywell Branded Colors">
      <a:dk1>
        <a:srgbClr val="000000"/>
      </a:dk1>
      <a:lt1>
        <a:srgbClr val="FFFFFF"/>
      </a:lt1>
      <a:dk2>
        <a:srgbClr val="E1261C"/>
      </a:dk2>
      <a:lt2>
        <a:srgbClr val="FFFFFF"/>
      </a:lt2>
      <a:accent1>
        <a:srgbClr val="000000"/>
      </a:accent1>
      <a:accent2>
        <a:srgbClr val="707070"/>
      </a:accent2>
      <a:accent3>
        <a:srgbClr val="E1261C"/>
      </a:accent3>
      <a:accent4>
        <a:srgbClr val="F37021"/>
      </a:accent4>
      <a:accent5>
        <a:srgbClr val="FFC627"/>
      </a:accent5>
      <a:accent6>
        <a:srgbClr val="1792E5"/>
      </a:accent6>
      <a:hlink>
        <a:srgbClr val="707070"/>
      </a:hlink>
      <a:folHlink>
        <a:srgbClr val="E1261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2700"/>
      </a:spPr>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defPPr algn="ctr">
          <a:defRPr dirty="0" smtClean="0">
            <a:solidFill>
              <a:schemeClr val="accent2"/>
            </a:solidFill>
          </a:defRPr>
        </a:defPPr>
      </a:lstStyle>
      <a:style>
        <a:lnRef idx="2">
          <a:schemeClr val="accent2"/>
        </a:lnRef>
        <a:fillRef idx="1">
          <a:schemeClr val="lt1"/>
        </a:fillRef>
        <a:effectRef idx="0">
          <a:schemeClr val="accent2"/>
        </a:effectRef>
        <a:fontRef idx="minor">
          <a:schemeClr val="dk1"/>
        </a:fontRef>
      </a:style>
    </a:spDef>
    <a:lnDef>
      <a:spPr>
        <a:ln w="12700" cmpd="sng">
          <a:solidFill>
            <a:schemeClr val="bg1">
              <a:lumMod val="50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Honeywell PPT Template V3.8" id="{30EFF7CC-F26E-42AE-A01F-B412C1533B21}" vid="{9FCFAAB1-C5E7-47EF-B561-4486C022FBF6}"/>
    </a:ext>
  </a:extLst>
</a:theme>
</file>

<file path=ppt/theme/theme2.xml><?xml version="1.0" encoding="utf-8"?>
<a:theme xmlns:a="http://schemas.openxmlformats.org/drawingml/2006/main" name="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0" ma:contentTypeDescription="Create a new document." ma:contentTypeScope="" ma:versionID="89193378b3020d1be605bd31ee699fe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345EFE-D4EB-4EDA-9CB4-EA7CD730A2A7}">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www.w3.org/XML/1998/namespace"/>
  </ds:schemaRefs>
</ds:datastoreItem>
</file>

<file path=customXml/itemProps2.xml><?xml version="1.0" encoding="utf-8"?>
<ds:datastoreItem xmlns:ds="http://schemas.openxmlformats.org/officeDocument/2006/customXml" ds:itemID="{75A23388-6F3A-47D3-B0E2-449B47C8E0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AF92BBF-70EB-44D2-874C-B5D81342CF4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146512</TotalTime>
  <Words>1987</Words>
  <Application>Microsoft Office PowerPoint</Application>
  <PresentationFormat>Custom</PresentationFormat>
  <Paragraphs>305</Paragraphs>
  <Slides>41</Slides>
  <Notes>34</Notes>
  <HiddenSlides>0</HiddenSlides>
  <MMClips>0</MMClips>
  <ScaleCrop>false</ScaleCrop>
  <HeadingPairs>
    <vt:vector size="4" baseType="variant">
      <vt:variant>
        <vt:lpstr>Theme</vt:lpstr>
      </vt:variant>
      <vt:variant>
        <vt:i4>5</vt:i4>
      </vt:variant>
      <vt:variant>
        <vt:lpstr>Slide Titles</vt:lpstr>
      </vt:variant>
      <vt:variant>
        <vt:i4>41</vt:i4>
      </vt:variant>
    </vt:vector>
  </HeadingPairs>
  <TitlesOfParts>
    <vt:vector size="46" baseType="lpstr">
      <vt:lpstr>Honeywell Theme</vt:lpstr>
      <vt:lpstr>ti</vt:lpstr>
      <vt:lpstr>1_FinalPowerpoint</vt:lpstr>
      <vt:lpstr>1_ti</vt:lpstr>
      <vt:lpstr>2_FinalPowerpoint</vt:lpstr>
      <vt:lpstr>Designing in emerging applications: Ultrasonic sensing and capacitive touch</vt:lpstr>
      <vt:lpstr>Ultrasonic Liquid Level Sensing  </vt:lpstr>
      <vt:lpstr>Agenda</vt:lpstr>
      <vt:lpstr>Technology/Cost comparisons</vt:lpstr>
      <vt:lpstr>TI’s ultrasonic sensing solution (MSP43FR604x)</vt:lpstr>
      <vt:lpstr>ADC based correlation vs. TDC zero crossing</vt:lpstr>
      <vt:lpstr>Ultrasonic configuration</vt:lpstr>
      <vt:lpstr>OpenSCAD test fixtures</vt:lpstr>
      <vt:lpstr>Tradeoffs in transducers</vt:lpstr>
      <vt:lpstr>500kHz @12cm</vt:lpstr>
      <vt:lpstr>200kHz @10cm</vt:lpstr>
      <vt:lpstr>175kHz @10cm</vt:lpstr>
      <vt:lpstr>200kHz foam  experiments</vt:lpstr>
      <vt:lpstr>200kHz condensation effects</vt:lpstr>
      <vt:lpstr>175kHz condensation  effects</vt:lpstr>
      <vt:lpstr>Additional applications/demo</vt:lpstr>
      <vt:lpstr>Automated tools make capacitive sensor design quick and easy </vt:lpstr>
      <vt:lpstr>Agenda</vt:lpstr>
      <vt:lpstr>PowerPoint Presentation</vt:lpstr>
      <vt:lpstr>Agenda</vt:lpstr>
      <vt:lpstr>CapTIvate Technology Guide highlights</vt:lpstr>
      <vt:lpstr>CapTIvate tools</vt:lpstr>
      <vt:lpstr>Agenda</vt:lpstr>
      <vt:lpstr>Automating PCB sensor design</vt:lpstr>
      <vt:lpstr>Automating PCB sensor design</vt:lpstr>
      <vt:lpstr>Automating PCB sensor design</vt:lpstr>
      <vt:lpstr>OpenSCAD design process</vt:lpstr>
      <vt:lpstr>Agenda</vt:lpstr>
      <vt:lpstr>CapTIvate Design Center GUI</vt:lpstr>
      <vt:lpstr>CapTIvate Design Center GUI</vt:lpstr>
      <vt:lpstr>CapTIvate Design Center GUI</vt:lpstr>
      <vt:lpstr>CapTIvate Design Center GUI</vt:lpstr>
      <vt:lpstr>CapTIvate Design Center GUI</vt:lpstr>
      <vt:lpstr>CapTIvate Design Center GUI</vt:lpstr>
      <vt:lpstr>CapTIvate Design Center GUI</vt:lpstr>
      <vt:lpstr>CapTIvate Design Center GUI</vt:lpstr>
      <vt:lpstr>CapTIvate Design Center GUI</vt:lpstr>
      <vt:lpstr>CapTIvate Design Center GUI</vt:lpstr>
      <vt:lpstr>Agenda</vt:lpstr>
      <vt:lpstr>Design Touchpad using OpenSCAD</vt:lpstr>
      <vt:lpstr>PowerPoint Presentation</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TIITC 2006 Paper Template</dc:title>
  <dc:creator>TIITC 2006 Committee</dc:creator>
  <cp:lastModifiedBy>Speziale, Marisa</cp:lastModifiedBy>
  <cp:revision>1080</cp:revision>
  <dcterms:created xsi:type="dcterms:W3CDTF">2006-07-10T05:24:26Z</dcterms:created>
  <dcterms:modified xsi:type="dcterms:W3CDTF">2020-12-16T03:22:02Z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