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36"/>
  </p:notesMasterIdLst>
  <p:sldIdLst>
    <p:sldId id="256" r:id="rId5"/>
    <p:sldId id="294" r:id="rId6"/>
    <p:sldId id="260" r:id="rId7"/>
    <p:sldId id="261" r:id="rId8"/>
    <p:sldId id="262" r:id="rId9"/>
    <p:sldId id="290" r:id="rId10"/>
    <p:sldId id="265" r:id="rId11"/>
    <p:sldId id="292" r:id="rId12"/>
    <p:sldId id="267" r:id="rId13"/>
    <p:sldId id="268" r:id="rId14"/>
    <p:sldId id="269" r:id="rId15"/>
    <p:sldId id="270" r:id="rId16"/>
    <p:sldId id="293" r:id="rId17"/>
    <p:sldId id="273" r:id="rId18"/>
    <p:sldId id="291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58" r:id="rId3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a, Mubina" initials="TM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77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8"/>
    <p:restoredTop sz="94694"/>
  </p:normalViewPr>
  <p:slideViewPr>
    <p:cSldViewPr snapToGrid="0" snapToObjects="1">
      <p:cViewPr varScale="1">
        <p:scale>
          <a:sx n="86" d="100"/>
          <a:sy n="86" d="100"/>
        </p:scale>
        <p:origin x="-606" y="-5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 dirty="0"/>
              <a:t>Inverter relative volume breakdown </a:t>
            </a:r>
          </a:p>
        </c:rich>
      </c:tx>
      <c:layout>
        <c:manualLayout>
          <c:xMode val="edge"/>
          <c:yMode val="edge"/>
          <c:x val="0.29241115201961748"/>
          <c:y val="3.6034536407649913E-2"/>
        </c:manualLayout>
      </c:layout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EMI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3.1890000000000001</c:v>
                </c:pt>
                <c:pt idx="1">
                  <c:v>1.732</c:v>
                </c:pt>
                <c:pt idx="2">
                  <c:v>1.732</c:v>
                </c:pt>
                <c:pt idx="3">
                  <c:v>1.2749999999999999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B6-E04C-931D-8DF73EBE89E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Inductor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62.9</c:v>
                </c:pt>
                <c:pt idx="1">
                  <c:v>19.648</c:v>
                </c:pt>
                <c:pt idx="2">
                  <c:v>19.648</c:v>
                </c:pt>
                <c:pt idx="3">
                  <c:v>5.14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4B6-E04C-931D-8DF73EBE89E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AC capacitor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3.11</c:v>
                </c:pt>
                <c:pt idx="1">
                  <c:v>3.1680000000000001</c:v>
                </c:pt>
                <c:pt idx="2">
                  <c:v>3.1680000000000001</c:v>
                </c:pt>
                <c:pt idx="3">
                  <c:v>3.0030000000000001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4B6-E04C-931D-8DF73EBE89E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DC capacitor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4.5449999999999999</c:v>
                </c:pt>
                <c:pt idx="1">
                  <c:v>6.92</c:v>
                </c:pt>
                <c:pt idx="2">
                  <c:v>6.92</c:v>
                </c:pt>
                <c:pt idx="3">
                  <c:v>4.1849999999999996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4B6-E04C-931D-8DF73EBE89E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Heatsink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5.2130000000000001</c:v>
                </c:pt>
                <c:pt idx="1">
                  <c:v>5.976</c:v>
                </c:pt>
                <c:pt idx="2">
                  <c:v>9.1219999999999999</c:v>
                </c:pt>
                <c:pt idx="3">
                  <c:v>12.337999999999999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4B6-E04C-931D-8DF73EBE89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85635072"/>
        <c:axId val="85636608"/>
      </c:barChart>
      <c:catAx>
        <c:axId val="856350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85636608"/>
        <c:crosses val="autoZero"/>
        <c:auto val="1"/>
        <c:lblAlgn val="ctr"/>
        <c:lblOffset val="100"/>
        <c:noMultiLvlLbl val="0"/>
      </c:catAx>
      <c:valAx>
        <c:axId val="85636608"/>
        <c:scaling>
          <c:orientation val="minMax"/>
          <c:max val="80"/>
        </c:scaling>
        <c:delete val="1"/>
        <c:axPos val="l"/>
        <c:majorGridlines/>
        <c:numFmt formatCode="General" sourceLinked="1"/>
        <c:majorTickMark val="none"/>
        <c:minorTickMark val="none"/>
        <c:tickLblPos val="nextTo"/>
        <c:crossAx val="8563507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05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 dirty="0"/>
              <a:t>Inverter </a:t>
            </a:r>
            <a:r>
              <a:rPr lang="en-US" sz="1400" dirty="0">
                <a:solidFill>
                  <a:schemeClr val="tx1"/>
                </a:solidFill>
              </a:rPr>
              <a:t>relative </a:t>
            </a:r>
            <a:r>
              <a:rPr lang="en-US" sz="1400" dirty="0"/>
              <a:t>cost breakdown </a:t>
            </a:r>
          </a:p>
        </c:rich>
      </c:tx>
      <c:layout>
        <c:manualLayout>
          <c:xMode val="edge"/>
          <c:yMode val="edge"/>
          <c:x val="0.28495103013717898"/>
          <c:y val="3.6034536407649913E-2"/>
        </c:manualLayout>
      </c:layout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Device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18.899999999999999</c:v>
                </c:pt>
                <c:pt idx="1">
                  <c:v>36.9</c:v>
                </c:pt>
                <c:pt idx="2">
                  <c:v>72</c:v>
                </c:pt>
                <c:pt idx="3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C37-6845-B9A7-375C990454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Isolated supplies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5.17</c:v>
                </c:pt>
                <c:pt idx="1">
                  <c:v>6.6</c:v>
                </c:pt>
                <c:pt idx="2">
                  <c:v>6.6</c:v>
                </c:pt>
                <c:pt idx="3">
                  <c:v>10.199999999999999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C37-6845-B9A7-375C990454F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Analog isolators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2.29</c:v>
                </c:pt>
                <c:pt idx="1">
                  <c:v>4.59</c:v>
                </c:pt>
                <c:pt idx="2">
                  <c:v>4.59</c:v>
                </c:pt>
                <c:pt idx="3">
                  <c:v>16.05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C37-6845-B9A7-375C990454F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Digital isolators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5.76</c:v>
                </c:pt>
                <c:pt idx="1">
                  <c:v>11.52</c:v>
                </c:pt>
                <c:pt idx="2">
                  <c:v>12.6</c:v>
                </c:pt>
                <c:pt idx="3">
                  <c:v>12.6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C37-6845-B9A7-375C990454F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DC film capacitor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4.24</c:v>
                </c:pt>
                <c:pt idx="1">
                  <c:v>3.23</c:v>
                </c:pt>
                <c:pt idx="2">
                  <c:v>2.62</c:v>
                </c:pt>
                <c:pt idx="3">
                  <c:v>5.78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C37-6845-B9A7-375C990454F4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Electrolytic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0</c:v>
                </c:pt>
                <c:pt idx="1">
                  <c:v>3.07</c:v>
                </c:pt>
                <c:pt idx="2">
                  <c:v>3.07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C37-6845-B9A7-375C990454F4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Inductor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225.4</c:v>
                </c:pt>
                <c:pt idx="1">
                  <c:v>86.16</c:v>
                </c:pt>
                <c:pt idx="2">
                  <c:v>69.239999999999995</c:v>
                </c:pt>
                <c:pt idx="3">
                  <c:v>16.87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C37-6845-B9A7-375C990454F4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CMC</c:v>
                </c:pt>
              </c:strCache>
            </c:strRef>
          </c:tx>
          <c:spPr>
            <a:solidFill>
              <a:srgbClr val="5B198E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5.2</c:v>
                </c:pt>
                <c:pt idx="1">
                  <c:v>4.9400000000000004</c:v>
                </c:pt>
                <c:pt idx="2">
                  <c:v>5</c:v>
                </c:pt>
                <c:pt idx="3">
                  <c:v>4.87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C37-6845-B9A7-375C990454F4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Y cap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1.73</c:v>
                </c:pt>
                <c:pt idx="1">
                  <c:v>1.73</c:v>
                </c:pt>
                <c:pt idx="2">
                  <c:v>1.73</c:v>
                </c:pt>
                <c:pt idx="3">
                  <c:v>1.73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C37-6845-B9A7-375C990454F4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X cap2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Sheet1!$K$2:$K$5</c:f>
              <c:numCache>
                <c:formatCode>General</c:formatCode>
                <c:ptCount val="4"/>
                <c:pt idx="0">
                  <c:v>4</c:v>
                </c:pt>
                <c:pt idx="1">
                  <c:v>4.12</c:v>
                </c:pt>
                <c:pt idx="2">
                  <c:v>4.05</c:v>
                </c:pt>
                <c:pt idx="3">
                  <c:v>3.92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9C37-6845-B9A7-375C990454F4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Heatsink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SiC HB</c:v>
                </c:pt>
                <c:pt idx="1">
                  <c:v>SiC T type</c:v>
                </c:pt>
                <c:pt idx="2">
                  <c:v>ANPC PWM3</c:v>
                </c:pt>
                <c:pt idx="3">
                  <c:v>FC4L (TI-GaN)</c:v>
                </c:pt>
              </c:strCache>
            </c:strRef>
          </c:cat>
          <c:val>
            <c:numRef>
              <c:f>Sheet1!$L$2:$L$5</c:f>
              <c:numCache>
                <c:formatCode>General</c:formatCode>
                <c:ptCount val="4"/>
                <c:pt idx="0">
                  <c:v>1.77</c:v>
                </c:pt>
                <c:pt idx="1">
                  <c:v>3.21</c:v>
                </c:pt>
                <c:pt idx="2">
                  <c:v>4.9000000000000004</c:v>
                </c:pt>
                <c:pt idx="3">
                  <c:v>4.97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9C37-6845-B9A7-375C990454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87304064"/>
        <c:axId val="87305600"/>
      </c:barChart>
      <c:catAx>
        <c:axId val="873040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87305600"/>
        <c:crosses val="autoZero"/>
        <c:auto val="1"/>
        <c:lblAlgn val="ctr"/>
        <c:lblOffset val="100"/>
        <c:noMultiLvlLbl val="0"/>
      </c:catAx>
      <c:valAx>
        <c:axId val="87305600"/>
        <c:scaling>
          <c:orientation val="minMax"/>
          <c:max val="300"/>
          <c:min val="0"/>
        </c:scaling>
        <c:delete val="1"/>
        <c:axPos val="l"/>
        <c:majorGridlines/>
        <c:numFmt formatCode="General" sourceLinked="1"/>
        <c:majorTickMark val="none"/>
        <c:minorTickMark val="none"/>
        <c:tickLblPos val="nextTo"/>
        <c:crossAx val="87304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264875304704364"/>
          <c:y val="4.758639540195532E-2"/>
          <c:w val="0.18626579821922887"/>
          <c:h val="0.79777484373211871"/>
        </c:manualLayout>
      </c:layout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A81B1-4B90-4394-B1CD-71392066B60A}" type="datetimeFigureOut">
              <a:rPr lang="en-US" smtClean="0"/>
              <a:t>12/15/2020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A2220-7995-45B6-8D18-C4C207BF0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745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Olivier – could you sanitize what I have for the C2000 messaging?</a:t>
            </a:r>
            <a:r>
              <a:rPr lang="en-US" baseline="0" dirty="0"/>
              <a:t> </a:t>
            </a:r>
          </a:p>
          <a:p>
            <a:r>
              <a:rPr lang="en-US" baseline="0" dirty="0"/>
              <a:t>OA – edited last bullet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59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07900">
              <a:defRPr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375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1994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5791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748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CDD15-A1FE-6F48-A92F-17F02A6B73E1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544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Same messaging taken from previous</a:t>
            </a:r>
            <a:r>
              <a:rPr lang="en-US" baseline="0" dirty="0"/>
              <a:t> slide, but put into a visual format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243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>
                <a:latin typeface="Arial" pitchFamily="34" charset="0"/>
              </a:rPr>
              <a:t>Few</a:t>
            </a:r>
            <a:r>
              <a:rPr lang="en-US" baseline="0" dirty="0">
                <a:latin typeface="Arial" pitchFamily="34" charset="0"/>
              </a:rPr>
              <a:t> a</a:t>
            </a:r>
            <a:r>
              <a:rPr lang="en-US" dirty="0">
                <a:latin typeface="Arial" pitchFamily="34" charset="0"/>
              </a:rPr>
              <a:t>pplications removed that didn’t apply to </a:t>
            </a:r>
            <a:r>
              <a:rPr lang="en-US" dirty="0" err="1">
                <a:latin typeface="Arial" pitchFamily="34" charset="0"/>
              </a:rPr>
              <a:t>GaN</a:t>
            </a:r>
            <a:endParaRPr lang="en-US" dirty="0">
              <a:latin typeface="Arial" pitchFamily="34" charset="0"/>
            </a:endParaRPr>
          </a:p>
        </p:txBody>
      </p:sp>
      <p:sp>
        <p:nvSpPr>
          <p:cNvPr id="123908" name="Slide Number Placeholder 3"/>
          <p:cNvSpPr txBox="1">
            <a:spLocks noGrp="1"/>
          </p:cNvSpPr>
          <p:nvPr/>
        </p:nvSpPr>
        <p:spPr bwMode="auto">
          <a:xfrm>
            <a:off x="3886201" y="8686801"/>
            <a:ext cx="2970213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18" tIns="45260" rIns="90518" bIns="45260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defTabSz="897250" eaLnBrk="1" hangingPunct="1"/>
            <a:fld id="{E0F94BDC-3575-44BA-80AE-50C9AED316C7}" type="slidenum">
              <a:rPr lang="en-US">
                <a:solidFill>
                  <a:srgbClr val="000000"/>
                </a:solidFill>
                <a:ea typeface="MS PGothic" pitchFamily="34" charset="-128"/>
              </a:rPr>
              <a:pPr algn="r" defTabSz="897250" eaLnBrk="1" hangingPunct="1"/>
              <a:t>5</a:t>
            </a:fld>
            <a:endParaRPr lang="en-US" dirty="0">
              <a:solidFill>
                <a:srgbClr val="000000"/>
              </a:solidFill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07893">
              <a:defRPr/>
            </a:pPr>
            <a:r>
              <a:rPr lang="en-US" b="1" dirty="0"/>
              <a:t>we build real-time controller with optimized power efficiency and density in mind, based on unique and innovative features and years of power control system level </a:t>
            </a:r>
            <a:r>
              <a:rPr lang="en-US" b="1" dirty="0" err="1"/>
              <a:t>expertize</a:t>
            </a:r>
            <a:r>
              <a:rPr lang="en-US" b="1" dirty="0"/>
              <a:t> to help you design faster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512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6863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OA – added</a:t>
            </a:r>
            <a:r>
              <a:rPr lang="en-US" altLang="en-US" baseline="0" dirty="0"/>
              <a:t> slide</a:t>
            </a:r>
            <a:endParaRPr lang="en-US" altLang="en-US" dirty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8937" indent="-28036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440" indent="-2242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016" indent="-2242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592" indent="-2242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167" indent="-22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5743" indent="-22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320" indent="-22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2896" indent="-22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fld id="{BFF24A88-51A0-4D36-BB33-BE8FF32C773F}" type="slidenum">
              <a:rPr lang="en-US" smtClean="0">
                <a:solidFill>
                  <a:srgbClr val="000000"/>
                </a:solidFill>
              </a:rPr>
              <a:pPr eaLnBrk="1" hangingPunct="1">
                <a:defRPr/>
              </a:pPr>
              <a:t>16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5375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07985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dirty="0"/>
              <a:t>OA – adjusted</a:t>
            </a:r>
            <a:r>
              <a:rPr lang="en-US" baseline="0" dirty="0"/>
              <a:t> title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979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OA</a:t>
            </a:r>
            <a:r>
              <a:rPr lang="en-US" baseline="0" dirty="0">
                <a:solidFill>
                  <a:srgbClr val="FF0000"/>
                </a:solidFill>
              </a:rPr>
              <a:t> – added device name for C2000 (this is for Fortress)</a:t>
            </a:r>
          </a:p>
          <a:p>
            <a:r>
              <a:rPr lang="en-US" baseline="0" dirty="0">
                <a:solidFill>
                  <a:srgbClr val="FF0000"/>
                </a:solidFill>
              </a:rPr>
              <a:t>OA – target availability needs to be updated (1Q20) – removed for now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38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81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25"/>
            <a:ext cx="8458200" cy="1102520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6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42580" y="4589426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EB82E-268A-4CD9-83FA-D3F2E93EBAEA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8034F21-5366-3A44-8BF2-FA75C7CD33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27" descr="ti_logo_powerpoint_1_line.png">
              <a:extLst>
                <a:ext uri="{FF2B5EF4-FFF2-40B4-BE49-F238E27FC236}">
                  <a16:creationId xmlns:a16="http://schemas.microsoft.com/office/drawing/2014/main" xmlns="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09" y="145038"/>
            <a:ext cx="4876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44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8034F21-5366-3A44-8BF2-FA75C7CD33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27" descr="ti_logo_powerpoint_1_line.png">
              <a:extLst>
                <a:ext uri="{FF2B5EF4-FFF2-40B4-BE49-F238E27FC236}">
                  <a16:creationId xmlns:a16="http://schemas.microsoft.com/office/drawing/2014/main" xmlns="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91557" y="2202262"/>
            <a:ext cx="7841766" cy="914585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491557" y="3471348"/>
            <a:ext cx="7841765" cy="999800"/>
          </a:xfrm>
        </p:spPr>
        <p:txBody>
          <a:bodyPr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09" y="145038"/>
            <a:ext cx="4876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844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27" descr="ti_logo_powerpoint_1_line.png">
              <a:extLst>
                <a:ext uri="{FF2B5EF4-FFF2-40B4-BE49-F238E27FC236}">
                  <a16:creationId xmlns:a16="http://schemas.microsoft.com/office/drawing/2014/main" xmlns="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657" y="53602"/>
            <a:ext cx="2022164" cy="268568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42900" y="152812"/>
            <a:ext cx="7599230" cy="55778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20852" y="4721224"/>
            <a:ext cx="2133600" cy="154782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6E2A7-5085-4622-8535-FDDC978C3A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001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78" y="786384"/>
            <a:ext cx="8467725" cy="3709449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6E2A7-5085-4622-8535-FDDC978C3A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686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30B41-3034-4777-B6DE-71856D9856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523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20852" y="4721224"/>
            <a:ext cx="2133600" cy="154782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6E2A7-5085-4622-8535-FDDC978C3A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90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889398"/>
            <a:ext cx="4157663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889398"/>
            <a:ext cx="4157662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39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07158"/>
            <a:ext cx="8458200" cy="61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8" y="794154"/>
            <a:ext cx="8467725" cy="37016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20852" y="4721224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+mn-cs"/>
              </a:defRPr>
            </a:lvl1pPr>
          </a:lstStyle>
          <a:p>
            <a:fld id="{8E1FF7D2-516A-9143-B526-FB4F2CA12E03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/>
          <p:cNvCxnSpPr/>
          <p:nvPr userDrawn="1"/>
        </p:nvCxnSpPr>
        <p:spPr bwMode="auto">
          <a:xfrm>
            <a:off x="-7938" y="6785485"/>
            <a:ext cx="881538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27" descr="ti_logo_powerpoint_1_line.png">
              <a:extLst>
                <a:ext uri="{FF2B5EF4-FFF2-40B4-BE49-F238E27FC236}">
                  <a16:creationId xmlns:a16="http://schemas.microsoft.com/office/drawing/2014/main" xmlns="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70541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1" r:id="rId2"/>
    <p:sldLayoutId id="2147483679" r:id="rId3"/>
    <p:sldLayoutId id="2147483698" r:id="rId4"/>
    <p:sldLayoutId id="2147483699" r:id="rId5"/>
    <p:sldLayoutId id="2147483700" r:id="rId6"/>
    <p:sldLayoutId id="2147483701" r:id="rId7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9pPr>
    </p:titleStyle>
    <p:bodyStyle>
      <a:lvl1pPr marL="227013" indent="-227013" algn="l" rtl="0" eaLnBrk="1" fontAlgn="base" hangingPunct="1">
        <a:spcBef>
          <a:spcPts val="8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33363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854075" indent="-165100" algn="l" rtl="0" eaLnBrk="1" fontAlgn="base" hangingPunct="1">
        <a:spcBef>
          <a:spcPct val="1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201738" indent="-233363" algn="l" rtl="0" eaLnBrk="1" fontAlgn="base" hangingPunct="1">
        <a:spcBef>
          <a:spcPct val="5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1489075" indent="-173038" algn="l" rtl="0" eaLnBrk="1" fontAlgn="base" hangingPunct="1"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19462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4034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8606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3178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3" Type="http://schemas.openxmlformats.org/officeDocument/2006/relationships/hyperlink" Target="http://www.mobilecomms-technology.com/contractors/base/ems2/" TargetMode="External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jpeg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5" Type="http://schemas.openxmlformats.org/officeDocument/2006/relationships/image" Target="../media/image16.jpe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2426589"/>
            <a:ext cx="8458200" cy="1102520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Maximize density, power, and reliability 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with TI </a:t>
            </a:r>
            <a:r>
              <a:rPr lang="en-US" sz="2800" dirty="0" err="1">
                <a:solidFill>
                  <a:schemeClr val="tx1"/>
                </a:solidFill>
              </a:rPr>
              <a:t>GaN</a:t>
            </a:r>
            <a:r>
              <a:rPr lang="en-US" sz="2800" dirty="0">
                <a:solidFill>
                  <a:schemeClr val="tx1"/>
                </a:solidFill>
              </a:rPr>
              <a:t> and C2000™ real-time MCUs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3581876"/>
            <a:ext cx="8458200" cy="1114425"/>
          </a:xfrm>
        </p:spPr>
        <p:txBody>
          <a:bodyPr/>
          <a:lstStyle/>
          <a:p>
            <a:r>
              <a:rPr lang="en-US" sz="1400" dirty="0" err="1"/>
              <a:t>GaN</a:t>
            </a:r>
            <a:r>
              <a:rPr lang="en-US" sz="1400" dirty="0"/>
              <a:t>: Yichi Zhang</a:t>
            </a:r>
          </a:p>
          <a:p>
            <a:r>
              <a:rPr lang="en-US" sz="1400" dirty="0"/>
              <a:t>C2000: John Kim </a:t>
            </a:r>
          </a:p>
        </p:txBody>
      </p:sp>
    </p:spTree>
    <p:extLst>
      <p:ext uri="{BB962C8B-B14F-4D97-AF65-F5344CB8AC3E}">
        <p14:creationId xmlns:p14="http://schemas.microsoft.com/office/powerpoint/2010/main" val="4014818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B8EC6DDB-5DAD-E441-8120-A39C423B4AEE}"/>
              </a:ext>
            </a:extLst>
          </p:cNvPr>
          <p:cNvSpPr/>
          <p:nvPr/>
        </p:nvSpPr>
        <p:spPr>
          <a:xfrm>
            <a:off x="-1" y="794701"/>
            <a:ext cx="9144002" cy="36974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BFBF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79" tIns="38088" rIns="76179" bIns="38088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07550" y="3117854"/>
            <a:ext cx="2335308" cy="129412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222971" y="3079746"/>
            <a:ext cx="2335308" cy="129412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775" y="107165"/>
            <a:ext cx="8458200" cy="610791"/>
          </a:xfrm>
        </p:spPr>
        <p:txBody>
          <a:bodyPr/>
          <a:lstStyle/>
          <a:p>
            <a:r>
              <a:rPr lang="en-US" sz="2800" dirty="0"/>
              <a:t>CCM PFC: </a:t>
            </a:r>
            <a:r>
              <a:rPr lang="en-US" sz="2800" dirty="0">
                <a:solidFill>
                  <a:schemeClr val="tx1"/>
                </a:solidFill>
              </a:rPr>
              <a:t>topologies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07710" y="3073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339945"/>
              </p:ext>
            </p:extLst>
          </p:nvPr>
        </p:nvGraphicFramePr>
        <p:xfrm>
          <a:off x="1058390" y="1300976"/>
          <a:ext cx="2275127" cy="163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Visio" r:id="rId3" imgW="1934152" imgH="1394928" progId="Visio.Drawing.11">
                  <p:embed/>
                </p:oleObj>
              </mc:Choice>
              <mc:Fallback>
                <p:oleObj name="Visio" r:id="rId3" imgW="1934152" imgH="1394928" progId="Visio.Drawing.11">
                  <p:embed/>
                  <p:pic>
                    <p:nvPicPr>
                      <p:cNvPr id="1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8390" y="1300976"/>
                        <a:ext cx="2275127" cy="1638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010776"/>
              </p:ext>
            </p:extLst>
          </p:nvPr>
        </p:nvGraphicFramePr>
        <p:xfrm>
          <a:off x="4255228" y="1302097"/>
          <a:ext cx="1984124" cy="1591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Visio" r:id="rId5" imgW="1527224" imgH="1278072" progId="Visio.Drawing.11">
                  <p:embed/>
                </p:oleObj>
              </mc:Choice>
              <mc:Fallback>
                <p:oleObj name="Visio" r:id="rId5" imgW="1527224" imgH="1278072" progId="Visio.Drawing.11">
                  <p:embed/>
                  <p:pic>
                    <p:nvPicPr>
                      <p:cNvPr id="16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5228" y="1302097"/>
                        <a:ext cx="1984124" cy="15911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586228" y="855577"/>
            <a:ext cx="1576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</a:rPr>
              <a:t>Dual-boost PFC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93316" y="844791"/>
            <a:ext cx="15434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</a:rPr>
              <a:t>Totem-pole PFC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79980" y="3117854"/>
            <a:ext cx="266287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en-US" sz="1300" dirty="0">
                <a:solidFill>
                  <a:srgbClr val="00B050"/>
                </a:solidFill>
              </a:rPr>
              <a:t>Good EMI performance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300" dirty="0">
                <a:solidFill>
                  <a:srgbClr val="00B050"/>
                </a:solidFill>
              </a:rPr>
              <a:t>Distributed heat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300" dirty="0">
                <a:solidFill>
                  <a:srgbClr val="00B050"/>
                </a:solidFill>
              </a:rPr>
              <a:t>Moderate efficiency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300" dirty="0">
                <a:solidFill>
                  <a:srgbClr val="FF0000"/>
                </a:solidFill>
              </a:rPr>
              <a:t>Low power density</a:t>
            </a:r>
            <a:endParaRPr lang="en-US" sz="13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300" dirty="0">
                <a:solidFill>
                  <a:srgbClr val="FF0000"/>
                </a:solidFill>
              </a:rPr>
              <a:t>Requires 6 power switches and 2  inductors</a:t>
            </a:r>
          </a:p>
          <a:p>
            <a:pPr lvl="1"/>
            <a:endParaRPr lang="en-US" sz="1300" dirty="0"/>
          </a:p>
        </p:txBody>
      </p:sp>
      <p:sp>
        <p:nvSpPr>
          <p:cNvPr id="21" name="Rectangle 20"/>
          <p:cNvSpPr/>
          <p:nvPr/>
        </p:nvSpPr>
        <p:spPr>
          <a:xfrm>
            <a:off x="3895699" y="3131450"/>
            <a:ext cx="263756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en-US" sz="1300" dirty="0">
                <a:solidFill>
                  <a:srgbClr val="00B050"/>
                </a:solidFill>
              </a:rPr>
              <a:t>High power density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300" dirty="0">
                <a:solidFill>
                  <a:srgbClr val="00B050"/>
                </a:solidFill>
              </a:rPr>
              <a:t>High efficiency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300" dirty="0">
                <a:solidFill>
                  <a:srgbClr val="00B050"/>
                </a:solidFill>
              </a:rPr>
              <a:t>Distributed heat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300" dirty="0">
                <a:solidFill>
                  <a:srgbClr val="00B050"/>
                </a:solidFill>
              </a:rPr>
              <a:t>Requires 4 power switches and 1 inductor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1300" dirty="0">
              <a:solidFill>
                <a:srgbClr val="00B05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629401" y="504825"/>
            <a:ext cx="2247898" cy="154305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ctr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29400" y="653356"/>
            <a:ext cx="2247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rgbClr val="FF0000"/>
                </a:solidFill>
              </a:rPr>
              <a:t>SJ </a:t>
            </a:r>
            <a:r>
              <a:rPr lang="en-US" sz="1200" dirty="0" err="1">
                <a:solidFill>
                  <a:srgbClr val="FF0000"/>
                </a:solidFill>
              </a:rPr>
              <a:t>Mosfet</a:t>
            </a:r>
            <a:r>
              <a:rPr lang="en-US" sz="1200" dirty="0">
                <a:solidFill>
                  <a:srgbClr val="FF0000"/>
                </a:solidFill>
              </a:rPr>
              <a:t> has large reverse recovery loss</a:t>
            </a:r>
          </a:p>
          <a:p>
            <a:pPr marL="552345" lvl="1" indent="-171450">
              <a:buFont typeface="Wingdings" panose="05000000000000000000" pitchFamily="2" charset="2"/>
              <a:buChar char="v"/>
            </a:pPr>
            <a:r>
              <a:rPr lang="en-US" sz="1200" dirty="0">
                <a:solidFill>
                  <a:srgbClr val="FF0000"/>
                </a:solidFill>
              </a:rPr>
              <a:t> can’t survive in a half bridge configuration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200" dirty="0" err="1">
                <a:solidFill>
                  <a:srgbClr val="00B050"/>
                </a:solidFill>
              </a:rPr>
              <a:t>GaN</a:t>
            </a:r>
            <a:r>
              <a:rPr lang="en-US" sz="1200" dirty="0">
                <a:solidFill>
                  <a:srgbClr val="00B050"/>
                </a:solidFill>
              </a:rPr>
              <a:t> FET with 0 </a:t>
            </a:r>
            <a:r>
              <a:rPr lang="en-US" sz="1200" dirty="0" err="1">
                <a:solidFill>
                  <a:srgbClr val="00B050"/>
                </a:solidFill>
              </a:rPr>
              <a:t>Qrr</a:t>
            </a:r>
            <a:r>
              <a:rPr lang="en-US" sz="1200" dirty="0">
                <a:solidFill>
                  <a:srgbClr val="00B050"/>
                </a:solidFill>
              </a:rPr>
              <a:t> is ideal for totem pole PFC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027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8EC6DDB-5DAD-E441-8120-A39C423B4AEE}"/>
              </a:ext>
            </a:extLst>
          </p:cNvPr>
          <p:cNvSpPr/>
          <p:nvPr/>
        </p:nvSpPr>
        <p:spPr>
          <a:xfrm>
            <a:off x="-1" y="794701"/>
            <a:ext cx="9144002" cy="36974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BFBF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79" tIns="38088" rIns="76179" bIns="38088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9816B9-F935-954B-BE47-385A98D2E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775" y="107163"/>
            <a:ext cx="8458200" cy="610791"/>
          </a:xfrm>
        </p:spPr>
        <p:txBody>
          <a:bodyPr wrap="square" anchor="ctr">
            <a:normAutofit/>
          </a:bodyPr>
          <a:lstStyle/>
          <a:p>
            <a:r>
              <a:rPr lang="en-US" sz="2800" dirty="0"/>
              <a:t>Why choose TI GaN in totem-pole PFC?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4AF8195-7DB2-0E4D-A579-7D6367127B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3375" y="889398"/>
            <a:ext cx="4596244" cy="3519488"/>
          </a:xfrm>
        </p:spPr>
        <p:txBody>
          <a:bodyPr wrap="square" anchor="t">
            <a:normAutofit/>
          </a:bodyPr>
          <a:lstStyle/>
          <a:p>
            <a:pPr>
              <a:buClr>
                <a:schemeClr val="tx1"/>
              </a:buClr>
            </a:pPr>
            <a:r>
              <a:rPr lang="en-US" dirty="0">
                <a:solidFill>
                  <a:schemeClr val="tx2"/>
                </a:solidFill>
              </a:rPr>
              <a:t>GaN</a:t>
            </a:r>
            <a:r>
              <a:rPr lang="en-US" dirty="0"/>
              <a:t> has </a:t>
            </a:r>
            <a:r>
              <a:rPr lang="en-US" b="1" dirty="0"/>
              <a:t>&gt;50% </a:t>
            </a:r>
            <a:r>
              <a:rPr lang="en-US" dirty="0"/>
              <a:t>lower switching energy compared to SiC </a:t>
            </a:r>
          </a:p>
          <a:p>
            <a:pPr>
              <a:buClr>
                <a:schemeClr val="tx1"/>
              </a:buClr>
            </a:pPr>
            <a:r>
              <a:rPr lang="en-US" dirty="0">
                <a:solidFill>
                  <a:schemeClr val="tx2"/>
                </a:solidFill>
              </a:rPr>
              <a:t>GaN</a:t>
            </a:r>
            <a:r>
              <a:rPr lang="en-US" dirty="0"/>
              <a:t> has </a:t>
            </a:r>
            <a:r>
              <a:rPr lang="en-US" b="1" dirty="0"/>
              <a:t>zero</a:t>
            </a:r>
            <a:r>
              <a:rPr lang="en-US" dirty="0"/>
              <a:t> reverse recovery losses</a:t>
            </a:r>
          </a:p>
          <a:p>
            <a:pPr>
              <a:buClr>
                <a:schemeClr val="tx1"/>
              </a:buClr>
            </a:pPr>
            <a:r>
              <a:rPr lang="en-US" dirty="0">
                <a:solidFill>
                  <a:schemeClr val="tx2"/>
                </a:solidFill>
              </a:rPr>
              <a:t>TI GaN</a:t>
            </a:r>
            <a:r>
              <a:rPr lang="en-US" dirty="0"/>
              <a:t> switches at up to </a:t>
            </a:r>
            <a:r>
              <a:rPr lang="en-US" b="1" dirty="0"/>
              <a:t>100 V/ns</a:t>
            </a:r>
            <a:r>
              <a:rPr lang="en-US" dirty="0"/>
              <a:t> – resulting in </a:t>
            </a:r>
            <a:r>
              <a:rPr lang="en-US" b="1" dirty="0"/>
              <a:t>5.5x</a:t>
            </a:r>
            <a:r>
              <a:rPr lang="en-US" dirty="0"/>
              <a:t> reduction in losses compared to SiC and </a:t>
            </a:r>
            <a:r>
              <a:rPr lang="en-US" b="1" dirty="0"/>
              <a:t>2.7x</a:t>
            </a:r>
            <a:r>
              <a:rPr lang="en-US" dirty="0"/>
              <a:t> compared to discrete GaN</a:t>
            </a:r>
          </a:p>
          <a:p>
            <a:pPr>
              <a:buClr>
                <a:schemeClr val="tx1"/>
              </a:buClr>
            </a:pPr>
            <a:r>
              <a:rPr lang="en-US" dirty="0">
                <a:solidFill>
                  <a:schemeClr val="tx2"/>
                </a:solidFill>
              </a:rPr>
              <a:t>TI GaN</a:t>
            </a:r>
            <a:r>
              <a:rPr lang="en-US" dirty="0"/>
              <a:t> has the best cost parity to Si MOSFETs</a:t>
            </a:r>
          </a:p>
          <a:p>
            <a:pPr>
              <a:buClr>
                <a:schemeClr val="tx1"/>
              </a:buClr>
            </a:pP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ADBED296-CA00-5C41-A1B1-4B41F50D3AC4}"/>
              </a:ext>
            </a:extLst>
          </p:cNvPr>
          <p:cNvGrpSpPr/>
          <p:nvPr/>
        </p:nvGrpSpPr>
        <p:grpSpPr>
          <a:xfrm>
            <a:off x="5254482" y="318553"/>
            <a:ext cx="3337664" cy="2112875"/>
            <a:chOff x="4645034" y="1665726"/>
            <a:chExt cx="4041775" cy="2381823"/>
          </a:xfrm>
        </p:grpSpPr>
        <p:pic>
          <p:nvPicPr>
            <p:cNvPr id="11" name="Picture 10" descr="A screenshot of a cell phone&#10;&#10;Description automatically generated">
              <a:extLst>
                <a:ext uri="{FF2B5EF4-FFF2-40B4-BE49-F238E27FC236}">
                  <a16:creationId xmlns:a16="http://schemas.microsoft.com/office/drawing/2014/main" xmlns="" id="{B89F8821-7D75-8840-BE38-1CF1287D6C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5034" y="2178229"/>
              <a:ext cx="4041775" cy="1869320"/>
            </a:xfrm>
            <a:prstGeom prst="rect">
              <a:avLst/>
            </a:prstGeom>
            <a:noFill/>
          </p:spPr>
        </p:pic>
        <p:pic>
          <p:nvPicPr>
            <p:cNvPr id="12" name="Picture 11" descr="A close up of a sign&#10;&#10;Description automatically generated">
              <a:extLst>
                <a:ext uri="{FF2B5EF4-FFF2-40B4-BE49-F238E27FC236}">
                  <a16:creationId xmlns:a16="http://schemas.microsoft.com/office/drawing/2014/main" xmlns="" id="{E37DC754-3841-6049-8CB5-154A1F20B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47000" y="1695450"/>
              <a:ext cx="493684" cy="876300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A40C8F72-648D-EF4D-B9BE-DD0A39E89325}"/>
                </a:ext>
              </a:extLst>
            </p:cNvPr>
            <p:cNvSpPr/>
            <p:nvPr/>
          </p:nvSpPr>
          <p:spPr>
            <a:xfrm>
              <a:off x="7709147" y="1665726"/>
              <a:ext cx="577005" cy="374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146</a:t>
              </a: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741" y="2611060"/>
            <a:ext cx="2042562" cy="204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548F6-AAA9-4A8D-A869-511B3DFE325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568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8EC6DDB-5DAD-E441-8120-A39C423B4AEE}"/>
              </a:ext>
            </a:extLst>
          </p:cNvPr>
          <p:cNvSpPr/>
          <p:nvPr/>
        </p:nvSpPr>
        <p:spPr>
          <a:xfrm>
            <a:off x="-1" y="794701"/>
            <a:ext cx="9144002" cy="36974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BFBF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79" tIns="38088" rIns="76179" bIns="38088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FB575E-21BE-5944-82E3-A1175987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1-kW CCM PFC: </a:t>
            </a:r>
            <a:r>
              <a:rPr lang="en-US" sz="2800" dirty="0">
                <a:solidFill>
                  <a:schemeClr val="tx1"/>
                </a:solidFill>
              </a:rPr>
              <a:t>power loss comparison</a:t>
            </a:r>
            <a:endParaRPr lang="en-US" sz="2800" dirty="0"/>
          </a:p>
        </p:txBody>
      </p:sp>
      <p:pic>
        <p:nvPicPr>
          <p:cNvPr id="2050" name="Picture 2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43" y="766405"/>
            <a:ext cx="5063556" cy="3799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548F6-AAA9-4A8D-A869-511B3DFE325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370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FB575E-21BE-5944-82E3-A1175987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Higher switching frequency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548F6-AAA9-4A8D-A869-511B3DFE325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8EC6DDB-5DAD-E441-8120-A39C423B4AEE}"/>
              </a:ext>
            </a:extLst>
          </p:cNvPr>
          <p:cNvSpPr/>
          <p:nvPr/>
        </p:nvSpPr>
        <p:spPr>
          <a:xfrm>
            <a:off x="-1" y="794701"/>
            <a:ext cx="9144002" cy="36974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BFBF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79" tIns="38088" rIns="76179" bIns="38088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89"/>
          <a:stretch/>
        </p:blipFill>
        <p:spPr bwMode="auto">
          <a:xfrm>
            <a:off x="6092113" y="1876829"/>
            <a:ext cx="1496329" cy="1672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3" t="6309" r="50644"/>
          <a:stretch/>
        </p:blipFill>
        <p:spPr bwMode="auto">
          <a:xfrm>
            <a:off x="8079945" y="2197054"/>
            <a:ext cx="676279" cy="1352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>
            <a:off x="6355920" y="3625790"/>
            <a:ext cx="1107793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8079945" y="3625790"/>
            <a:ext cx="602968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463772" y="3637454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rgbClr val="000000"/>
                </a:solidFill>
              </a:rPr>
              <a:t>42.5mm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30080" y="3658360"/>
            <a:ext cx="7296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rgbClr val="000000"/>
                </a:solidFill>
              </a:rPr>
              <a:t>23.24mm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67996" y="4041059"/>
            <a:ext cx="21820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</a:rPr>
              <a:t>Inductor volume 43952mm</a:t>
            </a:r>
            <a:r>
              <a:rPr lang="en-US" sz="1200" b="1" baseline="300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36820" y="988957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</a:rPr>
              <a:t>100-kHz CCM PFC inductor</a:t>
            </a:r>
          </a:p>
          <a:p>
            <a:pPr algn="ctr"/>
            <a:r>
              <a:rPr lang="en-US" sz="1400" b="1" dirty="0">
                <a:solidFill>
                  <a:srgbClr val="000000"/>
                </a:solidFill>
              </a:rPr>
              <a:t>(1000 W)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1" y="1682203"/>
            <a:ext cx="2458244" cy="2222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Arrow Connector 16"/>
          <p:cNvCxnSpPr/>
          <p:nvPr/>
        </p:nvCxnSpPr>
        <p:spPr>
          <a:xfrm>
            <a:off x="1333500" y="3850506"/>
            <a:ext cx="1695450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04546" y="3904581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rgbClr val="000000"/>
                </a:solidFill>
              </a:rPr>
              <a:t>63mm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74410" y="2460776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rgbClr val="000000"/>
                </a:solidFill>
              </a:rPr>
              <a:t>35mm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315495" y="2182961"/>
            <a:ext cx="0" cy="77240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51324" y="4219244"/>
            <a:ext cx="22669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</a:rPr>
              <a:t>Inductor volume 138915mm</a:t>
            </a:r>
            <a:r>
              <a:rPr lang="en-US" sz="1200" b="1" baseline="300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95325" y="988957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</a:rPr>
              <a:t>40-kHz CCM PFC inductor</a:t>
            </a:r>
          </a:p>
          <a:p>
            <a:pPr algn="ctr"/>
            <a:r>
              <a:rPr lang="en-US" sz="1400" b="1" dirty="0">
                <a:solidFill>
                  <a:srgbClr val="000000"/>
                </a:solidFill>
              </a:rPr>
              <a:t>(1000 W)</a:t>
            </a:r>
          </a:p>
        </p:txBody>
      </p:sp>
      <p:sp>
        <p:nvSpPr>
          <p:cNvPr id="23" name="Down Arrow 22"/>
          <p:cNvSpPr/>
          <p:nvPr/>
        </p:nvSpPr>
        <p:spPr>
          <a:xfrm>
            <a:off x="4550604" y="2221288"/>
            <a:ext cx="457200" cy="5080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51088" y="1399286"/>
            <a:ext cx="2129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3.2x reduction in inductor volume</a:t>
            </a:r>
          </a:p>
        </p:txBody>
      </p:sp>
    </p:spTree>
    <p:extLst>
      <p:ext uri="{BB962C8B-B14F-4D97-AF65-F5344CB8AC3E}">
        <p14:creationId xmlns:p14="http://schemas.microsoft.com/office/powerpoint/2010/main" val="2234558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Path to 99% efficiency with GaN: </a:t>
            </a:r>
            <a:r>
              <a:rPr lang="en-US" sz="2800" dirty="0">
                <a:solidFill>
                  <a:schemeClr val="tx1"/>
                </a:solidFill>
              </a:rPr>
              <a:t>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8" y="788686"/>
            <a:ext cx="6346822" cy="3709449"/>
          </a:xfrm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  <a:latin typeface="+mj-lt"/>
              </a:rPr>
              <a:t>Adaptive Dead Time (A.D.T)</a:t>
            </a:r>
          </a:p>
          <a:p>
            <a:pPr lvl="1"/>
            <a:r>
              <a:rPr lang="en-US" dirty="0">
                <a:solidFill>
                  <a:prstClr val="black"/>
                </a:solidFill>
                <a:latin typeface="+mj-lt"/>
              </a:rPr>
              <a:t>Dead time calculated based on operating condition to minimize the third quadrant loss and improve efficiency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C2000 real-time MCUs with </a:t>
            </a:r>
            <a:r>
              <a:rPr lang="en-US" b="1" dirty="0">
                <a:solidFill>
                  <a:srgbClr val="000000"/>
                </a:solidFill>
              </a:rPr>
              <a:t>Hi-res PWM </a:t>
            </a:r>
            <a:r>
              <a:rPr lang="en-US" b="1" dirty="0" err="1">
                <a:solidFill>
                  <a:srgbClr val="000000"/>
                </a:solidFill>
              </a:rPr>
              <a:t>deadband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and </a:t>
            </a:r>
            <a:r>
              <a:rPr lang="en-US" b="1" dirty="0">
                <a:solidFill>
                  <a:srgbClr val="000000"/>
                </a:solidFill>
              </a:rPr>
              <a:t>compute power </a:t>
            </a:r>
            <a:r>
              <a:rPr lang="en-US" dirty="0">
                <a:solidFill>
                  <a:srgbClr val="000000"/>
                </a:solidFill>
              </a:rPr>
              <a:t>can enable </a:t>
            </a:r>
            <a:r>
              <a:rPr lang="en-US" b="1" dirty="0">
                <a:solidFill>
                  <a:srgbClr val="000000"/>
                </a:solidFill>
              </a:rPr>
              <a:t>adaptive dead time implementation</a:t>
            </a:r>
            <a:r>
              <a:rPr lang="en-US" dirty="0">
                <a:solidFill>
                  <a:srgbClr val="000000"/>
                </a:solidFill>
              </a:rPr>
              <a:t>.</a:t>
            </a:r>
          </a:p>
          <a:p>
            <a:pPr lvl="1"/>
            <a:endParaRPr lang="en-US" dirty="0">
              <a:solidFill>
                <a:prstClr val="black"/>
              </a:solidFill>
              <a:latin typeface="+mj-lt"/>
            </a:endParaRPr>
          </a:p>
          <a:p>
            <a:pPr lvl="1"/>
            <a:endParaRPr lang="en-US" dirty="0">
              <a:solidFill>
                <a:prstClr val="black"/>
              </a:solidFill>
              <a:latin typeface="Calibri" panose="020F0502020204030204"/>
            </a:endParaRPr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152" y="769301"/>
            <a:ext cx="2499360" cy="1921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651431" y="2283795"/>
                <a:ext cx="1593770" cy="4609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i="1" dirty="0">
                    <a:solidFill>
                      <a:prstClr val="black"/>
                    </a:solidFill>
                  </a:rPr>
                  <a:t>T</a:t>
                </a:r>
                <a:r>
                  <a:rPr lang="en-US" sz="1600" i="1" baseline="-25000" dirty="0">
                    <a:solidFill>
                      <a:prstClr val="black"/>
                    </a:solidFill>
                  </a:rPr>
                  <a:t>d</a:t>
                </a:r>
                <a:r>
                  <a:rPr lang="en-US" sz="1600" dirty="0">
                    <a:solidFill>
                      <a:prstClr val="black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16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2 </m:t>
                        </m:r>
                        <m:r>
                          <a:rPr lang="en-US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sz="1600" b="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sz="160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𝐶</m:t>
                            </m:r>
                          </m:e>
                          <m:sub>
                            <m:r>
                              <a:rPr lang="en-US" sz="160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𝑠𝑤</m:t>
                            </m:r>
                          </m:sub>
                        </m:sSub>
                        <m:r>
                          <a:rPr lang="en-US" sz="16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16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sz="1600" b="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16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𝑉</m:t>
                        </m:r>
                        <m:r>
                          <a:rPr lang="en-US" sz="1600" b="0" i="1" baseline="-25000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𝑂𝑢𝑡</m:t>
                        </m:r>
                      </m:num>
                      <m:den>
                        <m:r>
                          <a:rPr lang="en-US" sz="16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𝐼</m:t>
                        </m:r>
                        <m:r>
                          <a:rPr lang="en-US" sz="1600" i="1" baseline="-2500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𝐿</m:t>
                        </m:r>
                        <m:r>
                          <a:rPr lang="en-US" sz="1600" i="1" baseline="-2500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_</m:t>
                        </m:r>
                        <m:r>
                          <a:rPr lang="en-US" sz="1600" i="1" baseline="-2500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𝑝𝑒𝑎𝑘</m:t>
                        </m:r>
                      </m:den>
                    </m:f>
                  </m:oMath>
                </a14:m>
                <a:endParaRPr lang="en-US" sz="1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1431" y="2283795"/>
                <a:ext cx="1593770" cy="460960"/>
              </a:xfrm>
              <a:prstGeom prst="rect">
                <a:avLst/>
              </a:prstGeom>
              <a:blipFill rotWithShape="1">
                <a:blip r:embed="rId4"/>
                <a:stretch>
                  <a:fillRect l="-2299" b="-9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7" b="10344"/>
          <a:stretch/>
        </p:blipFill>
        <p:spPr bwMode="auto">
          <a:xfrm>
            <a:off x="88935" y="2844800"/>
            <a:ext cx="2936082" cy="150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7" b="10344"/>
          <a:stretch/>
        </p:blipFill>
        <p:spPr bwMode="auto">
          <a:xfrm>
            <a:off x="3064453" y="2838450"/>
            <a:ext cx="2936082" cy="150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7" b="10344"/>
          <a:stretch/>
        </p:blipFill>
        <p:spPr bwMode="auto">
          <a:xfrm>
            <a:off x="6050937" y="2844800"/>
            <a:ext cx="2936082" cy="150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686554" y="4315853"/>
            <a:ext cx="1647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B050"/>
                </a:solidFill>
              </a:rPr>
              <a:t>Optimal T</a:t>
            </a:r>
            <a:r>
              <a:rPr lang="en-US" sz="1400" b="1" baseline="-25000" dirty="0">
                <a:solidFill>
                  <a:srgbClr val="00B050"/>
                </a:solidFill>
              </a:rPr>
              <a:t>d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89421" y="4334903"/>
            <a:ext cx="19513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Turn-on too soon</a:t>
            </a:r>
            <a:endParaRPr lang="en-US" sz="1400" b="1" baseline="-25000" dirty="0"/>
          </a:p>
        </p:txBody>
      </p:sp>
      <p:sp>
        <p:nvSpPr>
          <p:cNvPr id="39" name="TextBox 38"/>
          <p:cNvSpPr txBox="1"/>
          <p:nvPr/>
        </p:nvSpPr>
        <p:spPr>
          <a:xfrm>
            <a:off x="6616325" y="4341253"/>
            <a:ext cx="2184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Turn-on too late</a:t>
            </a:r>
            <a:endParaRPr lang="en-US" sz="1400" b="1" baseline="-25000" dirty="0"/>
          </a:p>
        </p:txBody>
      </p:sp>
      <p:sp>
        <p:nvSpPr>
          <p:cNvPr id="40" name="Rectangle 39"/>
          <p:cNvSpPr/>
          <p:nvPr/>
        </p:nvSpPr>
        <p:spPr>
          <a:xfrm>
            <a:off x="3064453" y="2844800"/>
            <a:ext cx="2892029" cy="1507620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81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Path to 99% efficiency with GaN: </a:t>
            </a:r>
            <a:r>
              <a:rPr lang="en-US" sz="2800" dirty="0">
                <a:solidFill>
                  <a:schemeClr val="tx1"/>
                </a:solidFill>
              </a:rPr>
              <a:t>control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Phase shedding</a:t>
            </a:r>
          </a:p>
          <a:p>
            <a:pPr lvl="1"/>
            <a:r>
              <a:rPr lang="en-US" dirty="0"/>
              <a:t>Shed phase in lighter load application to reduce switching loss and improve efficiency</a:t>
            </a:r>
          </a:p>
          <a:p>
            <a:pPr lvl="1"/>
            <a:r>
              <a:rPr lang="en-US" dirty="0"/>
              <a:t>Phases need to be added/dropped quickly for safe operation and optimal efficiency</a:t>
            </a:r>
          </a:p>
          <a:p>
            <a:pPr lvl="1"/>
            <a:r>
              <a:rPr lang="en-US" dirty="0"/>
              <a:t>Decision based on current reference in voltage loop</a:t>
            </a:r>
          </a:p>
          <a:p>
            <a:pPr lvl="1"/>
            <a:endParaRPr lang="en-US" dirty="0"/>
          </a:p>
          <a:p>
            <a:pPr marL="284347" lvl="1" indent="0">
              <a:buNone/>
            </a:pPr>
            <a:r>
              <a:rPr lang="en-US" dirty="0"/>
              <a:t>C2000</a:t>
            </a:r>
            <a:r>
              <a:rPr lang="en-US" baseline="30000" dirty="0"/>
              <a:t>TM</a:t>
            </a:r>
            <a:r>
              <a:rPr lang="en-US" dirty="0"/>
              <a:t> Real-Time Controllers enable to implement flexible phase shedding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94" y="3367160"/>
            <a:ext cx="5861693" cy="164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237" y="3322623"/>
            <a:ext cx="2666154" cy="16780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401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228600" y="3355918"/>
            <a:ext cx="1752600" cy="190500"/>
          </a:xfrm>
          <a:prstGeom prst="roundRect">
            <a:avLst/>
          </a:prstGeom>
          <a:solidFill>
            <a:schemeClr val="tx2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7" tIns="38098" rIns="76197" bIns="38098" anchor="ctr"/>
          <a:lstStyle/>
          <a:p>
            <a:pPr>
              <a:defRPr/>
            </a:pPr>
            <a:r>
              <a:rPr lang="en-US" sz="1200" b="1" dirty="0">
                <a:solidFill>
                  <a:srgbClr val="FFFFFF"/>
                </a:solidFill>
              </a:rPr>
              <a:t>Tools &amp; Resources</a:t>
            </a:r>
          </a:p>
        </p:txBody>
      </p:sp>
      <p:sp>
        <p:nvSpPr>
          <p:cNvPr id="22" name="Rectangle 62"/>
          <p:cNvSpPr>
            <a:spLocks noChangeArrowheads="1"/>
          </p:cNvSpPr>
          <p:nvPr/>
        </p:nvSpPr>
        <p:spPr bwMode="auto">
          <a:xfrm>
            <a:off x="119248" y="833977"/>
            <a:ext cx="4399925" cy="124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13" rIns="91425" bIns="45713"/>
          <a:lstStyle>
            <a:lvl1pPr marL="114300" indent="-1143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114300" indent="-1143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endParaRPr lang="en-US" altLang="en-US" sz="1000" i="1" dirty="0">
              <a:solidFill>
                <a:srgbClr val="000000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8600" y="2695518"/>
            <a:ext cx="1752600" cy="190500"/>
          </a:xfrm>
          <a:prstGeom prst="roundRect">
            <a:avLst/>
          </a:prstGeom>
          <a:solidFill>
            <a:schemeClr val="tx2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7" tIns="38098" rIns="76197" bIns="38098" anchor="ctr"/>
          <a:lstStyle/>
          <a:p>
            <a:pPr>
              <a:defRPr/>
            </a:pPr>
            <a:r>
              <a:rPr lang="en-US" sz="1200" b="1" dirty="0">
                <a:solidFill>
                  <a:srgbClr val="FFFFFF"/>
                </a:solidFill>
              </a:rPr>
              <a:t>Target Applications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31213" y="2917768"/>
            <a:ext cx="4267200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txBody>
          <a:bodyPr wrap="square" lIns="76197" tIns="38098" rIns="76197" bIns="38098" numCol="2" rtlCol="0">
            <a:noAutofit/>
          </a:bodyPr>
          <a:lstStyle/>
          <a:p>
            <a:pPr marL="96569" indent="-96569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Energy storage  system </a:t>
            </a:r>
          </a:p>
          <a:p>
            <a:pPr marL="96569" indent="-96569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Onboard charger </a:t>
            </a:r>
          </a:p>
          <a:p>
            <a:pPr marL="96569" indent="-96569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Industrial power </a:t>
            </a:r>
            <a:r>
              <a:rPr lang="en-US" sz="1000" dirty="0">
                <a:solidFill>
                  <a:srgbClr val="000000"/>
                </a:solidFill>
              </a:rPr>
              <a:t>supply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228600" y="762000"/>
            <a:ext cx="1752600" cy="190500"/>
          </a:xfrm>
          <a:prstGeom prst="roundRect">
            <a:avLst/>
          </a:prstGeom>
          <a:solidFill>
            <a:schemeClr val="tx2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7" tIns="38098" rIns="76197" bIns="38098" anchor="ctr"/>
          <a:lstStyle/>
          <a:p>
            <a:pPr>
              <a:defRPr/>
            </a:pPr>
            <a:r>
              <a:rPr lang="en-US" sz="1200" b="1" dirty="0">
                <a:solidFill>
                  <a:srgbClr val="FFFFFF"/>
                </a:solidFill>
              </a:rPr>
              <a:t>Features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1213" y="977900"/>
            <a:ext cx="4267200" cy="1680776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txBody>
          <a:bodyPr wrap="square" lIns="76197" tIns="38098" rIns="76197" bIns="38098" rtlCol="0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000000"/>
                </a:solidFill>
              </a:rPr>
              <a:t>GaN</a:t>
            </a:r>
            <a:r>
              <a:rPr lang="en-US" sz="1000" dirty="0">
                <a:solidFill>
                  <a:srgbClr val="000000"/>
                </a:solidFill>
              </a:rPr>
              <a:t>-based 3 phase interleaved totem pole bidirectional PFC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</a:rPr>
              <a:t>Rated Power : </a:t>
            </a:r>
            <a:r>
              <a:rPr lang="en-US" sz="1000">
                <a:solidFill>
                  <a:srgbClr val="000000"/>
                </a:solidFill>
              </a:rPr>
              <a:t>3.3 kW </a:t>
            </a:r>
            <a:r>
              <a:rPr lang="en-US" sz="1000" dirty="0">
                <a:solidFill>
                  <a:srgbClr val="000000"/>
                </a:solidFill>
              </a:rPr>
              <a:t>(at 230 </a:t>
            </a:r>
            <a:r>
              <a:rPr lang="en-US" sz="1000" dirty="0" err="1">
                <a:solidFill>
                  <a:srgbClr val="000000"/>
                </a:solidFill>
              </a:rPr>
              <a:t>V</a:t>
            </a:r>
            <a:r>
              <a:rPr lang="en-US" sz="1000" baseline="-25000" dirty="0" err="1">
                <a:solidFill>
                  <a:srgbClr val="000000"/>
                </a:solidFill>
              </a:rPr>
              <a:t>rms</a:t>
            </a:r>
            <a:r>
              <a:rPr lang="en-US" sz="1000" dirty="0">
                <a:solidFill>
                  <a:srgbClr val="000000"/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</a:rPr>
              <a:t>Peak efficiency : 98.7 % (at 230 </a:t>
            </a:r>
            <a:r>
              <a:rPr lang="en-US" sz="1000" dirty="0" err="1">
                <a:solidFill>
                  <a:srgbClr val="000000"/>
                </a:solidFill>
              </a:rPr>
              <a:t>V</a:t>
            </a:r>
            <a:r>
              <a:rPr lang="en-US" sz="1000" baseline="-25000" dirty="0" err="1">
                <a:solidFill>
                  <a:srgbClr val="000000"/>
                </a:solidFill>
              </a:rPr>
              <a:t>rms</a:t>
            </a:r>
            <a:r>
              <a:rPr lang="en-US" sz="1000" dirty="0">
                <a:solidFill>
                  <a:srgbClr val="000000"/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</a:rPr>
              <a:t>Total Harmonic Distortion (THD) &lt; 2% (at low line)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</a:rPr>
              <a:t>PWM switching frequency : 100 kHz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</a:rPr>
              <a:t>PFC mode specification: 120/230 </a:t>
            </a:r>
            <a:r>
              <a:rPr lang="en-US" sz="1000" dirty="0" err="1">
                <a:solidFill>
                  <a:srgbClr val="000000"/>
                </a:solidFill>
              </a:rPr>
              <a:t>V</a:t>
            </a:r>
            <a:r>
              <a:rPr lang="en-US" sz="1000" baseline="-25000" dirty="0" err="1">
                <a:solidFill>
                  <a:srgbClr val="000000"/>
                </a:solidFill>
              </a:rPr>
              <a:t>ac_in</a:t>
            </a:r>
            <a:r>
              <a:rPr lang="en-US" sz="1000" dirty="0">
                <a:solidFill>
                  <a:srgbClr val="000000"/>
                </a:solidFill>
              </a:rPr>
              <a:t>, 380 </a:t>
            </a:r>
            <a:r>
              <a:rPr lang="en-US" sz="1000" dirty="0" err="1">
                <a:solidFill>
                  <a:srgbClr val="000000"/>
                </a:solidFill>
              </a:rPr>
              <a:t>V</a:t>
            </a:r>
            <a:r>
              <a:rPr lang="en-US" sz="1000" baseline="-25000" dirty="0" err="1">
                <a:solidFill>
                  <a:srgbClr val="000000"/>
                </a:solidFill>
              </a:rPr>
              <a:t>dc_out</a:t>
            </a:r>
            <a:endParaRPr lang="en-US" sz="1000" dirty="0">
              <a:solidFill>
                <a:srgbClr val="00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</a:rPr>
              <a:t>Inverter mode specification : 380 </a:t>
            </a:r>
            <a:r>
              <a:rPr lang="en-US" sz="1000" dirty="0" err="1">
                <a:solidFill>
                  <a:srgbClr val="000000"/>
                </a:solidFill>
              </a:rPr>
              <a:t>V</a:t>
            </a:r>
            <a:r>
              <a:rPr lang="en-US" sz="1000" baseline="-25000" dirty="0" err="1">
                <a:solidFill>
                  <a:srgbClr val="000000"/>
                </a:solidFill>
              </a:rPr>
              <a:t>dc_in</a:t>
            </a:r>
            <a:r>
              <a:rPr lang="en-US" sz="1000" dirty="0">
                <a:solidFill>
                  <a:srgbClr val="000000"/>
                </a:solidFill>
              </a:rPr>
              <a:t>, 120/230 </a:t>
            </a:r>
            <a:r>
              <a:rPr lang="en-US" sz="1000" dirty="0" err="1">
                <a:solidFill>
                  <a:srgbClr val="000000"/>
                </a:solidFill>
              </a:rPr>
              <a:t>V</a:t>
            </a:r>
            <a:r>
              <a:rPr lang="en-US" sz="1000" baseline="-25000" dirty="0" err="1">
                <a:solidFill>
                  <a:srgbClr val="000000"/>
                </a:solidFill>
              </a:rPr>
              <a:t>ac_out</a:t>
            </a:r>
            <a:endParaRPr lang="en-US" sz="1000" dirty="0">
              <a:solidFill>
                <a:srgbClr val="00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</a:rPr>
              <a:t>Soft starting for totem-pole bridge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</a:rPr>
              <a:t>Phase shedding and adaptive dead time control for higher efficiency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</a:rPr>
              <a:t>F28004x CPU + CLA (co-processor) support</a:t>
            </a:r>
            <a:endParaRPr lang="en-US" sz="1000" b="1" dirty="0">
              <a:solidFill>
                <a:srgbClr val="C0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50" dirty="0">
              <a:solidFill>
                <a:srgbClr val="00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648200" y="762000"/>
            <a:ext cx="1752600" cy="190500"/>
          </a:xfrm>
          <a:prstGeom prst="roundRect">
            <a:avLst/>
          </a:prstGeom>
          <a:solidFill>
            <a:schemeClr val="tx2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7" tIns="38098" rIns="76197" bIns="38098" anchor="ctr"/>
          <a:lstStyle/>
          <a:p>
            <a:pPr>
              <a:defRPr/>
            </a:pPr>
            <a:r>
              <a:rPr lang="en-US" sz="1200" b="1" dirty="0">
                <a:solidFill>
                  <a:srgbClr val="FFFFFF"/>
                </a:solidFill>
              </a:rPr>
              <a:t>Benefits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650813" y="990600"/>
            <a:ext cx="4267200" cy="127635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txBody>
          <a:bodyPr wrap="square" lIns="76197" tIns="38098" rIns="76197" bIns="38098" rtlCol="0">
            <a:noAutofit/>
          </a:bodyPr>
          <a:lstStyle/>
          <a:p>
            <a:pPr marL="112713" indent="-112713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prstClr val="black"/>
                </a:solidFill>
                <a:latin typeface="Arial"/>
              </a:rPr>
              <a:t>High power density </a:t>
            </a:r>
            <a:r>
              <a:rPr lang="en-US" sz="1100" dirty="0">
                <a:solidFill>
                  <a:prstClr val="black"/>
                </a:solidFill>
                <a:latin typeface="Arial"/>
              </a:rPr>
              <a:t>design</a:t>
            </a:r>
            <a:r>
              <a:rPr lang="en-US" sz="1100" b="1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1100" dirty="0">
                <a:solidFill>
                  <a:prstClr val="black"/>
                </a:solidFill>
                <a:latin typeface="Arial"/>
              </a:rPr>
              <a:t>while maintaining OEM specified form factor </a:t>
            </a:r>
            <a:endParaRPr lang="en-US" sz="1100" dirty="0">
              <a:solidFill>
                <a:srgbClr val="000000"/>
              </a:solidFill>
              <a:latin typeface="Arial"/>
            </a:endParaRPr>
          </a:p>
          <a:p>
            <a:pPr marL="112713" indent="-112713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00000"/>
                </a:solidFill>
                <a:latin typeface="Arial"/>
              </a:rPr>
              <a:t>Further </a:t>
            </a:r>
            <a:r>
              <a:rPr lang="en-US" sz="1100" b="1" dirty="0">
                <a:solidFill>
                  <a:srgbClr val="000000"/>
                </a:solidFill>
                <a:latin typeface="Arial"/>
              </a:rPr>
              <a:t>system integration </a:t>
            </a:r>
            <a:r>
              <a:rPr lang="en-US" sz="1100" dirty="0">
                <a:solidFill>
                  <a:srgbClr val="000000"/>
                </a:solidFill>
                <a:latin typeface="Arial"/>
              </a:rPr>
              <a:t>through latest </a:t>
            </a:r>
            <a:r>
              <a:rPr lang="en-US" sz="1100" dirty="0">
                <a:solidFill>
                  <a:prstClr val="black"/>
                </a:solidFill>
                <a:latin typeface="Arial"/>
              </a:rPr>
              <a:t>TI-</a:t>
            </a:r>
            <a:r>
              <a:rPr lang="en-US" sz="1100" dirty="0" err="1">
                <a:solidFill>
                  <a:prstClr val="black"/>
                </a:solidFill>
                <a:latin typeface="Arial"/>
              </a:rPr>
              <a:t>GaN</a:t>
            </a:r>
            <a:r>
              <a:rPr lang="en-US" sz="1100" dirty="0">
                <a:solidFill>
                  <a:prstClr val="black"/>
                </a:solidFill>
                <a:latin typeface="Arial"/>
              </a:rPr>
              <a:t> gate drivers </a:t>
            </a:r>
          </a:p>
          <a:p>
            <a:pPr marL="112713" indent="-112713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prstClr val="black"/>
                </a:solidFill>
                <a:latin typeface="Arial"/>
              </a:rPr>
              <a:t>Enabl</a:t>
            </a:r>
            <a:r>
              <a:rPr lang="en-US" sz="1100" dirty="0">
                <a:solidFill>
                  <a:srgbClr val="000000"/>
                </a:solidFill>
                <a:latin typeface="Arial"/>
              </a:rPr>
              <a:t>es </a:t>
            </a:r>
            <a:r>
              <a:rPr lang="en-US" sz="1100" b="1" dirty="0">
                <a:solidFill>
                  <a:srgbClr val="000000"/>
                </a:solidFill>
                <a:latin typeface="Arial"/>
              </a:rPr>
              <a:t>superior control and implementation of advanced control schemes </a:t>
            </a:r>
            <a:r>
              <a:rPr lang="en-US" sz="1100" dirty="0">
                <a:solidFill>
                  <a:srgbClr val="000000"/>
                </a:solidFill>
                <a:latin typeface="Arial"/>
              </a:rPr>
              <a:t>brought by high performance C2000 MCU </a:t>
            </a:r>
          </a:p>
          <a:p>
            <a:pPr marL="112713" indent="-112713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00000"/>
                </a:solidFill>
                <a:latin typeface="Arial"/>
              </a:rPr>
              <a:t>Enables </a:t>
            </a:r>
            <a:r>
              <a:rPr lang="en-US" sz="1100" b="1" dirty="0">
                <a:solidFill>
                  <a:srgbClr val="000000"/>
                </a:solidFill>
                <a:latin typeface="Arial"/>
              </a:rPr>
              <a:t>simple adaptation of software </a:t>
            </a:r>
            <a:r>
              <a:rPr lang="en-US" sz="1100" dirty="0">
                <a:solidFill>
                  <a:srgbClr val="000000"/>
                </a:solidFill>
                <a:latin typeface="Arial"/>
              </a:rPr>
              <a:t>through </a:t>
            </a:r>
            <a:r>
              <a:rPr lang="en-US" sz="1100" dirty="0" err="1">
                <a:solidFill>
                  <a:srgbClr val="000000"/>
                </a:solidFill>
                <a:latin typeface="Arial"/>
              </a:rPr>
              <a:t>powerSUITE</a:t>
            </a:r>
            <a:r>
              <a:rPr lang="en-US" sz="1100" dirty="0">
                <a:solidFill>
                  <a:srgbClr val="000000"/>
                </a:solidFill>
                <a:latin typeface="Arial"/>
              </a:rPr>
              <a:t>™  support </a:t>
            </a:r>
            <a:endParaRPr lang="en-US" sz="1100" dirty="0">
              <a:solidFill>
                <a:srgbClr val="000000"/>
              </a:solidFill>
            </a:endParaRPr>
          </a:p>
          <a:p>
            <a:pPr marL="96569" indent="-96569">
              <a:buFont typeface="Arial" panose="020B0604020202020204" pitchFamily="34" charset="0"/>
              <a:buChar char="•"/>
            </a:pP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34" name="Title 1"/>
          <p:cNvSpPr txBox="1">
            <a:spLocks/>
          </p:cNvSpPr>
          <p:nvPr/>
        </p:nvSpPr>
        <p:spPr bwMode="auto">
          <a:xfrm>
            <a:off x="228600" y="76200"/>
            <a:ext cx="8827383" cy="61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Arial" charset="0"/>
              </a:defRPr>
            </a:lvl2pPr>
            <a:lvl3pPr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Arial" charset="0"/>
              </a:defRPr>
            </a:lvl3pPr>
            <a:lvl4pPr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Arial" charset="0"/>
              </a:defRPr>
            </a:lvl4pPr>
            <a:lvl5pPr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Arial" charset="0"/>
              </a:defRPr>
            </a:lvl9pPr>
          </a:lstStyle>
          <a:p>
            <a:r>
              <a:rPr lang="en-US" sz="2000" dirty="0">
                <a:solidFill>
                  <a:srgbClr val="DE0000"/>
                </a:solidFill>
              </a:rPr>
              <a:t>Bi-Directional 3Ph Interleaved Totem-Pole CCM PFC/Inverter Reference Design TIDM-02008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35" name="Picture 3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2"/>
          <a:stretch/>
        </p:blipFill>
        <p:spPr bwMode="auto">
          <a:xfrm>
            <a:off x="4650813" y="2355331"/>
            <a:ext cx="4106848" cy="221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Box 24"/>
          <p:cNvSpPr txBox="1">
            <a:spLocks noChangeArrowheads="1"/>
          </p:cNvSpPr>
          <p:nvPr/>
        </p:nvSpPr>
        <p:spPr bwMode="auto">
          <a:xfrm>
            <a:off x="228600" y="3582461"/>
            <a:ext cx="4269813" cy="99001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marL="180975" indent="-180975" defTabSz="763588" eaLnBrk="0" hangingPunct="0">
              <a:tabLst>
                <a:tab pos="1909763" algn="ctr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763588" eaLnBrk="0" hangingPunct="0">
              <a:tabLst>
                <a:tab pos="1909763" algn="ctr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763588" eaLnBrk="0" hangingPunct="0">
              <a:tabLst>
                <a:tab pos="1909763" algn="ctr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763588" eaLnBrk="0" hangingPunct="0">
              <a:tabLst>
                <a:tab pos="1909763" algn="ctr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763588" eaLnBrk="0" hangingPunct="0">
              <a:tabLst>
                <a:tab pos="1909763" algn="ctr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763588" eaLnBrk="0" fontAlgn="base" hangingPunct="0">
              <a:spcBef>
                <a:spcPct val="0"/>
              </a:spcBef>
              <a:spcAft>
                <a:spcPct val="0"/>
              </a:spcAft>
              <a:tabLst>
                <a:tab pos="1909763" algn="ctr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763588" eaLnBrk="0" fontAlgn="base" hangingPunct="0">
              <a:spcBef>
                <a:spcPct val="0"/>
              </a:spcBef>
              <a:spcAft>
                <a:spcPct val="0"/>
              </a:spcAft>
              <a:tabLst>
                <a:tab pos="1909763" algn="ctr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763588" eaLnBrk="0" fontAlgn="base" hangingPunct="0">
              <a:spcBef>
                <a:spcPct val="0"/>
              </a:spcBef>
              <a:spcAft>
                <a:spcPct val="0"/>
              </a:spcAft>
              <a:tabLst>
                <a:tab pos="1909763" algn="ctr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763588" eaLnBrk="0" fontAlgn="base" hangingPunct="0">
              <a:spcBef>
                <a:spcPct val="0"/>
              </a:spcBef>
              <a:spcAft>
                <a:spcPct val="0"/>
              </a:spcAft>
              <a:tabLst>
                <a:tab pos="1909763" algn="ctr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>
              <a:lnSpc>
                <a:spcPts val="1400"/>
              </a:lnSpc>
              <a:buClr>
                <a:srgbClr val="000000"/>
              </a:buClr>
              <a:buFontTx/>
              <a:buChar char="•"/>
            </a:pPr>
            <a:r>
              <a:rPr lang="en-US" sz="1100" b="1" dirty="0">
                <a:solidFill>
                  <a:srgbClr val="000000"/>
                </a:solidFill>
                <a:latin typeface="Arial"/>
                <a:cs typeface="Arial" charset="0"/>
              </a:rPr>
              <a:t>TIDM-02008 Tools Folder</a:t>
            </a:r>
          </a:p>
          <a:p>
            <a:pPr>
              <a:lnSpc>
                <a:spcPts val="1400"/>
              </a:lnSpc>
              <a:buClr>
                <a:srgbClr val="000000"/>
              </a:buClr>
              <a:buFontTx/>
              <a:buChar char="•"/>
            </a:pPr>
            <a:r>
              <a:rPr lang="en-US" sz="1100" b="1" dirty="0">
                <a:solidFill>
                  <a:srgbClr val="000000"/>
                </a:solidFill>
                <a:latin typeface="Arial"/>
                <a:cs typeface="Arial" charset="0"/>
              </a:rPr>
              <a:t>Test Data/Design Guide</a:t>
            </a:r>
            <a:endParaRPr lang="en-US" sz="1100" dirty="0">
              <a:solidFill>
                <a:srgbClr val="000000"/>
              </a:solidFill>
              <a:latin typeface="Arial"/>
              <a:cs typeface="Arial" charset="0"/>
            </a:endParaRPr>
          </a:p>
          <a:p>
            <a:pPr>
              <a:lnSpc>
                <a:spcPts val="1400"/>
              </a:lnSpc>
              <a:buClr>
                <a:srgbClr val="000000"/>
              </a:buClr>
              <a:buFontTx/>
              <a:buChar char="•"/>
            </a:pPr>
            <a:r>
              <a:rPr lang="en-US" sz="1100" b="1" dirty="0">
                <a:solidFill>
                  <a:srgbClr val="000000"/>
                </a:solidFill>
                <a:latin typeface="Arial"/>
                <a:cs typeface="Arial" charset="0"/>
              </a:rPr>
              <a:t>Design Files: </a:t>
            </a:r>
            <a:r>
              <a:rPr lang="en-US" sz="1100" dirty="0">
                <a:solidFill>
                  <a:srgbClr val="000000"/>
                </a:solidFill>
                <a:latin typeface="Arial"/>
                <a:cs typeface="Arial" charset="0"/>
              </a:rPr>
              <a:t>Schematics, BOM, Design Files</a:t>
            </a:r>
          </a:p>
          <a:p>
            <a:pPr>
              <a:lnSpc>
                <a:spcPts val="1400"/>
              </a:lnSpc>
              <a:buClr>
                <a:srgbClr val="000000"/>
              </a:buClr>
              <a:buFontTx/>
              <a:buChar char="•"/>
            </a:pPr>
            <a:r>
              <a:rPr lang="en-US" sz="1100" b="1" dirty="0">
                <a:solidFill>
                  <a:srgbClr val="000000"/>
                </a:solidFill>
              </a:rPr>
              <a:t>Key TI Devices: </a:t>
            </a:r>
            <a:r>
              <a:rPr lang="en-US" sz="900" dirty="0">
                <a:solidFill>
                  <a:srgbClr val="000000"/>
                </a:solidFill>
              </a:rPr>
              <a:t>TMS320F280049, TMS320F28075, LMG3410R070, UCC27714, OPA2376, SN74LVC1G3157, ISO7831, TLV713</a:t>
            </a:r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20852" y="4721224"/>
            <a:ext cx="2133600" cy="154782"/>
          </a:xfrm>
        </p:spPr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9103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6FCE98-6DE7-E348-BC58-4CE9D8E2A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TIDM-02008: </a:t>
            </a:r>
            <a:r>
              <a:rPr lang="en-US" dirty="0">
                <a:solidFill>
                  <a:schemeClr val="tx1"/>
                </a:solidFill>
              </a:rPr>
              <a:t>Measured efficiency and THD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B11A51C-847A-8A40-BE4D-E6FF5DA82B1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775" y="1067031"/>
            <a:ext cx="3963652" cy="26653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DF6437E-EA2A-8143-83F3-57198401666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379" y="992793"/>
            <a:ext cx="4141178" cy="284768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548F6-AAA9-4A8D-A869-511B3DFE325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956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TIDM-02008 test results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715" y="923926"/>
            <a:ext cx="5018762" cy="2659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4425" y="3987284"/>
            <a:ext cx="6438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Steady State 230-Vac IN, 380V DC OUT, 3.3kW, </a:t>
            </a:r>
            <a:r>
              <a:rPr lang="en-US" dirty="0" err="1"/>
              <a:t>iTHD</a:t>
            </a:r>
            <a:r>
              <a:rPr lang="en-US" dirty="0"/>
              <a:t> 2.69%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644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TIDM-02008 CPU/CLA utilization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maximum ISR loading numbers were captured </a:t>
            </a:r>
          </a:p>
          <a:p>
            <a:pPr lvl="1"/>
            <a:r>
              <a:rPr lang="en-US" dirty="0"/>
              <a:t>ISR1 : Inner current loop, grid synchronization (PLL), </a:t>
            </a:r>
            <a:r>
              <a:rPr lang="en-US" dirty="0" err="1"/>
              <a:t>etc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ISR2 : Outer voltage loop, relay on/off, OVP,UVP,OCP, </a:t>
            </a:r>
            <a:r>
              <a:rPr lang="en-US" dirty="0" err="1"/>
              <a:t>etc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09617" y="4371244"/>
            <a:ext cx="57629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*Advanced options : A.D.T, Phase Shedding, NL voltage loop, SFRA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690216"/>
              </p:ext>
            </p:extLst>
          </p:nvPr>
        </p:nvGraphicFramePr>
        <p:xfrm>
          <a:off x="1591499" y="1805123"/>
          <a:ext cx="6080760" cy="125730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026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26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26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ISR1 (100 kHz)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ISR2 (10 kHz)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CPU utilization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(*Advanced options: All Off)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53%</a:t>
                      </a:r>
                      <a:endParaRPr lang="en-US" sz="12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6 %</a:t>
                      </a:r>
                      <a:endParaRPr lang="en-US" sz="12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CPU utilization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(Advanced options: All On)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65%</a:t>
                      </a:r>
                      <a:endParaRPr lang="en-US" sz="12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9%</a:t>
                      </a:r>
                      <a:endParaRPr lang="en-US" sz="12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811447"/>
              </p:ext>
            </p:extLst>
          </p:nvPr>
        </p:nvGraphicFramePr>
        <p:xfrm>
          <a:off x="1591499" y="3184485"/>
          <a:ext cx="6080760" cy="125730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026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26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26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ISR1 (100 kHz)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ISR2 (10 kHz)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CLA utilization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(Advanced options: All Off)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57 %</a:t>
                      </a:r>
                      <a:endParaRPr lang="en-US" sz="12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9 %</a:t>
                      </a:r>
                      <a:endParaRPr lang="en-US" sz="12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CLA utilization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(Advanced options: All On)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79%</a:t>
                      </a:r>
                      <a:endParaRPr lang="en-US" sz="12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12 %</a:t>
                      </a:r>
                      <a:endParaRPr lang="en-US" sz="12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24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 of </a:t>
            </a:r>
            <a:r>
              <a:rPr lang="en-US" dirty="0" err="1"/>
              <a:t>GaN</a:t>
            </a:r>
            <a:r>
              <a:rPr lang="en-US" dirty="0"/>
              <a:t> and C2000 real-time MCUs which enable efficient power conversion and fast control</a:t>
            </a:r>
          </a:p>
          <a:p>
            <a:r>
              <a:rPr lang="en-US" dirty="0"/>
              <a:t>Example of TI </a:t>
            </a:r>
            <a:r>
              <a:rPr lang="en-US" dirty="0" err="1"/>
              <a:t>GaN</a:t>
            </a:r>
            <a:r>
              <a:rPr lang="en-US" dirty="0"/>
              <a:t> and </a:t>
            </a:r>
            <a:r>
              <a:rPr lang="en-US"/>
              <a:t>C2000 real-time MCUs </a:t>
            </a:r>
            <a:r>
              <a:rPr lang="en-US" dirty="0"/>
              <a:t>in wide variety of applications</a:t>
            </a:r>
          </a:p>
          <a:p>
            <a:pPr lvl="1"/>
            <a:r>
              <a:rPr lang="en-US" dirty="0"/>
              <a:t>Totem pole PFC</a:t>
            </a:r>
          </a:p>
          <a:p>
            <a:pPr lvl="1"/>
            <a:r>
              <a:rPr lang="en-US" dirty="0"/>
              <a:t>900V bidirectional energy storage system with 99% efficiency </a:t>
            </a:r>
          </a:p>
          <a:p>
            <a:pPr lvl="1"/>
            <a:r>
              <a:rPr lang="en-US" dirty="0"/>
              <a:t>1.25kW 3-phase inverter with 99% efficiency 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2871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xmlns="" id="{219DA935-E8D3-774E-A0EF-4D948DDAA2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dirty="0"/>
              <a:t>Example of TI C2000 + </a:t>
            </a:r>
            <a:r>
              <a:rPr lang="en-US" sz="2400" dirty="0" err="1"/>
              <a:t>GaN</a:t>
            </a:r>
            <a:r>
              <a:rPr lang="en-US" sz="2400" dirty="0"/>
              <a:t>: 900V bidirectional energy storage system with 99% efficiency </a:t>
            </a:r>
          </a:p>
        </p:txBody>
      </p:sp>
    </p:spTree>
    <p:extLst>
      <p:ext uri="{BB962C8B-B14F-4D97-AF65-F5344CB8AC3E}">
        <p14:creationId xmlns:p14="http://schemas.microsoft.com/office/powerpoint/2010/main" val="28726034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FEB3DB87-7494-8546-A49A-56A676E1C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775" y="107163"/>
            <a:ext cx="8747838" cy="610791"/>
          </a:xfrm>
        </p:spPr>
        <p:txBody>
          <a:bodyPr/>
          <a:lstStyle/>
          <a:p>
            <a:r>
              <a:rPr lang="en-US" sz="2400" dirty="0"/>
              <a:t>900V-5kW bidirectional ACDC converter with </a:t>
            </a:r>
            <a:r>
              <a:rPr lang="en-US" sz="2400" dirty="0">
                <a:solidFill>
                  <a:schemeClr val="tx1"/>
                </a:solidFill>
              </a:rPr>
              <a:t>TI-GaN</a:t>
            </a:r>
            <a:endParaRPr lang="en-US" sz="2400" i="1" dirty="0">
              <a:solidFill>
                <a:schemeClr val="tx1"/>
              </a:solidFill>
            </a:endParaRPr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xmlns="" id="{42D10AD3-23AC-C245-8448-5991035FB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714" y="899451"/>
            <a:ext cx="4572000" cy="3071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15646" tIns="57824" rIns="115646" bIns="57824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DC voltage up to </a:t>
            </a:r>
            <a:r>
              <a:rPr lang="en-US" sz="1200" b="1" dirty="0"/>
              <a:t>1400V</a:t>
            </a:r>
            <a:r>
              <a:rPr lang="en-US" sz="1200" dirty="0"/>
              <a:t>, AC voltage up to 480V L-L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Peak efficiency of </a:t>
            </a:r>
            <a:r>
              <a:rPr lang="en-US" sz="1200" b="1" dirty="0"/>
              <a:t>99.2%</a:t>
            </a:r>
            <a:r>
              <a:rPr lang="en-US" sz="120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/>
              <a:t>Convection cooled </a:t>
            </a:r>
            <a:r>
              <a:rPr lang="en-US" sz="1200" dirty="0"/>
              <a:t>with no fan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Scalable </a:t>
            </a:r>
            <a:r>
              <a:rPr lang="en-US" sz="1200" b="1" dirty="0"/>
              <a:t>multi-level</a:t>
            </a:r>
            <a:r>
              <a:rPr lang="en-US" sz="1200" dirty="0"/>
              <a:t> solution for &gt;</a:t>
            </a:r>
            <a:r>
              <a:rPr lang="en-US" sz="1200" b="1" dirty="0"/>
              <a:t>5kW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Total harmonic distortion </a:t>
            </a:r>
            <a:r>
              <a:rPr lang="en-US" sz="1200" b="1" dirty="0"/>
              <a:t>(THD) &lt; 3%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/>
              <a:t>Surface-mount devices </a:t>
            </a:r>
            <a:r>
              <a:rPr lang="en-US" sz="1200" dirty="0"/>
              <a:t>to reduce manufacturing cost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/>
              <a:t>LMG3410R050</a:t>
            </a:r>
            <a:r>
              <a:rPr lang="en-US" sz="1200" dirty="0"/>
              <a:t>, 600V, 50mΩ GaN FET with integrated Driver &amp; Protection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/>
              <a:t>Leverages TI C2000 </a:t>
            </a:r>
            <a:r>
              <a:rPr lang="en-US" sz="1200" dirty="0"/>
              <a:t>controller: </a:t>
            </a:r>
            <a:r>
              <a:rPr lang="en-US" sz="1200" b="1" dirty="0"/>
              <a:t>TMS320F28379D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285739" indent="-285739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675A6D5F-ADAF-D045-B85E-0FD0F6089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25" y="665745"/>
            <a:ext cx="4175125" cy="257175"/>
          </a:xfrm>
          <a:prstGeom prst="rect">
            <a:avLst/>
          </a:prstGeom>
          <a:solidFill>
            <a:srgbClr val="DE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Design Features</a:t>
            </a:r>
          </a:p>
        </p:txBody>
      </p:sp>
      <p:sp>
        <p:nvSpPr>
          <p:cNvPr id="23" name="Rectangle 14">
            <a:extLst>
              <a:ext uri="{FF2B5EF4-FFF2-40B4-BE49-F238E27FC236}">
                <a16:creationId xmlns:a16="http://schemas.microsoft.com/office/drawing/2014/main" xmlns="" id="{D85FF97D-91B5-FB49-A256-92796B9DE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665746"/>
            <a:ext cx="4381508" cy="257175"/>
          </a:xfrm>
          <a:prstGeom prst="rect">
            <a:avLst/>
          </a:prstGeom>
          <a:solidFill>
            <a:srgbClr val="DE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Design Benefits</a:t>
            </a: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xmlns="" id="{08F6E326-B692-094A-9F29-A90C0ECCA9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475938"/>
              </p:ext>
            </p:extLst>
          </p:nvPr>
        </p:nvGraphicFramePr>
        <p:xfrm>
          <a:off x="4646758" y="1235980"/>
          <a:ext cx="4128942" cy="129075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42811">
                  <a:extLst>
                    <a:ext uri="{9D8B030D-6E8A-4147-A177-3AD203B41FA5}">
                      <a16:colId xmlns:a16="http://schemas.microsoft.com/office/drawing/2014/main" xmlns="" val="99006886"/>
                    </a:ext>
                  </a:extLst>
                </a:gridCol>
                <a:gridCol w="472560">
                  <a:extLst>
                    <a:ext uri="{9D8B030D-6E8A-4147-A177-3AD203B41FA5}">
                      <a16:colId xmlns:a16="http://schemas.microsoft.com/office/drawing/2014/main" xmlns="" val="570962290"/>
                    </a:ext>
                  </a:extLst>
                </a:gridCol>
                <a:gridCol w="504392">
                  <a:extLst>
                    <a:ext uri="{9D8B030D-6E8A-4147-A177-3AD203B41FA5}">
                      <a16:colId xmlns:a16="http://schemas.microsoft.com/office/drawing/2014/main" xmlns="" val="524283903"/>
                    </a:ext>
                  </a:extLst>
                </a:gridCol>
                <a:gridCol w="709179">
                  <a:extLst>
                    <a:ext uri="{9D8B030D-6E8A-4147-A177-3AD203B41FA5}">
                      <a16:colId xmlns:a16="http://schemas.microsoft.com/office/drawing/2014/main" xmlns="" val="6679708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dirty="0"/>
                        <a:t>Typical Operating conditions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IGBT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SiC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TI-GaN</a:t>
                      </a:r>
                    </a:p>
                  </a:txBody>
                  <a:tcPr marL="83127" marR="83127"/>
                </a:tc>
                <a:extLst>
                  <a:ext uri="{0D108BD9-81ED-4DB2-BD59-A6C34878D82A}">
                    <a16:rowId xmlns:a16="http://schemas.microsoft.com/office/drawing/2014/main" xmlns="" val="3369843665"/>
                  </a:ext>
                </a:extLst>
              </a:tr>
              <a:tr h="314541">
                <a:tc>
                  <a:txBody>
                    <a:bodyPr/>
                    <a:lstStyle/>
                    <a:p>
                      <a:r>
                        <a:rPr lang="en-US" sz="1100" b="1" dirty="0"/>
                        <a:t>Frequency (kHz)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20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100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140</a:t>
                      </a:r>
                    </a:p>
                  </a:txBody>
                  <a:tcPr marL="83127" marR="83127"/>
                </a:tc>
                <a:extLst>
                  <a:ext uri="{0D108BD9-81ED-4DB2-BD59-A6C34878D82A}">
                    <a16:rowId xmlns:a16="http://schemas.microsoft.com/office/drawing/2014/main" xmlns="" val="3128227603"/>
                  </a:ext>
                </a:extLst>
              </a:tr>
              <a:tr h="273901">
                <a:tc>
                  <a:txBody>
                    <a:bodyPr/>
                    <a:lstStyle/>
                    <a:p>
                      <a:r>
                        <a:rPr lang="en-US" sz="1100" b="1" dirty="0"/>
                        <a:t>Open frame Power Density (W/in</a:t>
                      </a:r>
                      <a:r>
                        <a:rPr lang="en-US" sz="1100" b="1" baseline="30000" dirty="0"/>
                        <a:t>3</a:t>
                      </a:r>
                      <a:r>
                        <a:rPr lang="en-US" sz="1100" b="1" dirty="0"/>
                        <a:t>)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 73 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170 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211 </a:t>
                      </a:r>
                    </a:p>
                  </a:txBody>
                  <a:tcPr marL="83127" marR="83127"/>
                </a:tc>
                <a:extLst>
                  <a:ext uri="{0D108BD9-81ED-4DB2-BD59-A6C34878D82A}">
                    <a16:rowId xmlns:a16="http://schemas.microsoft.com/office/drawing/2014/main" xmlns="" val="102796845"/>
                  </a:ext>
                </a:extLst>
              </a:tr>
              <a:tr h="275594">
                <a:tc>
                  <a:txBody>
                    <a:bodyPr/>
                    <a:lstStyle/>
                    <a:p>
                      <a:r>
                        <a:rPr lang="en-US" sz="1100" b="1" dirty="0"/>
                        <a:t>Efficiency (%)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98.3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98.9</a:t>
                      </a:r>
                    </a:p>
                  </a:txBody>
                  <a:tcPr marL="83127" marR="831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99.2</a:t>
                      </a:r>
                    </a:p>
                  </a:txBody>
                  <a:tcPr marL="83127" marR="83127"/>
                </a:tc>
                <a:extLst>
                  <a:ext uri="{0D108BD9-81ED-4DB2-BD59-A6C34878D82A}">
                    <a16:rowId xmlns:a16="http://schemas.microsoft.com/office/drawing/2014/main" xmlns="" val="1622118743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36267A3D-50AF-CC4B-A457-F1ED08123481}"/>
              </a:ext>
            </a:extLst>
          </p:cNvPr>
          <p:cNvSpPr/>
          <p:nvPr/>
        </p:nvSpPr>
        <p:spPr>
          <a:xfrm>
            <a:off x="4476754" y="932196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/>
              <a:t>3X power density improvement over IGBT </a:t>
            </a:r>
            <a:r>
              <a:rPr lang="en-US" sz="1100" dirty="0"/>
              <a:t>and 1.25X over SiC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D5AE802-FA3F-E746-BF40-D7EABBFC3903}"/>
              </a:ext>
            </a:extLst>
          </p:cNvPr>
          <p:cNvSpPr/>
          <p:nvPr/>
        </p:nvSpPr>
        <p:spPr>
          <a:xfrm>
            <a:off x="3205279" y="4353700"/>
            <a:ext cx="27334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470 mm x 162 mm x 51 mm</a:t>
            </a:r>
          </a:p>
        </p:txBody>
      </p:sp>
      <p:pic>
        <p:nvPicPr>
          <p:cNvPr id="15" name="Picture 14" descr="A circuit board&#10;&#10;Description automatically generated">
            <a:extLst>
              <a:ext uri="{FF2B5EF4-FFF2-40B4-BE49-F238E27FC236}">
                <a16:creationId xmlns:a16="http://schemas.microsoft.com/office/drawing/2014/main" xmlns="" id="{924ED3C2-AC34-1147-9999-0D8C6B4215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9406" y="2718643"/>
            <a:ext cx="4417621" cy="1626921"/>
          </a:xfrm>
          <a:prstGeom prst="rect">
            <a:avLst/>
          </a:prstGeom>
        </p:spPr>
      </p:pic>
      <p:pic>
        <p:nvPicPr>
          <p:cNvPr id="19" name="Picture 18" descr="A close up of a map&#10;&#10;Description automatically generated">
            <a:extLst>
              <a:ext uri="{FF2B5EF4-FFF2-40B4-BE49-F238E27FC236}">
                <a16:creationId xmlns:a16="http://schemas.microsoft.com/office/drawing/2014/main" xmlns="" id="{CF4B6C8D-95F1-9249-9AD1-4422FC0799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66" y="2656464"/>
            <a:ext cx="1841500" cy="168910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2543C48C-A258-BF43-9F1C-8E39B709C6EC}"/>
              </a:ext>
            </a:extLst>
          </p:cNvPr>
          <p:cNvGrpSpPr/>
          <p:nvPr/>
        </p:nvGrpSpPr>
        <p:grpSpPr>
          <a:xfrm>
            <a:off x="6374984" y="2656464"/>
            <a:ext cx="1562100" cy="1689100"/>
            <a:chOff x="6374984" y="2656464"/>
            <a:chExt cx="1562100" cy="1689100"/>
          </a:xfrm>
        </p:grpSpPr>
        <p:pic>
          <p:nvPicPr>
            <p:cNvPr id="14" name="Picture 13" descr="A picture containing clock&#10;&#10;Description automatically generated">
              <a:extLst>
                <a:ext uri="{FF2B5EF4-FFF2-40B4-BE49-F238E27FC236}">
                  <a16:creationId xmlns:a16="http://schemas.microsoft.com/office/drawing/2014/main" xmlns="" id="{F330E5C8-53C8-6A4D-A6DD-DED474617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4984" y="2656464"/>
              <a:ext cx="1562100" cy="16891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4DB3463C-9849-B141-87BB-2EED211551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5573" y="3134692"/>
              <a:ext cx="355600" cy="139700"/>
            </a:xfrm>
            <a:prstGeom prst="rect">
              <a:avLst/>
            </a:prstGeom>
          </p:spPr>
        </p:pic>
      </p:grpSp>
      <p:sp>
        <p:nvSpPr>
          <p:cNvPr id="16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20852" y="4721224"/>
            <a:ext cx="2133600" cy="154782"/>
          </a:xfrm>
        </p:spPr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7200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comparison at 99% efficiency 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410716420"/>
              </p:ext>
            </p:extLst>
          </p:nvPr>
        </p:nvGraphicFramePr>
        <p:xfrm>
          <a:off x="904874" y="457112"/>
          <a:ext cx="7143330" cy="2114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52158204"/>
              </p:ext>
            </p:extLst>
          </p:nvPr>
        </p:nvGraphicFramePr>
        <p:xfrm>
          <a:off x="904874" y="2561117"/>
          <a:ext cx="7451726" cy="2114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11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0234216\Documents\Projects\Fortress\APEC2020\Waveform\recap\tek000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60" y="1250475"/>
            <a:ext cx="3994120" cy="299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448" y="642087"/>
            <a:ext cx="4151728" cy="423568"/>
          </a:xfrm>
        </p:spPr>
        <p:txBody>
          <a:bodyPr/>
          <a:lstStyle/>
          <a:p>
            <a:r>
              <a:rPr lang="en-US" dirty="0"/>
              <a:t>99 % efficiency 3 kW to 5 kW natural convection cooling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4260" y="3891433"/>
            <a:ext cx="223630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CH1: Fly capacitor 532 V</a:t>
            </a:r>
          </a:p>
          <a:p>
            <a:r>
              <a:rPr lang="en-US" sz="1200" dirty="0"/>
              <a:t>CH2: Fly capacitor 266 V</a:t>
            </a:r>
          </a:p>
          <a:p>
            <a:r>
              <a:rPr lang="en-US" sz="1200" dirty="0"/>
              <a:t>CH3: Grid voltage 270 V</a:t>
            </a:r>
          </a:p>
          <a:p>
            <a:r>
              <a:rPr lang="en-US" sz="1200" dirty="0"/>
              <a:t>CH4: Grid current 6 A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344" y="0"/>
            <a:ext cx="3672890" cy="27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6132667" y="593725"/>
            <a:ext cx="0" cy="21013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898910" y="2206625"/>
            <a:ext cx="0" cy="4965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182835" y="2131132"/>
            <a:ext cx="709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3.8ns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5060138" y="281883"/>
            <a:ext cx="114815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387837" y="76169"/>
            <a:ext cx="756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480 V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5060138" y="353077"/>
            <a:ext cx="1148158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385452" y="350932"/>
            <a:ext cx="756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464 V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5060138" y="316374"/>
            <a:ext cx="1148158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385451" y="217582"/>
            <a:ext cx="756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472 V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5898910" y="2310421"/>
            <a:ext cx="233757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290" y="2763775"/>
            <a:ext cx="2950687" cy="219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20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xmlns="" id="{219DA935-E8D3-774E-A0EF-4D948DDAA2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dirty="0"/>
              <a:t>Example of TI C2000 + </a:t>
            </a:r>
            <a:r>
              <a:rPr lang="en-US" sz="2400" dirty="0" err="1"/>
              <a:t>GaN</a:t>
            </a:r>
            <a:r>
              <a:rPr lang="en-US" sz="2400" dirty="0"/>
              <a:t>: </a:t>
            </a:r>
            <a:br>
              <a:rPr lang="en-US" sz="2400" dirty="0"/>
            </a:br>
            <a:r>
              <a:rPr lang="en-US" sz="2400" dirty="0"/>
              <a:t>1.25kW 3-phase inverter with 99% efficiency </a:t>
            </a:r>
          </a:p>
        </p:txBody>
      </p:sp>
    </p:spTree>
    <p:extLst>
      <p:ext uri="{BB962C8B-B14F-4D97-AF65-F5344CB8AC3E}">
        <p14:creationId xmlns:p14="http://schemas.microsoft.com/office/powerpoint/2010/main" val="35190436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DF6DBB-B304-764D-90E1-6DC173E42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TIDA-00915: </a:t>
            </a:r>
            <a:r>
              <a:rPr lang="en-US" dirty="0">
                <a:solidFill>
                  <a:schemeClr val="tx1"/>
                </a:solidFill>
              </a:rPr>
              <a:t>1.2kW </a:t>
            </a:r>
            <a:r>
              <a:rPr lang="el-GR" dirty="0">
                <a:solidFill>
                  <a:schemeClr val="tx1"/>
                </a:solidFill>
              </a:rPr>
              <a:t>3Φ</a:t>
            </a:r>
            <a:r>
              <a:rPr lang="en-US" dirty="0">
                <a:solidFill>
                  <a:schemeClr val="tx1"/>
                </a:solidFill>
              </a:rPr>
              <a:t> integrated drive</a:t>
            </a:r>
          </a:p>
        </p:txBody>
      </p:sp>
      <p:sp>
        <p:nvSpPr>
          <p:cNvPr id="12" name="Rectangle 39">
            <a:extLst>
              <a:ext uri="{FF2B5EF4-FFF2-40B4-BE49-F238E27FC236}">
                <a16:creationId xmlns:a16="http://schemas.microsoft.com/office/drawing/2014/main" xmlns="" id="{9CE91AD1-C451-AF44-9C84-42E041922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6142" y="1344057"/>
            <a:ext cx="3664723" cy="1932476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171450" lvl="0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</a:rPr>
              <a:t>Ultra-small form factor with power density of 150W/in3 </a:t>
            </a:r>
          </a:p>
          <a:p>
            <a:pPr marL="552345" lvl="1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</a:rPr>
              <a:t>50ºC ambient conditions up to 1.25kW </a:t>
            </a:r>
          </a:p>
          <a:p>
            <a:pPr marL="552345" lvl="1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</a:rPr>
              <a:t>85ºC ambient conditions up to 550W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</a:rPr>
              <a:t>Peak efficiency  &gt; 99%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</a:rPr>
              <a:t>Natural convection cooling with 10mm heatsink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</a:rPr>
              <a:t>Built-in short-circuit and over temperature protection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</a:rPr>
              <a:t>450V Max DC Operation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0000"/>
              </a:solidFill>
            </a:endParaRP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0000"/>
              </a:solidFill>
            </a:endParaRP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0000"/>
              </a:solidFill>
            </a:endParaRP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0000"/>
              </a:solidFill>
            </a:endParaRPr>
          </a:p>
          <a:p>
            <a:pPr marL="171450" lvl="0" indent="-1714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0000"/>
              </a:solidFill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dirty="0">
              <a:solidFill>
                <a:srgbClr val="000000"/>
              </a:solidFill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xmlns="" id="{A53B3949-4BCE-E94C-8A60-12DB755F9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9216" y="1078817"/>
            <a:ext cx="3670759" cy="259556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30000"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Solution Features</a:t>
            </a:r>
          </a:p>
        </p:txBody>
      </p:sp>
      <p:sp>
        <p:nvSpPr>
          <p:cNvPr id="14" name="Rectangle 180">
            <a:extLst>
              <a:ext uri="{FF2B5EF4-FFF2-40B4-BE49-F238E27FC236}">
                <a16:creationId xmlns:a16="http://schemas.microsoft.com/office/drawing/2014/main" xmlns="" id="{F96B2DBE-D718-CC41-975A-66D94D3D69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3076" y="3315966"/>
            <a:ext cx="3670760" cy="2348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30000"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Applications </a:t>
            </a:r>
          </a:p>
        </p:txBody>
      </p:sp>
      <p:sp>
        <p:nvSpPr>
          <p:cNvPr id="15" name="Rectangle 39">
            <a:extLst>
              <a:ext uri="{FF2B5EF4-FFF2-40B4-BE49-F238E27FC236}">
                <a16:creationId xmlns:a16="http://schemas.microsoft.com/office/drawing/2014/main" xmlns="" id="{8DDA3D15-9164-D04D-B18D-298D2D359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9216" y="3590249"/>
            <a:ext cx="3694620" cy="83084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Integrated motor drives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Robotics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Servo drivers</a:t>
            </a:r>
          </a:p>
        </p:txBody>
      </p:sp>
      <p:pic>
        <p:nvPicPr>
          <p:cNvPr id="9" name="Picture 2" descr="C:\Users\a0227465\Desktop\TI_GAN\REFERENCE DESIGNS\TIDA-00915\TIDA-0915_Motor%20Drives-A-4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9398" y="833152"/>
            <a:ext cx="2806701" cy="166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0227465\Desktop\TI_GAN\REFERENCE DESIGNS\TIDA-00915\TIDA-0915_Motor%20Drives-Combined-1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9398" y="2499210"/>
            <a:ext cx="2570058" cy="185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ooler computer fan, isolated on white background">
            <a:extLst>
              <a:ext uri="{FF2B5EF4-FFF2-40B4-BE49-F238E27FC236}">
                <a16:creationId xmlns:a16="http://schemas.microsoft.com/office/drawing/2014/main" xmlns="" id="{9AAF2C88-3A75-204D-BE6B-D98483B00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195" y="2068362"/>
            <a:ext cx="1208171" cy="120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&quot;No&quot; Symbol 6">
            <a:extLst>
              <a:ext uri="{FF2B5EF4-FFF2-40B4-BE49-F238E27FC236}">
                <a16:creationId xmlns:a16="http://schemas.microsoft.com/office/drawing/2014/main" xmlns="" id="{8A03223C-1891-2849-A159-4EADD16DE42E}"/>
              </a:ext>
            </a:extLst>
          </p:cNvPr>
          <p:cNvSpPr/>
          <p:nvPr/>
        </p:nvSpPr>
        <p:spPr>
          <a:xfrm>
            <a:off x="142195" y="2068362"/>
            <a:ext cx="1247623" cy="1207008"/>
          </a:xfrm>
          <a:prstGeom prst="noSmoking">
            <a:avLst>
              <a:gd name="adj" fmla="val 8376"/>
            </a:avLst>
          </a:pr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2450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101706" y="1133176"/>
            <a:ext cx="2686210" cy="3381487"/>
          </a:xfrm>
          <a:prstGeom prst="roundRect">
            <a:avLst>
              <a:gd name="adj" fmla="val 6526"/>
            </a:avLst>
          </a:prstGeom>
          <a:solidFill>
            <a:schemeClr val="accent3">
              <a:lumMod val="20000"/>
              <a:lumOff val="80000"/>
              <a:alpha val="25000"/>
            </a:schemeClr>
          </a:solidFill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541" y="3451211"/>
            <a:ext cx="658262" cy="628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48815" y="4096799"/>
            <a:ext cx="826692" cy="2616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</a:rPr>
              <a:t>AC Motor 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331377" y="3273761"/>
            <a:ext cx="1767273" cy="430877"/>
          </a:xfrm>
          <a:prstGeom prst="rect">
            <a:avLst/>
          </a:prstGeom>
          <a:noFill/>
        </p:spPr>
        <p:txBody>
          <a:bodyPr wrap="square" lIns="91428" tIns="45715" rIns="91428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DE0000"/>
                </a:solidFill>
              </a:rPr>
              <a:t>Encoder cable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DE0000"/>
                </a:solidFill>
              </a:rPr>
              <a:t>(Length 10m and more)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148897" y="3208047"/>
            <a:ext cx="113383" cy="1784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75507" y="3429807"/>
            <a:ext cx="278310" cy="66497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24828" y="4086791"/>
            <a:ext cx="17155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</a:rPr>
              <a:t>Angle Sensor 6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</a:rPr>
              <a:t>(Encoder, Resolver)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834641" y="1822964"/>
            <a:ext cx="2573622" cy="430877"/>
          </a:xfrm>
          <a:prstGeom prst="rect">
            <a:avLst/>
          </a:prstGeom>
          <a:noFill/>
        </p:spPr>
        <p:txBody>
          <a:bodyPr wrap="square" lIns="91428" tIns="45715" rIns="91428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A4A4A4">
                    <a:lumMod val="50000"/>
                  </a:srgbClr>
                </a:solidFill>
              </a:rPr>
              <a:t>Power Interface Cable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000000"/>
                </a:solidFill>
              </a:rPr>
              <a:t>Length of 10m+ for </a:t>
            </a:r>
            <a:r>
              <a:rPr lang="en-US" sz="1000" b="1" dirty="0">
                <a:solidFill>
                  <a:srgbClr val="000000"/>
                </a:solidFill>
              </a:rPr>
              <a:t>each</a:t>
            </a:r>
            <a:r>
              <a:rPr lang="en-US" sz="1000" dirty="0">
                <a:solidFill>
                  <a:srgbClr val="000000"/>
                </a:solidFill>
              </a:rPr>
              <a:t> motor!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6286695" y="1133176"/>
            <a:ext cx="2560239" cy="3518934"/>
            <a:chOff x="6281953" y="891022"/>
            <a:chExt cx="2728963" cy="3750838"/>
          </a:xfrm>
        </p:grpSpPr>
        <p:sp>
          <p:nvSpPr>
            <p:cNvPr id="34" name="Rectangle 33"/>
            <p:cNvSpPr/>
            <p:nvPr/>
          </p:nvSpPr>
          <p:spPr>
            <a:xfrm>
              <a:off x="6434452" y="891022"/>
              <a:ext cx="2576464" cy="3221138"/>
            </a:xfrm>
            <a:prstGeom prst="rect">
              <a:avLst/>
            </a:prstGeom>
            <a:solidFill>
              <a:schemeClr val="bg1">
                <a:lumMod val="85000"/>
                <a:alpha val="40000"/>
              </a:schemeClr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284720" y="3605714"/>
              <a:ext cx="1639996" cy="3064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b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DE0000"/>
                  </a:solidFill>
                </a:rPr>
                <a:t>Position Interface 6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508174" y="4118640"/>
              <a:ext cx="242901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dirty="0">
                  <a:solidFill>
                    <a:srgbClr val="000000"/>
                  </a:solidFill>
                </a:rPr>
                <a:t>Robot Controller Cabinet </a:t>
              </a:r>
              <a:br>
                <a:rPr lang="en-US" sz="1400" dirty="0">
                  <a:solidFill>
                    <a:srgbClr val="000000"/>
                  </a:solidFill>
                </a:rPr>
              </a:br>
              <a:r>
                <a:rPr lang="en-US" sz="1400" dirty="0">
                  <a:solidFill>
                    <a:srgbClr val="000000"/>
                  </a:solidFill>
                </a:rPr>
                <a:t>Multi-Axis Inverter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284720" y="1002620"/>
              <a:ext cx="1639996" cy="3160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fontAlgn="base"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</a:rPr>
                <a:t>3-Phase Inverter 1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7284720" y="1429520"/>
              <a:ext cx="1639996" cy="3160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fontAlgn="base"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</a:rPr>
                <a:t>3-Phase Inverter 2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284720" y="1877696"/>
              <a:ext cx="1639996" cy="31600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fontAlgn="base"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</a:rPr>
                <a:t>3-Phase Inverter 6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293198" y="2727744"/>
              <a:ext cx="1639996" cy="3064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b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DE0000"/>
                  </a:solidFill>
                </a:rPr>
                <a:t>Position Interface 1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7293198" y="3177881"/>
              <a:ext cx="1639996" cy="3064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b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DE0000"/>
                  </a:solidFill>
                </a:rPr>
                <a:t>Position Interface 2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287007" y="1089496"/>
              <a:ext cx="294890" cy="64940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4" name="Freeform 53"/>
            <p:cNvSpPr/>
            <p:nvPr/>
          </p:nvSpPr>
          <p:spPr>
            <a:xfrm flipV="1">
              <a:off x="6584455" y="1207631"/>
              <a:ext cx="130476" cy="52154"/>
            </a:xfrm>
            <a:custGeom>
              <a:avLst/>
              <a:gdLst>
                <a:gd name="connsiteX0" fmla="*/ 0 w 323850"/>
                <a:gd name="connsiteY0" fmla="*/ 121141 h 121141"/>
                <a:gd name="connsiteX1" fmla="*/ 31750 w 323850"/>
                <a:gd name="connsiteY1" fmla="*/ 114791 h 121141"/>
                <a:gd name="connsiteX2" fmla="*/ 76200 w 323850"/>
                <a:gd name="connsiteY2" fmla="*/ 108441 h 121141"/>
                <a:gd name="connsiteX3" fmla="*/ 101600 w 323850"/>
                <a:gd name="connsiteY3" fmla="*/ 102091 h 121141"/>
                <a:gd name="connsiteX4" fmla="*/ 120650 w 323850"/>
                <a:gd name="connsiteY4" fmla="*/ 89391 h 121141"/>
                <a:gd name="connsiteX5" fmla="*/ 146050 w 323850"/>
                <a:gd name="connsiteY5" fmla="*/ 83041 h 121141"/>
                <a:gd name="connsiteX6" fmla="*/ 165100 w 323850"/>
                <a:gd name="connsiteY6" fmla="*/ 76691 h 121141"/>
                <a:gd name="connsiteX7" fmla="*/ 184150 w 323850"/>
                <a:gd name="connsiteY7" fmla="*/ 63991 h 121141"/>
                <a:gd name="connsiteX8" fmla="*/ 203200 w 323850"/>
                <a:gd name="connsiteY8" fmla="*/ 57641 h 121141"/>
                <a:gd name="connsiteX9" fmla="*/ 234950 w 323850"/>
                <a:gd name="connsiteY9" fmla="*/ 32241 h 121141"/>
                <a:gd name="connsiteX10" fmla="*/ 273050 w 323850"/>
                <a:gd name="connsiteY10" fmla="*/ 6841 h 121141"/>
                <a:gd name="connsiteX11" fmla="*/ 323850 w 323850"/>
                <a:gd name="connsiteY11" fmla="*/ 491 h 12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21141">
                  <a:moveTo>
                    <a:pt x="0" y="121141"/>
                  </a:moveTo>
                  <a:cubicBezTo>
                    <a:pt x="10583" y="119024"/>
                    <a:pt x="21104" y="116565"/>
                    <a:pt x="31750" y="114791"/>
                  </a:cubicBezTo>
                  <a:cubicBezTo>
                    <a:pt x="46513" y="112330"/>
                    <a:pt x="61474" y="111118"/>
                    <a:pt x="76200" y="108441"/>
                  </a:cubicBezTo>
                  <a:cubicBezTo>
                    <a:pt x="84786" y="106880"/>
                    <a:pt x="93133" y="104208"/>
                    <a:pt x="101600" y="102091"/>
                  </a:cubicBezTo>
                  <a:cubicBezTo>
                    <a:pt x="107950" y="97858"/>
                    <a:pt x="113635" y="92397"/>
                    <a:pt x="120650" y="89391"/>
                  </a:cubicBezTo>
                  <a:cubicBezTo>
                    <a:pt x="128672" y="85953"/>
                    <a:pt x="137659" y="85439"/>
                    <a:pt x="146050" y="83041"/>
                  </a:cubicBezTo>
                  <a:cubicBezTo>
                    <a:pt x="152486" y="81202"/>
                    <a:pt x="158750" y="78808"/>
                    <a:pt x="165100" y="76691"/>
                  </a:cubicBezTo>
                  <a:cubicBezTo>
                    <a:pt x="171450" y="72458"/>
                    <a:pt x="177324" y="67404"/>
                    <a:pt x="184150" y="63991"/>
                  </a:cubicBezTo>
                  <a:cubicBezTo>
                    <a:pt x="190137" y="60998"/>
                    <a:pt x="197973" y="61822"/>
                    <a:pt x="203200" y="57641"/>
                  </a:cubicBezTo>
                  <a:cubicBezTo>
                    <a:pt x="244232" y="24815"/>
                    <a:pt x="187067" y="48202"/>
                    <a:pt x="234950" y="32241"/>
                  </a:cubicBezTo>
                  <a:lnTo>
                    <a:pt x="273050" y="6841"/>
                  </a:lnTo>
                  <a:cubicBezTo>
                    <a:pt x="287249" y="-2625"/>
                    <a:pt x="323850" y="491"/>
                    <a:pt x="323850" y="491"/>
                  </a:cubicBezTo>
                </a:path>
              </a:pathLst>
            </a:cu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flipV="1">
              <a:off x="6581897" y="1254107"/>
              <a:ext cx="138151" cy="19428"/>
            </a:xfrm>
            <a:custGeom>
              <a:avLst/>
              <a:gdLst>
                <a:gd name="connsiteX0" fmla="*/ 0 w 342900"/>
                <a:gd name="connsiteY0" fmla="*/ 45126 h 45126"/>
                <a:gd name="connsiteX1" fmla="*/ 158750 w 342900"/>
                <a:gd name="connsiteY1" fmla="*/ 38776 h 45126"/>
                <a:gd name="connsiteX2" fmla="*/ 196850 w 342900"/>
                <a:gd name="connsiteY2" fmla="*/ 32426 h 45126"/>
                <a:gd name="connsiteX3" fmla="*/ 234950 w 342900"/>
                <a:gd name="connsiteY3" fmla="*/ 19726 h 45126"/>
                <a:gd name="connsiteX4" fmla="*/ 254000 w 342900"/>
                <a:gd name="connsiteY4" fmla="*/ 7026 h 45126"/>
                <a:gd name="connsiteX5" fmla="*/ 342900 w 342900"/>
                <a:gd name="connsiteY5" fmla="*/ 676 h 4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45126">
                  <a:moveTo>
                    <a:pt x="0" y="45126"/>
                  </a:moveTo>
                  <a:cubicBezTo>
                    <a:pt x="52917" y="43009"/>
                    <a:pt x="105901" y="42186"/>
                    <a:pt x="158750" y="38776"/>
                  </a:cubicBezTo>
                  <a:cubicBezTo>
                    <a:pt x="171598" y="37947"/>
                    <a:pt x="184359" y="35549"/>
                    <a:pt x="196850" y="32426"/>
                  </a:cubicBezTo>
                  <a:cubicBezTo>
                    <a:pt x="209837" y="29179"/>
                    <a:pt x="234950" y="19726"/>
                    <a:pt x="234950" y="19726"/>
                  </a:cubicBezTo>
                  <a:cubicBezTo>
                    <a:pt x="241300" y="15493"/>
                    <a:pt x="246854" y="9706"/>
                    <a:pt x="254000" y="7026"/>
                  </a:cubicBezTo>
                  <a:cubicBezTo>
                    <a:pt x="280896" y="-3060"/>
                    <a:pt x="316496" y="676"/>
                    <a:pt x="342900" y="676"/>
                  </a:cubicBez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56" name="Freeform 55"/>
            <p:cNvSpPr/>
            <p:nvPr/>
          </p:nvSpPr>
          <p:spPr>
            <a:xfrm flipV="1">
              <a:off x="6584455" y="1273145"/>
              <a:ext cx="135592" cy="21969"/>
            </a:xfrm>
            <a:custGeom>
              <a:avLst/>
              <a:gdLst>
                <a:gd name="connsiteX0" fmla="*/ 0 w 336550"/>
                <a:gd name="connsiteY0" fmla="*/ 0 h 51028"/>
                <a:gd name="connsiteX1" fmla="*/ 254000 w 336550"/>
                <a:gd name="connsiteY1" fmla="*/ 6350 h 51028"/>
                <a:gd name="connsiteX2" fmla="*/ 292100 w 336550"/>
                <a:gd name="connsiteY2" fmla="*/ 31750 h 51028"/>
                <a:gd name="connsiteX3" fmla="*/ 330200 w 336550"/>
                <a:gd name="connsiteY3" fmla="*/ 50800 h 51028"/>
                <a:gd name="connsiteX4" fmla="*/ 336550 w 336550"/>
                <a:gd name="connsiteY4" fmla="*/ 50800 h 5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550" h="51028">
                  <a:moveTo>
                    <a:pt x="0" y="0"/>
                  </a:moveTo>
                  <a:lnTo>
                    <a:pt x="254000" y="6350"/>
                  </a:lnTo>
                  <a:cubicBezTo>
                    <a:pt x="269174" y="7999"/>
                    <a:pt x="279400" y="23283"/>
                    <a:pt x="292100" y="31750"/>
                  </a:cubicBezTo>
                  <a:cubicBezTo>
                    <a:pt x="310724" y="44166"/>
                    <a:pt x="309168" y="45542"/>
                    <a:pt x="330200" y="50800"/>
                  </a:cubicBezTo>
                  <a:cubicBezTo>
                    <a:pt x="332253" y="51313"/>
                    <a:pt x="334433" y="50800"/>
                    <a:pt x="336550" y="50800"/>
                  </a:cubicBezTo>
                </a:path>
              </a:pathLst>
            </a:cu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 flipV="1">
              <a:off x="6587014" y="1273243"/>
              <a:ext cx="125359" cy="60145"/>
            </a:xfrm>
            <a:custGeom>
              <a:avLst/>
              <a:gdLst>
                <a:gd name="connsiteX0" fmla="*/ 0 w 311150"/>
                <a:gd name="connsiteY0" fmla="*/ 0 h 139700"/>
                <a:gd name="connsiteX1" fmla="*/ 38100 w 311150"/>
                <a:gd name="connsiteY1" fmla="*/ 6350 h 139700"/>
                <a:gd name="connsiteX2" fmla="*/ 76200 w 311150"/>
                <a:gd name="connsiteY2" fmla="*/ 19050 h 139700"/>
                <a:gd name="connsiteX3" fmla="*/ 95250 w 311150"/>
                <a:gd name="connsiteY3" fmla="*/ 25400 h 139700"/>
                <a:gd name="connsiteX4" fmla="*/ 127000 w 311150"/>
                <a:gd name="connsiteY4" fmla="*/ 31750 h 139700"/>
                <a:gd name="connsiteX5" fmla="*/ 146050 w 311150"/>
                <a:gd name="connsiteY5" fmla="*/ 38100 h 139700"/>
                <a:gd name="connsiteX6" fmla="*/ 177800 w 311150"/>
                <a:gd name="connsiteY6" fmla="*/ 44450 h 139700"/>
                <a:gd name="connsiteX7" fmla="*/ 196850 w 311150"/>
                <a:gd name="connsiteY7" fmla="*/ 57150 h 139700"/>
                <a:gd name="connsiteX8" fmla="*/ 234950 w 311150"/>
                <a:gd name="connsiteY8" fmla="*/ 69850 h 139700"/>
                <a:gd name="connsiteX9" fmla="*/ 254000 w 311150"/>
                <a:gd name="connsiteY9" fmla="*/ 88900 h 139700"/>
                <a:gd name="connsiteX10" fmla="*/ 273050 w 311150"/>
                <a:gd name="connsiteY10" fmla="*/ 95250 h 139700"/>
                <a:gd name="connsiteX11" fmla="*/ 292100 w 311150"/>
                <a:gd name="connsiteY11" fmla="*/ 107950 h 139700"/>
                <a:gd name="connsiteX12" fmla="*/ 311150 w 311150"/>
                <a:gd name="connsiteY1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1150" h="139700">
                  <a:moveTo>
                    <a:pt x="0" y="0"/>
                  </a:moveTo>
                  <a:cubicBezTo>
                    <a:pt x="12700" y="2117"/>
                    <a:pt x="25609" y="3227"/>
                    <a:pt x="38100" y="6350"/>
                  </a:cubicBezTo>
                  <a:cubicBezTo>
                    <a:pt x="51087" y="9597"/>
                    <a:pt x="63500" y="14817"/>
                    <a:pt x="76200" y="19050"/>
                  </a:cubicBezTo>
                  <a:cubicBezTo>
                    <a:pt x="82550" y="21167"/>
                    <a:pt x="88686" y="24087"/>
                    <a:pt x="95250" y="25400"/>
                  </a:cubicBezTo>
                  <a:cubicBezTo>
                    <a:pt x="105833" y="27517"/>
                    <a:pt x="116529" y="29132"/>
                    <a:pt x="127000" y="31750"/>
                  </a:cubicBezTo>
                  <a:cubicBezTo>
                    <a:pt x="133494" y="33373"/>
                    <a:pt x="139556" y="36477"/>
                    <a:pt x="146050" y="38100"/>
                  </a:cubicBezTo>
                  <a:cubicBezTo>
                    <a:pt x="156521" y="40718"/>
                    <a:pt x="167217" y="42333"/>
                    <a:pt x="177800" y="44450"/>
                  </a:cubicBezTo>
                  <a:cubicBezTo>
                    <a:pt x="184150" y="48683"/>
                    <a:pt x="189876" y="54050"/>
                    <a:pt x="196850" y="57150"/>
                  </a:cubicBezTo>
                  <a:cubicBezTo>
                    <a:pt x="209083" y="62587"/>
                    <a:pt x="234950" y="69850"/>
                    <a:pt x="234950" y="69850"/>
                  </a:cubicBezTo>
                  <a:cubicBezTo>
                    <a:pt x="241300" y="76200"/>
                    <a:pt x="246528" y="83919"/>
                    <a:pt x="254000" y="88900"/>
                  </a:cubicBezTo>
                  <a:cubicBezTo>
                    <a:pt x="259569" y="92613"/>
                    <a:pt x="267063" y="92257"/>
                    <a:pt x="273050" y="95250"/>
                  </a:cubicBezTo>
                  <a:cubicBezTo>
                    <a:pt x="279876" y="98663"/>
                    <a:pt x="285750" y="103717"/>
                    <a:pt x="292100" y="107950"/>
                  </a:cubicBezTo>
                  <a:cubicBezTo>
                    <a:pt x="307425" y="130938"/>
                    <a:pt x="301387" y="120174"/>
                    <a:pt x="311150" y="139700"/>
                  </a:cubicBezTo>
                </a:path>
              </a:pathLst>
            </a:cu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 flipH="1" flipV="1">
              <a:off x="7135409" y="1035201"/>
              <a:ext cx="127713" cy="228619"/>
              <a:chOff x="6121650" y="3894931"/>
              <a:chExt cx="342900" cy="292100"/>
            </a:xfrm>
          </p:grpSpPr>
          <p:sp>
            <p:nvSpPr>
              <p:cNvPr id="117" name="Freeform 116"/>
              <p:cNvSpPr/>
              <p:nvPr/>
            </p:nvSpPr>
            <p:spPr>
              <a:xfrm>
                <a:off x="6128000" y="4065890"/>
                <a:ext cx="323850" cy="121141"/>
              </a:xfrm>
              <a:custGeom>
                <a:avLst/>
                <a:gdLst>
                  <a:gd name="connsiteX0" fmla="*/ 0 w 323850"/>
                  <a:gd name="connsiteY0" fmla="*/ 121141 h 121141"/>
                  <a:gd name="connsiteX1" fmla="*/ 31750 w 323850"/>
                  <a:gd name="connsiteY1" fmla="*/ 114791 h 121141"/>
                  <a:gd name="connsiteX2" fmla="*/ 76200 w 323850"/>
                  <a:gd name="connsiteY2" fmla="*/ 108441 h 121141"/>
                  <a:gd name="connsiteX3" fmla="*/ 101600 w 323850"/>
                  <a:gd name="connsiteY3" fmla="*/ 102091 h 121141"/>
                  <a:gd name="connsiteX4" fmla="*/ 120650 w 323850"/>
                  <a:gd name="connsiteY4" fmla="*/ 89391 h 121141"/>
                  <a:gd name="connsiteX5" fmla="*/ 146050 w 323850"/>
                  <a:gd name="connsiteY5" fmla="*/ 83041 h 121141"/>
                  <a:gd name="connsiteX6" fmla="*/ 165100 w 323850"/>
                  <a:gd name="connsiteY6" fmla="*/ 76691 h 121141"/>
                  <a:gd name="connsiteX7" fmla="*/ 184150 w 323850"/>
                  <a:gd name="connsiteY7" fmla="*/ 63991 h 121141"/>
                  <a:gd name="connsiteX8" fmla="*/ 203200 w 323850"/>
                  <a:gd name="connsiteY8" fmla="*/ 57641 h 121141"/>
                  <a:gd name="connsiteX9" fmla="*/ 234950 w 323850"/>
                  <a:gd name="connsiteY9" fmla="*/ 32241 h 121141"/>
                  <a:gd name="connsiteX10" fmla="*/ 273050 w 323850"/>
                  <a:gd name="connsiteY10" fmla="*/ 6841 h 121141"/>
                  <a:gd name="connsiteX11" fmla="*/ 323850 w 323850"/>
                  <a:gd name="connsiteY11" fmla="*/ 491 h 12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3850" h="121141">
                    <a:moveTo>
                      <a:pt x="0" y="121141"/>
                    </a:moveTo>
                    <a:cubicBezTo>
                      <a:pt x="10583" y="119024"/>
                      <a:pt x="21104" y="116565"/>
                      <a:pt x="31750" y="114791"/>
                    </a:cubicBezTo>
                    <a:cubicBezTo>
                      <a:pt x="46513" y="112330"/>
                      <a:pt x="61474" y="111118"/>
                      <a:pt x="76200" y="108441"/>
                    </a:cubicBezTo>
                    <a:cubicBezTo>
                      <a:pt x="84786" y="106880"/>
                      <a:pt x="93133" y="104208"/>
                      <a:pt x="101600" y="102091"/>
                    </a:cubicBezTo>
                    <a:cubicBezTo>
                      <a:pt x="107950" y="97858"/>
                      <a:pt x="113635" y="92397"/>
                      <a:pt x="120650" y="89391"/>
                    </a:cubicBezTo>
                    <a:cubicBezTo>
                      <a:pt x="128672" y="85953"/>
                      <a:pt x="137659" y="85439"/>
                      <a:pt x="146050" y="83041"/>
                    </a:cubicBezTo>
                    <a:cubicBezTo>
                      <a:pt x="152486" y="81202"/>
                      <a:pt x="158750" y="78808"/>
                      <a:pt x="165100" y="76691"/>
                    </a:cubicBezTo>
                    <a:cubicBezTo>
                      <a:pt x="171450" y="72458"/>
                      <a:pt x="177324" y="67404"/>
                      <a:pt x="184150" y="63991"/>
                    </a:cubicBezTo>
                    <a:cubicBezTo>
                      <a:pt x="190137" y="60998"/>
                      <a:pt x="197973" y="61822"/>
                      <a:pt x="203200" y="57641"/>
                    </a:cubicBezTo>
                    <a:cubicBezTo>
                      <a:pt x="244232" y="24815"/>
                      <a:pt x="187067" y="48202"/>
                      <a:pt x="234950" y="32241"/>
                    </a:cubicBezTo>
                    <a:lnTo>
                      <a:pt x="273050" y="6841"/>
                    </a:lnTo>
                    <a:cubicBezTo>
                      <a:pt x="287249" y="-2625"/>
                      <a:pt x="323850" y="491"/>
                      <a:pt x="323850" y="491"/>
                    </a:cubicBez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6121650" y="4033955"/>
                <a:ext cx="342900" cy="45126"/>
              </a:xfrm>
              <a:custGeom>
                <a:avLst/>
                <a:gdLst>
                  <a:gd name="connsiteX0" fmla="*/ 0 w 342900"/>
                  <a:gd name="connsiteY0" fmla="*/ 45126 h 45126"/>
                  <a:gd name="connsiteX1" fmla="*/ 158750 w 342900"/>
                  <a:gd name="connsiteY1" fmla="*/ 38776 h 45126"/>
                  <a:gd name="connsiteX2" fmla="*/ 196850 w 342900"/>
                  <a:gd name="connsiteY2" fmla="*/ 32426 h 45126"/>
                  <a:gd name="connsiteX3" fmla="*/ 234950 w 342900"/>
                  <a:gd name="connsiteY3" fmla="*/ 19726 h 45126"/>
                  <a:gd name="connsiteX4" fmla="*/ 254000 w 342900"/>
                  <a:gd name="connsiteY4" fmla="*/ 7026 h 45126"/>
                  <a:gd name="connsiteX5" fmla="*/ 342900 w 342900"/>
                  <a:gd name="connsiteY5" fmla="*/ 676 h 45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5126">
                    <a:moveTo>
                      <a:pt x="0" y="45126"/>
                    </a:moveTo>
                    <a:cubicBezTo>
                      <a:pt x="52917" y="43009"/>
                      <a:pt x="105901" y="42186"/>
                      <a:pt x="158750" y="38776"/>
                    </a:cubicBezTo>
                    <a:cubicBezTo>
                      <a:pt x="171598" y="37947"/>
                      <a:pt x="184359" y="35549"/>
                      <a:pt x="196850" y="32426"/>
                    </a:cubicBezTo>
                    <a:cubicBezTo>
                      <a:pt x="209837" y="29179"/>
                      <a:pt x="234950" y="19726"/>
                      <a:pt x="234950" y="19726"/>
                    </a:cubicBezTo>
                    <a:cubicBezTo>
                      <a:pt x="241300" y="15493"/>
                      <a:pt x="246854" y="9706"/>
                      <a:pt x="254000" y="7026"/>
                    </a:cubicBezTo>
                    <a:cubicBezTo>
                      <a:pt x="280896" y="-3060"/>
                      <a:pt x="316496" y="676"/>
                      <a:pt x="342900" y="676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6128000" y="3983831"/>
                <a:ext cx="336550" cy="51028"/>
              </a:xfrm>
              <a:custGeom>
                <a:avLst/>
                <a:gdLst>
                  <a:gd name="connsiteX0" fmla="*/ 0 w 336550"/>
                  <a:gd name="connsiteY0" fmla="*/ 0 h 51028"/>
                  <a:gd name="connsiteX1" fmla="*/ 254000 w 336550"/>
                  <a:gd name="connsiteY1" fmla="*/ 6350 h 51028"/>
                  <a:gd name="connsiteX2" fmla="*/ 292100 w 336550"/>
                  <a:gd name="connsiteY2" fmla="*/ 31750 h 51028"/>
                  <a:gd name="connsiteX3" fmla="*/ 330200 w 336550"/>
                  <a:gd name="connsiteY3" fmla="*/ 50800 h 51028"/>
                  <a:gd name="connsiteX4" fmla="*/ 336550 w 336550"/>
                  <a:gd name="connsiteY4" fmla="*/ 50800 h 5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550" h="51028">
                    <a:moveTo>
                      <a:pt x="0" y="0"/>
                    </a:moveTo>
                    <a:lnTo>
                      <a:pt x="254000" y="6350"/>
                    </a:lnTo>
                    <a:cubicBezTo>
                      <a:pt x="269174" y="7999"/>
                      <a:pt x="279400" y="23283"/>
                      <a:pt x="292100" y="31750"/>
                    </a:cubicBezTo>
                    <a:cubicBezTo>
                      <a:pt x="310724" y="44166"/>
                      <a:pt x="309168" y="45542"/>
                      <a:pt x="330200" y="50800"/>
                    </a:cubicBezTo>
                    <a:cubicBezTo>
                      <a:pt x="332253" y="51313"/>
                      <a:pt x="334433" y="50800"/>
                      <a:pt x="336550" y="50800"/>
                    </a:cubicBezTo>
                  </a:path>
                </a:pathLst>
              </a:cu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6134350" y="3894931"/>
                <a:ext cx="311150" cy="139700"/>
              </a:xfrm>
              <a:custGeom>
                <a:avLst/>
                <a:gdLst>
                  <a:gd name="connsiteX0" fmla="*/ 0 w 311150"/>
                  <a:gd name="connsiteY0" fmla="*/ 0 h 139700"/>
                  <a:gd name="connsiteX1" fmla="*/ 38100 w 311150"/>
                  <a:gd name="connsiteY1" fmla="*/ 6350 h 139700"/>
                  <a:gd name="connsiteX2" fmla="*/ 76200 w 311150"/>
                  <a:gd name="connsiteY2" fmla="*/ 19050 h 139700"/>
                  <a:gd name="connsiteX3" fmla="*/ 95250 w 311150"/>
                  <a:gd name="connsiteY3" fmla="*/ 25400 h 139700"/>
                  <a:gd name="connsiteX4" fmla="*/ 127000 w 311150"/>
                  <a:gd name="connsiteY4" fmla="*/ 31750 h 139700"/>
                  <a:gd name="connsiteX5" fmla="*/ 146050 w 311150"/>
                  <a:gd name="connsiteY5" fmla="*/ 38100 h 139700"/>
                  <a:gd name="connsiteX6" fmla="*/ 177800 w 311150"/>
                  <a:gd name="connsiteY6" fmla="*/ 44450 h 139700"/>
                  <a:gd name="connsiteX7" fmla="*/ 196850 w 311150"/>
                  <a:gd name="connsiteY7" fmla="*/ 57150 h 139700"/>
                  <a:gd name="connsiteX8" fmla="*/ 234950 w 311150"/>
                  <a:gd name="connsiteY8" fmla="*/ 69850 h 139700"/>
                  <a:gd name="connsiteX9" fmla="*/ 254000 w 311150"/>
                  <a:gd name="connsiteY9" fmla="*/ 88900 h 139700"/>
                  <a:gd name="connsiteX10" fmla="*/ 273050 w 311150"/>
                  <a:gd name="connsiteY10" fmla="*/ 95250 h 139700"/>
                  <a:gd name="connsiteX11" fmla="*/ 292100 w 311150"/>
                  <a:gd name="connsiteY11" fmla="*/ 107950 h 139700"/>
                  <a:gd name="connsiteX12" fmla="*/ 311150 w 311150"/>
                  <a:gd name="connsiteY12" fmla="*/ 139700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1150" h="139700">
                    <a:moveTo>
                      <a:pt x="0" y="0"/>
                    </a:moveTo>
                    <a:cubicBezTo>
                      <a:pt x="12700" y="2117"/>
                      <a:pt x="25609" y="3227"/>
                      <a:pt x="38100" y="6350"/>
                    </a:cubicBezTo>
                    <a:cubicBezTo>
                      <a:pt x="51087" y="9597"/>
                      <a:pt x="63500" y="14817"/>
                      <a:pt x="76200" y="19050"/>
                    </a:cubicBezTo>
                    <a:cubicBezTo>
                      <a:pt x="82550" y="21167"/>
                      <a:pt x="88686" y="24087"/>
                      <a:pt x="95250" y="25400"/>
                    </a:cubicBezTo>
                    <a:cubicBezTo>
                      <a:pt x="105833" y="27517"/>
                      <a:pt x="116529" y="29132"/>
                      <a:pt x="127000" y="31750"/>
                    </a:cubicBezTo>
                    <a:cubicBezTo>
                      <a:pt x="133494" y="33373"/>
                      <a:pt x="139556" y="36477"/>
                      <a:pt x="146050" y="38100"/>
                    </a:cubicBezTo>
                    <a:cubicBezTo>
                      <a:pt x="156521" y="40718"/>
                      <a:pt x="167217" y="42333"/>
                      <a:pt x="177800" y="44450"/>
                    </a:cubicBezTo>
                    <a:cubicBezTo>
                      <a:pt x="184150" y="48683"/>
                      <a:pt x="189876" y="54050"/>
                      <a:pt x="196850" y="57150"/>
                    </a:cubicBezTo>
                    <a:cubicBezTo>
                      <a:pt x="209083" y="62587"/>
                      <a:pt x="234950" y="69850"/>
                      <a:pt x="234950" y="69850"/>
                    </a:cubicBezTo>
                    <a:cubicBezTo>
                      <a:pt x="241300" y="76200"/>
                      <a:pt x="246528" y="83919"/>
                      <a:pt x="254000" y="88900"/>
                    </a:cubicBezTo>
                    <a:cubicBezTo>
                      <a:pt x="259569" y="92613"/>
                      <a:pt x="267063" y="92257"/>
                      <a:pt x="273050" y="95250"/>
                    </a:cubicBezTo>
                    <a:cubicBezTo>
                      <a:pt x="279876" y="98663"/>
                      <a:pt x="285750" y="103717"/>
                      <a:pt x="292100" y="107950"/>
                    </a:cubicBezTo>
                    <a:cubicBezTo>
                      <a:pt x="307425" y="130938"/>
                      <a:pt x="301387" y="120174"/>
                      <a:pt x="311150" y="139700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3" name="Freeform 62"/>
            <p:cNvSpPr/>
            <p:nvPr/>
          </p:nvSpPr>
          <p:spPr>
            <a:xfrm>
              <a:off x="6579401" y="1455293"/>
              <a:ext cx="130476" cy="45591"/>
            </a:xfrm>
            <a:custGeom>
              <a:avLst/>
              <a:gdLst>
                <a:gd name="connsiteX0" fmla="*/ 0 w 323850"/>
                <a:gd name="connsiteY0" fmla="*/ 121141 h 121141"/>
                <a:gd name="connsiteX1" fmla="*/ 31750 w 323850"/>
                <a:gd name="connsiteY1" fmla="*/ 114791 h 121141"/>
                <a:gd name="connsiteX2" fmla="*/ 76200 w 323850"/>
                <a:gd name="connsiteY2" fmla="*/ 108441 h 121141"/>
                <a:gd name="connsiteX3" fmla="*/ 101600 w 323850"/>
                <a:gd name="connsiteY3" fmla="*/ 102091 h 121141"/>
                <a:gd name="connsiteX4" fmla="*/ 120650 w 323850"/>
                <a:gd name="connsiteY4" fmla="*/ 89391 h 121141"/>
                <a:gd name="connsiteX5" fmla="*/ 146050 w 323850"/>
                <a:gd name="connsiteY5" fmla="*/ 83041 h 121141"/>
                <a:gd name="connsiteX6" fmla="*/ 165100 w 323850"/>
                <a:gd name="connsiteY6" fmla="*/ 76691 h 121141"/>
                <a:gd name="connsiteX7" fmla="*/ 184150 w 323850"/>
                <a:gd name="connsiteY7" fmla="*/ 63991 h 121141"/>
                <a:gd name="connsiteX8" fmla="*/ 203200 w 323850"/>
                <a:gd name="connsiteY8" fmla="*/ 57641 h 121141"/>
                <a:gd name="connsiteX9" fmla="*/ 234950 w 323850"/>
                <a:gd name="connsiteY9" fmla="*/ 32241 h 121141"/>
                <a:gd name="connsiteX10" fmla="*/ 273050 w 323850"/>
                <a:gd name="connsiteY10" fmla="*/ 6841 h 121141"/>
                <a:gd name="connsiteX11" fmla="*/ 323850 w 323850"/>
                <a:gd name="connsiteY11" fmla="*/ 491 h 12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21141">
                  <a:moveTo>
                    <a:pt x="0" y="121141"/>
                  </a:moveTo>
                  <a:cubicBezTo>
                    <a:pt x="10583" y="119024"/>
                    <a:pt x="21104" y="116565"/>
                    <a:pt x="31750" y="114791"/>
                  </a:cubicBezTo>
                  <a:cubicBezTo>
                    <a:pt x="46513" y="112330"/>
                    <a:pt x="61474" y="111118"/>
                    <a:pt x="76200" y="108441"/>
                  </a:cubicBezTo>
                  <a:cubicBezTo>
                    <a:pt x="84786" y="106880"/>
                    <a:pt x="93133" y="104208"/>
                    <a:pt x="101600" y="102091"/>
                  </a:cubicBezTo>
                  <a:cubicBezTo>
                    <a:pt x="107950" y="97858"/>
                    <a:pt x="113635" y="92397"/>
                    <a:pt x="120650" y="89391"/>
                  </a:cubicBezTo>
                  <a:cubicBezTo>
                    <a:pt x="128672" y="85953"/>
                    <a:pt x="137659" y="85439"/>
                    <a:pt x="146050" y="83041"/>
                  </a:cubicBezTo>
                  <a:cubicBezTo>
                    <a:pt x="152486" y="81202"/>
                    <a:pt x="158750" y="78808"/>
                    <a:pt x="165100" y="76691"/>
                  </a:cubicBezTo>
                  <a:cubicBezTo>
                    <a:pt x="171450" y="72458"/>
                    <a:pt x="177324" y="67404"/>
                    <a:pt x="184150" y="63991"/>
                  </a:cubicBezTo>
                  <a:cubicBezTo>
                    <a:pt x="190137" y="60998"/>
                    <a:pt x="197973" y="61822"/>
                    <a:pt x="203200" y="57641"/>
                  </a:cubicBezTo>
                  <a:cubicBezTo>
                    <a:pt x="244232" y="24815"/>
                    <a:pt x="187067" y="48202"/>
                    <a:pt x="234950" y="32241"/>
                  </a:cubicBezTo>
                  <a:lnTo>
                    <a:pt x="273050" y="6841"/>
                  </a:lnTo>
                  <a:cubicBezTo>
                    <a:pt x="287249" y="-2625"/>
                    <a:pt x="323850" y="491"/>
                    <a:pt x="323850" y="491"/>
                  </a:cubicBezTo>
                </a:path>
              </a:pathLst>
            </a:cu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76843" y="1443275"/>
              <a:ext cx="138151" cy="16983"/>
            </a:xfrm>
            <a:custGeom>
              <a:avLst/>
              <a:gdLst>
                <a:gd name="connsiteX0" fmla="*/ 0 w 342900"/>
                <a:gd name="connsiteY0" fmla="*/ 45126 h 45126"/>
                <a:gd name="connsiteX1" fmla="*/ 158750 w 342900"/>
                <a:gd name="connsiteY1" fmla="*/ 38776 h 45126"/>
                <a:gd name="connsiteX2" fmla="*/ 196850 w 342900"/>
                <a:gd name="connsiteY2" fmla="*/ 32426 h 45126"/>
                <a:gd name="connsiteX3" fmla="*/ 234950 w 342900"/>
                <a:gd name="connsiteY3" fmla="*/ 19726 h 45126"/>
                <a:gd name="connsiteX4" fmla="*/ 254000 w 342900"/>
                <a:gd name="connsiteY4" fmla="*/ 7026 h 45126"/>
                <a:gd name="connsiteX5" fmla="*/ 342900 w 342900"/>
                <a:gd name="connsiteY5" fmla="*/ 676 h 4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45126">
                  <a:moveTo>
                    <a:pt x="0" y="45126"/>
                  </a:moveTo>
                  <a:cubicBezTo>
                    <a:pt x="52917" y="43009"/>
                    <a:pt x="105901" y="42186"/>
                    <a:pt x="158750" y="38776"/>
                  </a:cubicBezTo>
                  <a:cubicBezTo>
                    <a:pt x="171598" y="37947"/>
                    <a:pt x="184359" y="35549"/>
                    <a:pt x="196850" y="32426"/>
                  </a:cubicBezTo>
                  <a:cubicBezTo>
                    <a:pt x="209837" y="29179"/>
                    <a:pt x="234950" y="19726"/>
                    <a:pt x="234950" y="19726"/>
                  </a:cubicBezTo>
                  <a:cubicBezTo>
                    <a:pt x="241300" y="15493"/>
                    <a:pt x="246854" y="9706"/>
                    <a:pt x="254000" y="7026"/>
                  </a:cubicBezTo>
                  <a:cubicBezTo>
                    <a:pt x="280896" y="-3060"/>
                    <a:pt x="316496" y="676"/>
                    <a:pt x="342900" y="676"/>
                  </a:cubicBez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79401" y="1424410"/>
              <a:ext cx="135592" cy="19204"/>
            </a:xfrm>
            <a:custGeom>
              <a:avLst/>
              <a:gdLst>
                <a:gd name="connsiteX0" fmla="*/ 0 w 336550"/>
                <a:gd name="connsiteY0" fmla="*/ 0 h 51028"/>
                <a:gd name="connsiteX1" fmla="*/ 254000 w 336550"/>
                <a:gd name="connsiteY1" fmla="*/ 6350 h 51028"/>
                <a:gd name="connsiteX2" fmla="*/ 292100 w 336550"/>
                <a:gd name="connsiteY2" fmla="*/ 31750 h 51028"/>
                <a:gd name="connsiteX3" fmla="*/ 330200 w 336550"/>
                <a:gd name="connsiteY3" fmla="*/ 50800 h 51028"/>
                <a:gd name="connsiteX4" fmla="*/ 336550 w 336550"/>
                <a:gd name="connsiteY4" fmla="*/ 50800 h 5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550" h="51028">
                  <a:moveTo>
                    <a:pt x="0" y="0"/>
                  </a:moveTo>
                  <a:lnTo>
                    <a:pt x="254000" y="6350"/>
                  </a:lnTo>
                  <a:cubicBezTo>
                    <a:pt x="269174" y="7999"/>
                    <a:pt x="279400" y="23283"/>
                    <a:pt x="292100" y="31750"/>
                  </a:cubicBezTo>
                  <a:cubicBezTo>
                    <a:pt x="310724" y="44166"/>
                    <a:pt x="309168" y="45542"/>
                    <a:pt x="330200" y="50800"/>
                  </a:cubicBezTo>
                  <a:cubicBezTo>
                    <a:pt x="332253" y="51313"/>
                    <a:pt x="334433" y="50800"/>
                    <a:pt x="336550" y="50800"/>
                  </a:cubicBezTo>
                </a:path>
              </a:pathLst>
            </a:cu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81960" y="1390953"/>
              <a:ext cx="125359" cy="52576"/>
            </a:xfrm>
            <a:custGeom>
              <a:avLst/>
              <a:gdLst>
                <a:gd name="connsiteX0" fmla="*/ 0 w 311150"/>
                <a:gd name="connsiteY0" fmla="*/ 0 h 139700"/>
                <a:gd name="connsiteX1" fmla="*/ 38100 w 311150"/>
                <a:gd name="connsiteY1" fmla="*/ 6350 h 139700"/>
                <a:gd name="connsiteX2" fmla="*/ 76200 w 311150"/>
                <a:gd name="connsiteY2" fmla="*/ 19050 h 139700"/>
                <a:gd name="connsiteX3" fmla="*/ 95250 w 311150"/>
                <a:gd name="connsiteY3" fmla="*/ 25400 h 139700"/>
                <a:gd name="connsiteX4" fmla="*/ 127000 w 311150"/>
                <a:gd name="connsiteY4" fmla="*/ 31750 h 139700"/>
                <a:gd name="connsiteX5" fmla="*/ 146050 w 311150"/>
                <a:gd name="connsiteY5" fmla="*/ 38100 h 139700"/>
                <a:gd name="connsiteX6" fmla="*/ 177800 w 311150"/>
                <a:gd name="connsiteY6" fmla="*/ 44450 h 139700"/>
                <a:gd name="connsiteX7" fmla="*/ 196850 w 311150"/>
                <a:gd name="connsiteY7" fmla="*/ 57150 h 139700"/>
                <a:gd name="connsiteX8" fmla="*/ 234950 w 311150"/>
                <a:gd name="connsiteY8" fmla="*/ 69850 h 139700"/>
                <a:gd name="connsiteX9" fmla="*/ 254000 w 311150"/>
                <a:gd name="connsiteY9" fmla="*/ 88900 h 139700"/>
                <a:gd name="connsiteX10" fmla="*/ 273050 w 311150"/>
                <a:gd name="connsiteY10" fmla="*/ 95250 h 139700"/>
                <a:gd name="connsiteX11" fmla="*/ 292100 w 311150"/>
                <a:gd name="connsiteY11" fmla="*/ 107950 h 139700"/>
                <a:gd name="connsiteX12" fmla="*/ 311150 w 311150"/>
                <a:gd name="connsiteY1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1150" h="139700">
                  <a:moveTo>
                    <a:pt x="0" y="0"/>
                  </a:moveTo>
                  <a:cubicBezTo>
                    <a:pt x="12700" y="2117"/>
                    <a:pt x="25609" y="3227"/>
                    <a:pt x="38100" y="6350"/>
                  </a:cubicBezTo>
                  <a:cubicBezTo>
                    <a:pt x="51087" y="9597"/>
                    <a:pt x="63500" y="14817"/>
                    <a:pt x="76200" y="19050"/>
                  </a:cubicBezTo>
                  <a:cubicBezTo>
                    <a:pt x="82550" y="21167"/>
                    <a:pt x="88686" y="24087"/>
                    <a:pt x="95250" y="25400"/>
                  </a:cubicBezTo>
                  <a:cubicBezTo>
                    <a:pt x="105833" y="27517"/>
                    <a:pt x="116529" y="29132"/>
                    <a:pt x="127000" y="31750"/>
                  </a:cubicBezTo>
                  <a:cubicBezTo>
                    <a:pt x="133494" y="33373"/>
                    <a:pt x="139556" y="36477"/>
                    <a:pt x="146050" y="38100"/>
                  </a:cubicBezTo>
                  <a:cubicBezTo>
                    <a:pt x="156521" y="40718"/>
                    <a:pt x="167217" y="42333"/>
                    <a:pt x="177800" y="44450"/>
                  </a:cubicBezTo>
                  <a:cubicBezTo>
                    <a:pt x="184150" y="48683"/>
                    <a:pt x="189876" y="54050"/>
                    <a:pt x="196850" y="57150"/>
                  </a:cubicBezTo>
                  <a:cubicBezTo>
                    <a:pt x="209083" y="62587"/>
                    <a:pt x="234950" y="69850"/>
                    <a:pt x="234950" y="69850"/>
                  </a:cubicBezTo>
                  <a:cubicBezTo>
                    <a:pt x="241300" y="76200"/>
                    <a:pt x="246528" y="83919"/>
                    <a:pt x="254000" y="88900"/>
                  </a:cubicBezTo>
                  <a:cubicBezTo>
                    <a:pt x="259569" y="92613"/>
                    <a:pt x="267063" y="92257"/>
                    <a:pt x="273050" y="95250"/>
                  </a:cubicBezTo>
                  <a:cubicBezTo>
                    <a:pt x="279876" y="98663"/>
                    <a:pt x="285750" y="103717"/>
                    <a:pt x="292100" y="107950"/>
                  </a:cubicBezTo>
                  <a:cubicBezTo>
                    <a:pt x="307425" y="130938"/>
                    <a:pt x="301387" y="120174"/>
                    <a:pt x="311150" y="139700"/>
                  </a:cubicBezTo>
                </a:path>
              </a:pathLst>
            </a:cu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grpSp>
          <p:nvGrpSpPr>
            <p:cNvPr id="68" name="Group 67"/>
            <p:cNvGrpSpPr/>
            <p:nvPr/>
          </p:nvGrpSpPr>
          <p:grpSpPr>
            <a:xfrm flipH="1">
              <a:off x="7135085" y="1497606"/>
              <a:ext cx="127713" cy="199850"/>
              <a:chOff x="6108950" y="3961931"/>
              <a:chExt cx="342900" cy="292100"/>
            </a:xfrm>
          </p:grpSpPr>
          <p:sp>
            <p:nvSpPr>
              <p:cNvPr id="113" name="Freeform 112"/>
              <p:cNvSpPr/>
              <p:nvPr/>
            </p:nvSpPr>
            <p:spPr>
              <a:xfrm>
                <a:off x="6128000" y="4132890"/>
                <a:ext cx="323850" cy="121141"/>
              </a:xfrm>
              <a:custGeom>
                <a:avLst/>
                <a:gdLst>
                  <a:gd name="connsiteX0" fmla="*/ 0 w 323850"/>
                  <a:gd name="connsiteY0" fmla="*/ 121141 h 121141"/>
                  <a:gd name="connsiteX1" fmla="*/ 31750 w 323850"/>
                  <a:gd name="connsiteY1" fmla="*/ 114791 h 121141"/>
                  <a:gd name="connsiteX2" fmla="*/ 76200 w 323850"/>
                  <a:gd name="connsiteY2" fmla="*/ 108441 h 121141"/>
                  <a:gd name="connsiteX3" fmla="*/ 101600 w 323850"/>
                  <a:gd name="connsiteY3" fmla="*/ 102091 h 121141"/>
                  <a:gd name="connsiteX4" fmla="*/ 120650 w 323850"/>
                  <a:gd name="connsiteY4" fmla="*/ 89391 h 121141"/>
                  <a:gd name="connsiteX5" fmla="*/ 146050 w 323850"/>
                  <a:gd name="connsiteY5" fmla="*/ 83041 h 121141"/>
                  <a:gd name="connsiteX6" fmla="*/ 165100 w 323850"/>
                  <a:gd name="connsiteY6" fmla="*/ 76691 h 121141"/>
                  <a:gd name="connsiteX7" fmla="*/ 184150 w 323850"/>
                  <a:gd name="connsiteY7" fmla="*/ 63991 h 121141"/>
                  <a:gd name="connsiteX8" fmla="*/ 203200 w 323850"/>
                  <a:gd name="connsiteY8" fmla="*/ 57641 h 121141"/>
                  <a:gd name="connsiteX9" fmla="*/ 234950 w 323850"/>
                  <a:gd name="connsiteY9" fmla="*/ 32241 h 121141"/>
                  <a:gd name="connsiteX10" fmla="*/ 273050 w 323850"/>
                  <a:gd name="connsiteY10" fmla="*/ 6841 h 121141"/>
                  <a:gd name="connsiteX11" fmla="*/ 323850 w 323850"/>
                  <a:gd name="connsiteY11" fmla="*/ 491 h 12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3850" h="121141">
                    <a:moveTo>
                      <a:pt x="0" y="121141"/>
                    </a:moveTo>
                    <a:cubicBezTo>
                      <a:pt x="10583" y="119024"/>
                      <a:pt x="21104" y="116565"/>
                      <a:pt x="31750" y="114791"/>
                    </a:cubicBezTo>
                    <a:cubicBezTo>
                      <a:pt x="46513" y="112330"/>
                      <a:pt x="61474" y="111118"/>
                      <a:pt x="76200" y="108441"/>
                    </a:cubicBezTo>
                    <a:cubicBezTo>
                      <a:pt x="84786" y="106880"/>
                      <a:pt x="93133" y="104208"/>
                      <a:pt x="101600" y="102091"/>
                    </a:cubicBezTo>
                    <a:cubicBezTo>
                      <a:pt x="107950" y="97858"/>
                      <a:pt x="113635" y="92397"/>
                      <a:pt x="120650" y="89391"/>
                    </a:cubicBezTo>
                    <a:cubicBezTo>
                      <a:pt x="128672" y="85953"/>
                      <a:pt x="137659" y="85439"/>
                      <a:pt x="146050" y="83041"/>
                    </a:cubicBezTo>
                    <a:cubicBezTo>
                      <a:pt x="152486" y="81202"/>
                      <a:pt x="158750" y="78808"/>
                      <a:pt x="165100" y="76691"/>
                    </a:cubicBezTo>
                    <a:cubicBezTo>
                      <a:pt x="171450" y="72458"/>
                      <a:pt x="177324" y="67404"/>
                      <a:pt x="184150" y="63991"/>
                    </a:cubicBezTo>
                    <a:cubicBezTo>
                      <a:pt x="190137" y="60998"/>
                      <a:pt x="197973" y="61822"/>
                      <a:pt x="203200" y="57641"/>
                    </a:cubicBezTo>
                    <a:cubicBezTo>
                      <a:pt x="244232" y="24815"/>
                      <a:pt x="187067" y="48202"/>
                      <a:pt x="234950" y="32241"/>
                    </a:cubicBezTo>
                    <a:lnTo>
                      <a:pt x="273050" y="6841"/>
                    </a:lnTo>
                    <a:cubicBezTo>
                      <a:pt x="287249" y="-2625"/>
                      <a:pt x="323850" y="491"/>
                      <a:pt x="323850" y="491"/>
                    </a:cubicBez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6108950" y="4100955"/>
                <a:ext cx="342900" cy="45125"/>
              </a:xfrm>
              <a:custGeom>
                <a:avLst/>
                <a:gdLst>
                  <a:gd name="connsiteX0" fmla="*/ 0 w 342900"/>
                  <a:gd name="connsiteY0" fmla="*/ 45126 h 45126"/>
                  <a:gd name="connsiteX1" fmla="*/ 158750 w 342900"/>
                  <a:gd name="connsiteY1" fmla="*/ 38776 h 45126"/>
                  <a:gd name="connsiteX2" fmla="*/ 196850 w 342900"/>
                  <a:gd name="connsiteY2" fmla="*/ 32426 h 45126"/>
                  <a:gd name="connsiteX3" fmla="*/ 234950 w 342900"/>
                  <a:gd name="connsiteY3" fmla="*/ 19726 h 45126"/>
                  <a:gd name="connsiteX4" fmla="*/ 254000 w 342900"/>
                  <a:gd name="connsiteY4" fmla="*/ 7026 h 45126"/>
                  <a:gd name="connsiteX5" fmla="*/ 342900 w 342900"/>
                  <a:gd name="connsiteY5" fmla="*/ 676 h 45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5126">
                    <a:moveTo>
                      <a:pt x="0" y="45126"/>
                    </a:moveTo>
                    <a:cubicBezTo>
                      <a:pt x="52917" y="43009"/>
                      <a:pt x="105901" y="42186"/>
                      <a:pt x="158750" y="38776"/>
                    </a:cubicBezTo>
                    <a:cubicBezTo>
                      <a:pt x="171598" y="37947"/>
                      <a:pt x="184359" y="35549"/>
                      <a:pt x="196850" y="32426"/>
                    </a:cubicBezTo>
                    <a:cubicBezTo>
                      <a:pt x="209837" y="29179"/>
                      <a:pt x="234950" y="19726"/>
                      <a:pt x="234950" y="19726"/>
                    </a:cubicBezTo>
                    <a:cubicBezTo>
                      <a:pt x="241300" y="15493"/>
                      <a:pt x="246854" y="9706"/>
                      <a:pt x="254000" y="7026"/>
                    </a:cubicBezTo>
                    <a:cubicBezTo>
                      <a:pt x="280896" y="-3060"/>
                      <a:pt x="316496" y="676"/>
                      <a:pt x="342900" y="676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6115300" y="4050831"/>
                <a:ext cx="336550" cy="51029"/>
              </a:xfrm>
              <a:custGeom>
                <a:avLst/>
                <a:gdLst>
                  <a:gd name="connsiteX0" fmla="*/ 0 w 336550"/>
                  <a:gd name="connsiteY0" fmla="*/ 0 h 51028"/>
                  <a:gd name="connsiteX1" fmla="*/ 254000 w 336550"/>
                  <a:gd name="connsiteY1" fmla="*/ 6350 h 51028"/>
                  <a:gd name="connsiteX2" fmla="*/ 292100 w 336550"/>
                  <a:gd name="connsiteY2" fmla="*/ 31750 h 51028"/>
                  <a:gd name="connsiteX3" fmla="*/ 330200 w 336550"/>
                  <a:gd name="connsiteY3" fmla="*/ 50800 h 51028"/>
                  <a:gd name="connsiteX4" fmla="*/ 336550 w 336550"/>
                  <a:gd name="connsiteY4" fmla="*/ 50800 h 5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550" h="51028">
                    <a:moveTo>
                      <a:pt x="0" y="0"/>
                    </a:moveTo>
                    <a:lnTo>
                      <a:pt x="254000" y="6350"/>
                    </a:lnTo>
                    <a:cubicBezTo>
                      <a:pt x="269174" y="7999"/>
                      <a:pt x="279400" y="23283"/>
                      <a:pt x="292100" y="31750"/>
                    </a:cubicBezTo>
                    <a:cubicBezTo>
                      <a:pt x="310724" y="44166"/>
                      <a:pt x="309168" y="45542"/>
                      <a:pt x="330200" y="50800"/>
                    </a:cubicBezTo>
                    <a:cubicBezTo>
                      <a:pt x="332253" y="51313"/>
                      <a:pt x="334433" y="50800"/>
                      <a:pt x="336550" y="50800"/>
                    </a:cubicBezTo>
                  </a:path>
                </a:pathLst>
              </a:cu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6121650" y="3961931"/>
                <a:ext cx="311151" cy="139699"/>
              </a:xfrm>
              <a:custGeom>
                <a:avLst/>
                <a:gdLst>
                  <a:gd name="connsiteX0" fmla="*/ 0 w 311150"/>
                  <a:gd name="connsiteY0" fmla="*/ 0 h 139700"/>
                  <a:gd name="connsiteX1" fmla="*/ 38100 w 311150"/>
                  <a:gd name="connsiteY1" fmla="*/ 6350 h 139700"/>
                  <a:gd name="connsiteX2" fmla="*/ 76200 w 311150"/>
                  <a:gd name="connsiteY2" fmla="*/ 19050 h 139700"/>
                  <a:gd name="connsiteX3" fmla="*/ 95250 w 311150"/>
                  <a:gd name="connsiteY3" fmla="*/ 25400 h 139700"/>
                  <a:gd name="connsiteX4" fmla="*/ 127000 w 311150"/>
                  <a:gd name="connsiteY4" fmla="*/ 31750 h 139700"/>
                  <a:gd name="connsiteX5" fmla="*/ 146050 w 311150"/>
                  <a:gd name="connsiteY5" fmla="*/ 38100 h 139700"/>
                  <a:gd name="connsiteX6" fmla="*/ 177800 w 311150"/>
                  <a:gd name="connsiteY6" fmla="*/ 44450 h 139700"/>
                  <a:gd name="connsiteX7" fmla="*/ 196850 w 311150"/>
                  <a:gd name="connsiteY7" fmla="*/ 57150 h 139700"/>
                  <a:gd name="connsiteX8" fmla="*/ 234950 w 311150"/>
                  <a:gd name="connsiteY8" fmla="*/ 69850 h 139700"/>
                  <a:gd name="connsiteX9" fmla="*/ 254000 w 311150"/>
                  <a:gd name="connsiteY9" fmla="*/ 88900 h 139700"/>
                  <a:gd name="connsiteX10" fmla="*/ 273050 w 311150"/>
                  <a:gd name="connsiteY10" fmla="*/ 95250 h 139700"/>
                  <a:gd name="connsiteX11" fmla="*/ 292100 w 311150"/>
                  <a:gd name="connsiteY11" fmla="*/ 107950 h 139700"/>
                  <a:gd name="connsiteX12" fmla="*/ 311150 w 311150"/>
                  <a:gd name="connsiteY12" fmla="*/ 139700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1150" h="139700">
                    <a:moveTo>
                      <a:pt x="0" y="0"/>
                    </a:moveTo>
                    <a:cubicBezTo>
                      <a:pt x="12700" y="2117"/>
                      <a:pt x="25609" y="3227"/>
                      <a:pt x="38100" y="6350"/>
                    </a:cubicBezTo>
                    <a:cubicBezTo>
                      <a:pt x="51087" y="9597"/>
                      <a:pt x="63500" y="14817"/>
                      <a:pt x="76200" y="19050"/>
                    </a:cubicBezTo>
                    <a:cubicBezTo>
                      <a:pt x="82550" y="21167"/>
                      <a:pt x="88686" y="24087"/>
                      <a:pt x="95250" y="25400"/>
                    </a:cubicBezTo>
                    <a:cubicBezTo>
                      <a:pt x="105833" y="27517"/>
                      <a:pt x="116529" y="29132"/>
                      <a:pt x="127000" y="31750"/>
                    </a:cubicBezTo>
                    <a:cubicBezTo>
                      <a:pt x="133494" y="33373"/>
                      <a:pt x="139556" y="36477"/>
                      <a:pt x="146050" y="38100"/>
                    </a:cubicBezTo>
                    <a:cubicBezTo>
                      <a:pt x="156521" y="40718"/>
                      <a:pt x="167217" y="42333"/>
                      <a:pt x="177800" y="44450"/>
                    </a:cubicBezTo>
                    <a:cubicBezTo>
                      <a:pt x="184150" y="48683"/>
                      <a:pt x="189876" y="54050"/>
                      <a:pt x="196850" y="57150"/>
                    </a:cubicBezTo>
                    <a:cubicBezTo>
                      <a:pt x="209083" y="62587"/>
                      <a:pt x="234950" y="69850"/>
                      <a:pt x="234950" y="69850"/>
                    </a:cubicBezTo>
                    <a:cubicBezTo>
                      <a:pt x="241300" y="76200"/>
                      <a:pt x="246528" y="83919"/>
                      <a:pt x="254000" y="88900"/>
                    </a:cubicBezTo>
                    <a:cubicBezTo>
                      <a:pt x="259569" y="92613"/>
                      <a:pt x="267063" y="92257"/>
                      <a:pt x="273050" y="95250"/>
                    </a:cubicBezTo>
                    <a:cubicBezTo>
                      <a:pt x="279876" y="98663"/>
                      <a:pt x="285750" y="103717"/>
                      <a:pt x="292100" y="107950"/>
                    </a:cubicBezTo>
                    <a:cubicBezTo>
                      <a:pt x="307425" y="130938"/>
                      <a:pt x="301387" y="120174"/>
                      <a:pt x="311150" y="139700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0" name="Freeform 69"/>
            <p:cNvSpPr/>
            <p:nvPr/>
          </p:nvSpPr>
          <p:spPr>
            <a:xfrm>
              <a:off x="6587013" y="1653700"/>
              <a:ext cx="130476" cy="45591"/>
            </a:xfrm>
            <a:custGeom>
              <a:avLst/>
              <a:gdLst>
                <a:gd name="connsiteX0" fmla="*/ 0 w 323850"/>
                <a:gd name="connsiteY0" fmla="*/ 121141 h 121141"/>
                <a:gd name="connsiteX1" fmla="*/ 31750 w 323850"/>
                <a:gd name="connsiteY1" fmla="*/ 114791 h 121141"/>
                <a:gd name="connsiteX2" fmla="*/ 76200 w 323850"/>
                <a:gd name="connsiteY2" fmla="*/ 108441 h 121141"/>
                <a:gd name="connsiteX3" fmla="*/ 101600 w 323850"/>
                <a:gd name="connsiteY3" fmla="*/ 102091 h 121141"/>
                <a:gd name="connsiteX4" fmla="*/ 120650 w 323850"/>
                <a:gd name="connsiteY4" fmla="*/ 89391 h 121141"/>
                <a:gd name="connsiteX5" fmla="*/ 146050 w 323850"/>
                <a:gd name="connsiteY5" fmla="*/ 83041 h 121141"/>
                <a:gd name="connsiteX6" fmla="*/ 165100 w 323850"/>
                <a:gd name="connsiteY6" fmla="*/ 76691 h 121141"/>
                <a:gd name="connsiteX7" fmla="*/ 184150 w 323850"/>
                <a:gd name="connsiteY7" fmla="*/ 63991 h 121141"/>
                <a:gd name="connsiteX8" fmla="*/ 203200 w 323850"/>
                <a:gd name="connsiteY8" fmla="*/ 57641 h 121141"/>
                <a:gd name="connsiteX9" fmla="*/ 234950 w 323850"/>
                <a:gd name="connsiteY9" fmla="*/ 32241 h 121141"/>
                <a:gd name="connsiteX10" fmla="*/ 273050 w 323850"/>
                <a:gd name="connsiteY10" fmla="*/ 6841 h 121141"/>
                <a:gd name="connsiteX11" fmla="*/ 323850 w 323850"/>
                <a:gd name="connsiteY11" fmla="*/ 491 h 12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21141">
                  <a:moveTo>
                    <a:pt x="0" y="121141"/>
                  </a:moveTo>
                  <a:cubicBezTo>
                    <a:pt x="10583" y="119024"/>
                    <a:pt x="21104" y="116565"/>
                    <a:pt x="31750" y="114791"/>
                  </a:cubicBezTo>
                  <a:cubicBezTo>
                    <a:pt x="46513" y="112330"/>
                    <a:pt x="61474" y="111118"/>
                    <a:pt x="76200" y="108441"/>
                  </a:cubicBezTo>
                  <a:cubicBezTo>
                    <a:pt x="84786" y="106880"/>
                    <a:pt x="93133" y="104208"/>
                    <a:pt x="101600" y="102091"/>
                  </a:cubicBezTo>
                  <a:cubicBezTo>
                    <a:pt x="107950" y="97858"/>
                    <a:pt x="113635" y="92397"/>
                    <a:pt x="120650" y="89391"/>
                  </a:cubicBezTo>
                  <a:cubicBezTo>
                    <a:pt x="128672" y="85953"/>
                    <a:pt x="137659" y="85439"/>
                    <a:pt x="146050" y="83041"/>
                  </a:cubicBezTo>
                  <a:cubicBezTo>
                    <a:pt x="152486" y="81202"/>
                    <a:pt x="158750" y="78808"/>
                    <a:pt x="165100" y="76691"/>
                  </a:cubicBezTo>
                  <a:cubicBezTo>
                    <a:pt x="171450" y="72458"/>
                    <a:pt x="177324" y="67404"/>
                    <a:pt x="184150" y="63991"/>
                  </a:cubicBezTo>
                  <a:cubicBezTo>
                    <a:pt x="190137" y="60998"/>
                    <a:pt x="197973" y="61822"/>
                    <a:pt x="203200" y="57641"/>
                  </a:cubicBezTo>
                  <a:cubicBezTo>
                    <a:pt x="244232" y="24815"/>
                    <a:pt x="187067" y="48202"/>
                    <a:pt x="234950" y="32241"/>
                  </a:cubicBezTo>
                  <a:lnTo>
                    <a:pt x="273050" y="6841"/>
                  </a:lnTo>
                  <a:cubicBezTo>
                    <a:pt x="287249" y="-2625"/>
                    <a:pt x="323850" y="491"/>
                    <a:pt x="323850" y="491"/>
                  </a:cubicBezTo>
                </a:path>
              </a:pathLst>
            </a:cu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84455" y="1641682"/>
              <a:ext cx="138151" cy="16983"/>
            </a:xfrm>
            <a:custGeom>
              <a:avLst/>
              <a:gdLst>
                <a:gd name="connsiteX0" fmla="*/ 0 w 342900"/>
                <a:gd name="connsiteY0" fmla="*/ 45126 h 45126"/>
                <a:gd name="connsiteX1" fmla="*/ 158750 w 342900"/>
                <a:gd name="connsiteY1" fmla="*/ 38776 h 45126"/>
                <a:gd name="connsiteX2" fmla="*/ 196850 w 342900"/>
                <a:gd name="connsiteY2" fmla="*/ 32426 h 45126"/>
                <a:gd name="connsiteX3" fmla="*/ 234950 w 342900"/>
                <a:gd name="connsiteY3" fmla="*/ 19726 h 45126"/>
                <a:gd name="connsiteX4" fmla="*/ 254000 w 342900"/>
                <a:gd name="connsiteY4" fmla="*/ 7026 h 45126"/>
                <a:gd name="connsiteX5" fmla="*/ 342900 w 342900"/>
                <a:gd name="connsiteY5" fmla="*/ 676 h 4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45126">
                  <a:moveTo>
                    <a:pt x="0" y="45126"/>
                  </a:moveTo>
                  <a:cubicBezTo>
                    <a:pt x="52917" y="43009"/>
                    <a:pt x="105901" y="42186"/>
                    <a:pt x="158750" y="38776"/>
                  </a:cubicBezTo>
                  <a:cubicBezTo>
                    <a:pt x="171598" y="37947"/>
                    <a:pt x="184359" y="35549"/>
                    <a:pt x="196850" y="32426"/>
                  </a:cubicBezTo>
                  <a:cubicBezTo>
                    <a:pt x="209837" y="29179"/>
                    <a:pt x="234950" y="19726"/>
                    <a:pt x="234950" y="19726"/>
                  </a:cubicBezTo>
                  <a:cubicBezTo>
                    <a:pt x="241300" y="15493"/>
                    <a:pt x="246854" y="9706"/>
                    <a:pt x="254000" y="7026"/>
                  </a:cubicBezTo>
                  <a:cubicBezTo>
                    <a:pt x="280896" y="-3060"/>
                    <a:pt x="316496" y="676"/>
                    <a:pt x="342900" y="676"/>
                  </a:cubicBez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87013" y="1622817"/>
              <a:ext cx="135592" cy="19204"/>
            </a:xfrm>
            <a:custGeom>
              <a:avLst/>
              <a:gdLst>
                <a:gd name="connsiteX0" fmla="*/ 0 w 336550"/>
                <a:gd name="connsiteY0" fmla="*/ 0 h 51028"/>
                <a:gd name="connsiteX1" fmla="*/ 254000 w 336550"/>
                <a:gd name="connsiteY1" fmla="*/ 6350 h 51028"/>
                <a:gd name="connsiteX2" fmla="*/ 292100 w 336550"/>
                <a:gd name="connsiteY2" fmla="*/ 31750 h 51028"/>
                <a:gd name="connsiteX3" fmla="*/ 330200 w 336550"/>
                <a:gd name="connsiteY3" fmla="*/ 50800 h 51028"/>
                <a:gd name="connsiteX4" fmla="*/ 336550 w 336550"/>
                <a:gd name="connsiteY4" fmla="*/ 50800 h 5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550" h="51028">
                  <a:moveTo>
                    <a:pt x="0" y="0"/>
                  </a:moveTo>
                  <a:lnTo>
                    <a:pt x="254000" y="6350"/>
                  </a:lnTo>
                  <a:cubicBezTo>
                    <a:pt x="269174" y="7999"/>
                    <a:pt x="279400" y="23283"/>
                    <a:pt x="292100" y="31750"/>
                  </a:cubicBezTo>
                  <a:cubicBezTo>
                    <a:pt x="310724" y="44166"/>
                    <a:pt x="309168" y="45542"/>
                    <a:pt x="330200" y="50800"/>
                  </a:cubicBezTo>
                  <a:cubicBezTo>
                    <a:pt x="332253" y="51313"/>
                    <a:pt x="334433" y="50800"/>
                    <a:pt x="336550" y="50800"/>
                  </a:cubicBezTo>
                </a:path>
              </a:pathLst>
            </a:cu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89572" y="1589360"/>
              <a:ext cx="125359" cy="52576"/>
            </a:xfrm>
            <a:custGeom>
              <a:avLst/>
              <a:gdLst>
                <a:gd name="connsiteX0" fmla="*/ 0 w 311150"/>
                <a:gd name="connsiteY0" fmla="*/ 0 h 139700"/>
                <a:gd name="connsiteX1" fmla="*/ 38100 w 311150"/>
                <a:gd name="connsiteY1" fmla="*/ 6350 h 139700"/>
                <a:gd name="connsiteX2" fmla="*/ 76200 w 311150"/>
                <a:gd name="connsiteY2" fmla="*/ 19050 h 139700"/>
                <a:gd name="connsiteX3" fmla="*/ 95250 w 311150"/>
                <a:gd name="connsiteY3" fmla="*/ 25400 h 139700"/>
                <a:gd name="connsiteX4" fmla="*/ 127000 w 311150"/>
                <a:gd name="connsiteY4" fmla="*/ 31750 h 139700"/>
                <a:gd name="connsiteX5" fmla="*/ 146050 w 311150"/>
                <a:gd name="connsiteY5" fmla="*/ 38100 h 139700"/>
                <a:gd name="connsiteX6" fmla="*/ 177800 w 311150"/>
                <a:gd name="connsiteY6" fmla="*/ 44450 h 139700"/>
                <a:gd name="connsiteX7" fmla="*/ 196850 w 311150"/>
                <a:gd name="connsiteY7" fmla="*/ 57150 h 139700"/>
                <a:gd name="connsiteX8" fmla="*/ 234950 w 311150"/>
                <a:gd name="connsiteY8" fmla="*/ 69850 h 139700"/>
                <a:gd name="connsiteX9" fmla="*/ 254000 w 311150"/>
                <a:gd name="connsiteY9" fmla="*/ 88900 h 139700"/>
                <a:gd name="connsiteX10" fmla="*/ 273050 w 311150"/>
                <a:gd name="connsiteY10" fmla="*/ 95250 h 139700"/>
                <a:gd name="connsiteX11" fmla="*/ 292100 w 311150"/>
                <a:gd name="connsiteY11" fmla="*/ 107950 h 139700"/>
                <a:gd name="connsiteX12" fmla="*/ 311150 w 311150"/>
                <a:gd name="connsiteY1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1150" h="139700">
                  <a:moveTo>
                    <a:pt x="0" y="0"/>
                  </a:moveTo>
                  <a:cubicBezTo>
                    <a:pt x="12700" y="2117"/>
                    <a:pt x="25609" y="3227"/>
                    <a:pt x="38100" y="6350"/>
                  </a:cubicBezTo>
                  <a:cubicBezTo>
                    <a:pt x="51087" y="9597"/>
                    <a:pt x="63500" y="14817"/>
                    <a:pt x="76200" y="19050"/>
                  </a:cubicBezTo>
                  <a:cubicBezTo>
                    <a:pt x="82550" y="21167"/>
                    <a:pt x="88686" y="24087"/>
                    <a:pt x="95250" y="25400"/>
                  </a:cubicBezTo>
                  <a:cubicBezTo>
                    <a:pt x="105833" y="27517"/>
                    <a:pt x="116529" y="29132"/>
                    <a:pt x="127000" y="31750"/>
                  </a:cubicBezTo>
                  <a:cubicBezTo>
                    <a:pt x="133494" y="33373"/>
                    <a:pt x="139556" y="36477"/>
                    <a:pt x="146050" y="38100"/>
                  </a:cubicBezTo>
                  <a:cubicBezTo>
                    <a:pt x="156521" y="40718"/>
                    <a:pt x="167217" y="42333"/>
                    <a:pt x="177800" y="44450"/>
                  </a:cubicBezTo>
                  <a:cubicBezTo>
                    <a:pt x="184150" y="48683"/>
                    <a:pt x="189876" y="54050"/>
                    <a:pt x="196850" y="57150"/>
                  </a:cubicBezTo>
                  <a:cubicBezTo>
                    <a:pt x="209083" y="62587"/>
                    <a:pt x="234950" y="69850"/>
                    <a:pt x="234950" y="69850"/>
                  </a:cubicBezTo>
                  <a:cubicBezTo>
                    <a:pt x="241300" y="76200"/>
                    <a:pt x="246528" y="83919"/>
                    <a:pt x="254000" y="88900"/>
                  </a:cubicBezTo>
                  <a:cubicBezTo>
                    <a:pt x="259569" y="92613"/>
                    <a:pt x="267063" y="92257"/>
                    <a:pt x="273050" y="95250"/>
                  </a:cubicBezTo>
                  <a:cubicBezTo>
                    <a:pt x="279876" y="98663"/>
                    <a:pt x="285750" y="103717"/>
                    <a:pt x="292100" y="107950"/>
                  </a:cubicBezTo>
                  <a:cubicBezTo>
                    <a:pt x="307425" y="130938"/>
                    <a:pt x="301387" y="120174"/>
                    <a:pt x="311150" y="139700"/>
                  </a:cubicBezTo>
                </a:path>
              </a:pathLst>
            </a:cu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grpSp>
          <p:nvGrpSpPr>
            <p:cNvPr id="74" name="Group 73"/>
            <p:cNvGrpSpPr/>
            <p:nvPr/>
          </p:nvGrpSpPr>
          <p:grpSpPr>
            <a:xfrm flipH="1">
              <a:off x="7137967" y="1938509"/>
              <a:ext cx="127713" cy="199850"/>
              <a:chOff x="6121650" y="3636981"/>
              <a:chExt cx="342900" cy="292100"/>
            </a:xfrm>
          </p:grpSpPr>
          <p:sp>
            <p:nvSpPr>
              <p:cNvPr id="109" name="Freeform 108"/>
              <p:cNvSpPr/>
              <p:nvPr/>
            </p:nvSpPr>
            <p:spPr>
              <a:xfrm>
                <a:off x="6128000" y="3807940"/>
                <a:ext cx="323850" cy="121141"/>
              </a:xfrm>
              <a:custGeom>
                <a:avLst/>
                <a:gdLst>
                  <a:gd name="connsiteX0" fmla="*/ 0 w 323850"/>
                  <a:gd name="connsiteY0" fmla="*/ 121141 h 121141"/>
                  <a:gd name="connsiteX1" fmla="*/ 31750 w 323850"/>
                  <a:gd name="connsiteY1" fmla="*/ 114791 h 121141"/>
                  <a:gd name="connsiteX2" fmla="*/ 76200 w 323850"/>
                  <a:gd name="connsiteY2" fmla="*/ 108441 h 121141"/>
                  <a:gd name="connsiteX3" fmla="*/ 101600 w 323850"/>
                  <a:gd name="connsiteY3" fmla="*/ 102091 h 121141"/>
                  <a:gd name="connsiteX4" fmla="*/ 120650 w 323850"/>
                  <a:gd name="connsiteY4" fmla="*/ 89391 h 121141"/>
                  <a:gd name="connsiteX5" fmla="*/ 146050 w 323850"/>
                  <a:gd name="connsiteY5" fmla="*/ 83041 h 121141"/>
                  <a:gd name="connsiteX6" fmla="*/ 165100 w 323850"/>
                  <a:gd name="connsiteY6" fmla="*/ 76691 h 121141"/>
                  <a:gd name="connsiteX7" fmla="*/ 184150 w 323850"/>
                  <a:gd name="connsiteY7" fmla="*/ 63991 h 121141"/>
                  <a:gd name="connsiteX8" fmla="*/ 203200 w 323850"/>
                  <a:gd name="connsiteY8" fmla="*/ 57641 h 121141"/>
                  <a:gd name="connsiteX9" fmla="*/ 234950 w 323850"/>
                  <a:gd name="connsiteY9" fmla="*/ 32241 h 121141"/>
                  <a:gd name="connsiteX10" fmla="*/ 273050 w 323850"/>
                  <a:gd name="connsiteY10" fmla="*/ 6841 h 121141"/>
                  <a:gd name="connsiteX11" fmla="*/ 323850 w 323850"/>
                  <a:gd name="connsiteY11" fmla="*/ 491 h 12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3850" h="121141">
                    <a:moveTo>
                      <a:pt x="0" y="121141"/>
                    </a:moveTo>
                    <a:cubicBezTo>
                      <a:pt x="10583" y="119024"/>
                      <a:pt x="21104" y="116565"/>
                      <a:pt x="31750" y="114791"/>
                    </a:cubicBezTo>
                    <a:cubicBezTo>
                      <a:pt x="46513" y="112330"/>
                      <a:pt x="61474" y="111118"/>
                      <a:pt x="76200" y="108441"/>
                    </a:cubicBezTo>
                    <a:cubicBezTo>
                      <a:pt x="84786" y="106880"/>
                      <a:pt x="93133" y="104208"/>
                      <a:pt x="101600" y="102091"/>
                    </a:cubicBezTo>
                    <a:cubicBezTo>
                      <a:pt x="107950" y="97858"/>
                      <a:pt x="113635" y="92397"/>
                      <a:pt x="120650" y="89391"/>
                    </a:cubicBezTo>
                    <a:cubicBezTo>
                      <a:pt x="128672" y="85953"/>
                      <a:pt x="137659" y="85439"/>
                      <a:pt x="146050" y="83041"/>
                    </a:cubicBezTo>
                    <a:cubicBezTo>
                      <a:pt x="152486" y="81202"/>
                      <a:pt x="158750" y="78808"/>
                      <a:pt x="165100" y="76691"/>
                    </a:cubicBezTo>
                    <a:cubicBezTo>
                      <a:pt x="171450" y="72458"/>
                      <a:pt x="177324" y="67404"/>
                      <a:pt x="184150" y="63991"/>
                    </a:cubicBezTo>
                    <a:cubicBezTo>
                      <a:pt x="190137" y="60998"/>
                      <a:pt x="197973" y="61822"/>
                      <a:pt x="203200" y="57641"/>
                    </a:cubicBezTo>
                    <a:cubicBezTo>
                      <a:pt x="244232" y="24815"/>
                      <a:pt x="187067" y="48202"/>
                      <a:pt x="234950" y="32241"/>
                    </a:cubicBezTo>
                    <a:lnTo>
                      <a:pt x="273050" y="6841"/>
                    </a:lnTo>
                    <a:cubicBezTo>
                      <a:pt x="287249" y="-2625"/>
                      <a:pt x="323850" y="491"/>
                      <a:pt x="323850" y="491"/>
                    </a:cubicBez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6121650" y="3776005"/>
                <a:ext cx="342900" cy="45125"/>
              </a:xfrm>
              <a:custGeom>
                <a:avLst/>
                <a:gdLst>
                  <a:gd name="connsiteX0" fmla="*/ 0 w 342900"/>
                  <a:gd name="connsiteY0" fmla="*/ 45126 h 45126"/>
                  <a:gd name="connsiteX1" fmla="*/ 158750 w 342900"/>
                  <a:gd name="connsiteY1" fmla="*/ 38776 h 45126"/>
                  <a:gd name="connsiteX2" fmla="*/ 196850 w 342900"/>
                  <a:gd name="connsiteY2" fmla="*/ 32426 h 45126"/>
                  <a:gd name="connsiteX3" fmla="*/ 234950 w 342900"/>
                  <a:gd name="connsiteY3" fmla="*/ 19726 h 45126"/>
                  <a:gd name="connsiteX4" fmla="*/ 254000 w 342900"/>
                  <a:gd name="connsiteY4" fmla="*/ 7026 h 45126"/>
                  <a:gd name="connsiteX5" fmla="*/ 342900 w 342900"/>
                  <a:gd name="connsiteY5" fmla="*/ 676 h 45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5126">
                    <a:moveTo>
                      <a:pt x="0" y="45126"/>
                    </a:moveTo>
                    <a:cubicBezTo>
                      <a:pt x="52917" y="43009"/>
                      <a:pt x="105901" y="42186"/>
                      <a:pt x="158750" y="38776"/>
                    </a:cubicBezTo>
                    <a:cubicBezTo>
                      <a:pt x="171598" y="37947"/>
                      <a:pt x="184359" y="35549"/>
                      <a:pt x="196850" y="32426"/>
                    </a:cubicBezTo>
                    <a:cubicBezTo>
                      <a:pt x="209837" y="29179"/>
                      <a:pt x="234950" y="19726"/>
                      <a:pt x="234950" y="19726"/>
                    </a:cubicBezTo>
                    <a:cubicBezTo>
                      <a:pt x="241300" y="15493"/>
                      <a:pt x="246854" y="9706"/>
                      <a:pt x="254000" y="7026"/>
                    </a:cubicBezTo>
                    <a:cubicBezTo>
                      <a:pt x="280896" y="-3060"/>
                      <a:pt x="316496" y="676"/>
                      <a:pt x="342900" y="676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6128000" y="3725881"/>
                <a:ext cx="336550" cy="51029"/>
              </a:xfrm>
              <a:custGeom>
                <a:avLst/>
                <a:gdLst>
                  <a:gd name="connsiteX0" fmla="*/ 0 w 336550"/>
                  <a:gd name="connsiteY0" fmla="*/ 0 h 51028"/>
                  <a:gd name="connsiteX1" fmla="*/ 254000 w 336550"/>
                  <a:gd name="connsiteY1" fmla="*/ 6350 h 51028"/>
                  <a:gd name="connsiteX2" fmla="*/ 292100 w 336550"/>
                  <a:gd name="connsiteY2" fmla="*/ 31750 h 51028"/>
                  <a:gd name="connsiteX3" fmla="*/ 330200 w 336550"/>
                  <a:gd name="connsiteY3" fmla="*/ 50800 h 51028"/>
                  <a:gd name="connsiteX4" fmla="*/ 336550 w 336550"/>
                  <a:gd name="connsiteY4" fmla="*/ 50800 h 5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550" h="51028">
                    <a:moveTo>
                      <a:pt x="0" y="0"/>
                    </a:moveTo>
                    <a:lnTo>
                      <a:pt x="254000" y="6350"/>
                    </a:lnTo>
                    <a:cubicBezTo>
                      <a:pt x="269174" y="7999"/>
                      <a:pt x="279400" y="23283"/>
                      <a:pt x="292100" y="31750"/>
                    </a:cubicBezTo>
                    <a:cubicBezTo>
                      <a:pt x="310724" y="44166"/>
                      <a:pt x="309168" y="45542"/>
                      <a:pt x="330200" y="50800"/>
                    </a:cubicBezTo>
                    <a:cubicBezTo>
                      <a:pt x="332253" y="51313"/>
                      <a:pt x="334433" y="50800"/>
                      <a:pt x="336550" y="50800"/>
                    </a:cubicBezTo>
                  </a:path>
                </a:pathLst>
              </a:cu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6134350" y="3636981"/>
                <a:ext cx="311151" cy="139699"/>
              </a:xfrm>
              <a:custGeom>
                <a:avLst/>
                <a:gdLst>
                  <a:gd name="connsiteX0" fmla="*/ 0 w 311150"/>
                  <a:gd name="connsiteY0" fmla="*/ 0 h 139700"/>
                  <a:gd name="connsiteX1" fmla="*/ 38100 w 311150"/>
                  <a:gd name="connsiteY1" fmla="*/ 6350 h 139700"/>
                  <a:gd name="connsiteX2" fmla="*/ 76200 w 311150"/>
                  <a:gd name="connsiteY2" fmla="*/ 19050 h 139700"/>
                  <a:gd name="connsiteX3" fmla="*/ 95250 w 311150"/>
                  <a:gd name="connsiteY3" fmla="*/ 25400 h 139700"/>
                  <a:gd name="connsiteX4" fmla="*/ 127000 w 311150"/>
                  <a:gd name="connsiteY4" fmla="*/ 31750 h 139700"/>
                  <a:gd name="connsiteX5" fmla="*/ 146050 w 311150"/>
                  <a:gd name="connsiteY5" fmla="*/ 38100 h 139700"/>
                  <a:gd name="connsiteX6" fmla="*/ 177800 w 311150"/>
                  <a:gd name="connsiteY6" fmla="*/ 44450 h 139700"/>
                  <a:gd name="connsiteX7" fmla="*/ 196850 w 311150"/>
                  <a:gd name="connsiteY7" fmla="*/ 57150 h 139700"/>
                  <a:gd name="connsiteX8" fmla="*/ 234950 w 311150"/>
                  <a:gd name="connsiteY8" fmla="*/ 69850 h 139700"/>
                  <a:gd name="connsiteX9" fmla="*/ 254000 w 311150"/>
                  <a:gd name="connsiteY9" fmla="*/ 88900 h 139700"/>
                  <a:gd name="connsiteX10" fmla="*/ 273050 w 311150"/>
                  <a:gd name="connsiteY10" fmla="*/ 95250 h 139700"/>
                  <a:gd name="connsiteX11" fmla="*/ 292100 w 311150"/>
                  <a:gd name="connsiteY11" fmla="*/ 107950 h 139700"/>
                  <a:gd name="connsiteX12" fmla="*/ 311150 w 311150"/>
                  <a:gd name="connsiteY12" fmla="*/ 139700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1150" h="139700">
                    <a:moveTo>
                      <a:pt x="0" y="0"/>
                    </a:moveTo>
                    <a:cubicBezTo>
                      <a:pt x="12700" y="2117"/>
                      <a:pt x="25609" y="3227"/>
                      <a:pt x="38100" y="6350"/>
                    </a:cubicBezTo>
                    <a:cubicBezTo>
                      <a:pt x="51087" y="9597"/>
                      <a:pt x="63500" y="14817"/>
                      <a:pt x="76200" y="19050"/>
                    </a:cubicBezTo>
                    <a:cubicBezTo>
                      <a:pt x="82550" y="21167"/>
                      <a:pt x="88686" y="24087"/>
                      <a:pt x="95250" y="25400"/>
                    </a:cubicBezTo>
                    <a:cubicBezTo>
                      <a:pt x="105833" y="27517"/>
                      <a:pt x="116529" y="29132"/>
                      <a:pt x="127000" y="31750"/>
                    </a:cubicBezTo>
                    <a:cubicBezTo>
                      <a:pt x="133494" y="33373"/>
                      <a:pt x="139556" y="36477"/>
                      <a:pt x="146050" y="38100"/>
                    </a:cubicBezTo>
                    <a:cubicBezTo>
                      <a:pt x="156521" y="40718"/>
                      <a:pt x="167217" y="42333"/>
                      <a:pt x="177800" y="44450"/>
                    </a:cubicBezTo>
                    <a:cubicBezTo>
                      <a:pt x="184150" y="48683"/>
                      <a:pt x="189876" y="54050"/>
                      <a:pt x="196850" y="57150"/>
                    </a:cubicBezTo>
                    <a:cubicBezTo>
                      <a:pt x="209083" y="62587"/>
                      <a:pt x="234950" y="69850"/>
                      <a:pt x="234950" y="69850"/>
                    </a:cubicBezTo>
                    <a:cubicBezTo>
                      <a:pt x="241300" y="76200"/>
                      <a:pt x="246528" y="83919"/>
                      <a:pt x="254000" y="88900"/>
                    </a:cubicBezTo>
                    <a:cubicBezTo>
                      <a:pt x="259569" y="92613"/>
                      <a:pt x="267063" y="92257"/>
                      <a:pt x="273050" y="95250"/>
                    </a:cubicBezTo>
                    <a:cubicBezTo>
                      <a:pt x="279876" y="98663"/>
                      <a:pt x="285750" y="103717"/>
                      <a:pt x="292100" y="107950"/>
                    </a:cubicBezTo>
                    <a:cubicBezTo>
                      <a:pt x="307425" y="130938"/>
                      <a:pt x="301387" y="120174"/>
                      <a:pt x="311150" y="139700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6" name="Rectangle 75"/>
            <p:cNvSpPr/>
            <p:nvPr/>
          </p:nvSpPr>
          <p:spPr>
            <a:xfrm>
              <a:off x="6281953" y="2681354"/>
              <a:ext cx="294890" cy="64940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77" name="Freeform 76"/>
            <p:cNvSpPr/>
            <p:nvPr/>
          </p:nvSpPr>
          <p:spPr>
            <a:xfrm flipV="1">
              <a:off x="6579401" y="2799489"/>
              <a:ext cx="130476" cy="52154"/>
            </a:xfrm>
            <a:custGeom>
              <a:avLst/>
              <a:gdLst>
                <a:gd name="connsiteX0" fmla="*/ 0 w 323850"/>
                <a:gd name="connsiteY0" fmla="*/ 121141 h 121141"/>
                <a:gd name="connsiteX1" fmla="*/ 31750 w 323850"/>
                <a:gd name="connsiteY1" fmla="*/ 114791 h 121141"/>
                <a:gd name="connsiteX2" fmla="*/ 76200 w 323850"/>
                <a:gd name="connsiteY2" fmla="*/ 108441 h 121141"/>
                <a:gd name="connsiteX3" fmla="*/ 101600 w 323850"/>
                <a:gd name="connsiteY3" fmla="*/ 102091 h 121141"/>
                <a:gd name="connsiteX4" fmla="*/ 120650 w 323850"/>
                <a:gd name="connsiteY4" fmla="*/ 89391 h 121141"/>
                <a:gd name="connsiteX5" fmla="*/ 146050 w 323850"/>
                <a:gd name="connsiteY5" fmla="*/ 83041 h 121141"/>
                <a:gd name="connsiteX6" fmla="*/ 165100 w 323850"/>
                <a:gd name="connsiteY6" fmla="*/ 76691 h 121141"/>
                <a:gd name="connsiteX7" fmla="*/ 184150 w 323850"/>
                <a:gd name="connsiteY7" fmla="*/ 63991 h 121141"/>
                <a:gd name="connsiteX8" fmla="*/ 203200 w 323850"/>
                <a:gd name="connsiteY8" fmla="*/ 57641 h 121141"/>
                <a:gd name="connsiteX9" fmla="*/ 234950 w 323850"/>
                <a:gd name="connsiteY9" fmla="*/ 32241 h 121141"/>
                <a:gd name="connsiteX10" fmla="*/ 273050 w 323850"/>
                <a:gd name="connsiteY10" fmla="*/ 6841 h 121141"/>
                <a:gd name="connsiteX11" fmla="*/ 323850 w 323850"/>
                <a:gd name="connsiteY11" fmla="*/ 491 h 12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21141">
                  <a:moveTo>
                    <a:pt x="0" y="121141"/>
                  </a:moveTo>
                  <a:cubicBezTo>
                    <a:pt x="10583" y="119024"/>
                    <a:pt x="21104" y="116565"/>
                    <a:pt x="31750" y="114791"/>
                  </a:cubicBezTo>
                  <a:cubicBezTo>
                    <a:pt x="46513" y="112330"/>
                    <a:pt x="61474" y="111118"/>
                    <a:pt x="76200" y="108441"/>
                  </a:cubicBezTo>
                  <a:cubicBezTo>
                    <a:pt x="84786" y="106880"/>
                    <a:pt x="93133" y="104208"/>
                    <a:pt x="101600" y="102091"/>
                  </a:cubicBezTo>
                  <a:cubicBezTo>
                    <a:pt x="107950" y="97858"/>
                    <a:pt x="113635" y="92397"/>
                    <a:pt x="120650" y="89391"/>
                  </a:cubicBezTo>
                  <a:cubicBezTo>
                    <a:pt x="128672" y="85953"/>
                    <a:pt x="137659" y="85439"/>
                    <a:pt x="146050" y="83041"/>
                  </a:cubicBezTo>
                  <a:cubicBezTo>
                    <a:pt x="152486" y="81202"/>
                    <a:pt x="158750" y="78808"/>
                    <a:pt x="165100" y="76691"/>
                  </a:cubicBezTo>
                  <a:cubicBezTo>
                    <a:pt x="171450" y="72458"/>
                    <a:pt x="177324" y="67404"/>
                    <a:pt x="184150" y="63991"/>
                  </a:cubicBezTo>
                  <a:cubicBezTo>
                    <a:pt x="190137" y="60998"/>
                    <a:pt x="197973" y="61822"/>
                    <a:pt x="203200" y="57641"/>
                  </a:cubicBezTo>
                  <a:cubicBezTo>
                    <a:pt x="244232" y="24815"/>
                    <a:pt x="187067" y="48202"/>
                    <a:pt x="234950" y="32241"/>
                  </a:cubicBezTo>
                  <a:lnTo>
                    <a:pt x="273050" y="6841"/>
                  </a:lnTo>
                  <a:cubicBezTo>
                    <a:pt x="287249" y="-2625"/>
                    <a:pt x="323850" y="491"/>
                    <a:pt x="323850" y="491"/>
                  </a:cubicBezTo>
                </a:path>
              </a:pathLst>
            </a:cu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78" name="Freeform 77"/>
            <p:cNvSpPr/>
            <p:nvPr/>
          </p:nvSpPr>
          <p:spPr>
            <a:xfrm flipV="1">
              <a:off x="6576843" y="2845965"/>
              <a:ext cx="138151" cy="19428"/>
            </a:xfrm>
            <a:custGeom>
              <a:avLst/>
              <a:gdLst>
                <a:gd name="connsiteX0" fmla="*/ 0 w 342900"/>
                <a:gd name="connsiteY0" fmla="*/ 45126 h 45126"/>
                <a:gd name="connsiteX1" fmla="*/ 158750 w 342900"/>
                <a:gd name="connsiteY1" fmla="*/ 38776 h 45126"/>
                <a:gd name="connsiteX2" fmla="*/ 196850 w 342900"/>
                <a:gd name="connsiteY2" fmla="*/ 32426 h 45126"/>
                <a:gd name="connsiteX3" fmla="*/ 234950 w 342900"/>
                <a:gd name="connsiteY3" fmla="*/ 19726 h 45126"/>
                <a:gd name="connsiteX4" fmla="*/ 254000 w 342900"/>
                <a:gd name="connsiteY4" fmla="*/ 7026 h 45126"/>
                <a:gd name="connsiteX5" fmla="*/ 342900 w 342900"/>
                <a:gd name="connsiteY5" fmla="*/ 676 h 4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45126">
                  <a:moveTo>
                    <a:pt x="0" y="45126"/>
                  </a:moveTo>
                  <a:cubicBezTo>
                    <a:pt x="52917" y="43009"/>
                    <a:pt x="105901" y="42186"/>
                    <a:pt x="158750" y="38776"/>
                  </a:cubicBezTo>
                  <a:cubicBezTo>
                    <a:pt x="171598" y="37947"/>
                    <a:pt x="184359" y="35549"/>
                    <a:pt x="196850" y="32426"/>
                  </a:cubicBezTo>
                  <a:cubicBezTo>
                    <a:pt x="209837" y="29179"/>
                    <a:pt x="234950" y="19726"/>
                    <a:pt x="234950" y="19726"/>
                  </a:cubicBezTo>
                  <a:cubicBezTo>
                    <a:pt x="241300" y="15493"/>
                    <a:pt x="246854" y="9706"/>
                    <a:pt x="254000" y="7026"/>
                  </a:cubicBezTo>
                  <a:cubicBezTo>
                    <a:pt x="280896" y="-3060"/>
                    <a:pt x="316496" y="676"/>
                    <a:pt x="342900" y="676"/>
                  </a:cubicBez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79" name="Freeform 78"/>
            <p:cNvSpPr/>
            <p:nvPr/>
          </p:nvSpPr>
          <p:spPr>
            <a:xfrm flipV="1">
              <a:off x="6579401" y="2865003"/>
              <a:ext cx="135592" cy="21969"/>
            </a:xfrm>
            <a:custGeom>
              <a:avLst/>
              <a:gdLst>
                <a:gd name="connsiteX0" fmla="*/ 0 w 336550"/>
                <a:gd name="connsiteY0" fmla="*/ 0 h 51028"/>
                <a:gd name="connsiteX1" fmla="*/ 254000 w 336550"/>
                <a:gd name="connsiteY1" fmla="*/ 6350 h 51028"/>
                <a:gd name="connsiteX2" fmla="*/ 292100 w 336550"/>
                <a:gd name="connsiteY2" fmla="*/ 31750 h 51028"/>
                <a:gd name="connsiteX3" fmla="*/ 330200 w 336550"/>
                <a:gd name="connsiteY3" fmla="*/ 50800 h 51028"/>
                <a:gd name="connsiteX4" fmla="*/ 336550 w 336550"/>
                <a:gd name="connsiteY4" fmla="*/ 50800 h 5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550" h="51028">
                  <a:moveTo>
                    <a:pt x="0" y="0"/>
                  </a:moveTo>
                  <a:lnTo>
                    <a:pt x="254000" y="6350"/>
                  </a:lnTo>
                  <a:cubicBezTo>
                    <a:pt x="269174" y="7999"/>
                    <a:pt x="279400" y="23283"/>
                    <a:pt x="292100" y="31750"/>
                  </a:cubicBezTo>
                  <a:cubicBezTo>
                    <a:pt x="310724" y="44166"/>
                    <a:pt x="309168" y="45542"/>
                    <a:pt x="330200" y="50800"/>
                  </a:cubicBezTo>
                  <a:cubicBezTo>
                    <a:pt x="332253" y="51313"/>
                    <a:pt x="334433" y="50800"/>
                    <a:pt x="336550" y="50800"/>
                  </a:cubicBezTo>
                </a:path>
              </a:pathLst>
            </a:cu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81" name="Freeform 80"/>
            <p:cNvSpPr/>
            <p:nvPr/>
          </p:nvSpPr>
          <p:spPr>
            <a:xfrm flipV="1">
              <a:off x="6581960" y="2865101"/>
              <a:ext cx="125359" cy="60145"/>
            </a:xfrm>
            <a:custGeom>
              <a:avLst/>
              <a:gdLst>
                <a:gd name="connsiteX0" fmla="*/ 0 w 311150"/>
                <a:gd name="connsiteY0" fmla="*/ 0 h 139700"/>
                <a:gd name="connsiteX1" fmla="*/ 38100 w 311150"/>
                <a:gd name="connsiteY1" fmla="*/ 6350 h 139700"/>
                <a:gd name="connsiteX2" fmla="*/ 76200 w 311150"/>
                <a:gd name="connsiteY2" fmla="*/ 19050 h 139700"/>
                <a:gd name="connsiteX3" fmla="*/ 95250 w 311150"/>
                <a:gd name="connsiteY3" fmla="*/ 25400 h 139700"/>
                <a:gd name="connsiteX4" fmla="*/ 127000 w 311150"/>
                <a:gd name="connsiteY4" fmla="*/ 31750 h 139700"/>
                <a:gd name="connsiteX5" fmla="*/ 146050 w 311150"/>
                <a:gd name="connsiteY5" fmla="*/ 38100 h 139700"/>
                <a:gd name="connsiteX6" fmla="*/ 177800 w 311150"/>
                <a:gd name="connsiteY6" fmla="*/ 44450 h 139700"/>
                <a:gd name="connsiteX7" fmla="*/ 196850 w 311150"/>
                <a:gd name="connsiteY7" fmla="*/ 57150 h 139700"/>
                <a:gd name="connsiteX8" fmla="*/ 234950 w 311150"/>
                <a:gd name="connsiteY8" fmla="*/ 69850 h 139700"/>
                <a:gd name="connsiteX9" fmla="*/ 254000 w 311150"/>
                <a:gd name="connsiteY9" fmla="*/ 88900 h 139700"/>
                <a:gd name="connsiteX10" fmla="*/ 273050 w 311150"/>
                <a:gd name="connsiteY10" fmla="*/ 95250 h 139700"/>
                <a:gd name="connsiteX11" fmla="*/ 292100 w 311150"/>
                <a:gd name="connsiteY11" fmla="*/ 107950 h 139700"/>
                <a:gd name="connsiteX12" fmla="*/ 311150 w 311150"/>
                <a:gd name="connsiteY1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1150" h="139700">
                  <a:moveTo>
                    <a:pt x="0" y="0"/>
                  </a:moveTo>
                  <a:cubicBezTo>
                    <a:pt x="12700" y="2117"/>
                    <a:pt x="25609" y="3227"/>
                    <a:pt x="38100" y="6350"/>
                  </a:cubicBezTo>
                  <a:cubicBezTo>
                    <a:pt x="51087" y="9597"/>
                    <a:pt x="63500" y="14817"/>
                    <a:pt x="76200" y="19050"/>
                  </a:cubicBezTo>
                  <a:cubicBezTo>
                    <a:pt x="82550" y="21167"/>
                    <a:pt x="88686" y="24087"/>
                    <a:pt x="95250" y="25400"/>
                  </a:cubicBezTo>
                  <a:cubicBezTo>
                    <a:pt x="105833" y="27517"/>
                    <a:pt x="116529" y="29132"/>
                    <a:pt x="127000" y="31750"/>
                  </a:cubicBezTo>
                  <a:cubicBezTo>
                    <a:pt x="133494" y="33373"/>
                    <a:pt x="139556" y="36477"/>
                    <a:pt x="146050" y="38100"/>
                  </a:cubicBezTo>
                  <a:cubicBezTo>
                    <a:pt x="156521" y="40718"/>
                    <a:pt x="167217" y="42333"/>
                    <a:pt x="177800" y="44450"/>
                  </a:cubicBezTo>
                  <a:cubicBezTo>
                    <a:pt x="184150" y="48683"/>
                    <a:pt x="189876" y="54050"/>
                    <a:pt x="196850" y="57150"/>
                  </a:cubicBezTo>
                  <a:cubicBezTo>
                    <a:pt x="209083" y="62587"/>
                    <a:pt x="234950" y="69850"/>
                    <a:pt x="234950" y="69850"/>
                  </a:cubicBezTo>
                  <a:cubicBezTo>
                    <a:pt x="241300" y="76200"/>
                    <a:pt x="246528" y="83919"/>
                    <a:pt x="254000" y="88900"/>
                  </a:cubicBezTo>
                  <a:cubicBezTo>
                    <a:pt x="259569" y="92613"/>
                    <a:pt x="267063" y="92257"/>
                    <a:pt x="273050" y="95250"/>
                  </a:cubicBezTo>
                  <a:cubicBezTo>
                    <a:pt x="279876" y="98663"/>
                    <a:pt x="285750" y="103717"/>
                    <a:pt x="292100" y="107950"/>
                  </a:cubicBezTo>
                  <a:cubicBezTo>
                    <a:pt x="307425" y="130938"/>
                    <a:pt x="301387" y="120174"/>
                    <a:pt x="311150" y="139700"/>
                  </a:cubicBezTo>
                </a:path>
              </a:pathLst>
            </a:cu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grpSp>
          <p:nvGrpSpPr>
            <p:cNvPr id="82" name="Group 81"/>
            <p:cNvGrpSpPr/>
            <p:nvPr/>
          </p:nvGrpSpPr>
          <p:grpSpPr>
            <a:xfrm flipH="1" flipV="1">
              <a:off x="7141815" y="2759942"/>
              <a:ext cx="127713" cy="228619"/>
              <a:chOff x="6090880" y="3725107"/>
              <a:chExt cx="342900" cy="292100"/>
            </a:xfrm>
          </p:grpSpPr>
          <p:sp>
            <p:nvSpPr>
              <p:cNvPr id="105" name="Freeform 104"/>
              <p:cNvSpPr/>
              <p:nvPr/>
            </p:nvSpPr>
            <p:spPr>
              <a:xfrm>
                <a:off x="6097230" y="3896066"/>
                <a:ext cx="323850" cy="121141"/>
              </a:xfrm>
              <a:custGeom>
                <a:avLst/>
                <a:gdLst>
                  <a:gd name="connsiteX0" fmla="*/ 0 w 323850"/>
                  <a:gd name="connsiteY0" fmla="*/ 121141 h 121141"/>
                  <a:gd name="connsiteX1" fmla="*/ 31750 w 323850"/>
                  <a:gd name="connsiteY1" fmla="*/ 114791 h 121141"/>
                  <a:gd name="connsiteX2" fmla="*/ 76200 w 323850"/>
                  <a:gd name="connsiteY2" fmla="*/ 108441 h 121141"/>
                  <a:gd name="connsiteX3" fmla="*/ 101600 w 323850"/>
                  <a:gd name="connsiteY3" fmla="*/ 102091 h 121141"/>
                  <a:gd name="connsiteX4" fmla="*/ 120650 w 323850"/>
                  <a:gd name="connsiteY4" fmla="*/ 89391 h 121141"/>
                  <a:gd name="connsiteX5" fmla="*/ 146050 w 323850"/>
                  <a:gd name="connsiteY5" fmla="*/ 83041 h 121141"/>
                  <a:gd name="connsiteX6" fmla="*/ 165100 w 323850"/>
                  <a:gd name="connsiteY6" fmla="*/ 76691 h 121141"/>
                  <a:gd name="connsiteX7" fmla="*/ 184150 w 323850"/>
                  <a:gd name="connsiteY7" fmla="*/ 63991 h 121141"/>
                  <a:gd name="connsiteX8" fmla="*/ 203200 w 323850"/>
                  <a:gd name="connsiteY8" fmla="*/ 57641 h 121141"/>
                  <a:gd name="connsiteX9" fmla="*/ 234950 w 323850"/>
                  <a:gd name="connsiteY9" fmla="*/ 32241 h 121141"/>
                  <a:gd name="connsiteX10" fmla="*/ 273050 w 323850"/>
                  <a:gd name="connsiteY10" fmla="*/ 6841 h 121141"/>
                  <a:gd name="connsiteX11" fmla="*/ 323850 w 323850"/>
                  <a:gd name="connsiteY11" fmla="*/ 491 h 12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3850" h="121141">
                    <a:moveTo>
                      <a:pt x="0" y="121141"/>
                    </a:moveTo>
                    <a:cubicBezTo>
                      <a:pt x="10583" y="119024"/>
                      <a:pt x="21104" y="116565"/>
                      <a:pt x="31750" y="114791"/>
                    </a:cubicBezTo>
                    <a:cubicBezTo>
                      <a:pt x="46513" y="112330"/>
                      <a:pt x="61474" y="111118"/>
                      <a:pt x="76200" y="108441"/>
                    </a:cubicBezTo>
                    <a:cubicBezTo>
                      <a:pt x="84786" y="106880"/>
                      <a:pt x="93133" y="104208"/>
                      <a:pt x="101600" y="102091"/>
                    </a:cubicBezTo>
                    <a:cubicBezTo>
                      <a:pt x="107950" y="97858"/>
                      <a:pt x="113635" y="92397"/>
                      <a:pt x="120650" y="89391"/>
                    </a:cubicBezTo>
                    <a:cubicBezTo>
                      <a:pt x="128672" y="85953"/>
                      <a:pt x="137659" y="85439"/>
                      <a:pt x="146050" y="83041"/>
                    </a:cubicBezTo>
                    <a:cubicBezTo>
                      <a:pt x="152486" y="81202"/>
                      <a:pt x="158750" y="78808"/>
                      <a:pt x="165100" y="76691"/>
                    </a:cubicBezTo>
                    <a:cubicBezTo>
                      <a:pt x="171450" y="72458"/>
                      <a:pt x="177324" y="67404"/>
                      <a:pt x="184150" y="63991"/>
                    </a:cubicBezTo>
                    <a:cubicBezTo>
                      <a:pt x="190137" y="60998"/>
                      <a:pt x="197973" y="61822"/>
                      <a:pt x="203200" y="57641"/>
                    </a:cubicBezTo>
                    <a:cubicBezTo>
                      <a:pt x="244232" y="24815"/>
                      <a:pt x="187067" y="48202"/>
                      <a:pt x="234950" y="32241"/>
                    </a:cubicBezTo>
                    <a:lnTo>
                      <a:pt x="273050" y="6841"/>
                    </a:lnTo>
                    <a:cubicBezTo>
                      <a:pt x="287249" y="-2625"/>
                      <a:pt x="323850" y="491"/>
                      <a:pt x="323850" y="491"/>
                    </a:cubicBez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6090880" y="3864131"/>
                <a:ext cx="342900" cy="45126"/>
              </a:xfrm>
              <a:custGeom>
                <a:avLst/>
                <a:gdLst>
                  <a:gd name="connsiteX0" fmla="*/ 0 w 342900"/>
                  <a:gd name="connsiteY0" fmla="*/ 45126 h 45126"/>
                  <a:gd name="connsiteX1" fmla="*/ 158750 w 342900"/>
                  <a:gd name="connsiteY1" fmla="*/ 38776 h 45126"/>
                  <a:gd name="connsiteX2" fmla="*/ 196850 w 342900"/>
                  <a:gd name="connsiteY2" fmla="*/ 32426 h 45126"/>
                  <a:gd name="connsiteX3" fmla="*/ 234950 w 342900"/>
                  <a:gd name="connsiteY3" fmla="*/ 19726 h 45126"/>
                  <a:gd name="connsiteX4" fmla="*/ 254000 w 342900"/>
                  <a:gd name="connsiteY4" fmla="*/ 7026 h 45126"/>
                  <a:gd name="connsiteX5" fmla="*/ 342900 w 342900"/>
                  <a:gd name="connsiteY5" fmla="*/ 676 h 45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5126">
                    <a:moveTo>
                      <a:pt x="0" y="45126"/>
                    </a:moveTo>
                    <a:cubicBezTo>
                      <a:pt x="52917" y="43009"/>
                      <a:pt x="105901" y="42186"/>
                      <a:pt x="158750" y="38776"/>
                    </a:cubicBezTo>
                    <a:cubicBezTo>
                      <a:pt x="171598" y="37947"/>
                      <a:pt x="184359" y="35549"/>
                      <a:pt x="196850" y="32426"/>
                    </a:cubicBezTo>
                    <a:cubicBezTo>
                      <a:pt x="209837" y="29179"/>
                      <a:pt x="234950" y="19726"/>
                      <a:pt x="234950" y="19726"/>
                    </a:cubicBezTo>
                    <a:cubicBezTo>
                      <a:pt x="241300" y="15493"/>
                      <a:pt x="246854" y="9706"/>
                      <a:pt x="254000" y="7026"/>
                    </a:cubicBezTo>
                    <a:cubicBezTo>
                      <a:pt x="280896" y="-3060"/>
                      <a:pt x="316496" y="676"/>
                      <a:pt x="342900" y="676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6097230" y="3814006"/>
                <a:ext cx="336550" cy="51028"/>
              </a:xfrm>
              <a:custGeom>
                <a:avLst/>
                <a:gdLst>
                  <a:gd name="connsiteX0" fmla="*/ 0 w 336550"/>
                  <a:gd name="connsiteY0" fmla="*/ 0 h 51028"/>
                  <a:gd name="connsiteX1" fmla="*/ 254000 w 336550"/>
                  <a:gd name="connsiteY1" fmla="*/ 6350 h 51028"/>
                  <a:gd name="connsiteX2" fmla="*/ 292100 w 336550"/>
                  <a:gd name="connsiteY2" fmla="*/ 31750 h 51028"/>
                  <a:gd name="connsiteX3" fmla="*/ 330200 w 336550"/>
                  <a:gd name="connsiteY3" fmla="*/ 50800 h 51028"/>
                  <a:gd name="connsiteX4" fmla="*/ 336550 w 336550"/>
                  <a:gd name="connsiteY4" fmla="*/ 50800 h 5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550" h="51028">
                    <a:moveTo>
                      <a:pt x="0" y="0"/>
                    </a:moveTo>
                    <a:lnTo>
                      <a:pt x="254000" y="6350"/>
                    </a:lnTo>
                    <a:cubicBezTo>
                      <a:pt x="269174" y="7999"/>
                      <a:pt x="279400" y="23283"/>
                      <a:pt x="292100" y="31750"/>
                    </a:cubicBezTo>
                    <a:cubicBezTo>
                      <a:pt x="310724" y="44166"/>
                      <a:pt x="309168" y="45542"/>
                      <a:pt x="330200" y="50800"/>
                    </a:cubicBezTo>
                    <a:cubicBezTo>
                      <a:pt x="332253" y="51313"/>
                      <a:pt x="334433" y="50800"/>
                      <a:pt x="336550" y="50800"/>
                    </a:cubicBezTo>
                  </a:path>
                </a:pathLst>
              </a:cu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6103580" y="3725107"/>
                <a:ext cx="311151" cy="139700"/>
              </a:xfrm>
              <a:custGeom>
                <a:avLst/>
                <a:gdLst>
                  <a:gd name="connsiteX0" fmla="*/ 0 w 311150"/>
                  <a:gd name="connsiteY0" fmla="*/ 0 h 139700"/>
                  <a:gd name="connsiteX1" fmla="*/ 38100 w 311150"/>
                  <a:gd name="connsiteY1" fmla="*/ 6350 h 139700"/>
                  <a:gd name="connsiteX2" fmla="*/ 76200 w 311150"/>
                  <a:gd name="connsiteY2" fmla="*/ 19050 h 139700"/>
                  <a:gd name="connsiteX3" fmla="*/ 95250 w 311150"/>
                  <a:gd name="connsiteY3" fmla="*/ 25400 h 139700"/>
                  <a:gd name="connsiteX4" fmla="*/ 127000 w 311150"/>
                  <a:gd name="connsiteY4" fmla="*/ 31750 h 139700"/>
                  <a:gd name="connsiteX5" fmla="*/ 146050 w 311150"/>
                  <a:gd name="connsiteY5" fmla="*/ 38100 h 139700"/>
                  <a:gd name="connsiteX6" fmla="*/ 177800 w 311150"/>
                  <a:gd name="connsiteY6" fmla="*/ 44450 h 139700"/>
                  <a:gd name="connsiteX7" fmla="*/ 196850 w 311150"/>
                  <a:gd name="connsiteY7" fmla="*/ 57150 h 139700"/>
                  <a:gd name="connsiteX8" fmla="*/ 234950 w 311150"/>
                  <a:gd name="connsiteY8" fmla="*/ 69850 h 139700"/>
                  <a:gd name="connsiteX9" fmla="*/ 254000 w 311150"/>
                  <a:gd name="connsiteY9" fmla="*/ 88900 h 139700"/>
                  <a:gd name="connsiteX10" fmla="*/ 273050 w 311150"/>
                  <a:gd name="connsiteY10" fmla="*/ 95250 h 139700"/>
                  <a:gd name="connsiteX11" fmla="*/ 292100 w 311150"/>
                  <a:gd name="connsiteY11" fmla="*/ 107950 h 139700"/>
                  <a:gd name="connsiteX12" fmla="*/ 311150 w 311150"/>
                  <a:gd name="connsiteY12" fmla="*/ 139700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1150" h="139700">
                    <a:moveTo>
                      <a:pt x="0" y="0"/>
                    </a:moveTo>
                    <a:cubicBezTo>
                      <a:pt x="12700" y="2117"/>
                      <a:pt x="25609" y="3227"/>
                      <a:pt x="38100" y="6350"/>
                    </a:cubicBezTo>
                    <a:cubicBezTo>
                      <a:pt x="51087" y="9597"/>
                      <a:pt x="63500" y="14817"/>
                      <a:pt x="76200" y="19050"/>
                    </a:cubicBezTo>
                    <a:cubicBezTo>
                      <a:pt x="82550" y="21167"/>
                      <a:pt x="88686" y="24087"/>
                      <a:pt x="95250" y="25400"/>
                    </a:cubicBezTo>
                    <a:cubicBezTo>
                      <a:pt x="105833" y="27517"/>
                      <a:pt x="116529" y="29132"/>
                      <a:pt x="127000" y="31750"/>
                    </a:cubicBezTo>
                    <a:cubicBezTo>
                      <a:pt x="133494" y="33373"/>
                      <a:pt x="139556" y="36477"/>
                      <a:pt x="146050" y="38100"/>
                    </a:cubicBezTo>
                    <a:cubicBezTo>
                      <a:pt x="156521" y="40718"/>
                      <a:pt x="167217" y="42333"/>
                      <a:pt x="177800" y="44450"/>
                    </a:cubicBezTo>
                    <a:cubicBezTo>
                      <a:pt x="184150" y="48683"/>
                      <a:pt x="189876" y="54050"/>
                      <a:pt x="196850" y="57150"/>
                    </a:cubicBezTo>
                    <a:cubicBezTo>
                      <a:pt x="209083" y="62587"/>
                      <a:pt x="234950" y="69850"/>
                      <a:pt x="234950" y="69850"/>
                    </a:cubicBezTo>
                    <a:cubicBezTo>
                      <a:pt x="241300" y="76200"/>
                      <a:pt x="246528" y="83919"/>
                      <a:pt x="254000" y="88900"/>
                    </a:cubicBezTo>
                    <a:cubicBezTo>
                      <a:pt x="259569" y="92613"/>
                      <a:pt x="267063" y="92257"/>
                      <a:pt x="273050" y="95250"/>
                    </a:cubicBezTo>
                    <a:cubicBezTo>
                      <a:pt x="279876" y="98663"/>
                      <a:pt x="285750" y="103717"/>
                      <a:pt x="292100" y="107950"/>
                    </a:cubicBezTo>
                    <a:cubicBezTo>
                      <a:pt x="307425" y="130938"/>
                      <a:pt x="301387" y="120174"/>
                      <a:pt x="311150" y="139700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4" name="Freeform 83"/>
            <p:cNvSpPr/>
            <p:nvPr/>
          </p:nvSpPr>
          <p:spPr>
            <a:xfrm>
              <a:off x="6574347" y="3047151"/>
              <a:ext cx="130476" cy="45591"/>
            </a:xfrm>
            <a:custGeom>
              <a:avLst/>
              <a:gdLst>
                <a:gd name="connsiteX0" fmla="*/ 0 w 323850"/>
                <a:gd name="connsiteY0" fmla="*/ 121141 h 121141"/>
                <a:gd name="connsiteX1" fmla="*/ 31750 w 323850"/>
                <a:gd name="connsiteY1" fmla="*/ 114791 h 121141"/>
                <a:gd name="connsiteX2" fmla="*/ 76200 w 323850"/>
                <a:gd name="connsiteY2" fmla="*/ 108441 h 121141"/>
                <a:gd name="connsiteX3" fmla="*/ 101600 w 323850"/>
                <a:gd name="connsiteY3" fmla="*/ 102091 h 121141"/>
                <a:gd name="connsiteX4" fmla="*/ 120650 w 323850"/>
                <a:gd name="connsiteY4" fmla="*/ 89391 h 121141"/>
                <a:gd name="connsiteX5" fmla="*/ 146050 w 323850"/>
                <a:gd name="connsiteY5" fmla="*/ 83041 h 121141"/>
                <a:gd name="connsiteX6" fmla="*/ 165100 w 323850"/>
                <a:gd name="connsiteY6" fmla="*/ 76691 h 121141"/>
                <a:gd name="connsiteX7" fmla="*/ 184150 w 323850"/>
                <a:gd name="connsiteY7" fmla="*/ 63991 h 121141"/>
                <a:gd name="connsiteX8" fmla="*/ 203200 w 323850"/>
                <a:gd name="connsiteY8" fmla="*/ 57641 h 121141"/>
                <a:gd name="connsiteX9" fmla="*/ 234950 w 323850"/>
                <a:gd name="connsiteY9" fmla="*/ 32241 h 121141"/>
                <a:gd name="connsiteX10" fmla="*/ 273050 w 323850"/>
                <a:gd name="connsiteY10" fmla="*/ 6841 h 121141"/>
                <a:gd name="connsiteX11" fmla="*/ 323850 w 323850"/>
                <a:gd name="connsiteY11" fmla="*/ 491 h 12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21141">
                  <a:moveTo>
                    <a:pt x="0" y="121141"/>
                  </a:moveTo>
                  <a:cubicBezTo>
                    <a:pt x="10583" y="119024"/>
                    <a:pt x="21104" y="116565"/>
                    <a:pt x="31750" y="114791"/>
                  </a:cubicBezTo>
                  <a:cubicBezTo>
                    <a:pt x="46513" y="112330"/>
                    <a:pt x="61474" y="111118"/>
                    <a:pt x="76200" y="108441"/>
                  </a:cubicBezTo>
                  <a:cubicBezTo>
                    <a:pt x="84786" y="106880"/>
                    <a:pt x="93133" y="104208"/>
                    <a:pt x="101600" y="102091"/>
                  </a:cubicBezTo>
                  <a:cubicBezTo>
                    <a:pt x="107950" y="97858"/>
                    <a:pt x="113635" y="92397"/>
                    <a:pt x="120650" y="89391"/>
                  </a:cubicBezTo>
                  <a:cubicBezTo>
                    <a:pt x="128672" y="85953"/>
                    <a:pt x="137659" y="85439"/>
                    <a:pt x="146050" y="83041"/>
                  </a:cubicBezTo>
                  <a:cubicBezTo>
                    <a:pt x="152486" y="81202"/>
                    <a:pt x="158750" y="78808"/>
                    <a:pt x="165100" y="76691"/>
                  </a:cubicBezTo>
                  <a:cubicBezTo>
                    <a:pt x="171450" y="72458"/>
                    <a:pt x="177324" y="67404"/>
                    <a:pt x="184150" y="63991"/>
                  </a:cubicBezTo>
                  <a:cubicBezTo>
                    <a:pt x="190137" y="60998"/>
                    <a:pt x="197973" y="61822"/>
                    <a:pt x="203200" y="57641"/>
                  </a:cubicBezTo>
                  <a:cubicBezTo>
                    <a:pt x="244232" y="24815"/>
                    <a:pt x="187067" y="48202"/>
                    <a:pt x="234950" y="32241"/>
                  </a:cubicBezTo>
                  <a:lnTo>
                    <a:pt x="273050" y="6841"/>
                  </a:lnTo>
                  <a:cubicBezTo>
                    <a:pt x="287249" y="-2625"/>
                    <a:pt x="323850" y="491"/>
                    <a:pt x="323850" y="491"/>
                  </a:cubicBezTo>
                </a:path>
              </a:pathLst>
            </a:cu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71789" y="3035133"/>
              <a:ext cx="138151" cy="16983"/>
            </a:xfrm>
            <a:custGeom>
              <a:avLst/>
              <a:gdLst>
                <a:gd name="connsiteX0" fmla="*/ 0 w 342900"/>
                <a:gd name="connsiteY0" fmla="*/ 45126 h 45126"/>
                <a:gd name="connsiteX1" fmla="*/ 158750 w 342900"/>
                <a:gd name="connsiteY1" fmla="*/ 38776 h 45126"/>
                <a:gd name="connsiteX2" fmla="*/ 196850 w 342900"/>
                <a:gd name="connsiteY2" fmla="*/ 32426 h 45126"/>
                <a:gd name="connsiteX3" fmla="*/ 234950 w 342900"/>
                <a:gd name="connsiteY3" fmla="*/ 19726 h 45126"/>
                <a:gd name="connsiteX4" fmla="*/ 254000 w 342900"/>
                <a:gd name="connsiteY4" fmla="*/ 7026 h 45126"/>
                <a:gd name="connsiteX5" fmla="*/ 342900 w 342900"/>
                <a:gd name="connsiteY5" fmla="*/ 676 h 4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45126">
                  <a:moveTo>
                    <a:pt x="0" y="45126"/>
                  </a:moveTo>
                  <a:cubicBezTo>
                    <a:pt x="52917" y="43009"/>
                    <a:pt x="105901" y="42186"/>
                    <a:pt x="158750" y="38776"/>
                  </a:cubicBezTo>
                  <a:cubicBezTo>
                    <a:pt x="171598" y="37947"/>
                    <a:pt x="184359" y="35549"/>
                    <a:pt x="196850" y="32426"/>
                  </a:cubicBezTo>
                  <a:cubicBezTo>
                    <a:pt x="209837" y="29179"/>
                    <a:pt x="234950" y="19726"/>
                    <a:pt x="234950" y="19726"/>
                  </a:cubicBezTo>
                  <a:cubicBezTo>
                    <a:pt x="241300" y="15493"/>
                    <a:pt x="246854" y="9706"/>
                    <a:pt x="254000" y="7026"/>
                  </a:cubicBezTo>
                  <a:cubicBezTo>
                    <a:pt x="280896" y="-3060"/>
                    <a:pt x="316496" y="676"/>
                    <a:pt x="342900" y="676"/>
                  </a:cubicBez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74347" y="3016268"/>
              <a:ext cx="135592" cy="19204"/>
            </a:xfrm>
            <a:custGeom>
              <a:avLst/>
              <a:gdLst>
                <a:gd name="connsiteX0" fmla="*/ 0 w 336550"/>
                <a:gd name="connsiteY0" fmla="*/ 0 h 51028"/>
                <a:gd name="connsiteX1" fmla="*/ 254000 w 336550"/>
                <a:gd name="connsiteY1" fmla="*/ 6350 h 51028"/>
                <a:gd name="connsiteX2" fmla="*/ 292100 w 336550"/>
                <a:gd name="connsiteY2" fmla="*/ 31750 h 51028"/>
                <a:gd name="connsiteX3" fmla="*/ 330200 w 336550"/>
                <a:gd name="connsiteY3" fmla="*/ 50800 h 51028"/>
                <a:gd name="connsiteX4" fmla="*/ 336550 w 336550"/>
                <a:gd name="connsiteY4" fmla="*/ 50800 h 5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550" h="51028">
                  <a:moveTo>
                    <a:pt x="0" y="0"/>
                  </a:moveTo>
                  <a:lnTo>
                    <a:pt x="254000" y="6350"/>
                  </a:lnTo>
                  <a:cubicBezTo>
                    <a:pt x="269174" y="7999"/>
                    <a:pt x="279400" y="23283"/>
                    <a:pt x="292100" y="31750"/>
                  </a:cubicBezTo>
                  <a:cubicBezTo>
                    <a:pt x="310724" y="44166"/>
                    <a:pt x="309168" y="45542"/>
                    <a:pt x="330200" y="50800"/>
                  </a:cubicBezTo>
                  <a:cubicBezTo>
                    <a:pt x="332253" y="51313"/>
                    <a:pt x="334433" y="50800"/>
                    <a:pt x="336550" y="50800"/>
                  </a:cubicBezTo>
                </a:path>
              </a:pathLst>
            </a:cu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76906" y="2982811"/>
              <a:ext cx="125359" cy="52576"/>
            </a:xfrm>
            <a:custGeom>
              <a:avLst/>
              <a:gdLst>
                <a:gd name="connsiteX0" fmla="*/ 0 w 311150"/>
                <a:gd name="connsiteY0" fmla="*/ 0 h 139700"/>
                <a:gd name="connsiteX1" fmla="*/ 38100 w 311150"/>
                <a:gd name="connsiteY1" fmla="*/ 6350 h 139700"/>
                <a:gd name="connsiteX2" fmla="*/ 76200 w 311150"/>
                <a:gd name="connsiteY2" fmla="*/ 19050 h 139700"/>
                <a:gd name="connsiteX3" fmla="*/ 95250 w 311150"/>
                <a:gd name="connsiteY3" fmla="*/ 25400 h 139700"/>
                <a:gd name="connsiteX4" fmla="*/ 127000 w 311150"/>
                <a:gd name="connsiteY4" fmla="*/ 31750 h 139700"/>
                <a:gd name="connsiteX5" fmla="*/ 146050 w 311150"/>
                <a:gd name="connsiteY5" fmla="*/ 38100 h 139700"/>
                <a:gd name="connsiteX6" fmla="*/ 177800 w 311150"/>
                <a:gd name="connsiteY6" fmla="*/ 44450 h 139700"/>
                <a:gd name="connsiteX7" fmla="*/ 196850 w 311150"/>
                <a:gd name="connsiteY7" fmla="*/ 57150 h 139700"/>
                <a:gd name="connsiteX8" fmla="*/ 234950 w 311150"/>
                <a:gd name="connsiteY8" fmla="*/ 69850 h 139700"/>
                <a:gd name="connsiteX9" fmla="*/ 254000 w 311150"/>
                <a:gd name="connsiteY9" fmla="*/ 88900 h 139700"/>
                <a:gd name="connsiteX10" fmla="*/ 273050 w 311150"/>
                <a:gd name="connsiteY10" fmla="*/ 95250 h 139700"/>
                <a:gd name="connsiteX11" fmla="*/ 292100 w 311150"/>
                <a:gd name="connsiteY11" fmla="*/ 107950 h 139700"/>
                <a:gd name="connsiteX12" fmla="*/ 311150 w 311150"/>
                <a:gd name="connsiteY1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1150" h="139700">
                  <a:moveTo>
                    <a:pt x="0" y="0"/>
                  </a:moveTo>
                  <a:cubicBezTo>
                    <a:pt x="12700" y="2117"/>
                    <a:pt x="25609" y="3227"/>
                    <a:pt x="38100" y="6350"/>
                  </a:cubicBezTo>
                  <a:cubicBezTo>
                    <a:pt x="51087" y="9597"/>
                    <a:pt x="63500" y="14817"/>
                    <a:pt x="76200" y="19050"/>
                  </a:cubicBezTo>
                  <a:cubicBezTo>
                    <a:pt x="82550" y="21167"/>
                    <a:pt x="88686" y="24087"/>
                    <a:pt x="95250" y="25400"/>
                  </a:cubicBezTo>
                  <a:cubicBezTo>
                    <a:pt x="105833" y="27517"/>
                    <a:pt x="116529" y="29132"/>
                    <a:pt x="127000" y="31750"/>
                  </a:cubicBezTo>
                  <a:cubicBezTo>
                    <a:pt x="133494" y="33373"/>
                    <a:pt x="139556" y="36477"/>
                    <a:pt x="146050" y="38100"/>
                  </a:cubicBezTo>
                  <a:cubicBezTo>
                    <a:pt x="156521" y="40718"/>
                    <a:pt x="167217" y="42333"/>
                    <a:pt x="177800" y="44450"/>
                  </a:cubicBezTo>
                  <a:cubicBezTo>
                    <a:pt x="184150" y="48683"/>
                    <a:pt x="189876" y="54050"/>
                    <a:pt x="196850" y="57150"/>
                  </a:cubicBezTo>
                  <a:cubicBezTo>
                    <a:pt x="209083" y="62587"/>
                    <a:pt x="234950" y="69850"/>
                    <a:pt x="234950" y="69850"/>
                  </a:cubicBezTo>
                  <a:cubicBezTo>
                    <a:pt x="241300" y="76200"/>
                    <a:pt x="246528" y="83919"/>
                    <a:pt x="254000" y="88900"/>
                  </a:cubicBezTo>
                  <a:cubicBezTo>
                    <a:pt x="259569" y="92613"/>
                    <a:pt x="267063" y="92257"/>
                    <a:pt x="273050" y="95250"/>
                  </a:cubicBezTo>
                  <a:cubicBezTo>
                    <a:pt x="279876" y="98663"/>
                    <a:pt x="285750" y="103717"/>
                    <a:pt x="292100" y="107950"/>
                  </a:cubicBezTo>
                  <a:cubicBezTo>
                    <a:pt x="307425" y="130938"/>
                    <a:pt x="301387" y="120174"/>
                    <a:pt x="311150" y="139700"/>
                  </a:cubicBezTo>
                </a:path>
              </a:pathLst>
            </a:cu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 flipH="1">
              <a:off x="7136761" y="3226984"/>
              <a:ext cx="127713" cy="199850"/>
              <a:chOff x="6090880" y="4162931"/>
              <a:chExt cx="342900" cy="292100"/>
            </a:xfrm>
          </p:grpSpPr>
          <p:sp>
            <p:nvSpPr>
              <p:cNvPr id="101" name="Freeform 100"/>
              <p:cNvSpPr/>
              <p:nvPr/>
            </p:nvSpPr>
            <p:spPr>
              <a:xfrm>
                <a:off x="6097230" y="4333890"/>
                <a:ext cx="323850" cy="121141"/>
              </a:xfrm>
              <a:custGeom>
                <a:avLst/>
                <a:gdLst>
                  <a:gd name="connsiteX0" fmla="*/ 0 w 323850"/>
                  <a:gd name="connsiteY0" fmla="*/ 121141 h 121141"/>
                  <a:gd name="connsiteX1" fmla="*/ 31750 w 323850"/>
                  <a:gd name="connsiteY1" fmla="*/ 114791 h 121141"/>
                  <a:gd name="connsiteX2" fmla="*/ 76200 w 323850"/>
                  <a:gd name="connsiteY2" fmla="*/ 108441 h 121141"/>
                  <a:gd name="connsiteX3" fmla="*/ 101600 w 323850"/>
                  <a:gd name="connsiteY3" fmla="*/ 102091 h 121141"/>
                  <a:gd name="connsiteX4" fmla="*/ 120650 w 323850"/>
                  <a:gd name="connsiteY4" fmla="*/ 89391 h 121141"/>
                  <a:gd name="connsiteX5" fmla="*/ 146050 w 323850"/>
                  <a:gd name="connsiteY5" fmla="*/ 83041 h 121141"/>
                  <a:gd name="connsiteX6" fmla="*/ 165100 w 323850"/>
                  <a:gd name="connsiteY6" fmla="*/ 76691 h 121141"/>
                  <a:gd name="connsiteX7" fmla="*/ 184150 w 323850"/>
                  <a:gd name="connsiteY7" fmla="*/ 63991 h 121141"/>
                  <a:gd name="connsiteX8" fmla="*/ 203200 w 323850"/>
                  <a:gd name="connsiteY8" fmla="*/ 57641 h 121141"/>
                  <a:gd name="connsiteX9" fmla="*/ 234950 w 323850"/>
                  <a:gd name="connsiteY9" fmla="*/ 32241 h 121141"/>
                  <a:gd name="connsiteX10" fmla="*/ 273050 w 323850"/>
                  <a:gd name="connsiteY10" fmla="*/ 6841 h 121141"/>
                  <a:gd name="connsiteX11" fmla="*/ 323850 w 323850"/>
                  <a:gd name="connsiteY11" fmla="*/ 491 h 12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3850" h="121141">
                    <a:moveTo>
                      <a:pt x="0" y="121141"/>
                    </a:moveTo>
                    <a:cubicBezTo>
                      <a:pt x="10583" y="119024"/>
                      <a:pt x="21104" y="116565"/>
                      <a:pt x="31750" y="114791"/>
                    </a:cubicBezTo>
                    <a:cubicBezTo>
                      <a:pt x="46513" y="112330"/>
                      <a:pt x="61474" y="111118"/>
                      <a:pt x="76200" y="108441"/>
                    </a:cubicBezTo>
                    <a:cubicBezTo>
                      <a:pt x="84786" y="106880"/>
                      <a:pt x="93133" y="104208"/>
                      <a:pt x="101600" y="102091"/>
                    </a:cubicBezTo>
                    <a:cubicBezTo>
                      <a:pt x="107950" y="97858"/>
                      <a:pt x="113635" y="92397"/>
                      <a:pt x="120650" y="89391"/>
                    </a:cubicBezTo>
                    <a:cubicBezTo>
                      <a:pt x="128672" y="85953"/>
                      <a:pt x="137659" y="85439"/>
                      <a:pt x="146050" y="83041"/>
                    </a:cubicBezTo>
                    <a:cubicBezTo>
                      <a:pt x="152486" y="81202"/>
                      <a:pt x="158750" y="78808"/>
                      <a:pt x="165100" y="76691"/>
                    </a:cubicBezTo>
                    <a:cubicBezTo>
                      <a:pt x="171450" y="72458"/>
                      <a:pt x="177324" y="67404"/>
                      <a:pt x="184150" y="63991"/>
                    </a:cubicBezTo>
                    <a:cubicBezTo>
                      <a:pt x="190137" y="60998"/>
                      <a:pt x="197973" y="61822"/>
                      <a:pt x="203200" y="57641"/>
                    </a:cubicBezTo>
                    <a:cubicBezTo>
                      <a:pt x="244232" y="24815"/>
                      <a:pt x="187067" y="48202"/>
                      <a:pt x="234950" y="32241"/>
                    </a:cubicBezTo>
                    <a:lnTo>
                      <a:pt x="273050" y="6841"/>
                    </a:lnTo>
                    <a:cubicBezTo>
                      <a:pt x="287249" y="-2625"/>
                      <a:pt x="323850" y="491"/>
                      <a:pt x="323850" y="491"/>
                    </a:cubicBez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6090880" y="4301955"/>
                <a:ext cx="342900" cy="45125"/>
              </a:xfrm>
              <a:custGeom>
                <a:avLst/>
                <a:gdLst>
                  <a:gd name="connsiteX0" fmla="*/ 0 w 342900"/>
                  <a:gd name="connsiteY0" fmla="*/ 45126 h 45126"/>
                  <a:gd name="connsiteX1" fmla="*/ 158750 w 342900"/>
                  <a:gd name="connsiteY1" fmla="*/ 38776 h 45126"/>
                  <a:gd name="connsiteX2" fmla="*/ 196850 w 342900"/>
                  <a:gd name="connsiteY2" fmla="*/ 32426 h 45126"/>
                  <a:gd name="connsiteX3" fmla="*/ 234950 w 342900"/>
                  <a:gd name="connsiteY3" fmla="*/ 19726 h 45126"/>
                  <a:gd name="connsiteX4" fmla="*/ 254000 w 342900"/>
                  <a:gd name="connsiteY4" fmla="*/ 7026 h 45126"/>
                  <a:gd name="connsiteX5" fmla="*/ 342900 w 342900"/>
                  <a:gd name="connsiteY5" fmla="*/ 676 h 45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5126">
                    <a:moveTo>
                      <a:pt x="0" y="45126"/>
                    </a:moveTo>
                    <a:cubicBezTo>
                      <a:pt x="52917" y="43009"/>
                      <a:pt x="105901" y="42186"/>
                      <a:pt x="158750" y="38776"/>
                    </a:cubicBezTo>
                    <a:cubicBezTo>
                      <a:pt x="171598" y="37947"/>
                      <a:pt x="184359" y="35549"/>
                      <a:pt x="196850" y="32426"/>
                    </a:cubicBezTo>
                    <a:cubicBezTo>
                      <a:pt x="209837" y="29179"/>
                      <a:pt x="234950" y="19726"/>
                      <a:pt x="234950" y="19726"/>
                    </a:cubicBezTo>
                    <a:cubicBezTo>
                      <a:pt x="241300" y="15493"/>
                      <a:pt x="246854" y="9706"/>
                      <a:pt x="254000" y="7026"/>
                    </a:cubicBezTo>
                    <a:cubicBezTo>
                      <a:pt x="280896" y="-3060"/>
                      <a:pt x="316496" y="676"/>
                      <a:pt x="342900" y="676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6097230" y="4231731"/>
                <a:ext cx="336550" cy="51029"/>
              </a:xfrm>
              <a:custGeom>
                <a:avLst/>
                <a:gdLst>
                  <a:gd name="connsiteX0" fmla="*/ 0 w 336550"/>
                  <a:gd name="connsiteY0" fmla="*/ 0 h 51028"/>
                  <a:gd name="connsiteX1" fmla="*/ 254000 w 336550"/>
                  <a:gd name="connsiteY1" fmla="*/ 6350 h 51028"/>
                  <a:gd name="connsiteX2" fmla="*/ 292100 w 336550"/>
                  <a:gd name="connsiteY2" fmla="*/ 31750 h 51028"/>
                  <a:gd name="connsiteX3" fmla="*/ 330200 w 336550"/>
                  <a:gd name="connsiteY3" fmla="*/ 50800 h 51028"/>
                  <a:gd name="connsiteX4" fmla="*/ 336550 w 336550"/>
                  <a:gd name="connsiteY4" fmla="*/ 50800 h 5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550" h="51028">
                    <a:moveTo>
                      <a:pt x="0" y="0"/>
                    </a:moveTo>
                    <a:lnTo>
                      <a:pt x="254000" y="6350"/>
                    </a:lnTo>
                    <a:cubicBezTo>
                      <a:pt x="269174" y="7999"/>
                      <a:pt x="279400" y="23283"/>
                      <a:pt x="292100" y="31750"/>
                    </a:cubicBezTo>
                    <a:cubicBezTo>
                      <a:pt x="310724" y="44166"/>
                      <a:pt x="309168" y="45542"/>
                      <a:pt x="330200" y="50800"/>
                    </a:cubicBezTo>
                    <a:cubicBezTo>
                      <a:pt x="332253" y="51313"/>
                      <a:pt x="334433" y="50800"/>
                      <a:pt x="336550" y="50800"/>
                    </a:cubicBezTo>
                  </a:path>
                </a:pathLst>
              </a:cu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6103580" y="4162931"/>
                <a:ext cx="311151" cy="139699"/>
              </a:xfrm>
              <a:custGeom>
                <a:avLst/>
                <a:gdLst>
                  <a:gd name="connsiteX0" fmla="*/ 0 w 311150"/>
                  <a:gd name="connsiteY0" fmla="*/ 0 h 139700"/>
                  <a:gd name="connsiteX1" fmla="*/ 38100 w 311150"/>
                  <a:gd name="connsiteY1" fmla="*/ 6350 h 139700"/>
                  <a:gd name="connsiteX2" fmla="*/ 76200 w 311150"/>
                  <a:gd name="connsiteY2" fmla="*/ 19050 h 139700"/>
                  <a:gd name="connsiteX3" fmla="*/ 95250 w 311150"/>
                  <a:gd name="connsiteY3" fmla="*/ 25400 h 139700"/>
                  <a:gd name="connsiteX4" fmla="*/ 127000 w 311150"/>
                  <a:gd name="connsiteY4" fmla="*/ 31750 h 139700"/>
                  <a:gd name="connsiteX5" fmla="*/ 146050 w 311150"/>
                  <a:gd name="connsiteY5" fmla="*/ 38100 h 139700"/>
                  <a:gd name="connsiteX6" fmla="*/ 177800 w 311150"/>
                  <a:gd name="connsiteY6" fmla="*/ 44450 h 139700"/>
                  <a:gd name="connsiteX7" fmla="*/ 196850 w 311150"/>
                  <a:gd name="connsiteY7" fmla="*/ 57150 h 139700"/>
                  <a:gd name="connsiteX8" fmla="*/ 234950 w 311150"/>
                  <a:gd name="connsiteY8" fmla="*/ 69850 h 139700"/>
                  <a:gd name="connsiteX9" fmla="*/ 254000 w 311150"/>
                  <a:gd name="connsiteY9" fmla="*/ 88900 h 139700"/>
                  <a:gd name="connsiteX10" fmla="*/ 273050 w 311150"/>
                  <a:gd name="connsiteY10" fmla="*/ 95250 h 139700"/>
                  <a:gd name="connsiteX11" fmla="*/ 292100 w 311150"/>
                  <a:gd name="connsiteY11" fmla="*/ 107950 h 139700"/>
                  <a:gd name="connsiteX12" fmla="*/ 311150 w 311150"/>
                  <a:gd name="connsiteY12" fmla="*/ 139700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1150" h="139700">
                    <a:moveTo>
                      <a:pt x="0" y="0"/>
                    </a:moveTo>
                    <a:cubicBezTo>
                      <a:pt x="12700" y="2117"/>
                      <a:pt x="25609" y="3227"/>
                      <a:pt x="38100" y="6350"/>
                    </a:cubicBezTo>
                    <a:cubicBezTo>
                      <a:pt x="51087" y="9597"/>
                      <a:pt x="63500" y="14817"/>
                      <a:pt x="76200" y="19050"/>
                    </a:cubicBezTo>
                    <a:cubicBezTo>
                      <a:pt x="82550" y="21167"/>
                      <a:pt x="88686" y="24087"/>
                      <a:pt x="95250" y="25400"/>
                    </a:cubicBezTo>
                    <a:cubicBezTo>
                      <a:pt x="105833" y="27517"/>
                      <a:pt x="116529" y="29132"/>
                      <a:pt x="127000" y="31750"/>
                    </a:cubicBezTo>
                    <a:cubicBezTo>
                      <a:pt x="133494" y="33373"/>
                      <a:pt x="139556" y="36477"/>
                      <a:pt x="146050" y="38100"/>
                    </a:cubicBezTo>
                    <a:cubicBezTo>
                      <a:pt x="156521" y="40718"/>
                      <a:pt x="167217" y="42333"/>
                      <a:pt x="177800" y="44450"/>
                    </a:cubicBezTo>
                    <a:cubicBezTo>
                      <a:pt x="184150" y="48683"/>
                      <a:pt x="189876" y="54050"/>
                      <a:pt x="196850" y="57150"/>
                    </a:cubicBezTo>
                    <a:cubicBezTo>
                      <a:pt x="209083" y="62587"/>
                      <a:pt x="234950" y="69850"/>
                      <a:pt x="234950" y="69850"/>
                    </a:cubicBezTo>
                    <a:cubicBezTo>
                      <a:pt x="241300" y="76200"/>
                      <a:pt x="246528" y="83919"/>
                      <a:pt x="254000" y="88900"/>
                    </a:cubicBezTo>
                    <a:cubicBezTo>
                      <a:pt x="259569" y="92613"/>
                      <a:pt x="267063" y="92257"/>
                      <a:pt x="273050" y="95250"/>
                    </a:cubicBezTo>
                    <a:cubicBezTo>
                      <a:pt x="279876" y="98663"/>
                      <a:pt x="285750" y="103717"/>
                      <a:pt x="292100" y="107950"/>
                    </a:cubicBezTo>
                    <a:cubicBezTo>
                      <a:pt x="307425" y="130938"/>
                      <a:pt x="301387" y="120174"/>
                      <a:pt x="311150" y="139700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0" name="Freeform 89"/>
            <p:cNvSpPr/>
            <p:nvPr/>
          </p:nvSpPr>
          <p:spPr>
            <a:xfrm>
              <a:off x="6581959" y="3245558"/>
              <a:ext cx="130476" cy="45591"/>
            </a:xfrm>
            <a:custGeom>
              <a:avLst/>
              <a:gdLst>
                <a:gd name="connsiteX0" fmla="*/ 0 w 323850"/>
                <a:gd name="connsiteY0" fmla="*/ 121141 h 121141"/>
                <a:gd name="connsiteX1" fmla="*/ 31750 w 323850"/>
                <a:gd name="connsiteY1" fmla="*/ 114791 h 121141"/>
                <a:gd name="connsiteX2" fmla="*/ 76200 w 323850"/>
                <a:gd name="connsiteY2" fmla="*/ 108441 h 121141"/>
                <a:gd name="connsiteX3" fmla="*/ 101600 w 323850"/>
                <a:gd name="connsiteY3" fmla="*/ 102091 h 121141"/>
                <a:gd name="connsiteX4" fmla="*/ 120650 w 323850"/>
                <a:gd name="connsiteY4" fmla="*/ 89391 h 121141"/>
                <a:gd name="connsiteX5" fmla="*/ 146050 w 323850"/>
                <a:gd name="connsiteY5" fmla="*/ 83041 h 121141"/>
                <a:gd name="connsiteX6" fmla="*/ 165100 w 323850"/>
                <a:gd name="connsiteY6" fmla="*/ 76691 h 121141"/>
                <a:gd name="connsiteX7" fmla="*/ 184150 w 323850"/>
                <a:gd name="connsiteY7" fmla="*/ 63991 h 121141"/>
                <a:gd name="connsiteX8" fmla="*/ 203200 w 323850"/>
                <a:gd name="connsiteY8" fmla="*/ 57641 h 121141"/>
                <a:gd name="connsiteX9" fmla="*/ 234950 w 323850"/>
                <a:gd name="connsiteY9" fmla="*/ 32241 h 121141"/>
                <a:gd name="connsiteX10" fmla="*/ 273050 w 323850"/>
                <a:gd name="connsiteY10" fmla="*/ 6841 h 121141"/>
                <a:gd name="connsiteX11" fmla="*/ 323850 w 323850"/>
                <a:gd name="connsiteY11" fmla="*/ 491 h 12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21141">
                  <a:moveTo>
                    <a:pt x="0" y="121141"/>
                  </a:moveTo>
                  <a:cubicBezTo>
                    <a:pt x="10583" y="119024"/>
                    <a:pt x="21104" y="116565"/>
                    <a:pt x="31750" y="114791"/>
                  </a:cubicBezTo>
                  <a:cubicBezTo>
                    <a:pt x="46513" y="112330"/>
                    <a:pt x="61474" y="111118"/>
                    <a:pt x="76200" y="108441"/>
                  </a:cubicBezTo>
                  <a:cubicBezTo>
                    <a:pt x="84786" y="106880"/>
                    <a:pt x="93133" y="104208"/>
                    <a:pt x="101600" y="102091"/>
                  </a:cubicBezTo>
                  <a:cubicBezTo>
                    <a:pt x="107950" y="97858"/>
                    <a:pt x="113635" y="92397"/>
                    <a:pt x="120650" y="89391"/>
                  </a:cubicBezTo>
                  <a:cubicBezTo>
                    <a:pt x="128672" y="85953"/>
                    <a:pt x="137659" y="85439"/>
                    <a:pt x="146050" y="83041"/>
                  </a:cubicBezTo>
                  <a:cubicBezTo>
                    <a:pt x="152486" y="81202"/>
                    <a:pt x="158750" y="78808"/>
                    <a:pt x="165100" y="76691"/>
                  </a:cubicBezTo>
                  <a:cubicBezTo>
                    <a:pt x="171450" y="72458"/>
                    <a:pt x="177324" y="67404"/>
                    <a:pt x="184150" y="63991"/>
                  </a:cubicBezTo>
                  <a:cubicBezTo>
                    <a:pt x="190137" y="60998"/>
                    <a:pt x="197973" y="61822"/>
                    <a:pt x="203200" y="57641"/>
                  </a:cubicBezTo>
                  <a:cubicBezTo>
                    <a:pt x="244232" y="24815"/>
                    <a:pt x="187067" y="48202"/>
                    <a:pt x="234950" y="32241"/>
                  </a:cubicBezTo>
                  <a:lnTo>
                    <a:pt x="273050" y="6841"/>
                  </a:lnTo>
                  <a:cubicBezTo>
                    <a:pt x="287249" y="-2625"/>
                    <a:pt x="323850" y="491"/>
                    <a:pt x="323850" y="491"/>
                  </a:cubicBezTo>
                </a:path>
              </a:pathLst>
            </a:cu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79401" y="3233540"/>
              <a:ext cx="138151" cy="16983"/>
            </a:xfrm>
            <a:custGeom>
              <a:avLst/>
              <a:gdLst>
                <a:gd name="connsiteX0" fmla="*/ 0 w 342900"/>
                <a:gd name="connsiteY0" fmla="*/ 45126 h 45126"/>
                <a:gd name="connsiteX1" fmla="*/ 158750 w 342900"/>
                <a:gd name="connsiteY1" fmla="*/ 38776 h 45126"/>
                <a:gd name="connsiteX2" fmla="*/ 196850 w 342900"/>
                <a:gd name="connsiteY2" fmla="*/ 32426 h 45126"/>
                <a:gd name="connsiteX3" fmla="*/ 234950 w 342900"/>
                <a:gd name="connsiteY3" fmla="*/ 19726 h 45126"/>
                <a:gd name="connsiteX4" fmla="*/ 254000 w 342900"/>
                <a:gd name="connsiteY4" fmla="*/ 7026 h 45126"/>
                <a:gd name="connsiteX5" fmla="*/ 342900 w 342900"/>
                <a:gd name="connsiteY5" fmla="*/ 676 h 4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45126">
                  <a:moveTo>
                    <a:pt x="0" y="45126"/>
                  </a:moveTo>
                  <a:cubicBezTo>
                    <a:pt x="52917" y="43009"/>
                    <a:pt x="105901" y="42186"/>
                    <a:pt x="158750" y="38776"/>
                  </a:cubicBezTo>
                  <a:cubicBezTo>
                    <a:pt x="171598" y="37947"/>
                    <a:pt x="184359" y="35549"/>
                    <a:pt x="196850" y="32426"/>
                  </a:cubicBezTo>
                  <a:cubicBezTo>
                    <a:pt x="209837" y="29179"/>
                    <a:pt x="234950" y="19726"/>
                    <a:pt x="234950" y="19726"/>
                  </a:cubicBezTo>
                  <a:cubicBezTo>
                    <a:pt x="241300" y="15493"/>
                    <a:pt x="246854" y="9706"/>
                    <a:pt x="254000" y="7026"/>
                  </a:cubicBezTo>
                  <a:cubicBezTo>
                    <a:pt x="280896" y="-3060"/>
                    <a:pt x="316496" y="676"/>
                    <a:pt x="342900" y="676"/>
                  </a:cubicBez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81959" y="3214675"/>
              <a:ext cx="135592" cy="19204"/>
            </a:xfrm>
            <a:custGeom>
              <a:avLst/>
              <a:gdLst>
                <a:gd name="connsiteX0" fmla="*/ 0 w 336550"/>
                <a:gd name="connsiteY0" fmla="*/ 0 h 51028"/>
                <a:gd name="connsiteX1" fmla="*/ 254000 w 336550"/>
                <a:gd name="connsiteY1" fmla="*/ 6350 h 51028"/>
                <a:gd name="connsiteX2" fmla="*/ 292100 w 336550"/>
                <a:gd name="connsiteY2" fmla="*/ 31750 h 51028"/>
                <a:gd name="connsiteX3" fmla="*/ 330200 w 336550"/>
                <a:gd name="connsiteY3" fmla="*/ 50800 h 51028"/>
                <a:gd name="connsiteX4" fmla="*/ 336550 w 336550"/>
                <a:gd name="connsiteY4" fmla="*/ 50800 h 5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550" h="51028">
                  <a:moveTo>
                    <a:pt x="0" y="0"/>
                  </a:moveTo>
                  <a:lnTo>
                    <a:pt x="254000" y="6350"/>
                  </a:lnTo>
                  <a:cubicBezTo>
                    <a:pt x="269174" y="7999"/>
                    <a:pt x="279400" y="23283"/>
                    <a:pt x="292100" y="31750"/>
                  </a:cubicBezTo>
                  <a:cubicBezTo>
                    <a:pt x="310724" y="44166"/>
                    <a:pt x="309168" y="45542"/>
                    <a:pt x="330200" y="50800"/>
                  </a:cubicBezTo>
                  <a:cubicBezTo>
                    <a:pt x="332253" y="51313"/>
                    <a:pt x="334433" y="50800"/>
                    <a:pt x="336550" y="50800"/>
                  </a:cubicBezTo>
                </a:path>
              </a:pathLst>
            </a:cu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84518" y="3181218"/>
              <a:ext cx="125359" cy="52576"/>
            </a:xfrm>
            <a:custGeom>
              <a:avLst/>
              <a:gdLst>
                <a:gd name="connsiteX0" fmla="*/ 0 w 311150"/>
                <a:gd name="connsiteY0" fmla="*/ 0 h 139700"/>
                <a:gd name="connsiteX1" fmla="*/ 38100 w 311150"/>
                <a:gd name="connsiteY1" fmla="*/ 6350 h 139700"/>
                <a:gd name="connsiteX2" fmla="*/ 76200 w 311150"/>
                <a:gd name="connsiteY2" fmla="*/ 19050 h 139700"/>
                <a:gd name="connsiteX3" fmla="*/ 95250 w 311150"/>
                <a:gd name="connsiteY3" fmla="*/ 25400 h 139700"/>
                <a:gd name="connsiteX4" fmla="*/ 127000 w 311150"/>
                <a:gd name="connsiteY4" fmla="*/ 31750 h 139700"/>
                <a:gd name="connsiteX5" fmla="*/ 146050 w 311150"/>
                <a:gd name="connsiteY5" fmla="*/ 38100 h 139700"/>
                <a:gd name="connsiteX6" fmla="*/ 177800 w 311150"/>
                <a:gd name="connsiteY6" fmla="*/ 44450 h 139700"/>
                <a:gd name="connsiteX7" fmla="*/ 196850 w 311150"/>
                <a:gd name="connsiteY7" fmla="*/ 57150 h 139700"/>
                <a:gd name="connsiteX8" fmla="*/ 234950 w 311150"/>
                <a:gd name="connsiteY8" fmla="*/ 69850 h 139700"/>
                <a:gd name="connsiteX9" fmla="*/ 254000 w 311150"/>
                <a:gd name="connsiteY9" fmla="*/ 88900 h 139700"/>
                <a:gd name="connsiteX10" fmla="*/ 273050 w 311150"/>
                <a:gd name="connsiteY10" fmla="*/ 95250 h 139700"/>
                <a:gd name="connsiteX11" fmla="*/ 292100 w 311150"/>
                <a:gd name="connsiteY11" fmla="*/ 107950 h 139700"/>
                <a:gd name="connsiteX12" fmla="*/ 311150 w 311150"/>
                <a:gd name="connsiteY1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1150" h="139700">
                  <a:moveTo>
                    <a:pt x="0" y="0"/>
                  </a:moveTo>
                  <a:cubicBezTo>
                    <a:pt x="12700" y="2117"/>
                    <a:pt x="25609" y="3227"/>
                    <a:pt x="38100" y="6350"/>
                  </a:cubicBezTo>
                  <a:cubicBezTo>
                    <a:pt x="51087" y="9597"/>
                    <a:pt x="63500" y="14817"/>
                    <a:pt x="76200" y="19050"/>
                  </a:cubicBezTo>
                  <a:cubicBezTo>
                    <a:pt x="82550" y="21167"/>
                    <a:pt x="88686" y="24087"/>
                    <a:pt x="95250" y="25400"/>
                  </a:cubicBezTo>
                  <a:cubicBezTo>
                    <a:pt x="105833" y="27517"/>
                    <a:pt x="116529" y="29132"/>
                    <a:pt x="127000" y="31750"/>
                  </a:cubicBezTo>
                  <a:cubicBezTo>
                    <a:pt x="133494" y="33373"/>
                    <a:pt x="139556" y="36477"/>
                    <a:pt x="146050" y="38100"/>
                  </a:cubicBezTo>
                  <a:cubicBezTo>
                    <a:pt x="156521" y="40718"/>
                    <a:pt x="167217" y="42333"/>
                    <a:pt x="177800" y="44450"/>
                  </a:cubicBezTo>
                  <a:cubicBezTo>
                    <a:pt x="184150" y="48683"/>
                    <a:pt x="189876" y="54050"/>
                    <a:pt x="196850" y="57150"/>
                  </a:cubicBezTo>
                  <a:cubicBezTo>
                    <a:pt x="209083" y="62587"/>
                    <a:pt x="234950" y="69850"/>
                    <a:pt x="234950" y="69850"/>
                  </a:cubicBezTo>
                  <a:cubicBezTo>
                    <a:pt x="241300" y="76200"/>
                    <a:pt x="246528" y="83919"/>
                    <a:pt x="254000" y="88900"/>
                  </a:cubicBezTo>
                  <a:cubicBezTo>
                    <a:pt x="259569" y="92613"/>
                    <a:pt x="267063" y="92257"/>
                    <a:pt x="273050" y="95250"/>
                  </a:cubicBezTo>
                  <a:cubicBezTo>
                    <a:pt x="279876" y="98663"/>
                    <a:pt x="285750" y="103717"/>
                    <a:pt x="292100" y="107950"/>
                  </a:cubicBezTo>
                  <a:cubicBezTo>
                    <a:pt x="307425" y="130938"/>
                    <a:pt x="301387" y="120174"/>
                    <a:pt x="311150" y="139700"/>
                  </a:cubicBezTo>
                </a:path>
              </a:pathLst>
            </a:cu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FFFFFF"/>
                </a:solidFill>
              </a:endParaRPr>
            </a:p>
          </p:txBody>
        </p:sp>
        <p:grpSp>
          <p:nvGrpSpPr>
            <p:cNvPr id="95" name="Group 94"/>
            <p:cNvGrpSpPr/>
            <p:nvPr/>
          </p:nvGrpSpPr>
          <p:grpSpPr>
            <a:xfrm flipH="1">
              <a:off x="7132913" y="3670179"/>
              <a:ext cx="127713" cy="192974"/>
              <a:chOff x="6121650" y="3841331"/>
              <a:chExt cx="342900" cy="282050"/>
            </a:xfrm>
          </p:grpSpPr>
          <p:sp>
            <p:nvSpPr>
              <p:cNvPr id="97" name="Freeform 96"/>
              <p:cNvSpPr/>
              <p:nvPr/>
            </p:nvSpPr>
            <p:spPr>
              <a:xfrm>
                <a:off x="6128000" y="4002240"/>
                <a:ext cx="323850" cy="121141"/>
              </a:xfrm>
              <a:custGeom>
                <a:avLst/>
                <a:gdLst>
                  <a:gd name="connsiteX0" fmla="*/ 0 w 323850"/>
                  <a:gd name="connsiteY0" fmla="*/ 121141 h 121141"/>
                  <a:gd name="connsiteX1" fmla="*/ 31750 w 323850"/>
                  <a:gd name="connsiteY1" fmla="*/ 114791 h 121141"/>
                  <a:gd name="connsiteX2" fmla="*/ 76200 w 323850"/>
                  <a:gd name="connsiteY2" fmla="*/ 108441 h 121141"/>
                  <a:gd name="connsiteX3" fmla="*/ 101600 w 323850"/>
                  <a:gd name="connsiteY3" fmla="*/ 102091 h 121141"/>
                  <a:gd name="connsiteX4" fmla="*/ 120650 w 323850"/>
                  <a:gd name="connsiteY4" fmla="*/ 89391 h 121141"/>
                  <a:gd name="connsiteX5" fmla="*/ 146050 w 323850"/>
                  <a:gd name="connsiteY5" fmla="*/ 83041 h 121141"/>
                  <a:gd name="connsiteX6" fmla="*/ 165100 w 323850"/>
                  <a:gd name="connsiteY6" fmla="*/ 76691 h 121141"/>
                  <a:gd name="connsiteX7" fmla="*/ 184150 w 323850"/>
                  <a:gd name="connsiteY7" fmla="*/ 63991 h 121141"/>
                  <a:gd name="connsiteX8" fmla="*/ 203200 w 323850"/>
                  <a:gd name="connsiteY8" fmla="*/ 57641 h 121141"/>
                  <a:gd name="connsiteX9" fmla="*/ 234950 w 323850"/>
                  <a:gd name="connsiteY9" fmla="*/ 32241 h 121141"/>
                  <a:gd name="connsiteX10" fmla="*/ 273050 w 323850"/>
                  <a:gd name="connsiteY10" fmla="*/ 6841 h 121141"/>
                  <a:gd name="connsiteX11" fmla="*/ 323850 w 323850"/>
                  <a:gd name="connsiteY11" fmla="*/ 491 h 12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3850" h="121141">
                    <a:moveTo>
                      <a:pt x="0" y="121141"/>
                    </a:moveTo>
                    <a:cubicBezTo>
                      <a:pt x="10583" y="119024"/>
                      <a:pt x="21104" y="116565"/>
                      <a:pt x="31750" y="114791"/>
                    </a:cubicBezTo>
                    <a:cubicBezTo>
                      <a:pt x="46513" y="112330"/>
                      <a:pt x="61474" y="111118"/>
                      <a:pt x="76200" y="108441"/>
                    </a:cubicBezTo>
                    <a:cubicBezTo>
                      <a:pt x="84786" y="106880"/>
                      <a:pt x="93133" y="104208"/>
                      <a:pt x="101600" y="102091"/>
                    </a:cubicBezTo>
                    <a:cubicBezTo>
                      <a:pt x="107950" y="97858"/>
                      <a:pt x="113635" y="92397"/>
                      <a:pt x="120650" y="89391"/>
                    </a:cubicBezTo>
                    <a:cubicBezTo>
                      <a:pt x="128672" y="85953"/>
                      <a:pt x="137659" y="85439"/>
                      <a:pt x="146050" y="83041"/>
                    </a:cubicBezTo>
                    <a:cubicBezTo>
                      <a:pt x="152486" y="81202"/>
                      <a:pt x="158750" y="78808"/>
                      <a:pt x="165100" y="76691"/>
                    </a:cubicBezTo>
                    <a:cubicBezTo>
                      <a:pt x="171450" y="72458"/>
                      <a:pt x="177324" y="67404"/>
                      <a:pt x="184150" y="63991"/>
                    </a:cubicBezTo>
                    <a:cubicBezTo>
                      <a:pt x="190137" y="60998"/>
                      <a:pt x="197973" y="61822"/>
                      <a:pt x="203200" y="57641"/>
                    </a:cubicBezTo>
                    <a:cubicBezTo>
                      <a:pt x="244232" y="24815"/>
                      <a:pt x="187067" y="48202"/>
                      <a:pt x="234950" y="32241"/>
                    </a:cubicBezTo>
                    <a:lnTo>
                      <a:pt x="273050" y="6841"/>
                    </a:lnTo>
                    <a:cubicBezTo>
                      <a:pt x="287249" y="-2625"/>
                      <a:pt x="323850" y="491"/>
                      <a:pt x="323850" y="491"/>
                    </a:cubicBez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6121650" y="3970305"/>
                <a:ext cx="342900" cy="45125"/>
              </a:xfrm>
              <a:custGeom>
                <a:avLst/>
                <a:gdLst>
                  <a:gd name="connsiteX0" fmla="*/ 0 w 342900"/>
                  <a:gd name="connsiteY0" fmla="*/ 45126 h 45126"/>
                  <a:gd name="connsiteX1" fmla="*/ 158750 w 342900"/>
                  <a:gd name="connsiteY1" fmla="*/ 38776 h 45126"/>
                  <a:gd name="connsiteX2" fmla="*/ 196850 w 342900"/>
                  <a:gd name="connsiteY2" fmla="*/ 32426 h 45126"/>
                  <a:gd name="connsiteX3" fmla="*/ 234950 w 342900"/>
                  <a:gd name="connsiteY3" fmla="*/ 19726 h 45126"/>
                  <a:gd name="connsiteX4" fmla="*/ 254000 w 342900"/>
                  <a:gd name="connsiteY4" fmla="*/ 7026 h 45126"/>
                  <a:gd name="connsiteX5" fmla="*/ 342900 w 342900"/>
                  <a:gd name="connsiteY5" fmla="*/ 676 h 45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5126">
                    <a:moveTo>
                      <a:pt x="0" y="45126"/>
                    </a:moveTo>
                    <a:cubicBezTo>
                      <a:pt x="52917" y="43009"/>
                      <a:pt x="105901" y="42186"/>
                      <a:pt x="158750" y="38776"/>
                    </a:cubicBezTo>
                    <a:cubicBezTo>
                      <a:pt x="171598" y="37947"/>
                      <a:pt x="184359" y="35549"/>
                      <a:pt x="196850" y="32426"/>
                    </a:cubicBezTo>
                    <a:cubicBezTo>
                      <a:pt x="209837" y="29179"/>
                      <a:pt x="234950" y="19726"/>
                      <a:pt x="234950" y="19726"/>
                    </a:cubicBezTo>
                    <a:cubicBezTo>
                      <a:pt x="241300" y="15493"/>
                      <a:pt x="246854" y="9706"/>
                      <a:pt x="254000" y="7026"/>
                    </a:cubicBezTo>
                    <a:cubicBezTo>
                      <a:pt x="280896" y="-3060"/>
                      <a:pt x="316496" y="676"/>
                      <a:pt x="342900" y="676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6128000" y="3920181"/>
                <a:ext cx="336550" cy="51029"/>
              </a:xfrm>
              <a:custGeom>
                <a:avLst/>
                <a:gdLst>
                  <a:gd name="connsiteX0" fmla="*/ 0 w 336550"/>
                  <a:gd name="connsiteY0" fmla="*/ 0 h 51028"/>
                  <a:gd name="connsiteX1" fmla="*/ 254000 w 336550"/>
                  <a:gd name="connsiteY1" fmla="*/ 6350 h 51028"/>
                  <a:gd name="connsiteX2" fmla="*/ 292100 w 336550"/>
                  <a:gd name="connsiteY2" fmla="*/ 31750 h 51028"/>
                  <a:gd name="connsiteX3" fmla="*/ 330200 w 336550"/>
                  <a:gd name="connsiteY3" fmla="*/ 50800 h 51028"/>
                  <a:gd name="connsiteX4" fmla="*/ 336550 w 336550"/>
                  <a:gd name="connsiteY4" fmla="*/ 50800 h 5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550" h="51028">
                    <a:moveTo>
                      <a:pt x="0" y="0"/>
                    </a:moveTo>
                    <a:lnTo>
                      <a:pt x="254000" y="6350"/>
                    </a:lnTo>
                    <a:cubicBezTo>
                      <a:pt x="269174" y="7999"/>
                      <a:pt x="279400" y="23283"/>
                      <a:pt x="292100" y="31750"/>
                    </a:cubicBezTo>
                    <a:cubicBezTo>
                      <a:pt x="310724" y="44166"/>
                      <a:pt x="309168" y="45542"/>
                      <a:pt x="330200" y="50800"/>
                    </a:cubicBezTo>
                    <a:cubicBezTo>
                      <a:pt x="332253" y="51313"/>
                      <a:pt x="334433" y="50800"/>
                      <a:pt x="336550" y="50800"/>
                    </a:cubicBezTo>
                  </a:path>
                </a:pathLst>
              </a:cu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6134350" y="3841331"/>
                <a:ext cx="311151" cy="139699"/>
              </a:xfrm>
              <a:custGeom>
                <a:avLst/>
                <a:gdLst>
                  <a:gd name="connsiteX0" fmla="*/ 0 w 311150"/>
                  <a:gd name="connsiteY0" fmla="*/ 0 h 139700"/>
                  <a:gd name="connsiteX1" fmla="*/ 38100 w 311150"/>
                  <a:gd name="connsiteY1" fmla="*/ 6350 h 139700"/>
                  <a:gd name="connsiteX2" fmla="*/ 76200 w 311150"/>
                  <a:gd name="connsiteY2" fmla="*/ 19050 h 139700"/>
                  <a:gd name="connsiteX3" fmla="*/ 95250 w 311150"/>
                  <a:gd name="connsiteY3" fmla="*/ 25400 h 139700"/>
                  <a:gd name="connsiteX4" fmla="*/ 127000 w 311150"/>
                  <a:gd name="connsiteY4" fmla="*/ 31750 h 139700"/>
                  <a:gd name="connsiteX5" fmla="*/ 146050 w 311150"/>
                  <a:gd name="connsiteY5" fmla="*/ 38100 h 139700"/>
                  <a:gd name="connsiteX6" fmla="*/ 177800 w 311150"/>
                  <a:gd name="connsiteY6" fmla="*/ 44450 h 139700"/>
                  <a:gd name="connsiteX7" fmla="*/ 196850 w 311150"/>
                  <a:gd name="connsiteY7" fmla="*/ 57150 h 139700"/>
                  <a:gd name="connsiteX8" fmla="*/ 234950 w 311150"/>
                  <a:gd name="connsiteY8" fmla="*/ 69850 h 139700"/>
                  <a:gd name="connsiteX9" fmla="*/ 254000 w 311150"/>
                  <a:gd name="connsiteY9" fmla="*/ 88900 h 139700"/>
                  <a:gd name="connsiteX10" fmla="*/ 273050 w 311150"/>
                  <a:gd name="connsiteY10" fmla="*/ 95250 h 139700"/>
                  <a:gd name="connsiteX11" fmla="*/ 292100 w 311150"/>
                  <a:gd name="connsiteY11" fmla="*/ 107950 h 139700"/>
                  <a:gd name="connsiteX12" fmla="*/ 311150 w 311150"/>
                  <a:gd name="connsiteY12" fmla="*/ 139700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1150" h="139700">
                    <a:moveTo>
                      <a:pt x="0" y="0"/>
                    </a:moveTo>
                    <a:cubicBezTo>
                      <a:pt x="12700" y="2117"/>
                      <a:pt x="25609" y="3227"/>
                      <a:pt x="38100" y="6350"/>
                    </a:cubicBezTo>
                    <a:cubicBezTo>
                      <a:pt x="51087" y="9597"/>
                      <a:pt x="63500" y="14817"/>
                      <a:pt x="76200" y="19050"/>
                    </a:cubicBezTo>
                    <a:cubicBezTo>
                      <a:pt x="82550" y="21167"/>
                      <a:pt x="88686" y="24087"/>
                      <a:pt x="95250" y="25400"/>
                    </a:cubicBezTo>
                    <a:cubicBezTo>
                      <a:pt x="105833" y="27517"/>
                      <a:pt x="116529" y="29132"/>
                      <a:pt x="127000" y="31750"/>
                    </a:cubicBezTo>
                    <a:cubicBezTo>
                      <a:pt x="133494" y="33373"/>
                      <a:pt x="139556" y="36477"/>
                      <a:pt x="146050" y="38100"/>
                    </a:cubicBezTo>
                    <a:cubicBezTo>
                      <a:pt x="156521" y="40718"/>
                      <a:pt x="167217" y="42333"/>
                      <a:pt x="177800" y="44450"/>
                    </a:cubicBezTo>
                    <a:cubicBezTo>
                      <a:pt x="184150" y="48683"/>
                      <a:pt x="189876" y="54050"/>
                      <a:pt x="196850" y="57150"/>
                    </a:cubicBezTo>
                    <a:cubicBezTo>
                      <a:pt x="209083" y="62587"/>
                      <a:pt x="234950" y="69850"/>
                      <a:pt x="234950" y="69850"/>
                    </a:cubicBezTo>
                    <a:cubicBezTo>
                      <a:pt x="241300" y="76200"/>
                      <a:pt x="246528" y="83919"/>
                      <a:pt x="254000" y="88900"/>
                    </a:cubicBezTo>
                    <a:cubicBezTo>
                      <a:pt x="259569" y="92613"/>
                      <a:pt x="267063" y="92257"/>
                      <a:pt x="273050" y="95250"/>
                    </a:cubicBezTo>
                    <a:cubicBezTo>
                      <a:pt x="279876" y="98663"/>
                      <a:pt x="285750" y="103717"/>
                      <a:pt x="292100" y="107950"/>
                    </a:cubicBezTo>
                    <a:cubicBezTo>
                      <a:pt x="307425" y="130938"/>
                      <a:pt x="301387" y="120174"/>
                      <a:pt x="311150" y="139700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2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775" y="1417470"/>
            <a:ext cx="658262" cy="628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" name="TextBox 121"/>
          <p:cNvSpPr txBox="1"/>
          <p:nvPr/>
        </p:nvSpPr>
        <p:spPr>
          <a:xfrm>
            <a:off x="167434" y="1152691"/>
            <a:ext cx="811452" cy="2616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</a:rPr>
              <a:t>AC Motor 1</a:t>
            </a:r>
          </a:p>
        </p:txBody>
      </p:sp>
      <p:sp>
        <p:nvSpPr>
          <p:cNvPr id="123" name="Rectangle 122"/>
          <p:cNvSpPr/>
          <p:nvPr/>
        </p:nvSpPr>
        <p:spPr>
          <a:xfrm>
            <a:off x="1141131" y="2080481"/>
            <a:ext cx="113383" cy="1784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967741" y="1396066"/>
            <a:ext cx="278310" cy="66497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924828" y="1133176"/>
            <a:ext cx="1239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</a:rPr>
              <a:t>Angle Sensor 1</a:t>
            </a:r>
          </a:p>
        </p:txBody>
      </p:sp>
      <p:sp>
        <p:nvSpPr>
          <p:cNvPr id="127" name="Rectangle 126"/>
          <p:cNvSpPr/>
          <p:nvPr/>
        </p:nvSpPr>
        <p:spPr>
          <a:xfrm>
            <a:off x="2834640" y="2524375"/>
            <a:ext cx="276658" cy="3682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2833265" y="3024476"/>
            <a:ext cx="276657" cy="3557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30" name="Rounded Rectangular Callout 129"/>
          <p:cNvSpPr/>
          <p:nvPr/>
        </p:nvSpPr>
        <p:spPr>
          <a:xfrm>
            <a:off x="2909866" y="4054754"/>
            <a:ext cx="3376829" cy="586824"/>
          </a:xfrm>
          <a:prstGeom prst="wedgeRoundRectCallout">
            <a:avLst>
              <a:gd name="adj1" fmla="val -38821"/>
              <a:gd name="adj2" fmla="val -17435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</a:rPr>
              <a:t>Digital or analog communication (encoded angle) require high immunity against </a:t>
            </a:r>
            <a:r>
              <a:rPr lang="en-US" sz="1100" b="1" u="sng" dirty="0">
                <a:solidFill>
                  <a:srgbClr val="000000"/>
                </a:solidFill>
              </a:rPr>
              <a:t>fast transient bursts</a:t>
            </a:r>
            <a:r>
              <a:rPr lang="en-US" sz="1100" dirty="0">
                <a:solidFill>
                  <a:srgbClr val="000000"/>
                </a:solidFill>
              </a:rPr>
              <a:t>, high-voltage surge and ESD.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4456" y="844914"/>
            <a:ext cx="11192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</a:rPr>
              <a:t>Manipulator</a:t>
            </a:r>
          </a:p>
        </p:txBody>
      </p:sp>
      <p:sp>
        <p:nvSpPr>
          <p:cNvPr id="129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2400" dirty="0"/>
              <a:t>Traditional external drive systems </a:t>
            </a:r>
            <a:r>
              <a:rPr lang="en-US" sz="2400" dirty="0">
                <a:solidFill>
                  <a:schemeClr val="tx1"/>
                </a:solidFill>
              </a:rPr>
              <a:t>with silicon</a:t>
            </a:r>
            <a:endParaRPr lang="en-US" sz="2000" b="0" dirty="0">
              <a:solidFill>
                <a:schemeClr val="tx1"/>
              </a:solidFill>
            </a:endParaRPr>
          </a:p>
        </p:txBody>
      </p:sp>
      <p:cxnSp>
        <p:nvCxnSpPr>
          <p:cNvPr id="3" name="Elbow Connector 2"/>
          <p:cNvCxnSpPr>
            <a:stCxn id="127" idx="3"/>
            <a:endCxn id="53" idx="1"/>
          </p:cNvCxnSpPr>
          <p:nvPr/>
        </p:nvCxnSpPr>
        <p:spPr>
          <a:xfrm flipV="1">
            <a:off x="3111298" y="1624008"/>
            <a:ext cx="3180139" cy="1084501"/>
          </a:xfrm>
          <a:prstGeom prst="bentConnector3">
            <a:avLst>
              <a:gd name="adj1" fmla="val 52500"/>
            </a:avLst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flipV="1">
            <a:off x="1281609" y="3316475"/>
            <a:ext cx="1553032" cy="631639"/>
          </a:xfrm>
          <a:prstGeom prst="bentConnector3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>
            <a:off x="1261986" y="1826560"/>
            <a:ext cx="1571279" cy="1312182"/>
          </a:xfrm>
          <a:prstGeom prst="bentConnector3">
            <a:avLst>
              <a:gd name="adj1" fmla="val 50000"/>
            </a:avLst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26" idx="0"/>
          </p:cNvCxnSpPr>
          <p:nvPr/>
        </p:nvCxnSpPr>
        <p:spPr>
          <a:xfrm rot="5400000" flipH="1" flipV="1">
            <a:off x="1417941" y="2035886"/>
            <a:ext cx="605056" cy="2225595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121" idx="2"/>
            <a:endCxn id="127" idx="1"/>
          </p:cNvCxnSpPr>
          <p:nvPr/>
        </p:nvCxnSpPr>
        <p:spPr>
          <a:xfrm rot="16200000" flipH="1">
            <a:off x="1386006" y="1259874"/>
            <a:ext cx="662535" cy="2234734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Elbow Connector 139"/>
          <p:cNvCxnSpPr>
            <a:stCxn id="73" idx="11"/>
            <a:endCxn id="111" idx="2"/>
          </p:cNvCxnSpPr>
          <p:nvPr/>
        </p:nvCxnSpPr>
        <p:spPr>
          <a:xfrm>
            <a:off x="6685703" y="1826453"/>
            <a:ext cx="419613" cy="366890"/>
          </a:xfrm>
          <a:prstGeom prst="bent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Elbow Connector 141"/>
          <p:cNvCxnSpPr>
            <a:stCxn id="66" idx="3"/>
            <a:endCxn id="116" idx="11"/>
          </p:cNvCxnSpPr>
          <p:nvPr/>
        </p:nvCxnSpPr>
        <p:spPr>
          <a:xfrm>
            <a:off x="6690562" y="1651522"/>
            <a:ext cx="409831" cy="120025"/>
          </a:xfrm>
          <a:prstGeom prst="bent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Elbow Connector 145"/>
          <p:cNvCxnSpPr>
            <a:stCxn id="59" idx="12"/>
            <a:endCxn id="118" idx="4"/>
          </p:cNvCxnSpPr>
          <p:nvPr/>
        </p:nvCxnSpPr>
        <p:spPr>
          <a:xfrm flipV="1">
            <a:off x="6690503" y="1375683"/>
            <a:ext cx="427945" cy="116082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Elbow Connector 149"/>
          <p:cNvCxnSpPr>
            <a:stCxn id="86" idx="2"/>
            <a:endCxn id="102" idx="4"/>
          </p:cNvCxnSpPr>
          <p:nvPr/>
        </p:nvCxnSpPr>
        <p:spPr>
          <a:xfrm>
            <a:off x="6671419" y="3138234"/>
            <a:ext cx="448298" cy="280225"/>
          </a:xfrm>
          <a:prstGeom prst="bentConnector3">
            <a:avLst>
              <a:gd name="adj1" fmla="val 62552"/>
            </a:avLst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Elbow Connector 152"/>
          <p:cNvCxnSpPr>
            <a:stCxn id="93" idx="3"/>
            <a:endCxn id="100" idx="12"/>
          </p:cNvCxnSpPr>
          <p:nvPr/>
        </p:nvCxnSpPr>
        <p:spPr>
          <a:xfrm>
            <a:off x="6692961" y="3331100"/>
            <a:ext cx="398738" cy="499075"/>
          </a:xfrm>
          <a:prstGeom prst="bentConnector3">
            <a:avLst>
              <a:gd name="adj1" fmla="val 41180"/>
            </a:avLst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Elbow Connector 131"/>
          <p:cNvCxnSpPr/>
          <p:nvPr/>
        </p:nvCxnSpPr>
        <p:spPr>
          <a:xfrm flipV="1">
            <a:off x="3128155" y="3181218"/>
            <a:ext cx="3153798" cy="9432"/>
          </a:xfrm>
          <a:prstGeom prst="bentConnector3">
            <a:avLst>
              <a:gd name="adj1" fmla="val 96511"/>
            </a:avLst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Elbow Connector 132"/>
          <p:cNvCxnSpPr>
            <a:endCxn id="108" idx="12"/>
          </p:cNvCxnSpPr>
          <p:nvPr/>
        </p:nvCxnSpPr>
        <p:spPr>
          <a:xfrm>
            <a:off x="6692963" y="2995416"/>
            <a:ext cx="407087" cy="3035"/>
          </a:xfrm>
          <a:prstGeom prst="bentConnector3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3840462" y="2406064"/>
            <a:ext cx="854106" cy="261600"/>
          </a:xfrm>
          <a:prstGeom prst="rect">
            <a:avLst/>
          </a:prstGeom>
          <a:noFill/>
        </p:spPr>
        <p:txBody>
          <a:bodyPr wrap="square" lIns="91428" tIns="45715" rIns="91428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</a:rPr>
              <a:t>High dv/</a:t>
            </a:r>
            <a:r>
              <a:rPr lang="en-US" sz="1100" dirty="0" err="1">
                <a:solidFill>
                  <a:srgbClr val="000000"/>
                </a:solidFill>
              </a:rPr>
              <a:t>dt</a:t>
            </a: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134" name="Lightning Bolt 133"/>
          <p:cNvSpPr/>
          <p:nvPr/>
        </p:nvSpPr>
        <p:spPr>
          <a:xfrm rot="413434">
            <a:off x="3562860" y="2356993"/>
            <a:ext cx="300959" cy="324742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3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20852" y="4721224"/>
            <a:ext cx="2133600" cy="154782"/>
          </a:xfrm>
        </p:spPr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7401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ounded Rectangle 95">
            <a:extLst>
              <a:ext uri="{FF2B5EF4-FFF2-40B4-BE49-F238E27FC236}">
                <a16:creationId xmlns:a16="http://schemas.microsoft.com/office/drawing/2014/main" xmlns="" id="{AC39DD02-EA54-F447-9A30-D9E73A91F20A}"/>
              </a:ext>
            </a:extLst>
          </p:cNvPr>
          <p:cNvSpPr/>
          <p:nvPr/>
        </p:nvSpPr>
        <p:spPr>
          <a:xfrm>
            <a:off x="3571456" y="1087499"/>
            <a:ext cx="4788794" cy="3527533"/>
          </a:xfrm>
          <a:prstGeom prst="roundRect">
            <a:avLst>
              <a:gd name="adj" fmla="val 6526"/>
            </a:avLst>
          </a:prstGeom>
          <a:solidFill>
            <a:schemeClr val="accent3">
              <a:lumMod val="20000"/>
              <a:lumOff val="80000"/>
              <a:alpha val="25000"/>
            </a:schemeClr>
          </a:solidFill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8437" y="3430389"/>
            <a:ext cx="701643" cy="669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564533" y="4131703"/>
            <a:ext cx="789451" cy="2616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</a:rPr>
              <a:t>AC Motor 6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478794" y="3216884"/>
            <a:ext cx="120855" cy="19022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305403" y="3406583"/>
            <a:ext cx="296651" cy="708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10080" y="4132173"/>
            <a:ext cx="14246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</a:rPr>
              <a:t>Angle Sensor 6</a:t>
            </a:r>
            <a:br>
              <a:rPr lang="en-US" sz="1100" dirty="0">
                <a:solidFill>
                  <a:srgbClr val="000000"/>
                </a:solidFill>
              </a:rPr>
            </a:br>
            <a:r>
              <a:rPr lang="en-US" sz="1100" dirty="0">
                <a:solidFill>
                  <a:srgbClr val="000000"/>
                </a:solidFill>
              </a:rPr>
              <a:t>(Encoder, Resolver)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480085" y="1385324"/>
            <a:ext cx="1639996" cy="31600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 fontAlgn="base"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</a:rPr>
              <a:t>3-Phase Inverter 1</a:t>
            </a:r>
          </a:p>
        </p:txBody>
      </p:sp>
      <p:pic>
        <p:nvPicPr>
          <p:cNvPr id="12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0671" y="1396648"/>
            <a:ext cx="701643" cy="669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" name="TextBox 121"/>
          <p:cNvSpPr txBox="1"/>
          <p:nvPr/>
        </p:nvSpPr>
        <p:spPr>
          <a:xfrm>
            <a:off x="3602465" y="1123714"/>
            <a:ext cx="789451" cy="2616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</a:rPr>
              <a:t>AC Motor 1</a:t>
            </a:r>
          </a:p>
        </p:txBody>
      </p:sp>
      <p:sp>
        <p:nvSpPr>
          <p:cNvPr id="123" name="Rectangle 122"/>
          <p:cNvSpPr/>
          <p:nvPr/>
        </p:nvSpPr>
        <p:spPr>
          <a:xfrm>
            <a:off x="4471028" y="2089318"/>
            <a:ext cx="120855" cy="19022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4297637" y="1372842"/>
            <a:ext cx="296651" cy="708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342475" y="1122340"/>
            <a:ext cx="1443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</a:rPr>
              <a:t>Angle Sensor 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61049" y="809773"/>
            <a:ext cx="11192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</a:rPr>
              <a:t>Manipulator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4B91C166-9635-2C4A-872E-EF9C2ECBB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Integrated motor drive </a:t>
            </a:r>
            <a:r>
              <a:rPr lang="en-US" sz="2800" dirty="0">
                <a:solidFill>
                  <a:schemeClr val="tx1"/>
                </a:solidFill>
              </a:rPr>
              <a:t>with </a:t>
            </a:r>
            <a:r>
              <a:rPr lang="en-US" sz="2800" dirty="0" err="1">
                <a:solidFill>
                  <a:schemeClr val="tx1"/>
                </a:solidFill>
              </a:rPr>
              <a:t>GaN</a:t>
            </a:r>
            <a:r>
              <a:rPr lang="en-US" sz="2800" dirty="0">
                <a:solidFill>
                  <a:schemeClr val="tx1"/>
                </a:solidFill>
              </a:rPr>
              <a:t> + C2000 MCUs</a:t>
            </a:r>
            <a:endParaRPr lang="en-US" b="0" dirty="0">
              <a:solidFill>
                <a:schemeClr val="tx1"/>
              </a:solidFill>
            </a:endParaRPr>
          </a:p>
        </p:txBody>
      </p:sp>
      <p:cxnSp>
        <p:nvCxnSpPr>
          <p:cNvPr id="14" name="Elbow Connector 13"/>
          <p:cNvCxnSpPr>
            <a:cxnSpLocks/>
            <a:stCxn id="123" idx="2"/>
            <a:endCxn id="136" idx="1"/>
          </p:cNvCxnSpPr>
          <p:nvPr/>
        </p:nvCxnSpPr>
        <p:spPr>
          <a:xfrm rot="16200000" flipH="1">
            <a:off x="4274736" y="2536267"/>
            <a:ext cx="719433" cy="205992"/>
          </a:xfrm>
          <a:prstGeom prst="bentConnector2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/>
          <p:nvPr/>
        </p:nvCxnSpPr>
        <p:spPr>
          <a:xfrm rot="5400000" flipH="1" flipV="1">
            <a:off x="4556406" y="1630890"/>
            <a:ext cx="1150841" cy="2345134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cxnSpLocks/>
          </p:cNvCxnSpPr>
          <p:nvPr/>
        </p:nvCxnSpPr>
        <p:spPr>
          <a:xfrm rot="16200000" flipH="1">
            <a:off x="5147871" y="473047"/>
            <a:ext cx="51539" cy="2352898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Rectangle 134"/>
          <p:cNvSpPr/>
          <p:nvPr/>
        </p:nvSpPr>
        <p:spPr>
          <a:xfrm>
            <a:off x="4744907" y="3742518"/>
            <a:ext cx="1715418" cy="29542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DE0000"/>
                </a:solidFill>
              </a:rPr>
              <a:t>Position Interface 6</a:t>
            </a:r>
          </a:p>
        </p:txBody>
      </p:sp>
      <p:sp>
        <p:nvSpPr>
          <p:cNvPr id="136" name="Rectangle 135"/>
          <p:cNvSpPr/>
          <p:nvPr/>
        </p:nvSpPr>
        <p:spPr>
          <a:xfrm>
            <a:off x="4737448" y="2851266"/>
            <a:ext cx="1722876" cy="29542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DE0000"/>
                </a:solidFill>
              </a:rPr>
              <a:t>Position Interface 1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4745408" y="3282038"/>
            <a:ext cx="1714916" cy="29542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DE0000"/>
                </a:solidFill>
              </a:rPr>
              <a:t>Position Interface 2</a:t>
            </a:r>
          </a:p>
        </p:txBody>
      </p:sp>
      <p:cxnSp>
        <p:nvCxnSpPr>
          <p:cNvPr id="48" name="Elbow Connector 47"/>
          <p:cNvCxnSpPr>
            <a:cxnSpLocks/>
            <a:stCxn id="44" idx="3"/>
            <a:endCxn id="135" idx="1"/>
          </p:cNvCxnSpPr>
          <p:nvPr/>
        </p:nvCxnSpPr>
        <p:spPr>
          <a:xfrm>
            <a:off x="4599649" y="3311999"/>
            <a:ext cx="145258" cy="578233"/>
          </a:xfrm>
          <a:prstGeom prst="bentConnector3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Elbow Connector 144"/>
          <p:cNvCxnSpPr>
            <a:cxnSpLocks/>
            <a:stCxn id="137" idx="3"/>
          </p:cNvCxnSpPr>
          <p:nvPr/>
        </p:nvCxnSpPr>
        <p:spPr>
          <a:xfrm flipV="1">
            <a:off x="6460324" y="2116984"/>
            <a:ext cx="957773" cy="1312768"/>
          </a:xfrm>
          <a:prstGeom prst="bentConnector2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Elbow Connector 146"/>
          <p:cNvCxnSpPr>
            <a:cxnSpLocks/>
          </p:cNvCxnSpPr>
          <p:nvPr/>
        </p:nvCxnSpPr>
        <p:spPr>
          <a:xfrm rot="5400000" flipH="1" flipV="1">
            <a:off x="6077322" y="2058269"/>
            <a:ext cx="1450153" cy="684149"/>
          </a:xfrm>
          <a:prstGeom prst="bentConnector3">
            <a:avLst>
              <a:gd name="adj1" fmla="val 10227"/>
            </a:avLst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6460323" y="2956219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DE0000"/>
                </a:solidFill>
              </a:rPr>
              <a:t>Position 1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6460324" y="3425952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DE0000"/>
                </a:solidFill>
              </a:rPr>
              <a:t>Position 2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6460322" y="3870563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DE0000"/>
                </a:solidFill>
              </a:rPr>
              <a:t>Position 6</a:t>
            </a:r>
          </a:p>
        </p:txBody>
      </p:sp>
      <p:cxnSp>
        <p:nvCxnSpPr>
          <p:cNvPr id="51" name="Elbow Connector 50"/>
          <p:cNvCxnSpPr>
            <a:cxnSpLocks/>
          </p:cNvCxnSpPr>
          <p:nvPr/>
        </p:nvCxnSpPr>
        <p:spPr>
          <a:xfrm rot="5400000" flipH="1" flipV="1">
            <a:off x="6442714" y="2585001"/>
            <a:ext cx="1350377" cy="1260084"/>
          </a:xfrm>
          <a:prstGeom prst="bentConnector3">
            <a:avLst>
              <a:gd name="adj1" fmla="val 1037"/>
            </a:avLst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6480085" y="2223847"/>
            <a:ext cx="1639996" cy="31600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 fontAlgn="base"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</a:rPr>
              <a:t>3-Phase Inverter 6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480085" y="1785596"/>
            <a:ext cx="1639996" cy="31600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 fontAlgn="base"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</a:rPr>
              <a:t>3-Phase Inverter 2</a:t>
            </a:r>
          </a:p>
        </p:txBody>
      </p:sp>
      <p:sp>
        <p:nvSpPr>
          <p:cNvPr id="32" name="Content Placeholder 3"/>
          <p:cNvSpPr txBox="1">
            <a:spLocks/>
          </p:cNvSpPr>
          <p:nvPr/>
        </p:nvSpPr>
        <p:spPr>
          <a:xfrm>
            <a:off x="231775" y="1035439"/>
            <a:ext cx="3231092" cy="3357874"/>
          </a:xfrm>
          <a:prstGeom prst="rect">
            <a:avLst/>
          </a:prstGeom>
        </p:spPr>
        <p:txBody>
          <a:bodyPr>
            <a:noAutofit/>
          </a:bodyPr>
          <a:lstStyle>
            <a:lvl1pPr marL="189124" indent="-189124" algn="l" rtl="0" eaLnBrk="0" fontAlgn="base" hangingPunct="0">
              <a:spcBef>
                <a:spcPts val="667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763" indent="-194416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711530" indent="-137548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001168" indent="-194416" algn="l" rtl="0" eaLnBrk="0" fontAlgn="base" hangingPunct="0">
              <a:spcBef>
                <a:spcPct val="5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1240546" indent="-144163" algn="l" rtl="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1621441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6pPr>
            <a:lvl7pPr marL="2002336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7pPr>
            <a:lvl8pPr marL="2383230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8pPr>
            <a:lvl9pPr marL="2764124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en-US" sz="1600" b="1" dirty="0">
                <a:solidFill>
                  <a:srgbClr val="000000"/>
                </a:solidFill>
              </a:rPr>
              <a:t>Cost savings:</a:t>
            </a:r>
          </a:p>
          <a:p>
            <a:pPr>
              <a:spcBef>
                <a:spcPts val="0"/>
              </a:spcBef>
            </a:pPr>
            <a:r>
              <a:rPr lang="en-US" sz="1600" dirty="0">
                <a:solidFill>
                  <a:srgbClr val="000000"/>
                </a:solidFill>
              </a:rPr>
              <a:t>Reduce power and communication cabling </a:t>
            </a:r>
          </a:p>
          <a:p>
            <a:pPr>
              <a:spcBef>
                <a:spcPts val="0"/>
              </a:spcBef>
            </a:pPr>
            <a:r>
              <a:rPr lang="en-US" sz="1600" kern="0" dirty="0">
                <a:solidFill>
                  <a:srgbClr val="000000"/>
                </a:solidFill>
              </a:rPr>
              <a:t>Free up floor and cabinet space</a:t>
            </a:r>
          </a:p>
          <a:p>
            <a:pPr>
              <a:spcBef>
                <a:spcPts val="0"/>
              </a:spcBef>
            </a:pPr>
            <a:endParaRPr lang="en-US" sz="1600" kern="0" dirty="0">
              <a:solidFill>
                <a:srgbClr val="000000"/>
              </a:solidFill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600" b="1" kern="0" dirty="0">
                <a:solidFill>
                  <a:srgbClr val="000000"/>
                </a:solidFill>
              </a:rPr>
              <a:t>High Performance :</a:t>
            </a:r>
          </a:p>
          <a:p>
            <a:pPr>
              <a:spcBef>
                <a:spcPts val="0"/>
              </a:spcBef>
            </a:pPr>
            <a:r>
              <a:rPr lang="en-US" sz="1600" kern="0" dirty="0">
                <a:solidFill>
                  <a:srgbClr val="000000"/>
                </a:solidFill>
              </a:rPr>
              <a:t>Higher dv/</a:t>
            </a:r>
            <a:r>
              <a:rPr lang="en-US" sz="1600" kern="0" dirty="0" err="1">
                <a:solidFill>
                  <a:srgbClr val="000000"/>
                </a:solidFill>
              </a:rPr>
              <a:t>dt</a:t>
            </a:r>
            <a:r>
              <a:rPr lang="en-US" sz="1600" kern="0" dirty="0">
                <a:solidFill>
                  <a:srgbClr val="000000"/>
                </a:solidFill>
              </a:rPr>
              <a:t>, less switching power loss</a:t>
            </a:r>
          </a:p>
          <a:p>
            <a:pPr>
              <a:spcBef>
                <a:spcPts val="0"/>
              </a:spcBef>
            </a:pPr>
            <a:r>
              <a:rPr lang="en-US" sz="1600" kern="0" dirty="0">
                <a:solidFill>
                  <a:srgbClr val="000000"/>
                </a:solidFill>
              </a:rPr>
              <a:t>Improve EMC immunity on communication cables</a:t>
            </a:r>
          </a:p>
          <a:p>
            <a:pPr>
              <a:spcBef>
                <a:spcPts val="0"/>
              </a:spcBef>
            </a:pPr>
            <a:endParaRPr lang="en-US" sz="1600" kern="0" dirty="0">
              <a:solidFill>
                <a:srgbClr val="000000"/>
              </a:solidFill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sz="1600" kern="0" dirty="0">
              <a:solidFill>
                <a:srgbClr val="000000"/>
              </a:solidFill>
            </a:endParaRPr>
          </a:p>
        </p:txBody>
      </p:sp>
      <p:sp>
        <p:nvSpPr>
          <p:cNvPr id="3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20852" y="4721224"/>
            <a:ext cx="2133600" cy="154782"/>
          </a:xfrm>
        </p:spPr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6463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1" descr="Vector arrow back icon">
            <a:hlinkClick r:id="" action="ppaction://noaction"/>
            <a:extLst>
              <a:ext uri="{FF2B5EF4-FFF2-40B4-BE49-F238E27FC236}">
                <a16:creationId xmlns:a16="http://schemas.microsoft.com/office/drawing/2014/main" xmlns="" id="{1F87FE30-23C7-1D44-91C1-0FD5B2ECA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8086" y="4822"/>
            <a:ext cx="301147" cy="30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TIDA-00915: </a:t>
            </a:r>
            <a:r>
              <a:rPr lang="en-US" dirty="0">
                <a:solidFill>
                  <a:schemeClr val="tx1"/>
                </a:solidFill>
              </a:rPr>
              <a:t>Natural convection cooling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9667" y="779103"/>
            <a:ext cx="2801626" cy="3737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000" y="2209861"/>
            <a:ext cx="3963125" cy="235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itle 2"/>
          <p:cNvSpPr txBox="1">
            <a:spLocks/>
          </p:cNvSpPr>
          <p:nvPr/>
        </p:nvSpPr>
        <p:spPr>
          <a:xfrm>
            <a:off x="351766" y="937536"/>
            <a:ext cx="8867518" cy="901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dirty="0"/>
              <a:t>Heatsink: 10mm fin height</a:t>
            </a:r>
          </a:p>
          <a:p>
            <a:pPr fontAlgn="auto">
              <a:spcAft>
                <a:spcPts val="0"/>
              </a:spcAft>
            </a:pPr>
            <a:r>
              <a:rPr lang="en-US" sz="2000" dirty="0"/>
              <a:t>Peak efficiency &gt; 99.2%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6989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dirty="0"/>
              <a:t>Backup</a:t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34220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7164"/>
            <a:ext cx="9143999" cy="610791"/>
          </a:xfrm>
        </p:spPr>
        <p:txBody>
          <a:bodyPr/>
          <a:lstStyle/>
          <a:p>
            <a:r>
              <a:rPr lang="en-US" sz="2800" dirty="0"/>
              <a:t>GaN + C2000: </a:t>
            </a:r>
            <a:r>
              <a:rPr lang="en-US" sz="2800" dirty="0">
                <a:solidFill>
                  <a:schemeClr val="tx1"/>
                </a:solidFill>
              </a:rPr>
              <a:t>Efficient power and control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78" y="786384"/>
            <a:ext cx="8810622" cy="3709449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Both LMG341x GaN &amp; C2000 enable high MHz operation, for high power density</a:t>
            </a:r>
          </a:p>
          <a:p>
            <a:pPr lvl="1"/>
            <a:r>
              <a:rPr lang="en-US" dirty="0" err="1"/>
              <a:t>GaN</a:t>
            </a:r>
            <a:r>
              <a:rPr lang="en-US" dirty="0"/>
              <a:t> FETs have inherently lower switching and conduction losses, to switch at high frequencies and increase power density </a:t>
            </a:r>
          </a:p>
          <a:p>
            <a:pPr lvl="1"/>
            <a:r>
              <a:rPr lang="en-US" dirty="0"/>
              <a:t>C2000 MCUs offer precision sensing, powerful processing and premium actuation capabilities engineered specifically for high frequency power control applications</a:t>
            </a:r>
            <a:endParaRPr lang="en-US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TI </a:t>
            </a:r>
            <a:r>
              <a:rPr lang="en-US" dirty="0" err="1">
                <a:latin typeface="Helvetica" panose="020B0604020202020204" pitchFamily="34" charset="0"/>
                <a:cs typeface="Helvetica" panose="020B0604020202020204" pitchFamily="34" charset="0"/>
              </a:rPr>
              <a:t>GaN</a:t>
            </a:r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 with integrated gate drive and protection. Enables fastest </a:t>
            </a:r>
            <a:r>
              <a:rPr lang="en-US" dirty="0" err="1">
                <a:latin typeface="Helvetica" panose="020B0604020202020204" pitchFamily="34" charset="0"/>
                <a:cs typeface="Helvetica" panose="020B0604020202020204" pitchFamily="34" charset="0"/>
              </a:rPr>
              <a:t>GaN</a:t>
            </a:r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 switching in the market, for high efficiency and reliability 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C2000 is a platform of scalable, ultra-low latency, real-time controllers designed power electronics that demand high power density, high switching frequencies, perfectly paired with </a:t>
            </a:r>
            <a:r>
              <a:rPr lang="en-US" dirty="0" err="1">
                <a:latin typeface="Helvetica" panose="020B0604020202020204" pitchFamily="34" charset="0"/>
                <a:cs typeface="Helvetica" panose="020B0604020202020204" pitchFamily="34" charset="0"/>
              </a:rPr>
              <a:t>GaN</a:t>
            </a:r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 and </a:t>
            </a:r>
            <a:r>
              <a:rPr lang="en-US" dirty="0" err="1">
                <a:latin typeface="Helvetica" panose="020B0604020202020204" pitchFamily="34" charset="0"/>
                <a:cs typeface="Helvetica" panose="020B0604020202020204" pitchFamily="34" charset="0"/>
              </a:rPr>
              <a:t>SiC</a:t>
            </a:r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 technologies</a:t>
            </a:r>
          </a:p>
          <a:p>
            <a:pPr marL="284347" lvl="1" indent="0">
              <a:buNone/>
            </a:pPr>
            <a:endParaRPr lang="en-US" sz="18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6711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5125" y="-82550"/>
            <a:ext cx="8458200" cy="610791"/>
          </a:xfrm>
        </p:spPr>
        <p:txBody>
          <a:bodyPr/>
          <a:lstStyle/>
          <a:p>
            <a:r>
              <a:rPr lang="en-US" sz="2000" dirty="0"/>
              <a:t>C2000 MCU ideal for high switching frequency control</a:t>
            </a:r>
            <a:endParaRPr lang="en-US" sz="2000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420472"/>
              </p:ext>
            </p:extLst>
          </p:nvPr>
        </p:nvGraphicFramePr>
        <p:xfrm>
          <a:off x="120650" y="374650"/>
          <a:ext cx="8807450" cy="4207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1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27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302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C2000 MCU</a:t>
                      </a:r>
                    </a:p>
                    <a:p>
                      <a:pPr algn="ctr"/>
                      <a:r>
                        <a:rPr lang="en-US" sz="1000" dirty="0"/>
                        <a:t>DNA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/>
                        <a:t>Scalable MCU architecture from high to low end power stages with h</a:t>
                      </a:r>
                      <a:r>
                        <a:rPr lang="en-US" sz="1000" dirty="0"/>
                        <a:t>igh frequency control</a:t>
                      </a:r>
                      <a:r>
                        <a:rPr lang="en-US" sz="1000" baseline="0" dirty="0"/>
                        <a:t> &amp; processing capabilities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Ideal For WBG (</a:t>
                      </a:r>
                      <a:r>
                        <a:rPr lang="en-US" sz="1000" dirty="0" err="1"/>
                        <a:t>GaN</a:t>
                      </a:r>
                      <a:r>
                        <a:rPr lang="en-US" sz="1000" dirty="0"/>
                        <a:t>/</a:t>
                      </a:r>
                      <a:r>
                        <a:rPr lang="en-US" sz="1000" dirty="0" err="1"/>
                        <a:t>SiC</a:t>
                      </a:r>
                      <a:r>
                        <a:rPr lang="en-US" sz="1000" dirty="0"/>
                        <a:t>) Switching/control/system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1739">
                <a:tc>
                  <a:txBody>
                    <a:bodyPr/>
                    <a:lstStyle/>
                    <a:p>
                      <a:r>
                        <a:rPr lang="en-US" sz="1000" dirty="0"/>
                        <a:t>32-bit -28xCPU</a:t>
                      </a:r>
                    </a:p>
                    <a:p>
                      <a:r>
                        <a:rPr lang="en-US" sz="1000" dirty="0"/>
                        <a:t>Up</a:t>
                      </a:r>
                      <a:r>
                        <a:rPr lang="en-US" sz="1000" baseline="0" dirty="0"/>
                        <a:t> to 200MHz</a:t>
                      </a:r>
                      <a:r>
                        <a:rPr lang="en-US" sz="10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Industry’s leading real time control</a:t>
                      </a:r>
                      <a:r>
                        <a:rPr lang="en-US" sz="1000" baseline="0" dirty="0"/>
                        <a:t> CPU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Single/double floating point precision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Tightly integrated accelerators &amp; control peripherals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Efficient </a:t>
                      </a:r>
                      <a:r>
                        <a:rPr lang="en-US" sz="1000" baseline="0" dirty="0"/>
                        <a:t>low latency, precision control algorithms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baseline="0" dirty="0"/>
                        <a:t>Widely adopted in Motor drive/Solar inverters/Automotive power stages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4181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C00000"/>
                          </a:solidFill>
                        </a:rPr>
                        <a:t>CLA/TMU/NLPID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Up</a:t>
                      </a:r>
                      <a:r>
                        <a:rPr lang="en-US" sz="1000" baseline="0" dirty="0"/>
                        <a:t> to 200MHz</a:t>
                      </a:r>
                      <a:r>
                        <a:rPr lang="en-US" sz="1000" dirty="0"/>
                        <a:t> 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Industry’s low latency</a:t>
                      </a:r>
                      <a:r>
                        <a:rPr lang="en-US" sz="1000" baseline="0" dirty="0"/>
                        <a:t> </a:t>
                      </a:r>
                      <a:r>
                        <a:rPr lang="en-US" sz="1000" dirty="0"/>
                        <a:t>event/algorithm processing</a:t>
                      </a:r>
                      <a:r>
                        <a:rPr lang="en-US" sz="1000" baseline="0" dirty="0"/>
                        <a:t> engine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Executes in floating point precision and in parallel to the CPU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Fast trigonometric and non-linear algorithm processing engine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Enabling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</a:rPr>
                        <a:t>multi</a:t>
                      </a: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-phase</a:t>
                      </a:r>
                      <a:r>
                        <a:rPr lang="en-US" sz="1000" baseline="0" dirty="0"/>
                        <a:t> &amp; </a:t>
                      </a: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multi-leve</a:t>
                      </a:r>
                      <a:r>
                        <a:rPr lang="en-US" sz="1000" baseline="0" dirty="0"/>
                        <a:t>l control topologies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Ideal for </a:t>
                      </a: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low latency non-linear control</a:t>
                      </a:r>
                      <a:endParaRPr lang="en-US" sz="10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5342">
                <a:tc>
                  <a:txBody>
                    <a:bodyPr/>
                    <a:lstStyle/>
                    <a:p>
                      <a:r>
                        <a:rPr lang="en-US" sz="1000" dirty="0"/>
                        <a:t>PWM/Capture</a:t>
                      </a:r>
                    </a:p>
                    <a:p>
                      <a:r>
                        <a:rPr lang="en-US" sz="1000" dirty="0"/>
                        <a:t>engine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Industry’s proven best in class and flexible</a:t>
                      </a:r>
                      <a:r>
                        <a:rPr lang="en-US" sz="1000" baseline="0" dirty="0"/>
                        <a:t> PWM generation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 to 200/MHz PWM clock with protection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Up to 150ps pulse width resolution with high resolution dead band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Tightly integrated  with the Analog sub-system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Multi</a:t>
                      </a:r>
                      <a:r>
                        <a:rPr lang="en-US" sz="1000" baseline="0" dirty="0"/>
                        <a:t>-phase &amp; multi-level control topologies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Protects shoot-through/short circuit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Efficient switching of </a:t>
                      </a:r>
                      <a:r>
                        <a:rPr lang="en-US" sz="1000" baseline="0" dirty="0" err="1">
                          <a:solidFill>
                            <a:srgbClr val="00B050"/>
                          </a:solidFill>
                        </a:rPr>
                        <a:t>GaN</a:t>
                      </a: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/</a:t>
                      </a:r>
                      <a:r>
                        <a:rPr lang="en-US" sz="1000" baseline="0" dirty="0" err="1">
                          <a:solidFill>
                            <a:srgbClr val="00B050"/>
                          </a:solidFill>
                        </a:rPr>
                        <a:t>SiC</a:t>
                      </a:r>
                      <a:r>
                        <a:rPr lang="en-US" sz="1000" baseline="0" dirty="0"/>
                        <a:t> power stage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 err="1"/>
                        <a:t>Glueless</a:t>
                      </a:r>
                      <a:r>
                        <a:rPr lang="en-US" sz="1000" baseline="0" dirty="0"/>
                        <a:t> interface to TI Gate Driver family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6778">
                <a:tc>
                  <a:txBody>
                    <a:bodyPr/>
                    <a:lstStyle/>
                    <a:p>
                      <a:r>
                        <a:rPr lang="en-US" sz="1000" dirty="0"/>
                        <a:t>Analog sub-system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Up</a:t>
                      </a:r>
                      <a:r>
                        <a:rPr lang="en-US" sz="1000" baseline="0" dirty="0"/>
                        <a:t> to x4 h</a:t>
                      </a:r>
                      <a:r>
                        <a:rPr lang="en-US" sz="1000" dirty="0"/>
                        <a:t>igh-precision,</a:t>
                      </a:r>
                      <a:r>
                        <a:rPr lang="en-US" sz="1000" baseline="0" dirty="0"/>
                        <a:t> just-in time 12/16bit ADCs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Flexible Analog comparator  &amp; DAC subsystems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Pre-processing blocks to minimize latency in sensing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Enables </a:t>
                      </a: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fast current/voltage sensing </a:t>
                      </a:r>
                      <a:r>
                        <a:rPr lang="en-US" sz="1000" baseline="0" dirty="0"/>
                        <a:t>scheme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Enables </a:t>
                      </a: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customizable Peak-current mode control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Minimizes</a:t>
                      </a:r>
                      <a:r>
                        <a:rPr lang="en-US" sz="1000" baseline="0" dirty="0"/>
                        <a:t> data </a:t>
                      </a: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analog preconditioning/latency</a:t>
                      </a:r>
                      <a:endParaRPr lang="en-US" sz="10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3020">
                <a:tc>
                  <a:txBody>
                    <a:bodyPr/>
                    <a:lstStyle/>
                    <a:p>
                      <a:r>
                        <a:rPr lang="en-US" sz="1000" dirty="0"/>
                        <a:t>Delta</a:t>
                      </a:r>
                      <a:r>
                        <a:rPr lang="en-US" sz="1000" baseline="0" dirty="0"/>
                        <a:t> Sigma- SDFM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Up</a:t>
                      </a:r>
                      <a:r>
                        <a:rPr lang="en-US" sz="1000" baseline="0" dirty="0"/>
                        <a:t> to 8 programmable Delta sigma filters</a:t>
                      </a:r>
                      <a:r>
                        <a:rPr lang="en-US" sz="1000" dirty="0"/>
                        <a:t>,</a:t>
                      </a:r>
                      <a:r>
                        <a:rPr lang="en-US" sz="1000" baseline="0" dirty="0"/>
                        <a:t> with digital comparators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baseline="0" dirty="0"/>
                        <a:t>Enables isolated current/voltage sensing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302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C00000"/>
                          </a:solidFill>
                        </a:rPr>
                        <a:t>CLB</a:t>
                      </a:r>
                      <a:r>
                        <a:rPr lang="en-US" sz="1000" dirty="0"/>
                        <a:t> </a:t>
                      </a:r>
                    </a:p>
                    <a:p>
                      <a:r>
                        <a:rPr lang="en-US" sz="1000" dirty="0"/>
                        <a:t>Configurable Logic</a:t>
                      </a:r>
                      <a:r>
                        <a:rPr lang="en-US" sz="1000" baseline="0" dirty="0"/>
                        <a:t> 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dirty="0"/>
                        <a:t>Configurable</a:t>
                      </a:r>
                      <a:r>
                        <a:rPr lang="en-US" sz="1000" baseline="0" dirty="0"/>
                        <a:t> logic to add customizable protection 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baseline="0" dirty="0"/>
                        <a:t>Custom peripheral events using Analog and digital triggers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Enables </a:t>
                      </a: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power stage protection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Develop </a:t>
                      </a: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advanced switching topologies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302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C00000"/>
                          </a:solidFill>
                        </a:rPr>
                        <a:t>Fast Serial interface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dirty="0"/>
                        <a:t>Supports</a:t>
                      </a:r>
                      <a:r>
                        <a:rPr lang="en-US" sz="1000" baseline="0" dirty="0"/>
                        <a:t> low cost fast serial interface up to 200Mbps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Enables </a:t>
                      </a: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isolated current sensing with low latency.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Allows </a:t>
                      </a:r>
                      <a:r>
                        <a:rPr lang="en-US" sz="1000" baseline="0" dirty="0">
                          <a:solidFill>
                            <a:srgbClr val="00B050"/>
                          </a:solidFill>
                        </a:rPr>
                        <a:t>distributed power stage architectures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4532">
                <a:tc>
                  <a:txBody>
                    <a:bodyPr/>
                    <a:lstStyle/>
                    <a:p>
                      <a:r>
                        <a:rPr lang="en-US" sz="1000" dirty="0"/>
                        <a:t>Communication</a:t>
                      </a:r>
                      <a:r>
                        <a:rPr lang="en-US" sz="1000" baseline="0" dirty="0"/>
                        <a:t> ports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baseline="0" dirty="0"/>
                        <a:t>Connectivity ports 50MHz SPI, CAN/CANFD/Ethernet/</a:t>
                      </a:r>
                      <a:r>
                        <a:rPr lang="en-US" sz="1000" baseline="0" dirty="0" err="1"/>
                        <a:t>Ethercat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/>
                        <a:t>Enables External host links for monitoring/control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71650" y="4736068"/>
            <a:ext cx="23241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C00000"/>
                </a:solidFill>
              </a:rPr>
              <a:t>Red</a:t>
            </a:r>
            <a:r>
              <a:rPr lang="en-US" sz="1000" dirty="0"/>
              <a:t>- Unique to C2000  MCU only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64000" y="4723368"/>
            <a:ext cx="2686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49604"/>
                </a:solidFill>
              </a:rPr>
              <a:t>Green</a:t>
            </a:r>
            <a:r>
              <a:rPr lang="en-US" sz="1000" dirty="0"/>
              <a:t> – Showcased in </a:t>
            </a:r>
            <a:r>
              <a:rPr lang="en-US" sz="1000" dirty="0" err="1"/>
              <a:t>TIDesigns</a:t>
            </a:r>
            <a:r>
              <a:rPr lang="en-US" sz="1000" dirty="0"/>
              <a:t>/examples 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20852" y="4721224"/>
            <a:ext cx="2133600" cy="154782"/>
          </a:xfrm>
        </p:spPr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6955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439910" y="0"/>
            <a:ext cx="72167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SLYP720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767665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8AD77C-BD5F-2342-833F-59D207238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775" y="173833"/>
            <a:ext cx="8458200" cy="610791"/>
          </a:xfrm>
        </p:spPr>
        <p:txBody>
          <a:bodyPr/>
          <a:lstStyle/>
          <a:p>
            <a:r>
              <a:rPr lang="en-US" dirty="0"/>
              <a:t>TI </a:t>
            </a:r>
            <a:r>
              <a:rPr lang="en-US" dirty="0" err="1"/>
              <a:t>GaN</a:t>
            </a:r>
            <a:r>
              <a:rPr lang="en-US" dirty="0"/>
              <a:t> + C2000: </a:t>
            </a:r>
            <a:r>
              <a:rPr lang="en-US" dirty="0">
                <a:solidFill>
                  <a:schemeClr val="tx1"/>
                </a:solidFill>
              </a:rPr>
              <a:t>Delivering efficient power solution</a:t>
            </a:r>
            <a:endParaRPr lang="en-US" dirty="0"/>
          </a:p>
        </p:txBody>
      </p:sp>
      <p:pic>
        <p:nvPicPr>
          <p:cNvPr id="5" name="Picture 2" descr="C:\Users\a0799778\AppData\Local\Microsoft\Windows\Temporary Internet Files\Content.Outlook\NNDKAUAW\TIDA-0096V3_top (2).jpg">
            <a:extLst>
              <a:ext uri="{FF2B5EF4-FFF2-40B4-BE49-F238E27FC236}">
                <a16:creationId xmlns:a16="http://schemas.microsoft.com/office/drawing/2014/main" xmlns="" id="{1B7F79B0-FF53-504A-B520-DEF7BB8D9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7443" y="1375794"/>
            <a:ext cx="2626930" cy="177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ular Callout 5">
            <a:extLst>
              <a:ext uri="{FF2B5EF4-FFF2-40B4-BE49-F238E27FC236}">
                <a16:creationId xmlns:a16="http://schemas.microsoft.com/office/drawing/2014/main" xmlns="" id="{E78CA986-D787-B246-91C2-282088CF10C1}"/>
              </a:ext>
            </a:extLst>
          </p:cNvPr>
          <p:cNvSpPr/>
          <p:nvPr/>
        </p:nvSpPr>
        <p:spPr>
          <a:xfrm rot="16200000">
            <a:off x="72004" y="1742285"/>
            <a:ext cx="2988815" cy="2274687"/>
          </a:xfrm>
          <a:prstGeom prst="wedgeRectCallout">
            <a:avLst>
              <a:gd name="adj1" fmla="val 42560"/>
              <a:gd name="adj2" fmla="val 112618"/>
            </a:avLst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91438" tIns="45719" rIns="45720" bIns="45719" rtlCol="0" anchor="t"/>
          <a:lstStyle/>
          <a:p>
            <a:r>
              <a:rPr lang="en-US" b="1" u="sng" dirty="0">
                <a:solidFill>
                  <a:schemeClr val="tx1"/>
                </a:solidFill>
              </a:rPr>
              <a:t>TI-GAN</a:t>
            </a:r>
          </a:p>
          <a:p>
            <a:pPr lvl="0">
              <a:spcAft>
                <a:spcPts val="600"/>
              </a:spcAft>
            </a:pPr>
            <a:endParaRPr lang="en-US" sz="1200" b="1" u="sng" dirty="0">
              <a:solidFill>
                <a:schemeClr val="tx1"/>
              </a:solidFill>
            </a:endParaRP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</a:rPr>
              <a:t>Integrated driver delivers 2X switching speed and half the losses of discrete GaN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</a:rPr>
              <a:t>Built-in protection designed for operation under extreme conditions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</a:rPr>
              <a:t>Simple interface signal for closed loop connection with C2000 real-time MCUs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7" name="Rectangular Callout 6">
            <a:extLst>
              <a:ext uri="{FF2B5EF4-FFF2-40B4-BE49-F238E27FC236}">
                <a16:creationId xmlns:a16="http://schemas.microsoft.com/office/drawing/2014/main" xmlns="" id="{2A618A70-9B76-984D-9BFA-D1B90E7D79BA}"/>
              </a:ext>
            </a:extLst>
          </p:cNvPr>
          <p:cNvSpPr/>
          <p:nvPr/>
        </p:nvSpPr>
        <p:spPr>
          <a:xfrm rot="16200000">
            <a:off x="6112126" y="1603303"/>
            <a:ext cx="2988815" cy="2533795"/>
          </a:xfrm>
          <a:prstGeom prst="wedgeRectCallout">
            <a:avLst>
              <a:gd name="adj1" fmla="val -9040"/>
              <a:gd name="adj2" fmla="val -84738"/>
            </a:avLst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91438" tIns="45719" rIns="45720" bIns="45719" rtlCol="0" anchor="t"/>
          <a:lstStyle/>
          <a:p>
            <a:r>
              <a:rPr lang="en-US" b="1" u="sng" dirty="0">
                <a:solidFill>
                  <a:schemeClr val="tx1"/>
                </a:solidFill>
              </a:rPr>
              <a:t>C2000 real-time MCUs</a:t>
            </a:r>
          </a:p>
          <a:p>
            <a:pPr lvl="0">
              <a:spcAft>
                <a:spcPts val="600"/>
              </a:spcAft>
            </a:pPr>
            <a:endParaRPr lang="en-US" sz="1200" dirty="0">
              <a:solidFill>
                <a:srgbClr val="000000"/>
              </a:solidFill>
            </a:endParaRP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</a:rPr>
              <a:t>12-/16-bit ADCs with up to 3.5MSPS for high speed and accurate voltage and current sensing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</a:rPr>
              <a:t>Powerful 32-bit Floating point DSP enabling multi-phase and multi-level control topologies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</a:rPr>
              <a:t>Highly flexible, High resolution 150ps PWM enables high frequency converter design </a:t>
            </a:r>
          </a:p>
          <a:p>
            <a:pPr>
              <a:spcAft>
                <a:spcPts val="600"/>
              </a:spcAft>
            </a:pPr>
            <a:endParaRPr lang="en-US" sz="1200" dirty="0">
              <a:solidFill>
                <a:srgbClr val="000000"/>
              </a:solidFill>
            </a:endParaRPr>
          </a:p>
          <a:p>
            <a:pPr lvl="0">
              <a:spcAft>
                <a:spcPts val="600"/>
              </a:spcAft>
            </a:pPr>
            <a:endParaRPr lang="en-US" sz="1200" dirty="0">
              <a:solidFill>
                <a:srgbClr val="000000"/>
              </a:solidFill>
            </a:endParaRPr>
          </a:p>
          <a:p>
            <a:pPr lvl="0">
              <a:spcAft>
                <a:spcPts val="600"/>
              </a:spcAft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92362A7-7017-174D-AD23-544982A1E07D}"/>
              </a:ext>
            </a:extLst>
          </p:cNvPr>
          <p:cNvSpPr/>
          <p:nvPr/>
        </p:nvSpPr>
        <p:spPr>
          <a:xfrm>
            <a:off x="3598271" y="791019"/>
            <a:ext cx="19474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1MHz CrM PFC</a:t>
            </a:r>
          </a:p>
          <a:p>
            <a:r>
              <a:rPr lang="en-US" sz="1600" dirty="0">
                <a:solidFill>
                  <a:schemeClr val="tx2"/>
                </a:solidFill>
              </a:rPr>
              <a:t>with 99% Efficiency</a:t>
            </a: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xmlns="" id="{502A9B8D-335F-B549-8C68-FE1971E25D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2" y="3505415"/>
            <a:ext cx="2533795" cy="85919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76188" tIns="38093" rIns="76188" bIns="38093">
            <a:spAutoFit/>
          </a:bodyPr>
          <a:lstStyle>
            <a:lvl1pPr eaLnBrk="0" hangingPunct="0">
              <a:spcBef>
                <a:spcPts val="663"/>
              </a:spcBef>
              <a:buChar char="•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cs typeface="+mn-cs"/>
              </a:rPr>
              <a:t>Power Density: </a:t>
            </a:r>
            <a:r>
              <a:rPr lang="en-US" altLang="en-US" sz="1100" b="1" dirty="0">
                <a:solidFill>
                  <a:srgbClr val="FFFF00"/>
                </a:solidFill>
              </a:rPr>
              <a:t>250</a:t>
            </a: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cs typeface="+mn-cs"/>
              </a:rPr>
              <a:t> W/in</a:t>
            </a:r>
            <a:r>
              <a:rPr kumimoji="0" lang="en-US" altLang="en-US" sz="1100" b="1" i="0" u="none" strike="noStrike" kern="1200" cap="none" spc="0" normalizeH="0" baseline="3000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cs typeface="+mn-cs"/>
              </a:rPr>
              <a:t>3 </a:t>
            </a: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cs typeface="+mn-cs"/>
              </a:rPr>
              <a:t> </a:t>
            </a:r>
            <a:r>
              <a:rPr kumimoji="0" lang="en-US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cs typeface="+mn-cs"/>
              </a:rPr>
              <a:t>(</a:t>
            </a:r>
            <a:r>
              <a:rPr lang="en-US" altLang="en-US" sz="1050" b="1" dirty="0">
                <a:solidFill>
                  <a:srgbClr val="FFFF00"/>
                </a:solidFill>
              </a:rPr>
              <a:t>15.2</a:t>
            </a:r>
            <a:r>
              <a:rPr kumimoji="0" lang="en-US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cs typeface="+mn-cs"/>
              </a:rPr>
              <a:t> W/cm</a:t>
            </a:r>
            <a:r>
              <a:rPr kumimoji="0" lang="en-US" altLang="en-US" sz="1050" b="1" i="0" u="none" strike="noStrike" kern="1200" cap="none" spc="0" normalizeH="0" baseline="3000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cs typeface="+mn-cs"/>
              </a:rPr>
              <a:t>3</a:t>
            </a:r>
            <a:r>
              <a:rPr kumimoji="0" lang="en-US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cs typeface="+mn-cs"/>
              </a:rPr>
              <a:t>)</a:t>
            </a:r>
            <a:endParaRPr kumimoji="0" lang="en-US" altLang="en-US" sz="1050" b="1" i="0" u="none" strike="noStrike" kern="1200" cap="none" spc="0" normalizeH="0" baseline="3000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Versus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Silicon: 55 W/in</a:t>
            </a:r>
            <a:r>
              <a:rPr kumimoji="0" lang="en-US" altLang="en-US" sz="1100" b="1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3 </a:t>
            </a:r>
            <a:r>
              <a:rPr kumimoji="0" lang="en-US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(3.4 W/cm</a:t>
            </a:r>
            <a:r>
              <a:rPr kumimoji="0" lang="en-US" altLang="en-US" sz="1050" b="1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3</a:t>
            </a:r>
            <a:r>
              <a:rPr kumimoji="0" lang="en-US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)</a:t>
            </a:r>
            <a:endParaRPr kumimoji="0" lang="en-US" altLang="en-US" sz="105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05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3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Title 1"/>
          <p:cNvSpPr>
            <a:spLocks noGrp="1"/>
          </p:cNvSpPr>
          <p:nvPr>
            <p:ph type="title" idx="4294967295"/>
          </p:nvPr>
        </p:nvSpPr>
        <p:spPr>
          <a:xfrm>
            <a:off x="0" y="75010"/>
            <a:ext cx="8458200" cy="610791"/>
          </a:xfrm>
        </p:spPr>
        <p:txBody>
          <a:bodyPr/>
          <a:lstStyle/>
          <a:p>
            <a:pPr eaLnBrk="1" hangingPunct="1"/>
            <a:r>
              <a:rPr lang="en-US" sz="2400" dirty="0"/>
              <a:t>Applications for </a:t>
            </a:r>
            <a:r>
              <a:rPr lang="en-US" sz="2400" dirty="0" err="1"/>
              <a:t>GaN</a:t>
            </a:r>
            <a:r>
              <a:rPr lang="en-US" sz="2400" dirty="0"/>
              <a:t> &amp; C2000 real-time MCUs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-26767" y="717668"/>
            <a:ext cx="9205688" cy="4024137"/>
            <a:chOff x="-21210" y="956890"/>
            <a:chExt cx="9205688" cy="5365516"/>
          </a:xfrm>
        </p:grpSpPr>
        <p:sp>
          <p:nvSpPr>
            <p:cNvPr id="9" name="Rectangle 8"/>
            <p:cNvSpPr/>
            <p:nvPr/>
          </p:nvSpPr>
          <p:spPr>
            <a:xfrm>
              <a:off x="-10452" y="969963"/>
              <a:ext cx="9157018" cy="5145087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shade val="30000"/>
                    <a:satMod val="115000"/>
                  </a:schemeClr>
                </a:gs>
                <a:gs pos="50000">
                  <a:schemeClr val="tx2">
                    <a:shade val="67500"/>
                    <a:satMod val="115000"/>
                  </a:schemeClr>
                </a:gs>
                <a:gs pos="100000">
                  <a:schemeClr val="tx2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62"/>
              <a:endParaRPr 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86" name="Rectangle 5"/>
            <p:cNvSpPr/>
            <p:nvPr/>
          </p:nvSpPr>
          <p:spPr>
            <a:xfrm flipH="1">
              <a:off x="4568058" y="3810001"/>
              <a:ext cx="4578508" cy="2305051"/>
            </a:xfrm>
            <a:custGeom>
              <a:avLst/>
              <a:gdLst>
                <a:gd name="connsiteX0" fmla="*/ 0 w 4476549"/>
                <a:gd name="connsiteY0" fmla="*/ 0 h 2346325"/>
                <a:gd name="connsiteX1" fmla="*/ 4476549 w 4476549"/>
                <a:gd name="connsiteY1" fmla="*/ 0 h 2346325"/>
                <a:gd name="connsiteX2" fmla="*/ 4476549 w 4476549"/>
                <a:gd name="connsiteY2" fmla="*/ 2346325 h 2346325"/>
                <a:gd name="connsiteX3" fmla="*/ 0 w 4476549"/>
                <a:gd name="connsiteY3" fmla="*/ 2346325 h 2346325"/>
                <a:gd name="connsiteX4" fmla="*/ 0 w 4476549"/>
                <a:gd name="connsiteY4" fmla="*/ 0 h 2346325"/>
                <a:gd name="connsiteX0" fmla="*/ 0 w 4486382"/>
                <a:gd name="connsiteY0" fmla="*/ 1406013 h 2346325"/>
                <a:gd name="connsiteX1" fmla="*/ 4486382 w 4486382"/>
                <a:gd name="connsiteY1" fmla="*/ 0 h 2346325"/>
                <a:gd name="connsiteX2" fmla="*/ 4486382 w 4486382"/>
                <a:gd name="connsiteY2" fmla="*/ 2346325 h 2346325"/>
                <a:gd name="connsiteX3" fmla="*/ 9833 w 4486382"/>
                <a:gd name="connsiteY3" fmla="*/ 2346325 h 2346325"/>
                <a:gd name="connsiteX4" fmla="*/ 0 w 4486382"/>
                <a:gd name="connsiteY4" fmla="*/ 1406013 h 2346325"/>
                <a:gd name="connsiteX0" fmla="*/ 0 w 4486382"/>
                <a:gd name="connsiteY0" fmla="*/ 1229032 h 2346325"/>
                <a:gd name="connsiteX1" fmla="*/ 4486382 w 4486382"/>
                <a:gd name="connsiteY1" fmla="*/ 0 h 2346325"/>
                <a:gd name="connsiteX2" fmla="*/ 4486382 w 4486382"/>
                <a:gd name="connsiteY2" fmla="*/ 2346325 h 2346325"/>
                <a:gd name="connsiteX3" fmla="*/ 9833 w 4486382"/>
                <a:gd name="connsiteY3" fmla="*/ 2346325 h 2346325"/>
                <a:gd name="connsiteX4" fmla="*/ 0 w 4486382"/>
                <a:gd name="connsiteY4" fmla="*/ 1229032 h 2346325"/>
                <a:gd name="connsiteX0" fmla="*/ 0 w 4486382"/>
                <a:gd name="connsiteY0" fmla="*/ 1111045 h 2228338"/>
                <a:gd name="connsiteX1" fmla="*/ 4486382 w 4486382"/>
                <a:gd name="connsiteY1" fmla="*/ 0 h 2228338"/>
                <a:gd name="connsiteX2" fmla="*/ 4486382 w 4486382"/>
                <a:gd name="connsiteY2" fmla="*/ 2228338 h 2228338"/>
                <a:gd name="connsiteX3" fmla="*/ 9833 w 4486382"/>
                <a:gd name="connsiteY3" fmla="*/ 2228338 h 2228338"/>
                <a:gd name="connsiteX4" fmla="*/ 0 w 4486382"/>
                <a:gd name="connsiteY4" fmla="*/ 1111045 h 222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382" h="2228338">
                  <a:moveTo>
                    <a:pt x="0" y="1111045"/>
                  </a:moveTo>
                  <a:lnTo>
                    <a:pt x="4486382" y="0"/>
                  </a:lnTo>
                  <a:lnTo>
                    <a:pt x="4486382" y="2228338"/>
                  </a:lnTo>
                  <a:lnTo>
                    <a:pt x="9833" y="2228338"/>
                  </a:lnTo>
                  <a:cubicBezTo>
                    <a:pt x="6555" y="1855907"/>
                    <a:pt x="3278" y="1483476"/>
                    <a:pt x="0" y="11110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F5F5F"/>
                </a:gs>
                <a:gs pos="50000">
                  <a:srgbClr val="B2B2B2"/>
                </a:gs>
                <a:gs pos="100000">
                  <a:srgbClr val="C0C0C0"/>
                </a:gs>
              </a:gsLst>
              <a:lin ang="18900000" scaled="1"/>
              <a:tileRect/>
            </a:gra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862"/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-21210" y="3886713"/>
              <a:ext cx="4589268" cy="2228339"/>
            </a:xfrm>
            <a:custGeom>
              <a:avLst/>
              <a:gdLst>
                <a:gd name="connsiteX0" fmla="*/ 0 w 4476549"/>
                <a:gd name="connsiteY0" fmla="*/ 0 h 2346325"/>
                <a:gd name="connsiteX1" fmla="*/ 4476549 w 4476549"/>
                <a:gd name="connsiteY1" fmla="*/ 0 h 2346325"/>
                <a:gd name="connsiteX2" fmla="*/ 4476549 w 4476549"/>
                <a:gd name="connsiteY2" fmla="*/ 2346325 h 2346325"/>
                <a:gd name="connsiteX3" fmla="*/ 0 w 4476549"/>
                <a:gd name="connsiteY3" fmla="*/ 2346325 h 2346325"/>
                <a:gd name="connsiteX4" fmla="*/ 0 w 4476549"/>
                <a:gd name="connsiteY4" fmla="*/ 0 h 2346325"/>
                <a:gd name="connsiteX0" fmla="*/ 0 w 4486382"/>
                <a:gd name="connsiteY0" fmla="*/ 1406013 h 2346325"/>
                <a:gd name="connsiteX1" fmla="*/ 4486382 w 4486382"/>
                <a:gd name="connsiteY1" fmla="*/ 0 h 2346325"/>
                <a:gd name="connsiteX2" fmla="*/ 4486382 w 4486382"/>
                <a:gd name="connsiteY2" fmla="*/ 2346325 h 2346325"/>
                <a:gd name="connsiteX3" fmla="*/ 9833 w 4486382"/>
                <a:gd name="connsiteY3" fmla="*/ 2346325 h 2346325"/>
                <a:gd name="connsiteX4" fmla="*/ 0 w 4486382"/>
                <a:gd name="connsiteY4" fmla="*/ 1406013 h 2346325"/>
                <a:gd name="connsiteX0" fmla="*/ 0 w 4486382"/>
                <a:gd name="connsiteY0" fmla="*/ 1229032 h 2346325"/>
                <a:gd name="connsiteX1" fmla="*/ 4486382 w 4486382"/>
                <a:gd name="connsiteY1" fmla="*/ 0 h 2346325"/>
                <a:gd name="connsiteX2" fmla="*/ 4486382 w 4486382"/>
                <a:gd name="connsiteY2" fmla="*/ 2346325 h 2346325"/>
                <a:gd name="connsiteX3" fmla="*/ 9833 w 4486382"/>
                <a:gd name="connsiteY3" fmla="*/ 2346325 h 2346325"/>
                <a:gd name="connsiteX4" fmla="*/ 0 w 4486382"/>
                <a:gd name="connsiteY4" fmla="*/ 1229032 h 2346325"/>
                <a:gd name="connsiteX0" fmla="*/ 0 w 4486382"/>
                <a:gd name="connsiteY0" fmla="*/ 1111045 h 2228338"/>
                <a:gd name="connsiteX1" fmla="*/ 4486382 w 4486382"/>
                <a:gd name="connsiteY1" fmla="*/ 0 h 2228338"/>
                <a:gd name="connsiteX2" fmla="*/ 4486382 w 4486382"/>
                <a:gd name="connsiteY2" fmla="*/ 2228338 h 2228338"/>
                <a:gd name="connsiteX3" fmla="*/ 9833 w 4486382"/>
                <a:gd name="connsiteY3" fmla="*/ 2228338 h 2228338"/>
                <a:gd name="connsiteX4" fmla="*/ 0 w 4486382"/>
                <a:gd name="connsiteY4" fmla="*/ 1111045 h 222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382" h="2228338">
                  <a:moveTo>
                    <a:pt x="0" y="1111045"/>
                  </a:moveTo>
                  <a:lnTo>
                    <a:pt x="4486382" y="0"/>
                  </a:lnTo>
                  <a:lnTo>
                    <a:pt x="4486382" y="2228338"/>
                  </a:lnTo>
                  <a:lnTo>
                    <a:pt x="9833" y="2228338"/>
                  </a:lnTo>
                  <a:cubicBezTo>
                    <a:pt x="6555" y="1855907"/>
                    <a:pt x="3278" y="1483476"/>
                    <a:pt x="0" y="11110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F5F5F"/>
                </a:gs>
                <a:gs pos="50000">
                  <a:srgbClr val="B2B2B2"/>
                </a:gs>
                <a:gs pos="100000">
                  <a:srgbClr val="C0C0C0"/>
                </a:gs>
              </a:gsLst>
              <a:lin ang="18900000" scaled="1"/>
              <a:tileRect/>
            </a:gra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862"/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84" name="Rectangle 3"/>
            <p:cNvSpPr/>
            <p:nvPr/>
          </p:nvSpPr>
          <p:spPr>
            <a:xfrm flipH="1">
              <a:off x="4638574" y="962025"/>
              <a:ext cx="4507992" cy="2195512"/>
            </a:xfrm>
            <a:custGeom>
              <a:avLst/>
              <a:gdLst>
                <a:gd name="connsiteX0" fmla="*/ 0 w 4505325"/>
                <a:gd name="connsiteY0" fmla="*/ 0 h 2163764"/>
                <a:gd name="connsiteX1" fmla="*/ 4505325 w 4505325"/>
                <a:gd name="connsiteY1" fmla="*/ 0 h 2163764"/>
                <a:gd name="connsiteX2" fmla="*/ 4505325 w 4505325"/>
                <a:gd name="connsiteY2" fmla="*/ 2163764 h 2163764"/>
                <a:gd name="connsiteX3" fmla="*/ 0 w 4505325"/>
                <a:gd name="connsiteY3" fmla="*/ 2163764 h 2163764"/>
                <a:gd name="connsiteX4" fmla="*/ 0 w 4505325"/>
                <a:gd name="connsiteY4" fmla="*/ 0 h 2163764"/>
                <a:gd name="connsiteX0" fmla="*/ 0 w 4505325"/>
                <a:gd name="connsiteY0" fmla="*/ 0 h 2163764"/>
                <a:gd name="connsiteX1" fmla="*/ 4505325 w 4505325"/>
                <a:gd name="connsiteY1" fmla="*/ 0 h 2163764"/>
                <a:gd name="connsiteX2" fmla="*/ 4505325 w 4505325"/>
                <a:gd name="connsiteY2" fmla="*/ 2163764 h 2163764"/>
                <a:gd name="connsiteX3" fmla="*/ 9625 w 4505325"/>
                <a:gd name="connsiteY3" fmla="*/ 979856 h 2163764"/>
                <a:gd name="connsiteX4" fmla="*/ 0 w 4505325"/>
                <a:gd name="connsiteY4" fmla="*/ 0 h 2163764"/>
                <a:gd name="connsiteX0" fmla="*/ 0 w 4505325"/>
                <a:gd name="connsiteY0" fmla="*/ 0 h 2163764"/>
                <a:gd name="connsiteX1" fmla="*/ 4505325 w 4505325"/>
                <a:gd name="connsiteY1" fmla="*/ 0 h 2163764"/>
                <a:gd name="connsiteX2" fmla="*/ 4505325 w 4505325"/>
                <a:gd name="connsiteY2" fmla="*/ 2163764 h 2163764"/>
                <a:gd name="connsiteX3" fmla="*/ 19251 w 4505325"/>
                <a:gd name="connsiteY3" fmla="*/ 1191612 h 2163764"/>
                <a:gd name="connsiteX4" fmla="*/ 0 w 4505325"/>
                <a:gd name="connsiteY4" fmla="*/ 0 h 2163764"/>
                <a:gd name="connsiteX0" fmla="*/ 0 w 4505325"/>
                <a:gd name="connsiteY0" fmla="*/ 0 h 2298518"/>
                <a:gd name="connsiteX1" fmla="*/ 4505325 w 4505325"/>
                <a:gd name="connsiteY1" fmla="*/ 0 h 2298518"/>
                <a:gd name="connsiteX2" fmla="*/ 4505325 w 4505325"/>
                <a:gd name="connsiteY2" fmla="*/ 2298518 h 2298518"/>
                <a:gd name="connsiteX3" fmla="*/ 19251 w 4505325"/>
                <a:gd name="connsiteY3" fmla="*/ 1191612 h 2298518"/>
                <a:gd name="connsiteX4" fmla="*/ 0 w 4505325"/>
                <a:gd name="connsiteY4" fmla="*/ 0 h 2298518"/>
                <a:gd name="connsiteX0" fmla="*/ 926 w 4506251"/>
                <a:gd name="connsiteY0" fmla="*/ 0 h 2298518"/>
                <a:gd name="connsiteX1" fmla="*/ 4506251 w 4506251"/>
                <a:gd name="connsiteY1" fmla="*/ 0 h 2298518"/>
                <a:gd name="connsiteX2" fmla="*/ 4506251 w 4506251"/>
                <a:gd name="connsiteY2" fmla="*/ 2298518 h 2298518"/>
                <a:gd name="connsiteX3" fmla="*/ 926 w 4506251"/>
                <a:gd name="connsiteY3" fmla="*/ 1191612 h 2298518"/>
                <a:gd name="connsiteX4" fmla="*/ 926 w 4506251"/>
                <a:gd name="connsiteY4" fmla="*/ 0 h 229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6251" h="2298518">
                  <a:moveTo>
                    <a:pt x="926" y="0"/>
                  </a:moveTo>
                  <a:lnTo>
                    <a:pt x="4506251" y="0"/>
                  </a:lnTo>
                  <a:lnTo>
                    <a:pt x="4506251" y="2298518"/>
                  </a:lnTo>
                  <a:lnTo>
                    <a:pt x="926" y="1191612"/>
                  </a:lnTo>
                  <a:cubicBezTo>
                    <a:pt x="-2282" y="864993"/>
                    <a:pt x="4134" y="326619"/>
                    <a:pt x="92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F5F5F"/>
                </a:gs>
                <a:gs pos="50000">
                  <a:srgbClr val="B2B2B2"/>
                </a:gs>
                <a:gs pos="100000">
                  <a:srgbClr val="C0C0C0"/>
                </a:gs>
              </a:gsLst>
              <a:lin ang="2700000" scaled="1"/>
              <a:tileRect/>
            </a:gra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862"/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83" name="Rectangle 4"/>
            <p:cNvSpPr/>
            <p:nvPr/>
          </p:nvSpPr>
          <p:spPr>
            <a:xfrm flipH="1">
              <a:off x="4638574" y="2228850"/>
              <a:ext cx="4507992" cy="2603500"/>
            </a:xfrm>
            <a:custGeom>
              <a:avLst/>
              <a:gdLst>
                <a:gd name="connsiteX0" fmla="*/ 0 w 4495800"/>
                <a:gd name="connsiteY0" fmla="*/ 0 h 2649537"/>
                <a:gd name="connsiteX1" fmla="*/ 4495800 w 4495800"/>
                <a:gd name="connsiteY1" fmla="*/ 0 h 2649537"/>
                <a:gd name="connsiteX2" fmla="*/ 4495800 w 4495800"/>
                <a:gd name="connsiteY2" fmla="*/ 2649537 h 2649537"/>
                <a:gd name="connsiteX3" fmla="*/ 0 w 4495800"/>
                <a:gd name="connsiteY3" fmla="*/ 2649537 h 2649537"/>
                <a:gd name="connsiteX4" fmla="*/ 0 w 4495800"/>
                <a:gd name="connsiteY4" fmla="*/ 0 h 2649537"/>
                <a:gd name="connsiteX0" fmla="*/ 0 w 4495800"/>
                <a:gd name="connsiteY0" fmla="*/ 0 h 2649537"/>
                <a:gd name="connsiteX1" fmla="*/ 4476550 w 4495800"/>
                <a:gd name="connsiteY1" fmla="*/ 1049153 h 2649537"/>
                <a:gd name="connsiteX2" fmla="*/ 4495800 w 4495800"/>
                <a:gd name="connsiteY2" fmla="*/ 2649537 h 2649537"/>
                <a:gd name="connsiteX3" fmla="*/ 0 w 4495800"/>
                <a:gd name="connsiteY3" fmla="*/ 2649537 h 2649537"/>
                <a:gd name="connsiteX4" fmla="*/ 0 w 4495800"/>
                <a:gd name="connsiteY4" fmla="*/ 0 h 2649537"/>
                <a:gd name="connsiteX0" fmla="*/ 0 w 4476550"/>
                <a:gd name="connsiteY0" fmla="*/ 0 h 2649537"/>
                <a:gd name="connsiteX1" fmla="*/ 4476550 w 4476550"/>
                <a:gd name="connsiteY1" fmla="*/ 1049153 h 2649537"/>
                <a:gd name="connsiteX2" fmla="*/ 4476550 w 4476550"/>
                <a:gd name="connsiteY2" fmla="*/ 1687010 h 2649537"/>
                <a:gd name="connsiteX3" fmla="*/ 0 w 4476550"/>
                <a:gd name="connsiteY3" fmla="*/ 2649537 h 2649537"/>
                <a:gd name="connsiteX4" fmla="*/ 0 w 4476550"/>
                <a:gd name="connsiteY4" fmla="*/ 0 h 2649537"/>
                <a:gd name="connsiteX0" fmla="*/ 0 w 4476550"/>
                <a:gd name="connsiteY0" fmla="*/ 0 h 2649537"/>
                <a:gd name="connsiteX1" fmla="*/ 4476550 w 4476550"/>
                <a:gd name="connsiteY1" fmla="*/ 1049153 h 2649537"/>
                <a:gd name="connsiteX2" fmla="*/ 4466925 w 4476550"/>
                <a:gd name="connsiteY2" fmla="*/ 1504130 h 2649537"/>
                <a:gd name="connsiteX3" fmla="*/ 0 w 4476550"/>
                <a:gd name="connsiteY3" fmla="*/ 2649537 h 2649537"/>
                <a:gd name="connsiteX4" fmla="*/ 0 w 4476550"/>
                <a:gd name="connsiteY4" fmla="*/ 0 h 2649537"/>
                <a:gd name="connsiteX0" fmla="*/ 0 w 4476550"/>
                <a:gd name="connsiteY0" fmla="*/ 0 h 2562910"/>
                <a:gd name="connsiteX1" fmla="*/ 4476550 w 4476550"/>
                <a:gd name="connsiteY1" fmla="*/ 1049153 h 2562910"/>
                <a:gd name="connsiteX2" fmla="*/ 4466925 w 4476550"/>
                <a:gd name="connsiteY2" fmla="*/ 1504130 h 2562910"/>
                <a:gd name="connsiteX3" fmla="*/ 0 w 4476550"/>
                <a:gd name="connsiteY3" fmla="*/ 2562910 h 2562910"/>
                <a:gd name="connsiteX4" fmla="*/ 0 w 4476550"/>
                <a:gd name="connsiteY4" fmla="*/ 0 h 2562910"/>
                <a:gd name="connsiteX0" fmla="*/ 0 w 4476550"/>
                <a:gd name="connsiteY0" fmla="*/ 0 h 2514784"/>
                <a:gd name="connsiteX1" fmla="*/ 4476550 w 4476550"/>
                <a:gd name="connsiteY1" fmla="*/ 1049153 h 2514784"/>
                <a:gd name="connsiteX2" fmla="*/ 4466925 w 4476550"/>
                <a:gd name="connsiteY2" fmla="*/ 1504130 h 2514784"/>
                <a:gd name="connsiteX3" fmla="*/ 9625 w 4476550"/>
                <a:gd name="connsiteY3" fmla="*/ 2514784 h 2514784"/>
                <a:gd name="connsiteX4" fmla="*/ 0 w 4476550"/>
                <a:gd name="connsiteY4" fmla="*/ 0 h 2514784"/>
                <a:gd name="connsiteX0" fmla="*/ 0 w 4476550"/>
                <a:gd name="connsiteY0" fmla="*/ 0 h 2219817"/>
                <a:gd name="connsiteX1" fmla="*/ 4476550 w 4476550"/>
                <a:gd name="connsiteY1" fmla="*/ 1049153 h 2219817"/>
                <a:gd name="connsiteX2" fmla="*/ 4466925 w 4476550"/>
                <a:gd name="connsiteY2" fmla="*/ 1504130 h 2219817"/>
                <a:gd name="connsiteX3" fmla="*/ 29290 w 4476550"/>
                <a:gd name="connsiteY3" fmla="*/ 2219817 h 2219817"/>
                <a:gd name="connsiteX4" fmla="*/ 0 w 4476550"/>
                <a:gd name="connsiteY4" fmla="*/ 0 h 2219817"/>
                <a:gd name="connsiteX0" fmla="*/ 1109 w 4477659"/>
                <a:gd name="connsiteY0" fmla="*/ 0 h 2603275"/>
                <a:gd name="connsiteX1" fmla="*/ 4477659 w 4477659"/>
                <a:gd name="connsiteY1" fmla="*/ 1049153 h 2603275"/>
                <a:gd name="connsiteX2" fmla="*/ 4468034 w 4477659"/>
                <a:gd name="connsiteY2" fmla="*/ 1504130 h 2603275"/>
                <a:gd name="connsiteX3" fmla="*/ 902 w 4477659"/>
                <a:gd name="connsiteY3" fmla="*/ 2603275 h 2603275"/>
                <a:gd name="connsiteX4" fmla="*/ 1109 w 4477659"/>
                <a:gd name="connsiteY4" fmla="*/ 0 h 26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7659" h="2603275">
                  <a:moveTo>
                    <a:pt x="1109" y="0"/>
                  </a:moveTo>
                  <a:lnTo>
                    <a:pt x="4477659" y="1049153"/>
                  </a:lnTo>
                  <a:lnTo>
                    <a:pt x="4468034" y="1504130"/>
                  </a:lnTo>
                  <a:lnTo>
                    <a:pt x="902" y="2603275"/>
                  </a:lnTo>
                  <a:cubicBezTo>
                    <a:pt x="-2306" y="1765014"/>
                    <a:pt x="4317" y="838261"/>
                    <a:pt x="110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F5F5F"/>
                </a:gs>
                <a:gs pos="50000">
                  <a:srgbClr val="B2B2B2"/>
                </a:gs>
                <a:gs pos="100000">
                  <a:srgbClr val="C0C0C0"/>
                </a:gs>
              </a:gsLst>
              <a:lin ang="0" scaled="1"/>
              <a:tileRect/>
            </a:gra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862"/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-10452" y="2303463"/>
              <a:ext cx="4507992" cy="2603500"/>
            </a:xfrm>
            <a:custGeom>
              <a:avLst/>
              <a:gdLst>
                <a:gd name="connsiteX0" fmla="*/ 0 w 4495800"/>
                <a:gd name="connsiteY0" fmla="*/ 0 h 2649537"/>
                <a:gd name="connsiteX1" fmla="*/ 4495800 w 4495800"/>
                <a:gd name="connsiteY1" fmla="*/ 0 h 2649537"/>
                <a:gd name="connsiteX2" fmla="*/ 4495800 w 4495800"/>
                <a:gd name="connsiteY2" fmla="*/ 2649537 h 2649537"/>
                <a:gd name="connsiteX3" fmla="*/ 0 w 4495800"/>
                <a:gd name="connsiteY3" fmla="*/ 2649537 h 2649537"/>
                <a:gd name="connsiteX4" fmla="*/ 0 w 4495800"/>
                <a:gd name="connsiteY4" fmla="*/ 0 h 2649537"/>
                <a:gd name="connsiteX0" fmla="*/ 0 w 4495800"/>
                <a:gd name="connsiteY0" fmla="*/ 0 h 2649537"/>
                <a:gd name="connsiteX1" fmla="*/ 4476550 w 4495800"/>
                <a:gd name="connsiteY1" fmla="*/ 1049153 h 2649537"/>
                <a:gd name="connsiteX2" fmla="*/ 4495800 w 4495800"/>
                <a:gd name="connsiteY2" fmla="*/ 2649537 h 2649537"/>
                <a:gd name="connsiteX3" fmla="*/ 0 w 4495800"/>
                <a:gd name="connsiteY3" fmla="*/ 2649537 h 2649537"/>
                <a:gd name="connsiteX4" fmla="*/ 0 w 4495800"/>
                <a:gd name="connsiteY4" fmla="*/ 0 h 2649537"/>
                <a:gd name="connsiteX0" fmla="*/ 0 w 4476550"/>
                <a:gd name="connsiteY0" fmla="*/ 0 h 2649537"/>
                <a:gd name="connsiteX1" fmla="*/ 4476550 w 4476550"/>
                <a:gd name="connsiteY1" fmla="*/ 1049153 h 2649537"/>
                <a:gd name="connsiteX2" fmla="*/ 4476550 w 4476550"/>
                <a:gd name="connsiteY2" fmla="*/ 1687010 h 2649537"/>
                <a:gd name="connsiteX3" fmla="*/ 0 w 4476550"/>
                <a:gd name="connsiteY3" fmla="*/ 2649537 h 2649537"/>
                <a:gd name="connsiteX4" fmla="*/ 0 w 4476550"/>
                <a:gd name="connsiteY4" fmla="*/ 0 h 2649537"/>
                <a:gd name="connsiteX0" fmla="*/ 0 w 4476550"/>
                <a:gd name="connsiteY0" fmla="*/ 0 h 2649537"/>
                <a:gd name="connsiteX1" fmla="*/ 4476550 w 4476550"/>
                <a:gd name="connsiteY1" fmla="*/ 1049153 h 2649537"/>
                <a:gd name="connsiteX2" fmla="*/ 4466925 w 4476550"/>
                <a:gd name="connsiteY2" fmla="*/ 1504130 h 2649537"/>
                <a:gd name="connsiteX3" fmla="*/ 0 w 4476550"/>
                <a:gd name="connsiteY3" fmla="*/ 2649537 h 2649537"/>
                <a:gd name="connsiteX4" fmla="*/ 0 w 4476550"/>
                <a:gd name="connsiteY4" fmla="*/ 0 h 2649537"/>
                <a:gd name="connsiteX0" fmla="*/ 0 w 4476550"/>
                <a:gd name="connsiteY0" fmla="*/ 0 h 2562910"/>
                <a:gd name="connsiteX1" fmla="*/ 4476550 w 4476550"/>
                <a:gd name="connsiteY1" fmla="*/ 1049153 h 2562910"/>
                <a:gd name="connsiteX2" fmla="*/ 4466925 w 4476550"/>
                <a:gd name="connsiteY2" fmla="*/ 1504130 h 2562910"/>
                <a:gd name="connsiteX3" fmla="*/ 0 w 4476550"/>
                <a:gd name="connsiteY3" fmla="*/ 2562910 h 2562910"/>
                <a:gd name="connsiteX4" fmla="*/ 0 w 4476550"/>
                <a:gd name="connsiteY4" fmla="*/ 0 h 2562910"/>
                <a:gd name="connsiteX0" fmla="*/ 0 w 4476550"/>
                <a:gd name="connsiteY0" fmla="*/ 0 h 2514784"/>
                <a:gd name="connsiteX1" fmla="*/ 4476550 w 4476550"/>
                <a:gd name="connsiteY1" fmla="*/ 1049153 h 2514784"/>
                <a:gd name="connsiteX2" fmla="*/ 4466925 w 4476550"/>
                <a:gd name="connsiteY2" fmla="*/ 1504130 h 2514784"/>
                <a:gd name="connsiteX3" fmla="*/ 9625 w 4476550"/>
                <a:gd name="connsiteY3" fmla="*/ 2514784 h 2514784"/>
                <a:gd name="connsiteX4" fmla="*/ 0 w 4476550"/>
                <a:gd name="connsiteY4" fmla="*/ 0 h 2514784"/>
                <a:gd name="connsiteX0" fmla="*/ 0 w 4476550"/>
                <a:gd name="connsiteY0" fmla="*/ 0 h 2219817"/>
                <a:gd name="connsiteX1" fmla="*/ 4476550 w 4476550"/>
                <a:gd name="connsiteY1" fmla="*/ 1049153 h 2219817"/>
                <a:gd name="connsiteX2" fmla="*/ 4466925 w 4476550"/>
                <a:gd name="connsiteY2" fmla="*/ 1504130 h 2219817"/>
                <a:gd name="connsiteX3" fmla="*/ 29290 w 4476550"/>
                <a:gd name="connsiteY3" fmla="*/ 2219817 h 2219817"/>
                <a:gd name="connsiteX4" fmla="*/ 0 w 4476550"/>
                <a:gd name="connsiteY4" fmla="*/ 0 h 2219817"/>
                <a:gd name="connsiteX0" fmla="*/ 1109 w 4477659"/>
                <a:gd name="connsiteY0" fmla="*/ 0 h 2603275"/>
                <a:gd name="connsiteX1" fmla="*/ 4477659 w 4477659"/>
                <a:gd name="connsiteY1" fmla="*/ 1049153 h 2603275"/>
                <a:gd name="connsiteX2" fmla="*/ 4468034 w 4477659"/>
                <a:gd name="connsiteY2" fmla="*/ 1504130 h 2603275"/>
                <a:gd name="connsiteX3" fmla="*/ 902 w 4477659"/>
                <a:gd name="connsiteY3" fmla="*/ 2603275 h 2603275"/>
                <a:gd name="connsiteX4" fmla="*/ 1109 w 4477659"/>
                <a:gd name="connsiteY4" fmla="*/ 0 h 26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7659" h="2603275">
                  <a:moveTo>
                    <a:pt x="1109" y="0"/>
                  </a:moveTo>
                  <a:lnTo>
                    <a:pt x="4477659" y="1049153"/>
                  </a:lnTo>
                  <a:lnTo>
                    <a:pt x="4468034" y="1504130"/>
                  </a:lnTo>
                  <a:lnTo>
                    <a:pt x="902" y="2603275"/>
                  </a:lnTo>
                  <a:cubicBezTo>
                    <a:pt x="-2306" y="1765014"/>
                    <a:pt x="4317" y="838261"/>
                    <a:pt x="110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F5F5F"/>
                </a:gs>
                <a:gs pos="50000">
                  <a:srgbClr val="B2B2B2"/>
                </a:gs>
                <a:gs pos="100000">
                  <a:srgbClr val="C0C0C0"/>
                </a:gs>
              </a:gsLst>
              <a:lin ang="0" scaled="1"/>
              <a:tileRect/>
            </a:gra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862"/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-10452" y="962025"/>
              <a:ext cx="4507992" cy="2298518"/>
            </a:xfrm>
            <a:custGeom>
              <a:avLst/>
              <a:gdLst>
                <a:gd name="connsiteX0" fmla="*/ 0 w 4505325"/>
                <a:gd name="connsiteY0" fmla="*/ 0 h 2163764"/>
                <a:gd name="connsiteX1" fmla="*/ 4505325 w 4505325"/>
                <a:gd name="connsiteY1" fmla="*/ 0 h 2163764"/>
                <a:gd name="connsiteX2" fmla="*/ 4505325 w 4505325"/>
                <a:gd name="connsiteY2" fmla="*/ 2163764 h 2163764"/>
                <a:gd name="connsiteX3" fmla="*/ 0 w 4505325"/>
                <a:gd name="connsiteY3" fmla="*/ 2163764 h 2163764"/>
                <a:gd name="connsiteX4" fmla="*/ 0 w 4505325"/>
                <a:gd name="connsiteY4" fmla="*/ 0 h 2163764"/>
                <a:gd name="connsiteX0" fmla="*/ 0 w 4505325"/>
                <a:gd name="connsiteY0" fmla="*/ 0 h 2163764"/>
                <a:gd name="connsiteX1" fmla="*/ 4505325 w 4505325"/>
                <a:gd name="connsiteY1" fmla="*/ 0 h 2163764"/>
                <a:gd name="connsiteX2" fmla="*/ 4505325 w 4505325"/>
                <a:gd name="connsiteY2" fmla="*/ 2163764 h 2163764"/>
                <a:gd name="connsiteX3" fmla="*/ 9625 w 4505325"/>
                <a:gd name="connsiteY3" fmla="*/ 979856 h 2163764"/>
                <a:gd name="connsiteX4" fmla="*/ 0 w 4505325"/>
                <a:gd name="connsiteY4" fmla="*/ 0 h 2163764"/>
                <a:gd name="connsiteX0" fmla="*/ 0 w 4505325"/>
                <a:gd name="connsiteY0" fmla="*/ 0 h 2163764"/>
                <a:gd name="connsiteX1" fmla="*/ 4505325 w 4505325"/>
                <a:gd name="connsiteY1" fmla="*/ 0 h 2163764"/>
                <a:gd name="connsiteX2" fmla="*/ 4505325 w 4505325"/>
                <a:gd name="connsiteY2" fmla="*/ 2163764 h 2163764"/>
                <a:gd name="connsiteX3" fmla="*/ 19251 w 4505325"/>
                <a:gd name="connsiteY3" fmla="*/ 1191612 h 2163764"/>
                <a:gd name="connsiteX4" fmla="*/ 0 w 4505325"/>
                <a:gd name="connsiteY4" fmla="*/ 0 h 2163764"/>
                <a:gd name="connsiteX0" fmla="*/ 0 w 4505325"/>
                <a:gd name="connsiteY0" fmla="*/ 0 h 2298518"/>
                <a:gd name="connsiteX1" fmla="*/ 4505325 w 4505325"/>
                <a:gd name="connsiteY1" fmla="*/ 0 h 2298518"/>
                <a:gd name="connsiteX2" fmla="*/ 4505325 w 4505325"/>
                <a:gd name="connsiteY2" fmla="*/ 2298518 h 2298518"/>
                <a:gd name="connsiteX3" fmla="*/ 19251 w 4505325"/>
                <a:gd name="connsiteY3" fmla="*/ 1191612 h 2298518"/>
                <a:gd name="connsiteX4" fmla="*/ 0 w 4505325"/>
                <a:gd name="connsiteY4" fmla="*/ 0 h 2298518"/>
                <a:gd name="connsiteX0" fmla="*/ 926 w 4506251"/>
                <a:gd name="connsiteY0" fmla="*/ 0 h 2298518"/>
                <a:gd name="connsiteX1" fmla="*/ 4506251 w 4506251"/>
                <a:gd name="connsiteY1" fmla="*/ 0 h 2298518"/>
                <a:gd name="connsiteX2" fmla="*/ 4506251 w 4506251"/>
                <a:gd name="connsiteY2" fmla="*/ 2298518 h 2298518"/>
                <a:gd name="connsiteX3" fmla="*/ 926 w 4506251"/>
                <a:gd name="connsiteY3" fmla="*/ 1191612 h 2298518"/>
                <a:gd name="connsiteX4" fmla="*/ 926 w 4506251"/>
                <a:gd name="connsiteY4" fmla="*/ 0 h 229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6251" h="2298518">
                  <a:moveTo>
                    <a:pt x="926" y="0"/>
                  </a:moveTo>
                  <a:lnTo>
                    <a:pt x="4506251" y="0"/>
                  </a:lnTo>
                  <a:lnTo>
                    <a:pt x="4506251" y="2298518"/>
                  </a:lnTo>
                  <a:lnTo>
                    <a:pt x="926" y="1191612"/>
                  </a:lnTo>
                  <a:cubicBezTo>
                    <a:pt x="-2282" y="864993"/>
                    <a:pt x="4134" y="326619"/>
                    <a:pt x="92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F5F5F"/>
                </a:gs>
                <a:gs pos="50000">
                  <a:srgbClr val="B2B2B2"/>
                </a:gs>
                <a:gs pos="100000">
                  <a:srgbClr val="C0C0C0"/>
                </a:gs>
              </a:gsLst>
              <a:lin ang="2700000" scaled="1"/>
              <a:tileRect/>
            </a:gra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862"/>
              <a:endParaRPr lang="en-US" sz="1400" dirty="0">
                <a:solidFill>
                  <a:srgbClr val="000000"/>
                </a:solidFill>
              </a:endParaRPr>
            </a:p>
          </p:txBody>
        </p:sp>
        <p:pic>
          <p:nvPicPr>
            <p:cNvPr id="19477" name="Picture 8" descr="EMS Wireless - Base Station Antennas and Wireless Backhaul Solutions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963" y="3171825"/>
              <a:ext cx="833437" cy="8953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0" descr="APC servers copy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388" y="3127375"/>
              <a:ext cx="855662" cy="7683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90" name="Picture 31" descr="e-bike-2_6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8323" y="1641039"/>
              <a:ext cx="960438" cy="67151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95" name="Picture 44" descr="SD-50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6360" y="3572441"/>
              <a:ext cx="635809" cy="38354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96" name="Text Box 45"/>
            <p:cNvSpPr txBox="1">
              <a:spLocks noChangeArrowheads="1"/>
            </p:cNvSpPr>
            <p:nvPr/>
          </p:nvSpPr>
          <p:spPr bwMode="auto">
            <a:xfrm>
              <a:off x="2497138" y="3073400"/>
              <a:ext cx="1190625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DC/DC </a:t>
              </a:r>
            </a:p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Converters</a:t>
              </a:r>
            </a:p>
          </p:txBody>
        </p:sp>
        <p:sp>
          <p:nvSpPr>
            <p:cNvPr id="19497" name="AutoShape 62"/>
            <p:cNvSpPr>
              <a:spLocks noChangeArrowheads="1"/>
            </p:cNvSpPr>
            <p:nvPr/>
          </p:nvSpPr>
          <p:spPr bwMode="auto">
            <a:xfrm>
              <a:off x="123825" y="976313"/>
              <a:ext cx="2206625" cy="388937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defTabSz="685862"/>
              <a:r>
                <a:rPr lang="en-US" sz="1400" dirty="0">
                  <a:solidFill>
                    <a:srgbClr val="FFFFFF"/>
                  </a:solidFill>
                </a:rPr>
                <a:t>Renewable Energy</a:t>
              </a:r>
            </a:p>
          </p:txBody>
        </p:sp>
        <p:sp>
          <p:nvSpPr>
            <p:cNvPr id="19498" name="AutoShape 64"/>
            <p:cNvSpPr>
              <a:spLocks noChangeArrowheads="1"/>
            </p:cNvSpPr>
            <p:nvPr/>
          </p:nvSpPr>
          <p:spPr bwMode="auto">
            <a:xfrm>
              <a:off x="4673600" y="969963"/>
              <a:ext cx="3041650" cy="388937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defTabSz="685862"/>
              <a:r>
                <a:rPr lang="en-US" sz="1400" dirty="0">
                  <a:solidFill>
                    <a:srgbClr val="FFFFFF"/>
                  </a:solidFill>
                </a:rPr>
                <a:t>Motor Control</a:t>
              </a:r>
            </a:p>
          </p:txBody>
        </p:sp>
        <p:pic>
          <p:nvPicPr>
            <p:cNvPr id="70" name="Picture 2" descr="C:\TI\Art 5-2007\photos\purchased 2\2011_iStock\iS_2011_000008502964XSm solar and wind.jpg"/>
            <p:cNvPicPr>
              <a:picLocks noChangeAspect="1" noChangeArrowheads="1"/>
            </p:cNvPicPr>
            <p:nvPr/>
          </p:nvPicPr>
          <p:blipFill>
            <a:blip r:embed="rId8" cstate="print"/>
            <a:srcRect t="4531" b="21828"/>
            <a:stretch>
              <a:fillRect/>
            </a:stretch>
          </p:blipFill>
          <p:spPr bwMode="auto">
            <a:xfrm>
              <a:off x="3504831" y="1287471"/>
              <a:ext cx="840712" cy="68289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1" name="Picture 2" descr="C:\TI\Art 5-2007\photos\purchased 2\2011_iStock\iStock_000008458142XSm solar sm.jpg"/>
            <p:cNvPicPr>
              <a:picLocks noChangeAspect="1" noChangeArrowheads="1"/>
            </p:cNvPicPr>
            <p:nvPr/>
          </p:nvPicPr>
          <p:blipFill>
            <a:blip r:embed="rId9" cstate="print"/>
            <a:srcRect l="9176"/>
            <a:stretch>
              <a:fillRect/>
            </a:stretch>
          </p:blipFill>
          <p:spPr bwMode="auto">
            <a:xfrm>
              <a:off x="974131" y="1450143"/>
              <a:ext cx="965585" cy="70615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" name="Oval 2"/>
            <p:cNvSpPr/>
            <p:nvPr/>
          </p:nvSpPr>
          <p:spPr>
            <a:xfrm>
              <a:off x="3565648" y="2399731"/>
              <a:ext cx="1955349" cy="1955349"/>
            </a:xfrm>
            <a:prstGeom prst="ellipse">
              <a:avLst/>
            </a:prstGeom>
            <a:gradFill flip="none" rotWithShape="1">
              <a:gsLst>
                <a:gs pos="81000">
                  <a:schemeClr val="accent6">
                    <a:shade val="30000"/>
                    <a:satMod val="115000"/>
                  </a:schemeClr>
                </a:gs>
                <a:gs pos="0">
                  <a:schemeClr val="accent3">
                    <a:lumMod val="60000"/>
                    <a:lumOff val="40000"/>
                  </a:schemeClr>
                </a:gs>
                <a:gs pos="49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62">
                <a:defRPr/>
              </a:pPr>
              <a:endParaRPr lang="en-US" sz="1400" dirty="0">
                <a:solidFill>
                  <a:srgbClr val="FFFFFF"/>
                </a:solidFill>
              </a:endParaRPr>
            </a:p>
          </p:txBody>
        </p:sp>
        <p:grpSp>
          <p:nvGrpSpPr>
            <p:cNvPr id="19531" name="Group 130"/>
            <p:cNvGrpSpPr>
              <a:grpSpLocks/>
            </p:cNvGrpSpPr>
            <p:nvPr/>
          </p:nvGrpSpPr>
          <p:grpSpPr bwMode="auto">
            <a:xfrm>
              <a:off x="4067526" y="2843213"/>
              <a:ext cx="1001062" cy="1066800"/>
              <a:chOff x="4315176" y="4495800"/>
              <a:chExt cx="1001062" cy="1066800"/>
            </a:xfrm>
          </p:grpSpPr>
          <p:sp>
            <p:nvSpPr>
              <p:cNvPr id="132" name="Rounded Rectangle 131"/>
              <p:cNvSpPr/>
              <p:nvPr/>
            </p:nvSpPr>
            <p:spPr>
              <a:xfrm>
                <a:off x="4315176" y="4495800"/>
                <a:ext cx="1001062" cy="1066800"/>
              </a:xfrm>
              <a:prstGeom prst="roundRect">
                <a:avLst>
                  <a:gd name="adj" fmla="val 4580"/>
                </a:avLst>
              </a:prstGeom>
              <a:gradFill flip="none" rotWithShape="1">
                <a:gsLst>
                  <a:gs pos="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25400" h="25400" prst="angle"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defTabSz="685862">
                  <a:defRPr/>
                </a:pPr>
                <a:r>
                  <a:rPr lang="en-US" sz="1100" dirty="0">
                    <a:solidFill>
                      <a:srgbClr val="FFFFFF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C2000™</a:t>
                </a:r>
              </a:p>
              <a:p>
                <a:pPr defTabSz="685862">
                  <a:defRPr/>
                </a:pPr>
                <a:r>
                  <a:rPr lang="en-US" sz="800" dirty="0">
                    <a:solidFill>
                      <a:srgbClr val="FFFFFF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32-bit MCUs</a:t>
                </a:r>
              </a:p>
            </p:txBody>
          </p:sp>
          <p:pic>
            <p:nvPicPr>
              <p:cNvPr id="19540" name="Picture 132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2399" y="5334000"/>
                <a:ext cx="685863" cy="1609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9533" name="Picture 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77" t="10739" r="9888" b="20071"/>
            <a:stretch>
              <a:fillRect/>
            </a:stretch>
          </p:blipFill>
          <p:spPr bwMode="auto">
            <a:xfrm>
              <a:off x="122238" y="3436938"/>
              <a:ext cx="855662" cy="7461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35" name="Picture 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6" t="6766" r="16045" b="8891"/>
            <a:stretch>
              <a:fillRect/>
            </a:stretch>
          </p:blipFill>
          <p:spPr bwMode="auto">
            <a:xfrm>
              <a:off x="5157910" y="1469369"/>
              <a:ext cx="612775" cy="72866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36" name="Picture 10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7536" y="1669011"/>
              <a:ext cx="782856" cy="87696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8" name="Picture 2" descr="\\4com\public\AEC\CommService_ BackUp\AEC_Images\Applications\C2x\WaterPump.jpg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5019" y="1337069"/>
              <a:ext cx="960438" cy="6397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9220" name="Picture 4" descr="\\4com\public\AEC\CommService_ BackUp\AEC_Images\Applications\Industrial Automation\Robotics.jpg"/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1923" y="3042583"/>
              <a:ext cx="747139" cy="74713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9221" name="Picture 5" descr="\\4com\public\AEC\CommService_ BackUp\AEC_Images\Applications\Industrial Automation\Motion Control.jpg"/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3414" y="3063460"/>
              <a:ext cx="1025486" cy="68365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1" name="Picture 4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8039308" y="3228461"/>
              <a:ext cx="190357" cy="9937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9" name="Picture 7" descr="http://www.designworldonline.com/uploads/ImageGallery/rockwell-powerflex.jp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5318" y="3087367"/>
              <a:ext cx="629463" cy="67684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5" name="Rounded Rectangle 74"/>
            <p:cNvSpPr/>
            <p:nvPr/>
          </p:nvSpPr>
          <p:spPr>
            <a:xfrm>
              <a:off x="2991674" y="5907695"/>
              <a:ext cx="3208365" cy="414711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62">
                <a:defRPr/>
              </a:pPr>
              <a:r>
                <a:rPr lang="en-US" sz="1400" dirty="0">
                  <a:solidFill>
                    <a:srgbClr val="FFFFFF"/>
                  </a:solidFill>
                </a:rPr>
                <a:t>Automotive &amp; EV/HEV</a:t>
              </a:r>
            </a:p>
          </p:txBody>
        </p:sp>
        <p:sp>
          <p:nvSpPr>
            <p:cNvPr id="2" name="Rounded Rectangle 1"/>
            <p:cNvSpPr/>
            <p:nvPr/>
          </p:nvSpPr>
          <p:spPr>
            <a:xfrm>
              <a:off x="86738" y="956890"/>
              <a:ext cx="2280798" cy="4147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62">
                <a:defRPr/>
              </a:pPr>
              <a:r>
                <a:rPr lang="en-US" sz="1400" dirty="0">
                  <a:solidFill>
                    <a:srgbClr val="FFFFFF"/>
                  </a:solidFill>
                </a:rPr>
                <a:t>Energy Delivery</a:t>
              </a:r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88900" y="2620549"/>
              <a:ext cx="2280798" cy="4147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62">
                <a:defRPr/>
              </a:pPr>
              <a:r>
                <a:rPr lang="en-US" sz="1400" dirty="0">
                  <a:solidFill>
                    <a:srgbClr val="FFFFFF"/>
                  </a:solidFill>
                </a:rPr>
                <a:t>Digital Power</a:t>
              </a: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6695686" y="2456682"/>
              <a:ext cx="2280798" cy="414711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62">
                <a:defRPr/>
              </a:pPr>
              <a:r>
                <a:rPr lang="en-US" sz="1400" dirty="0">
                  <a:solidFill>
                    <a:srgbClr val="FFFFFF"/>
                  </a:solidFill>
                </a:rPr>
                <a:t>Industrial Drives</a:t>
              </a:r>
            </a:p>
          </p:txBody>
        </p:sp>
        <p:sp>
          <p:nvSpPr>
            <p:cNvPr id="78" name="Rounded Rectangle 77"/>
            <p:cNvSpPr/>
            <p:nvPr/>
          </p:nvSpPr>
          <p:spPr>
            <a:xfrm>
              <a:off x="4668269" y="956890"/>
              <a:ext cx="2280798" cy="4147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62">
                <a:defRPr/>
              </a:pPr>
              <a:r>
                <a:rPr lang="en-US" sz="1400" dirty="0">
                  <a:solidFill>
                    <a:srgbClr val="FFFFFF"/>
                  </a:solidFill>
                </a:rPr>
                <a:t>Motor Control</a:t>
              </a:r>
            </a:p>
          </p:txBody>
        </p:sp>
        <p:sp>
          <p:nvSpPr>
            <p:cNvPr id="19474" name="Text Box 9"/>
            <p:cNvSpPr txBox="1">
              <a:spLocks noChangeArrowheads="1"/>
            </p:cNvSpPr>
            <p:nvPr/>
          </p:nvSpPr>
          <p:spPr bwMode="auto">
            <a:xfrm>
              <a:off x="856441" y="2141953"/>
              <a:ext cx="1371600" cy="185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Solar Power</a:t>
              </a:r>
            </a:p>
          </p:txBody>
        </p:sp>
        <p:sp>
          <p:nvSpPr>
            <p:cNvPr id="19478" name="Text Box 17"/>
            <p:cNvSpPr txBox="1">
              <a:spLocks noChangeArrowheads="1"/>
            </p:cNvSpPr>
            <p:nvPr/>
          </p:nvSpPr>
          <p:spPr bwMode="auto">
            <a:xfrm>
              <a:off x="165100" y="4205288"/>
              <a:ext cx="1282700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Telecom / Server </a:t>
              </a:r>
            </a:p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AC/DC Rectifiers</a:t>
              </a:r>
            </a:p>
          </p:txBody>
        </p:sp>
        <p:sp>
          <p:nvSpPr>
            <p:cNvPr id="19487" name="Text Box 28"/>
            <p:cNvSpPr txBox="1">
              <a:spLocks noChangeArrowheads="1"/>
            </p:cNvSpPr>
            <p:nvPr/>
          </p:nvSpPr>
          <p:spPr bwMode="auto">
            <a:xfrm>
              <a:off x="6161847" y="1388345"/>
              <a:ext cx="1190625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E-bike</a:t>
              </a:r>
            </a:p>
          </p:txBody>
        </p:sp>
        <p:sp>
          <p:nvSpPr>
            <p:cNvPr id="19489" name="Text Box 30"/>
            <p:cNvSpPr txBox="1">
              <a:spLocks noChangeArrowheads="1"/>
            </p:cNvSpPr>
            <p:nvPr/>
          </p:nvSpPr>
          <p:spPr bwMode="auto">
            <a:xfrm>
              <a:off x="2157480" y="1369641"/>
              <a:ext cx="1117369" cy="290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Charging Infrastructure</a:t>
              </a:r>
            </a:p>
            <a:p>
              <a:pPr defTabSz="685862"/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9500" name="Text Box 67"/>
            <p:cNvSpPr txBox="1">
              <a:spLocks noChangeArrowheads="1"/>
            </p:cNvSpPr>
            <p:nvPr/>
          </p:nvSpPr>
          <p:spPr bwMode="auto">
            <a:xfrm>
              <a:off x="4880097" y="2196443"/>
              <a:ext cx="1190625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Appliance</a:t>
              </a:r>
            </a:p>
          </p:txBody>
        </p:sp>
        <p:sp>
          <p:nvSpPr>
            <p:cNvPr id="63" name="Text Box 28"/>
            <p:cNvSpPr txBox="1">
              <a:spLocks noChangeArrowheads="1"/>
            </p:cNvSpPr>
            <p:nvPr/>
          </p:nvSpPr>
          <p:spPr bwMode="auto">
            <a:xfrm>
              <a:off x="7606900" y="1083273"/>
              <a:ext cx="1190625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Pumps</a:t>
              </a:r>
            </a:p>
          </p:txBody>
        </p:sp>
        <p:sp>
          <p:nvSpPr>
            <p:cNvPr id="65" name="Text Box 30"/>
            <p:cNvSpPr txBox="1">
              <a:spLocks noChangeArrowheads="1"/>
            </p:cNvSpPr>
            <p:nvPr/>
          </p:nvSpPr>
          <p:spPr bwMode="auto">
            <a:xfrm>
              <a:off x="2781483" y="4441325"/>
              <a:ext cx="1282700" cy="465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On-Board Charging</a:t>
              </a:r>
              <a:br>
                <a:rPr lang="en-US" dirty="0">
                  <a:solidFill>
                    <a:srgbClr val="000000"/>
                  </a:solidFill>
                </a:rPr>
              </a:br>
              <a:r>
                <a:rPr lang="en-US" dirty="0">
                  <a:solidFill>
                    <a:srgbClr val="000000"/>
                  </a:solidFill>
                </a:rPr>
                <a:t>(OBC)</a:t>
              </a:r>
            </a:p>
          </p:txBody>
        </p:sp>
        <p:sp>
          <p:nvSpPr>
            <p:cNvPr id="73" name="Text Box 68"/>
            <p:cNvSpPr txBox="1">
              <a:spLocks noChangeArrowheads="1"/>
            </p:cNvSpPr>
            <p:nvPr/>
          </p:nvSpPr>
          <p:spPr bwMode="auto">
            <a:xfrm>
              <a:off x="7503712" y="4239406"/>
              <a:ext cx="1293813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Servo Drive</a:t>
              </a:r>
            </a:p>
          </p:txBody>
        </p:sp>
        <p:sp>
          <p:nvSpPr>
            <p:cNvPr id="82" name="Text Box 68"/>
            <p:cNvSpPr txBox="1">
              <a:spLocks noChangeArrowheads="1"/>
            </p:cNvSpPr>
            <p:nvPr/>
          </p:nvSpPr>
          <p:spPr bwMode="auto">
            <a:xfrm>
              <a:off x="5528467" y="3791448"/>
              <a:ext cx="1293813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Robotics</a:t>
              </a:r>
            </a:p>
          </p:txBody>
        </p:sp>
        <p:sp>
          <p:nvSpPr>
            <p:cNvPr id="85" name="Text Box 68"/>
            <p:cNvSpPr txBox="1">
              <a:spLocks noChangeArrowheads="1"/>
            </p:cNvSpPr>
            <p:nvPr/>
          </p:nvSpPr>
          <p:spPr bwMode="auto">
            <a:xfrm>
              <a:off x="6583300" y="3779556"/>
              <a:ext cx="1293813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Automation</a:t>
              </a:r>
            </a:p>
          </p:txBody>
        </p:sp>
        <p:sp>
          <p:nvSpPr>
            <p:cNvPr id="90" name="Text Box 68"/>
            <p:cNvSpPr txBox="1">
              <a:spLocks noChangeArrowheads="1"/>
            </p:cNvSpPr>
            <p:nvPr/>
          </p:nvSpPr>
          <p:spPr bwMode="auto">
            <a:xfrm>
              <a:off x="8202212" y="3752655"/>
              <a:ext cx="982266" cy="404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AC Drives</a:t>
              </a:r>
            </a:p>
          </p:txBody>
        </p:sp>
        <p:sp>
          <p:nvSpPr>
            <p:cNvPr id="19475" name="Text Box 12"/>
            <p:cNvSpPr txBox="1">
              <a:spLocks noChangeArrowheads="1"/>
            </p:cNvSpPr>
            <p:nvPr/>
          </p:nvSpPr>
          <p:spPr bwMode="auto">
            <a:xfrm>
              <a:off x="3483314" y="2053907"/>
              <a:ext cx="840713" cy="191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Wind Power</a:t>
              </a:r>
            </a:p>
          </p:txBody>
        </p:sp>
        <p:sp>
          <p:nvSpPr>
            <p:cNvPr id="19479" name="Text Box 18"/>
            <p:cNvSpPr txBox="1">
              <a:spLocks noChangeArrowheads="1"/>
            </p:cNvSpPr>
            <p:nvPr/>
          </p:nvSpPr>
          <p:spPr bwMode="auto">
            <a:xfrm>
              <a:off x="1736725" y="3874589"/>
              <a:ext cx="790576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defPPr>
                <a:defRPr lang="en-US"/>
              </a:defPPr>
              <a:lvl1pPr algn="ctr" eaLnBrk="1" hangingPunct="1">
                <a:defRPr sz="1000" i="1">
                  <a:latin typeface="Arial" pitchFamily="34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Uninterruptable</a:t>
              </a:r>
            </a:p>
            <a:p>
              <a:pPr defTabSz="685862"/>
              <a:r>
                <a:rPr lang="en-US" dirty="0">
                  <a:solidFill>
                    <a:srgbClr val="000000"/>
                  </a:solidFill>
                </a:rPr>
                <a:t> Power Supplies</a:t>
              </a:r>
            </a:p>
          </p:txBody>
        </p:sp>
      </p:grpSp>
      <p:sp>
        <p:nvSpPr>
          <p:cNvPr id="79" name="Text Box 30"/>
          <p:cNvSpPr txBox="1">
            <a:spLocks noChangeArrowheads="1"/>
          </p:cNvSpPr>
          <p:nvPr/>
        </p:nvSpPr>
        <p:spPr bwMode="auto">
          <a:xfrm>
            <a:off x="5680774" y="3346688"/>
            <a:ext cx="779895" cy="15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defPPr>
              <a:defRPr lang="en-US"/>
            </a:defPPr>
            <a:lvl1pPr algn="ctr" eaLnBrk="1" hangingPunct="1">
              <a:defRPr sz="1000" i="1">
                <a:latin typeface="Arial" pitchFamily="34" charset="0"/>
              </a:defRPr>
            </a:lvl1pPr>
            <a:lvl2pPr marL="742950" indent="-285750" eaLnBrk="0" hangingPunct="0">
              <a:defRPr>
                <a:latin typeface="Arial" pitchFamily="34" charset="0"/>
              </a:defRPr>
            </a:lvl2pPr>
            <a:lvl3pPr marL="1143000" indent="-228600" eaLnBrk="0" hangingPunct="0">
              <a:defRPr>
                <a:latin typeface="Arial" pitchFamily="34" charset="0"/>
              </a:defRPr>
            </a:lvl3pPr>
            <a:lvl4pPr marL="1600200" indent="-228600" eaLnBrk="0" hangingPunct="0">
              <a:defRPr>
                <a:latin typeface="Arial" pitchFamily="34" charset="0"/>
              </a:defRPr>
            </a:lvl4pPr>
            <a:lvl5pPr marL="2057400" indent="-228600" eaLnBrk="0" hangingPunct="0">
              <a:defRPr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9pPr>
          </a:lstStyle>
          <a:p>
            <a:pPr defTabSz="685862"/>
            <a:r>
              <a:rPr lang="en-US" dirty="0">
                <a:solidFill>
                  <a:srgbClr val="000000"/>
                </a:solidFill>
              </a:rPr>
              <a:t>DC-DC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51" y="3661301"/>
            <a:ext cx="598318" cy="598318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22" y="3621825"/>
            <a:ext cx="685800" cy="637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AutoShape 10" descr="Image result for endat rotor position senso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30B41-3034-4777-B6DE-71856D985697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92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85"/>
          <p:cNvSpPr/>
          <p:nvPr/>
        </p:nvSpPr>
        <p:spPr>
          <a:xfrm>
            <a:off x="307182" y="1196947"/>
            <a:ext cx="8512699" cy="2913295"/>
          </a:xfrm>
          <a:prstGeom prst="rect">
            <a:avLst/>
          </a:prstGeom>
          <a:gradFill>
            <a:gsLst>
              <a:gs pos="67000">
                <a:schemeClr val="bg1">
                  <a:lumMod val="85000"/>
                </a:schemeClr>
              </a:gs>
              <a:gs pos="100000">
                <a:schemeClr val="bg1"/>
              </a:gs>
              <a:gs pos="33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sz="105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13906" y="1203189"/>
            <a:ext cx="2917057" cy="29069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C2000 real-time MCUs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07182" y="1492184"/>
            <a:ext cx="2806724" cy="731520"/>
          </a:xfrm>
          <a:prstGeom prst="rect">
            <a:avLst/>
          </a:prstGeom>
          <a:solidFill>
            <a:srgbClr val="FF0000">
              <a:alpha val="2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</a:rPr>
              <a:t>Highly accurate sensing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</a:rPr>
              <a:t>12-/16-bit ADCs, up to 24 channels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</a:rPr>
              <a:t>ADC post processing, and externally accessible DACs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113905" y="1492183"/>
            <a:ext cx="1351984" cy="731520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</a:rPr>
              <a:t>Sense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113908" y="2305881"/>
            <a:ext cx="1351984" cy="731520"/>
          </a:xfrm>
          <a:prstGeom prst="rect">
            <a:avLst/>
          </a:prstGeom>
          <a:solidFill>
            <a:srgbClr val="11778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</a:rPr>
              <a:t>Control</a:t>
            </a:r>
          </a:p>
        </p:txBody>
      </p:sp>
      <p:sp>
        <p:nvSpPr>
          <p:cNvPr id="43" name="Rectangle 42"/>
          <p:cNvSpPr/>
          <p:nvPr/>
        </p:nvSpPr>
        <p:spPr>
          <a:xfrm>
            <a:off x="307180" y="2305881"/>
            <a:ext cx="2806725" cy="731520"/>
          </a:xfrm>
          <a:prstGeom prst="rect">
            <a:avLst/>
          </a:prstGeom>
          <a:solidFill>
            <a:srgbClr val="C0EFF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</a:rPr>
              <a:t>Highly flexible, High-resolution PWMs: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</a:rPr>
              <a:t>Up to 32 outputs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</a:rPr>
              <a:t>Position Manager, Sigma-Delta Filter Module, trip zones</a:t>
            </a:r>
          </a:p>
        </p:txBody>
      </p:sp>
      <p:sp>
        <p:nvSpPr>
          <p:cNvPr id="20" name="Rectangle 19">
            <a:hlinkClick r:id="rId3" action="ppaction://hlinksldjump"/>
          </p:cNvPr>
          <p:cNvSpPr/>
          <p:nvPr/>
        </p:nvSpPr>
        <p:spPr>
          <a:xfrm>
            <a:off x="6030960" y="3119581"/>
            <a:ext cx="2788924" cy="740620"/>
          </a:xfrm>
          <a:prstGeom prst="rect">
            <a:avLst/>
          </a:prstGeom>
          <a:solidFill>
            <a:srgbClr val="C0EFF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91440" rtlCol="0" anchor="ctr"/>
          <a:lstStyle/>
          <a:p>
            <a:pPr algn="r" defTabSz="457035"/>
            <a:r>
              <a:rPr lang="en-US" sz="900" b="1" dirty="0">
                <a:solidFill>
                  <a:schemeClr val="tx1"/>
                </a:solidFill>
              </a:rPr>
              <a:t>Leading innovation:</a:t>
            </a:r>
            <a:r>
              <a:rPr lang="en-US" sz="900" dirty="0">
                <a:solidFill>
                  <a:schemeClr val="tx1"/>
                </a:solidFill>
              </a:rPr>
              <a:t> </a:t>
            </a:r>
          </a:p>
          <a:p>
            <a:pPr algn="r" defTabSz="457035"/>
            <a:r>
              <a:rPr lang="en-US" sz="900" dirty="0" err="1">
                <a:solidFill>
                  <a:schemeClr val="tx1"/>
                </a:solidFill>
              </a:rPr>
              <a:t>Config</a:t>
            </a:r>
            <a:r>
              <a:rPr lang="en-US" sz="900" dirty="0">
                <a:solidFill>
                  <a:schemeClr val="tx1"/>
                </a:solidFill>
              </a:rPr>
              <a:t>. Logic Block for peripheral customization, Fast Serial Interface for high-speed communication, ERAD for enhanced diagnostics and profiling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07185" y="3119582"/>
            <a:ext cx="2806723" cy="740620"/>
          </a:xfrm>
          <a:prstGeom prst="rect">
            <a:avLst/>
          </a:prstGeom>
          <a:solidFill>
            <a:srgbClr val="C0EFF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</a:rPr>
              <a:t>Expertise and support:</a:t>
            </a:r>
          </a:p>
          <a:p>
            <a:r>
              <a:rPr lang="en-US" sz="900" dirty="0">
                <a:solidFill>
                  <a:schemeClr val="tx1"/>
                </a:solidFill>
              </a:rPr>
              <a:t>Software libraries, reference designs, and functional safety-compliant devices.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678979" y="1492186"/>
            <a:ext cx="1351981" cy="731520"/>
          </a:xfrm>
          <a:prstGeom prst="rect">
            <a:avLst/>
          </a:prstGeom>
          <a:solidFill>
            <a:srgbClr val="4ABED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dirty="0">
                <a:solidFill>
                  <a:schemeClr val="bg1"/>
                </a:solidFill>
              </a:rPr>
              <a:t>Process</a:t>
            </a:r>
          </a:p>
        </p:txBody>
      </p:sp>
      <p:sp>
        <p:nvSpPr>
          <p:cNvPr id="53" name="Rectangle 52"/>
          <p:cNvSpPr/>
          <p:nvPr/>
        </p:nvSpPr>
        <p:spPr>
          <a:xfrm>
            <a:off x="6025143" y="1492180"/>
            <a:ext cx="2788918" cy="731520"/>
          </a:xfrm>
          <a:prstGeom prst="rect">
            <a:avLst/>
          </a:prstGeom>
          <a:solidFill>
            <a:srgbClr val="DBF2F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900" b="1" dirty="0">
                <a:solidFill>
                  <a:schemeClr val="tx1"/>
                </a:solidFill>
              </a:rPr>
              <a:t>High performance processing</a:t>
            </a:r>
          </a:p>
          <a:p>
            <a:pPr algn="r"/>
            <a:r>
              <a:rPr lang="en-US" sz="900" dirty="0">
                <a:solidFill>
                  <a:schemeClr val="tx1"/>
                </a:solidFill>
              </a:rPr>
              <a:t>Floating-point DSP </a:t>
            </a:r>
            <a:r>
              <a:rPr lang="en-US" sz="800" dirty="0">
                <a:solidFill>
                  <a:schemeClr val="tx1"/>
                </a:solidFill>
              </a:rPr>
              <a:t>C28x</a:t>
            </a:r>
            <a:r>
              <a:rPr lang="en-US" sz="900" dirty="0">
                <a:solidFill>
                  <a:schemeClr val="tx1"/>
                </a:solidFill>
              </a:rPr>
              <a:t>™ core + parallel multi-core architecture + instructions set optimized for control math, up to 925 MIPS</a:t>
            </a:r>
          </a:p>
        </p:txBody>
      </p:sp>
      <p:sp>
        <p:nvSpPr>
          <p:cNvPr id="54" name="Rectangle 53"/>
          <p:cNvSpPr/>
          <p:nvPr/>
        </p:nvSpPr>
        <p:spPr>
          <a:xfrm>
            <a:off x="6030967" y="2305881"/>
            <a:ext cx="2788918" cy="731520"/>
          </a:xfrm>
          <a:prstGeom prst="rect">
            <a:avLst/>
          </a:prstGeom>
          <a:solidFill>
            <a:srgbClr val="DBF2F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900" dirty="0">
                <a:solidFill>
                  <a:schemeClr val="tx1"/>
                </a:solidFill>
              </a:rPr>
              <a:t>CAN, CAN-FD, LIN, UART, SPI, I2C, </a:t>
            </a:r>
            <a:r>
              <a:rPr lang="en-US" sz="900" dirty="0" err="1">
                <a:solidFill>
                  <a:schemeClr val="tx1"/>
                </a:solidFill>
              </a:rPr>
              <a:t>PMBus</a:t>
            </a:r>
            <a:r>
              <a:rPr lang="en-US" sz="900" dirty="0">
                <a:solidFill>
                  <a:schemeClr val="tx1"/>
                </a:solidFill>
              </a:rPr>
              <a:t>, USB, 10/100 Ethernet MAC, </a:t>
            </a:r>
            <a:r>
              <a:rPr lang="en-US" sz="900" dirty="0" err="1">
                <a:solidFill>
                  <a:schemeClr val="tx1"/>
                </a:solidFill>
              </a:rPr>
              <a:t>EtherCAT</a:t>
            </a:r>
            <a:r>
              <a:rPr lang="en-US" sz="900" baseline="30000" dirty="0">
                <a:solidFill>
                  <a:schemeClr val="tx1"/>
                </a:solidFill>
              </a:rPr>
              <a:t>®</a:t>
            </a:r>
            <a:r>
              <a:rPr lang="en-US" sz="900" dirty="0">
                <a:solidFill>
                  <a:schemeClr val="tx1"/>
                </a:solidFill>
              </a:rPr>
              <a:t>, XEMIF</a:t>
            </a:r>
          </a:p>
        </p:txBody>
      </p:sp>
      <p:sp>
        <p:nvSpPr>
          <p:cNvPr id="81" name="Rectangle 80"/>
          <p:cNvSpPr/>
          <p:nvPr/>
        </p:nvSpPr>
        <p:spPr>
          <a:xfrm>
            <a:off x="4678986" y="2305881"/>
            <a:ext cx="1351981" cy="731520"/>
          </a:xfrm>
          <a:prstGeom prst="rect">
            <a:avLst/>
          </a:prstGeom>
          <a:solidFill>
            <a:srgbClr val="4ABED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dirty="0">
                <a:solidFill>
                  <a:schemeClr val="bg1"/>
                </a:solidFill>
              </a:rPr>
              <a:t>Interface</a:t>
            </a:r>
          </a:p>
        </p:txBody>
      </p:sp>
      <p:pic>
        <p:nvPicPr>
          <p:cNvPr id="2056" name="Picture 8" descr="http://www.ti.com/content/dam/ticom/images/icons/illustrative-icons/sensing/voice-interface-icon.pn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891" y="2299234"/>
            <a:ext cx="643900" cy="64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ti.com/content/dam/ticom/images/icons/illustrative-icons/products/chip-integration-icon.png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238" y="1572555"/>
            <a:ext cx="516501" cy="51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Rectangle 45">
            <a:extLst>
              <a:ext uri="{FF2B5EF4-FFF2-40B4-BE49-F238E27FC236}">
                <a16:creationId xmlns:a16="http://schemas.microsoft.com/office/drawing/2014/main" xmlns="" id="{510C6A72-EF7F-7647-9E55-ADBB9DEAF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207" y="61425"/>
            <a:ext cx="8689975" cy="5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3" tIns="46037" rIns="92073" bIns="46037" anchor="ctr"/>
          <a:lstStyle/>
          <a:p>
            <a:pPr defTabSz="914378">
              <a:defRPr/>
            </a:pPr>
            <a:r>
              <a:rPr lang="en-US" sz="2400" b="1" dirty="0">
                <a:solidFill>
                  <a:srgbClr val="DE0000"/>
                </a:solidFill>
              </a:rPr>
              <a:t>C2000™ real-time MCUs </a:t>
            </a:r>
            <a:r>
              <a:rPr lang="en-US" sz="2400" b="1" dirty="0">
                <a:solidFill>
                  <a:srgbClr val="000000"/>
                </a:solidFill>
              </a:rPr>
              <a:t>overview</a:t>
            </a:r>
            <a:endParaRPr lang="en-US" sz="2400" b="1" dirty="0">
              <a:solidFill>
                <a:srgbClr val="000000"/>
              </a:solidFill>
              <a:latin typeface="Arial"/>
              <a:cs typeface="Arial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307180" y="647550"/>
            <a:ext cx="7296912" cy="3175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defTabSz="914378">
              <a:defRPr/>
            </a:pPr>
            <a:r>
              <a:rPr lang="en-US" sz="1300" b="1" dirty="0">
                <a:solidFill>
                  <a:schemeClr val="tx1"/>
                </a:solidFill>
              </a:rPr>
              <a:t>Scalable</a:t>
            </a:r>
            <a:r>
              <a:rPr lang="en-US" sz="1300" dirty="0">
                <a:solidFill>
                  <a:schemeClr val="tx1"/>
                </a:solidFill>
              </a:rPr>
              <a:t>, </a:t>
            </a:r>
            <a:r>
              <a:rPr lang="en-US" sz="1300" b="1" dirty="0">
                <a:solidFill>
                  <a:schemeClr val="tx1"/>
                </a:solidFill>
              </a:rPr>
              <a:t>ultra-low latency</a:t>
            </a:r>
            <a:r>
              <a:rPr lang="en-US" sz="1300" dirty="0">
                <a:solidFill>
                  <a:schemeClr val="tx1"/>
                </a:solidFill>
              </a:rPr>
              <a:t>, </a:t>
            </a:r>
            <a:r>
              <a:rPr lang="en-US" sz="1300" b="1" dirty="0">
                <a:solidFill>
                  <a:schemeClr val="tx1"/>
                </a:solidFill>
              </a:rPr>
              <a:t>real-time controller </a:t>
            </a:r>
            <a:r>
              <a:rPr lang="en-US" sz="1300" dirty="0">
                <a:solidFill>
                  <a:schemeClr val="tx1"/>
                </a:solidFill>
              </a:rPr>
              <a:t>platform designed for efficiency in power electronics, such as high power density, high switching frequencies, GaN and SiC technologies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2975554" y="3976591"/>
            <a:ext cx="1512185" cy="282225"/>
          </a:xfrm>
          <a:prstGeom prst="rect">
            <a:avLst/>
          </a:prstGeom>
          <a:solidFill>
            <a:srgbClr val="AAAAA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>
                <a:solidFill>
                  <a:schemeClr val="bg1"/>
                </a:solidFill>
              </a:rPr>
              <a:t>Up to 1.5 MB Flash, </a:t>
            </a:r>
          </a:p>
          <a:p>
            <a:pPr algn="ctr"/>
            <a:r>
              <a:rPr lang="en-US" sz="700" b="1" dirty="0">
                <a:solidFill>
                  <a:schemeClr val="bg1"/>
                </a:solidFill>
              </a:rPr>
              <a:t>256 kB RAM (ECC protected) 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4391904" y="3976461"/>
            <a:ext cx="963065" cy="282225"/>
          </a:xfrm>
          <a:prstGeom prst="rect">
            <a:avLst/>
          </a:prstGeom>
          <a:solidFill>
            <a:srgbClr val="AAAAA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>
                <a:solidFill>
                  <a:schemeClr val="bg1"/>
                </a:solidFill>
                <a:cs typeface="Calibri"/>
              </a:rPr>
              <a:t>QFN, QFP, BGA packages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5225375" y="3976460"/>
            <a:ext cx="988419" cy="282225"/>
          </a:xfrm>
          <a:prstGeom prst="rect">
            <a:avLst/>
          </a:prstGeom>
          <a:solidFill>
            <a:srgbClr val="AAAAA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>
                <a:solidFill>
                  <a:schemeClr val="bg1"/>
                </a:solidFill>
              </a:rPr>
              <a:t>-40 to 125C</a:t>
            </a:r>
          </a:p>
          <a:p>
            <a:pPr algn="ctr"/>
            <a:r>
              <a:rPr lang="en-US" sz="700" b="1" dirty="0">
                <a:solidFill>
                  <a:schemeClr val="bg1"/>
                </a:solidFill>
              </a:rPr>
              <a:t>temperature range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1916925" y="3976593"/>
            <a:ext cx="1058630" cy="282225"/>
          </a:xfrm>
          <a:prstGeom prst="rect">
            <a:avLst/>
          </a:prstGeom>
          <a:solidFill>
            <a:srgbClr val="AAAAA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/>
              <a:t>1.2-V core, 3.3-V I/O design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6151452" y="3976461"/>
            <a:ext cx="1058630" cy="282225"/>
          </a:xfrm>
          <a:prstGeom prst="rect">
            <a:avLst/>
          </a:prstGeom>
          <a:solidFill>
            <a:srgbClr val="AAAAA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>
                <a:solidFill>
                  <a:schemeClr val="bg1"/>
                </a:solidFill>
              </a:rPr>
              <a:t>Q100 automotive qualified options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1916925" y="4257146"/>
            <a:ext cx="5293157" cy="194717"/>
          </a:xfrm>
          <a:prstGeom prst="rect">
            <a:avLst/>
          </a:prstGeom>
          <a:solidFill>
            <a:srgbClr val="AAAAA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>
                <a:solidFill>
                  <a:schemeClr val="bg1"/>
                </a:solidFill>
              </a:rPr>
              <a:t>Over 750 million units shipped for industrial and automotive applications with compatible software</a:t>
            </a:r>
          </a:p>
        </p:txBody>
      </p:sp>
      <p:sp>
        <p:nvSpPr>
          <p:cNvPr id="33" name="Rectangle 32">
            <a:hlinkClick r:id="rId3" action="ppaction://hlinksldjump"/>
          </p:cNvPr>
          <p:cNvSpPr/>
          <p:nvPr/>
        </p:nvSpPr>
        <p:spPr>
          <a:xfrm>
            <a:off x="3113905" y="3119709"/>
            <a:ext cx="2916191" cy="740620"/>
          </a:xfrm>
          <a:prstGeom prst="rect">
            <a:avLst/>
          </a:prstGeom>
          <a:solidFill>
            <a:srgbClr val="11778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r>
              <a:rPr lang="en-US" sz="1200" b="1" dirty="0">
                <a:solidFill>
                  <a:schemeClr val="bg1"/>
                </a:solidFill>
              </a:rPr>
              <a:t>25 years expertise in </a:t>
            </a:r>
          </a:p>
          <a:p>
            <a:pPr algn="ctr"/>
            <a:r>
              <a:rPr lang="en-US" sz="1200" b="1" dirty="0">
                <a:solidFill>
                  <a:schemeClr val="bg1"/>
                </a:solidFill>
              </a:rPr>
              <a:t>real-time control systems</a:t>
            </a:r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xmlns="" id="{D0D99E8B-0014-B24A-ADAF-55E91CA89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285" y="2960415"/>
            <a:ext cx="557434" cy="538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Arc 34"/>
          <p:cNvSpPr>
            <a:spLocks noChangeAspect="1"/>
          </p:cNvSpPr>
          <p:nvPr/>
        </p:nvSpPr>
        <p:spPr>
          <a:xfrm rot="5400000">
            <a:off x="4775443" y="1707622"/>
            <a:ext cx="295662" cy="300648"/>
          </a:xfrm>
          <a:prstGeom prst="arc">
            <a:avLst>
              <a:gd name="adj1" fmla="val 16200000"/>
              <a:gd name="adj2" fmla="val 13502109"/>
            </a:avLst>
          </a:prstGeom>
          <a:ln>
            <a:solidFill>
              <a:schemeClr val="accent2">
                <a:lumMod val="40000"/>
                <a:lumOff val="6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3930565" y="2551667"/>
            <a:ext cx="479622" cy="181809"/>
            <a:chOff x="3930565" y="2551667"/>
            <a:chExt cx="479622" cy="181809"/>
          </a:xfrm>
        </p:grpSpPr>
        <p:cxnSp>
          <p:nvCxnSpPr>
            <p:cNvPr id="37" name="Straight Connector 36"/>
            <p:cNvCxnSpPr/>
            <p:nvPr/>
          </p:nvCxnSpPr>
          <p:spPr>
            <a:xfrm flipV="1">
              <a:off x="4086516" y="2551667"/>
              <a:ext cx="0" cy="181809"/>
            </a:xfrm>
            <a:prstGeom prst="line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tailEnd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4086516" y="2551667"/>
              <a:ext cx="168977" cy="0"/>
            </a:xfrm>
            <a:prstGeom prst="line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tailEnd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4256182" y="2551667"/>
              <a:ext cx="0" cy="181809"/>
            </a:xfrm>
            <a:prstGeom prst="line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tailEnd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4256182" y="2733476"/>
              <a:ext cx="154005" cy="0"/>
            </a:xfrm>
            <a:prstGeom prst="line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tailEnd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4256182" y="2642572"/>
              <a:ext cx="91975" cy="0"/>
            </a:xfrm>
            <a:prstGeom prst="straightConnector1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prstDash val="solid"/>
              <a:headEnd type="none" w="med" len="lg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4256182" y="2551667"/>
              <a:ext cx="91975" cy="0"/>
            </a:xfrm>
            <a:prstGeom prst="line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prstDash val="sysDot"/>
              <a:tailEnd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V="1">
              <a:off x="4348157" y="2551667"/>
              <a:ext cx="0" cy="181809"/>
            </a:xfrm>
            <a:prstGeom prst="line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prstDash val="sysDot"/>
              <a:tailEnd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3994541" y="2551667"/>
              <a:ext cx="0" cy="181809"/>
            </a:xfrm>
            <a:prstGeom prst="line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prstDash val="sysDot"/>
              <a:tailEnd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 flipH="1">
              <a:off x="3994541" y="2642572"/>
              <a:ext cx="91975" cy="0"/>
            </a:xfrm>
            <a:prstGeom prst="straightConnector1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prstDash val="solid"/>
              <a:headEnd type="none" w="med" len="lg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3994541" y="2551667"/>
              <a:ext cx="91975" cy="0"/>
            </a:xfrm>
            <a:prstGeom prst="line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prstDash val="sysDot"/>
              <a:tailEnd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4086516" y="2551667"/>
              <a:ext cx="0" cy="181809"/>
            </a:xfrm>
            <a:prstGeom prst="line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prstDash val="sysDash"/>
              <a:tailEnd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3930565" y="2733476"/>
              <a:ext cx="154005" cy="0"/>
            </a:xfrm>
            <a:prstGeom prst="line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tailEnd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85505EA-0CC1-45BD-A53D-DA30272247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2117" y="72232"/>
            <a:ext cx="1493010" cy="84006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30B41-3034-4777-B6DE-71856D985697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909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0" y="823783"/>
            <a:ext cx="9144000" cy="371941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2000">
                <a:schemeClr val="bg1">
                  <a:lumMod val="85000"/>
                </a:schemeClr>
              </a:gs>
              <a:gs pos="9100">
                <a:srgbClr val="C4C4C4"/>
              </a:gs>
              <a:gs pos="71000">
                <a:schemeClr val="bg1">
                  <a:lumMod val="95000"/>
                </a:schemeClr>
              </a:gs>
              <a:gs pos="89000">
                <a:schemeClr val="bg1">
                  <a:lumMod val="95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6" tIns="45662" rIns="91336" bIns="45662" rtlCol="0" anchor="ctr"/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</a:t>
            </a:r>
            <a:r>
              <a:rPr lang="en-US" dirty="0">
                <a:solidFill>
                  <a:schemeClr val="accent1"/>
                </a:solidFill>
              </a:rPr>
              <a:t>: </a:t>
            </a:r>
            <a:r>
              <a:rPr lang="en-US" dirty="0">
                <a:solidFill>
                  <a:schemeClr val="tx1"/>
                </a:solidFill>
              </a:rPr>
              <a:t>Key advantages over silicon FET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3404851" y="821419"/>
            <a:ext cx="5518168" cy="891393"/>
          </a:xfrm>
          <a:prstGeom prst="wedgeRoundRectCallout">
            <a:avLst>
              <a:gd name="adj1" fmla="val -18185"/>
              <a:gd name="adj2" fmla="val 38130"/>
              <a:gd name="adj3" fmla="val 16667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spcBef>
                <a:spcPts val="300"/>
              </a:spcBef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Low</a:t>
            </a:r>
            <a:r>
              <a:rPr lang="en-US" sz="14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Arial" charset="0"/>
              </a:rPr>
              <a:t>C</a:t>
            </a:r>
            <a:r>
              <a:rPr lang="en-US" sz="1400" baseline="-25000" dirty="0">
                <a:solidFill>
                  <a:srgbClr val="FF0000"/>
                </a:solidFill>
                <a:latin typeface="Arial" charset="0"/>
              </a:rPr>
              <a:t>G</a:t>
            </a:r>
            <a:r>
              <a:rPr lang="en-US" sz="1400" dirty="0">
                <a:solidFill>
                  <a:srgbClr val="FF0000"/>
                </a:solidFill>
                <a:latin typeface="Arial" charset="0"/>
              </a:rPr>
              <a:t>,Q</a:t>
            </a:r>
            <a:r>
              <a:rPr lang="en-US" sz="1400" baseline="-25000" dirty="0">
                <a:solidFill>
                  <a:srgbClr val="FF0000"/>
                </a:solidFill>
                <a:latin typeface="Arial" charset="0"/>
              </a:rPr>
              <a:t>G</a:t>
            </a:r>
            <a:r>
              <a:rPr lang="en-US" sz="1400" dirty="0">
                <a:solidFill>
                  <a:srgbClr val="000000"/>
                </a:solidFill>
                <a:latin typeface="Arial" charset="0"/>
              </a:rPr>
              <a:t> gate capacitance/charge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nC-</a:t>
            </a:r>
            <a:r>
              <a:rPr lang="el-G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 Si 4 nC-</a:t>
            </a:r>
            <a:r>
              <a:rPr lang="el-G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r>
              <a:rPr lang="en-US" sz="1400" dirty="0">
                <a:solidFill>
                  <a:srgbClr val="000000"/>
                </a:solidFill>
                <a:latin typeface="Arial" charset="0"/>
              </a:rPr>
              <a:t>)</a:t>
            </a:r>
          </a:p>
          <a:p>
            <a:pPr marL="285728" indent="-285728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00"/>
                </a:solidFill>
                <a:latin typeface="Arial" charset="0"/>
              </a:rPr>
              <a:t>faster turn-on and turn-off, higher switching speed</a:t>
            </a:r>
          </a:p>
          <a:p>
            <a:pPr marL="285728" indent="-285728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00"/>
                </a:solidFill>
                <a:latin typeface="Arial" charset="0"/>
              </a:rPr>
              <a:t>reduced gate drive losses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3404852" y="1761580"/>
            <a:ext cx="5518169" cy="875682"/>
          </a:xfrm>
          <a:prstGeom prst="wedgeRoundRectCallout">
            <a:avLst>
              <a:gd name="adj1" fmla="val -59549"/>
              <a:gd name="adj2" fmla="val -1024"/>
              <a:gd name="adj3" fmla="val 16667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spcBef>
                <a:spcPts val="300"/>
              </a:spcBef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Low</a:t>
            </a:r>
            <a:r>
              <a:rPr lang="en-US" sz="14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Arial" charset="0"/>
              </a:rPr>
              <a:t>C</a:t>
            </a:r>
            <a:r>
              <a:rPr lang="en-US" sz="1400" baseline="-25000" dirty="0">
                <a:solidFill>
                  <a:srgbClr val="FF0000"/>
                </a:solidFill>
                <a:latin typeface="Arial" charset="0"/>
              </a:rPr>
              <a:t>OSS</a:t>
            </a:r>
            <a:r>
              <a:rPr lang="en-US" sz="1400" dirty="0">
                <a:solidFill>
                  <a:srgbClr val="FF0000"/>
                </a:solidFill>
                <a:latin typeface="Arial" charset="0"/>
              </a:rPr>
              <a:t>,Q</a:t>
            </a:r>
            <a:r>
              <a:rPr lang="en-US" sz="1400" baseline="-25000" dirty="0">
                <a:solidFill>
                  <a:srgbClr val="FF0000"/>
                </a:solidFill>
                <a:latin typeface="Arial" charset="0"/>
              </a:rPr>
              <a:t>OSS</a:t>
            </a:r>
            <a:r>
              <a:rPr lang="en-US" sz="1400" dirty="0">
                <a:solidFill>
                  <a:srgbClr val="000000"/>
                </a:solidFill>
                <a:latin typeface="Arial" charset="0"/>
              </a:rPr>
              <a:t> output capacitance/charge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nC-</a:t>
            </a:r>
            <a:r>
              <a:rPr lang="el-G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 Si 25 nC-</a:t>
            </a:r>
            <a:r>
              <a:rPr lang="el-G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r>
              <a:rPr lang="en-US" sz="1400" dirty="0">
                <a:solidFill>
                  <a:srgbClr val="000000"/>
                </a:solidFill>
                <a:latin typeface="Arial" charset="0"/>
              </a:rPr>
              <a:t>)</a:t>
            </a:r>
          </a:p>
          <a:p>
            <a:pPr marL="285728" indent="-285728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00"/>
                </a:solidFill>
                <a:latin typeface="Arial" charset="0"/>
              </a:rPr>
              <a:t>faster switching, high switching frequencies </a:t>
            </a:r>
          </a:p>
          <a:p>
            <a:pPr marL="285728" indent="-285728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00"/>
                </a:solidFill>
                <a:latin typeface="Arial" charset="0"/>
              </a:rPr>
              <a:t>reduced switching losses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3404851" y="3422996"/>
            <a:ext cx="5518168" cy="1002639"/>
          </a:xfrm>
          <a:prstGeom prst="wedgeRoundRectCallout">
            <a:avLst>
              <a:gd name="adj1" fmla="val -70458"/>
              <a:gd name="adj2" fmla="val -64419"/>
              <a:gd name="adj3" fmla="val 16667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spcBef>
                <a:spcPts val="300"/>
              </a:spcBef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Zero Q</a:t>
            </a:r>
            <a:r>
              <a:rPr lang="en-US" sz="1400" baseline="-25000" dirty="0">
                <a:solidFill>
                  <a:srgbClr val="FF0000"/>
                </a:solidFill>
                <a:latin typeface="Arial" charset="0"/>
              </a:rPr>
              <a:t>RR</a:t>
            </a:r>
            <a:r>
              <a:rPr lang="en-US" sz="1400" dirty="0">
                <a:solidFill>
                  <a:srgbClr val="000000"/>
                </a:solidFill>
                <a:latin typeface="Arial" charset="0"/>
              </a:rPr>
              <a:t> No ‘body diode’</a:t>
            </a:r>
          </a:p>
          <a:p>
            <a:pPr marL="285728" indent="-285728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00"/>
                </a:solidFill>
                <a:latin typeface="Arial" charset="0"/>
              </a:rPr>
              <a:t>No reverse recovery losses</a:t>
            </a:r>
          </a:p>
          <a:p>
            <a:pPr marL="285728" indent="-285728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00"/>
                </a:solidFill>
                <a:latin typeface="Arial" charset="0"/>
              </a:rPr>
              <a:t>Reduces ringing on switch node and EMI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3404852" y="2704177"/>
            <a:ext cx="5518167" cy="674821"/>
          </a:xfrm>
          <a:prstGeom prst="wedgeRoundRectCallout">
            <a:avLst>
              <a:gd name="adj1" fmla="val -61285"/>
              <a:gd name="adj2" fmla="val -31514"/>
              <a:gd name="adj3" fmla="val 16667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Low</a:t>
            </a:r>
            <a:r>
              <a:rPr lang="en-US" sz="14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Arial" charset="0"/>
              </a:rPr>
              <a:t>R</a:t>
            </a:r>
            <a:r>
              <a:rPr lang="en-US" sz="1400" baseline="-25000" dirty="0">
                <a:solidFill>
                  <a:srgbClr val="FF0000"/>
                </a:solidFill>
                <a:latin typeface="Arial" charset="0"/>
              </a:rPr>
              <a:t>DSON</a:t>
            </a:r>
            <a:r>
              <a:rPr lang="en-US" sz="1400" dirty="0">
                <a:solidFill>
                  <a:srgbClr val="000000"/>
                </a:solidFill>
                <a:latin typeface="Arial" charset="0"/>
              </a:rPr>
              <a:t> (</a:t>
            </a:r>
            <a:r>
              <a:rPr lang="en-US" sz="1400" dirty="0">
                <a:solidFill>
                  <a:srgbClr val="FF0000"/>
                </a:solidFill>
                <a:latin typeface="Arial" charset="0"/>
              </a:rPr>
              <a:t>5 </a:t>
            </a:r>
            <a:r>
              <a:rPr lang="en-US" sz="1400" dirty="0">
                <a:solidFill>
                  <a:srgbClr val="FF0000"/>
                </a:solidFill>
                <a:latin typeface="Arial"/>
              </a:rPr>
              <a:t>m</a:t>
            </a:r>
            <a:r>
              <a:rPr lang="el-GR" sz="1400" dirty="0">
                <a:solidFill>
                  <a:srgbClr val="FF0000"/>
                </a:solidFill>
                <a:latin typeface="Arial"/>
              </a:rPr>
              <a:t>Ω</a:t>
            </a:r>
            <a:r>
              <a:rPr lang="en-US" sz="1400" dirty="0">
                <a:solidFill>
                  <a:srgbClr val="FF0000"/>
                </a:solidFill>
                <a:latin typeface="Arial"/>
              </a:rPr>
              <a:t>-cm</a:t>
            </a:r>
            <a:r>
              <a:rPr lang="en-US" sz="1400" baseline="30000" dirty="0">
                <a:solidFill>
                  <a:srgbClr val="FF0000"/>
                </a:solidFill>
                <a:latin typeface="Arial"/>
              </a:rPr>
              <a:t>2 </a:t>
            </a:r>
            <a:r>
              <a:rPr lang="en-US" sz="1400" dirty="0">
                <a:solidFill>
                  <a:srgbClr val="000000"/>
                </a:solidFill>
                <a:latin typeface="Arial" charset="0"/>
              </a:rPr>
              <a:t>vs Si &gt;10 </a:t>
            </a:r>
            <a:r>
              <a:rPr lang="en-US" sz="1400" dirty="0">
                <a:solidFill>
                  <a:srgbClr val="000000"/>
                </a:solidFill>
                <a:latin typeface="Arial"/>
              </a:rPr>
              <a:t>m</a:t>
            </a:r>
            <a:r>
              <a:rPr lang="el-GR" sz="1400" dirty="0">
                <a:solidFill>
                  <a:srgbClr val="000000"/>
                </a:solidFill>
                <a:latin typeface="Arial"/>
              </a:rPr>
              <a:t>Ω</a:t>
            </a:r>
            <a:r>
              <a:rPr lang="en-US" sz="1400" dirty="0">
                <a:solidFill>
                  <a:srgbClr val="000000"/>
                </a:solidFill>
                <a:latin typeface="Arial"/>
              </a:rPr>
              <a:t>-cm</a:t>
            </a:r>
            <a:r>
              <a:rPr lang="en-US" sz="1400" baseline="30000" dirty="0">
                <a:solidFill>
                  <a:srgbClr val="000000"/>
                </a:solidFill>
                <a:latin typeface="Arial"/>
              </a:rPr>
              <a:t>2</a:t>
            </a:r>
            <a:r>
              <a:rPr lang="en-US" sz="1400" dirty="0">
                <a:solidFill>
                  <a:srgbClr val="000000"/>
                </a:solidFill>
                <a:latin typeface="Arial" charset="0"/>
              </a:rPr>
              <a:t>)</a:t>
            </a:r>
          </a:p>
          <a:p>
            <a:pPr marL="285728" indent="-285728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00"/>
                </a:solidFill>
                <a:latin typeface="Arial" charset="0"/>
              </a:rPr>
              <a:t>lower conduction losses</a:t>
            </a:r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1262693" y="2947873"/>
            <a:ext cx="200108" cy="588617"/>
            <a:chOff x="3665551" y="2115047"/>
            <a:chExt cx="400215" cy="1033670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3848431" y="2115047"/>
              <a:ext cx="0" cy="4532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3665551" y="2568271"/>
              <a:ext cx="389614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676152" y="2714045"/>
              <a:ext cx="389614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848431" y="2720671"/>
              <a:ext cx="0" cy="42804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1141138" y="1244756"/>
            <a:ext cx="736083" cy="369326"/>
          </a:xfrm>
          <a:prstGeom prst="rect">
            <a:avLst/>
          </a:prstGeom>
          <a:noFill/>
        </p:spPr>
        <p:txBody>
          <a:bodyPr wrap="none" lIns="91432" tIns="45717" rIns="91432" bIns="45717" rtlCol="0">
            <a:spAutoFit/>
          </a:bodyPr>
          <a:lstStyle/>
          <a:p>
            <a:r>
              <a:rPr lang="en-US" dirty="0"/>
              <a:t>Drain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253" y="2494132"/>
            <a:ext cx="684787" cy="369326"/>
          </a:xfrm>
          <a:prstGeom prst="rect">
            <a:avLst/>
          </a:prstGeom>
          <a:noFill/>
        </p:spPr>
        <p:txBody>
          <a:bodyPr wrap="none" lIns="91432" tIns="45717" rIns="91432" bIns="45717" rtlCol="0">
            <a:spAutoFit/>
          </a:bodyPr>
          <a:lstStyle/>
          <a:p>
            <a:r>
              <a:rPr lang="en-US" dirty="0"/>
              <a:t>Gate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61603" y="4017501"/>
            <a:ext cx="915619" cy="369326"/>
          </a:xfrm>
          <a:prstGeom prst="rect">
            <a:avLst/>
          </a:prstGeom>
          <a:noFill/>
        </p:spPr>
        <p:txBody>
          <a:bodyPr wrap="none" lIns="91432" tIns="45717" rIns="91432" bIns="45717" rtlCol="0">
            <a:spAutoFit/>
          </a:bodyPr>
          <a:lstStyle/>
          <a:p>
            <a:r>
              <a:rPr lang="en-US" dirty="0"/>
              <a:t>Source</a:t>
            </a: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1355211" y="3531048"/>
            <a:ext cx="1090576" cy="54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2354789" y="2588562"/>
            <a:ext cx="200108" cy="516835"/>
            <a:chOff x="3665551" y="2115047"/>
            <a:chExt cx="400215" cy="1033670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3848431" y="2115047"/>
              <a:ext cx="0" cy="4532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3665551" y="2568271"/>
              <a:ext cx="389614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3676152" y="2714045"/>
              <a:ext cx="389614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848431" y="2720671"/>
              <a:ext cx="0" cy="42804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 flipV="1">
            <a:off x="2002901" y="3396821"/>
            <a:ext cx="2" cy="7983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1713" y="2986997"/>
            <a:ext cx="7375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spect="1"/>
          </p:cNvSpPr>
          <p:nvPr/>
        </p:nvSpPr>
        <p:spPr>
          <a:xfrm>
            <a:off x="1960564" y="2214234"/>
            <a:ext cx="90000" cy="90000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1960564" y="3491490"/>
            <a:ext cx="90000" cy="90000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1816100" y="2263938"/>
            <a:ext cx="6184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2445787" y="3105328"/>
            <a:ext cx="0" cy="4311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2445409" y="2261896"/>
            <a:ext cx="0" cy="3265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1997821" y="1368308"/>
            <a:ext cx="0" cy="7266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878541" y="2995541"/>
            <a:ext cx="431501" cy="528350"/>
          </a:xfrm>
          <a:prstGeom prst="rect">
            <a:avLst/>
          </a:prstGeom>
        </p:spPr>
        <p:txBody>
          <a:bodyPr wrap="square" lIns="91432" tIns="45717" rIns="91432" bIns="45717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C</a:t>
            </a:r>
            <a:r>
              <a:rPr lang="en-US" sz="1400" baseline="-25000" dirty="0">
                <a:solidFill>
                  <a:srgbClr val="FF0000"/>
                </a:solidFill>
              </a:rPr>
              <a:t>G</a:t>
            </a:r>
            <a:endParaRPr lang="en-US" sz="1400" dirty="0">
              <a:solidFill>
                <a:srgbClr val="FF0000"/>
              </a:solidFill>
            </a:endParaRPr>
          </a:p>
          <a:p>
            <a:r>
              <a:rPr lang="en-US" sz="1400" dirty="0">
                <a:solidFill>
                  <a:srgbClr val="FF0000"/>
                </a:solidFill>
              </a:rPr>
              <a:t>Q</a:t>
            </a:r>
            <a:r>
              <a:rPr lang="en-US" sz="1400" baseline="-25000" dirty="0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414737" y="2339196"/>
            <a:ext cx="635222" cy="528350"/>
          </a:xfrm>
          <a:prstGeom prst="rect">
            <a:avLst/>
          </a:prstGeom>
        </p:spPr>
        <p:txBody>
          <a:bodyPr wrap="square" lIns="91432" tIns="45717" rIns="91432" bIns="45717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C</a:t>
            </a:r>
            <a:r>
              <a:rPr lang="en-US" sz="1400" baseline="-25000" dirty="0">
                <a:solidFill>
                  <a:srgbClr val="FF0000"/>
                </a:solidFill>
              </a:rPr>
              <a:t>OSS</a:t>
            </a:r>
          </a:p>
          <a:p>
            <a:r>
              <a:rPr lang="en-US" sz="1400" dirty="0">
                <a:solidFill>
                  <a:srgbClr val="FF0000"/>
                </a:solidFill>
              </a:rPr>
              <a:t>Q</a:t>
            </a:r>
            <a:r>
              <a:rPr lang="en-US" sz="1400" baseline="-25000" dirty="0">
                <a:solidFill>
                  <a:srgbClr val="FF0000"/>
                </a:solidFill>
              </a:rPr>
              <a:t>OSS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78541" y="1966404"/>
            <a:ext cx="2103931" cy="1919079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928336" y="1357422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1937520" y="4123173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 dirty="0"/>
          </a:p>
        </p:txBody>
      </p:sp>
      <p:sp>
        <p:nvSpPr>
          <p:cNvPr id="39" name="Oval 38"/>
          <p:cNvSpPr/>
          <p:nvPr/>
        </p:nvSpPr>
        <p:spPr>
          <a:xfrm>
            <a:off x="464407" y="2926316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 dirty="0"/>
          </a:p>
        </p:txBody>
      </p:sp>
      <p:grpSp>
        <p:nvGrpSpPr>
          <p:cNvPr id="40" name="Group 39"/>
          <p:cNvGrpSpPr/>
          <p:nvPr/>
        </p:nvGrpSpPr>
        <p:grpSpPr>
          <a:xfrm>
            <a:off x="2072336" y="2263938"/>
            <a:ext cx="204412" cy="1272552"/>
            <a:chOff x="1317171" y="1043858"/>
            <a:chExt cx="250372" cy="995772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1333500" y="1417320"/>
              <a:ext cx="23404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V="1">
              <a:off x="1442357" y="1043858"/>
              <a:ext cx="0" cy="99577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Isosceles Triangle 42"/>
            <p:cNvSpPr/>
            <p:nvPr/>
          </p:nvSpPr>
          <p:spPr>
            <a:xfrm>
              <a:off x="1317171" y="1417320"/>
              <a:ext cx="250372" cy="181483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4" name="Rectangle 43"/>
          <p:cNvSpPr/>
          <p:nvPr/>
        </p:nvSpPr>
        <p:spPr>
          <a:xfrm>
            <a:off x="1913646" y="2947875"/>
            <a:ext cx="543739" cy="338554"/>
          </a:xfrm>
          <a:prstGeom prst="rect">
            <a:avLst/>
          </a:prstGeom>
        </p:spPr>
        <p:txBody>
          <a:bodyPr wrap="none" lIns="91432" tIns="45717" rIns="91432" bIns="45717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Q</a:t>
            </a:r>
            <a:r>
              <a:rPr lang="en-US" sz="1600" baseline="-25000" dirty="0">
                <a:solidFill>
                  <a:srgbClr val="FF0000"/>
                </a:solidFill>
              </a:rPr>
              <a:t>RR</a:t>
            </a:r>
            <a:endParaRPr lang="en-US" sz="1600" dirty="0"/>
          </a:p>
        </p:txBody>
      </p:sp>
      <p:grpSp>
        <p:nvGrpSpPr>
          <p:cNvPr id="45" name="Group 44"/>
          <p:cNvGrpSpPr>
            <a:grpSpLocks noChangeAspect="1"/>
          </p:cNvGrpSpPr>
          <p:nvPr/>
        </p:nvGrpSpPr>
        <p:grpSpPr>
          <a:xfrm>
            <a:off x="1254281" y="2470957"/>
            <a:ext cx="194807" cy="507448"/>
            <a:chOff x="3635500" y="2115047"/>
            <a:chExt cx="430266" cy="1033670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3848431" y="2115047"/>
              <a:ext cx="0" cy="453224"/>
            </a:xfrm>
            <a:prstGeom prst="line">
              <a:avLst/>
            </a:prstGeom>
            <a:ln w="19050"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3635500" y="2568272"/>
              <a:ext cx="419664" cy="0"/>
            </a:xfrm>
            <a:prstGeom prst="line">
              <a:avLst/>
            </a:prstGeom>
            <a:ln w="19050"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3635500" y="2714046"/>
              <a:ext cx="430266" cy="0"/>
            </a:xfrm>
            <a:prstGeom prst="line">
              <a:avLst/>
            </a:prstGeom>
            <a:ln w="19050"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3848431" y="2720671"/>
              <a:ext cx="0" cy="428046"/>
            </a:xfrm>
            <a:prstGeom prst="line">
              <a:avLst/>
            </a:prstGeom>
            <a:ln w="19050"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Elbow Connector 49"/>
          <p:cNvCxnSpPr/>
          <p:nvPr/>
        </p:nvCxnSpPr>
        <p:spPr>
          <a:xfrm flipV="1">
            <a:off x="1357610" y="2263938"/>
            <a:ext cx="458490" cy="235037"/>
          </a:xfrm>
          <a:prstGeom prst="bentConnector3">
            <a:avLst>
              <a:gd name="adj1" fmla="val -8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997821" y="2094910"/>
            <a:ext cx="2" cy="3861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795958" y="2481052"/>
            <a:ext cx="20186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1795956" y="2383927"/>
            <a:ext cx="0" cy="17406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795956" y="2629754"/>
            <a:ext cx="0" cy="1832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795956" y="2891968"/>
            <a:ext cx="0" cy="1800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658620" y="2476037"/>
            <a:ext cx="0" cy="5109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1359215" y="2986997"/>
            <a:ext cx="29940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1795958" y="2979309"/>
            <a:ext cx="20186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2000336" y="2733529"/>
            <a:ext cx="0" cy="68946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>
            <a:off x="1795956" y="2733529"/>
            <a:ext cx="20961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1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TI </a:t>
            </a:r>
            <a:r>
              <a:rPr lang="en-US" dirty="0" err="1">
                <a:solidFill>
                  <a:schemeClr val="tx1"/>
                </a:solidFill>
              </a:rPr>
              <a:t>GaN</a:t>
            </a:r>
            <a:r>
              <a:rPr lang="en-US" dirty="0">
                <a:solidFill>
                  <a:schemeClr val="tx1"/>
                </a:solidFill>
              </a:rPr>
              <a:t>:</a:t>
            </a:r>
            <a:r>
              <a:rPr lang="en-US" dirty="0"/>
              <a:t> Efficient and reliable </a:t>
            </a:r>
            <a:r>
              <a:rPr lang="en-US" dirty="0" err="1"/>
              <a:t>GaN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6E2A7-5085-4622-8535-FDDC978C3AE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F5CFD819-C44C-8E4B-826F-EF79A9706AA6}"/>
              </a:ext>
            </a:extLst>
          </p:cNvPr>
          <p:cNvSpPr/>
          <p:nvPr/>
        </p:nvSpPr>
        <p:spPr>
          <a:xfrm>
            <a:off x="203334" y="2903458"/>
            <a:ext cx="2604536" cy="1579852"/>
          </a:xfrm>
          <a:prstGeom prst="rect">
            <a:avLst/>
          </a:prstGeom>
          <a:solidFill>
            <a:srgbClr val="117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SimSun" pitchFamily="2" charset="-122"/>
                <a:cs typeface="+mn-cs"/>
              </a:rPr>
              <a:t>Highest switching speed in the industry enabling 50% lower losses in 65W to &gt;10kW applications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xmlns="" id="{BDDA580E-C1FA-9B46-A887-697CF5DDA897}"/>
              </a:ext>
            </a:extLst>
          </p:cNvPr>
          <p:cNvSpPr/>
          <p:nvPr/>
        </p:nvSpPr>
        <p:spPr>
          <a:xfrm>
            <a:off x="201747" y="865930"/>
            <a:ext cx="2606333" cy="700507"/>
          </a:xfrm>
          <a:prstGeom prst="rect">
            <a:avLst/>
          </a:prstGeom>
          <a:solidFill>
            <a:srgbClr val="117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SimSun" pitchFamily="2" charset="-122"/>
                <a:cs typeface="+mn-cs"/>
              </a:rPr>
              <a:t>Twice the Speed, Half the Losses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xmlns="" id="{F6530762-2A3C-DC48-AD48-9D7026D32844}"/>
              </a:ext>
            </a:extLst>
          </p:cNvPr>
          <p:cNvSpPr/>
          <p:nvPr/>
        </p:nvSpPr>
        <p:spPr>
          <a:xfrm>
            <a:off x="3086964" y="857407"/>
            <a:ext cx="2830360" cy="7005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SimSun" pitchFamily="2" charset="-122"/>
                <a:cs typeface="+mn-cs"/>
              </a:rPr>
              <a:t>Lifetime Reliability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4B2D60B6-26F7-B449-88AE-5C838BF09C05}"/>
              </a:ext>
            </a:extLst>
          </p:cNvPr>
          <p:cNvSpPr/>
          <p:nvPr/>
        </p:nvSpPr>
        <p:spPr>
          <a:xfrm>
            <a:off x="3086962" y="2894933"/>
            <a:ext cx="2830361" cy="15985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SimSun" pitchFamily="2" charset="-122"/>
                <a:cs typeface="+mn-cs"/>
              </a:rPr>
              <a:t>Robust self-protected solutions with &gt;30M device reliability hours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SimSun" pitchFamily="2" charset="-122"/>
                <a:cs typeface="+mn-cs"/>
              </a:rPr>
              <a:t>and &gt;3GWHr of power conversion to date</a:t>
            </a:r>
          </a:p>
          <a:p>
            <a:pPr marL="112680" marR="0" lvl="0" indent="-1126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SimSun" pitchFamily="2" charset="-122"/>
              <a:cs typeface="+mn-cs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xmlns="" id="{9919ECE1-D363-0245-82F8-2B33EA2E287D}"/>
              </a:ext>
            </a:extLst>
          </p:cNvPr>
          <p:cNvSpPr/>
          <p:nvPr/>
        </p:nvSpPr>
        <p:spPr>
          <a:xfrm>
            <a:off x="6196277" y="857407"/>
            <a:ext cx="2761773" cy="700507"/>
          </a:xfrm>
          <a:prstGeom prst="rect">
            <a:avLst/>
          </a:prstGeom>
          <a:solidFill>
            <a:srgbClr val="49C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SimSun" pitchFamily="2" charset="-122"/>
                <a:cs typeface="+mn-cs"/>
              </a:rPr>
              <a:t>Low Cost and Integrated</a:t>
            </a:r>
          </a:p>
        </p:txBody>
      </p:sp>
      <p:pic>
        <p:nvPicPr>
          <p:cNvPr id="67" name="Picture 66" descr="A close up of a map&#10;&#10;Description automatically generated">
            <a:extLst>
              <a:ext uri="{FF2B5EF4-FFF2-40B4-BE49-F238E27FC236}">
                <a16:creationId xmlns:a16="http://schemas.microsoft.com/office/drawing/2014/main" xmlns="" id="{18ECBE37-049D-E245-B9D7-C02F20A8AA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262" y="1632091"/>
            <a:ext cx="1556701" cy="1215902"/>
          </a:xfrm>
          <a:prstGeom prst="rect">
            <a:avLst/>
          </a:prstGeom>
        </p:spPr>
      </p:pic>
      <p:pic>
        <p:nvPicPr>
          <p:cNvPr id="68" name="Picture 6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xmlns="" id="{2B7557D3-763A-0B40-9F04-9E67B2C959D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356" y="1580693"/>
            <a:ext cx="2390344" cy="1312555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287A9034-1EC7-EE4D-B88B-BA0F0B3877CF}"/>
              </a:ext>
            </a:extLst>
          </p:cNvPr>
          <p:cNvSpPr/>
          <p:nvPr/>
        </p:nvSpPr>
        <p:spPr>
          <a:xfrm>
            <a:off x="6202411" y="2893248"/>
            <a:ext cx="2761773" cy="1598585"/>
          </a:xfrm>
          <a:prstGeom prst="rect">
            <a:avLst/>
          </a:prstGeom>
          <a:solidFill>
            <a:srgbClr val="49C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SimSun" pitchFamily="2" charset="-122"/>
                <a:cs typeface="+mn-cs"/>
              </a:rPr>
              <a:t>TI Owned process and manufacturing of GaN FET with integrated driver and protection in a low inductance package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SimSun" pitchFamily="2" charset="-122"/>
              <a:cs typeface="+mn-cs"/>
            </a:endParaRPr>
          </a:p>
          <a:p>
            <a:pPr marL="112680" marR="0" lvl="0" indent="-1126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SimSun" pitchFamily="2" charset="-122"/>
              <a:cs typeface="+mn-cs"/>
            </a:endParaRPr>
          </a:p>
          <a:p>
            <a:pPr marL="112680" marR="0" lvl="0" indent="-1126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SimSun" pitchFamily="2" charset="-122"/>
              <a:cs typeface="+mn-cs"/>
            </a:endParaRPr>
          </a:p>
          <a:p>
            <a:pPr marL="112680" marR="0" lvl="0" indent="-1126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SimSun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SimSun" pitchFamily="2" charset="-122"/>
              <a:cs typeface="+mn-cs"/>
            </a:endParaRPr>
          </a:p>
          <a:p>
            <a:pPr marL="112680" marR="0" lvl="0" indent="-1126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SimSun" pitchFamily="2" charset="-122"/>
              <a:cs typeface="+mn-cs"/>
            </a:endParaRPr>
          </a:p>
          <a:p>
            <a:pPr marL="112680" marR="0" lvl="0" indent="-1126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SimSun" pitchFamily="2" charset="-122"/>
              <a:cs typeface="+mn-cs"/>
            </a:endParaRP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E8EADB60-4D73-A745-81F7-0AC5FF85A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0779" y="1603634"/>
            <a:ext cx="2720191" cy="121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37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xmlns="" id="{219DA935-E8D3-774E-A0EF-4D948DDAA2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Example of TI C2000 + </a:t>
            </a:r>
            <a:r>
              <a:rPr lang="en-US" dirty="0" err="1"/>
              <a:t>GaN</a:t>
            </a:r>
            <a:r>
              <a:rPr lang="en-US" dirty="0"/>
              <a:t>: CCM PFC</a:t>
            </a:r>
          </a:p>
        </p:txBody>
      </p:sp>
    </p:spTree>
    <p:extLst>
      <p:ext uri="{BB962C8B-B14F-4D97-AF65-F5344CB8AC3E}">
        <p14:creationId xmlns:p14="http://schemas.microsoft.com/office/powerpoint/2010/main" val="3161878407"/>
      </p:ext>
    </p:extLst>
  </p:cSld>
  <p:clrMapOvr>
    <a:masterClrMapping/>
  </p:clrMapOvr>
</p:sld>
</file>

<file path=ppt/theme/theme1.xml><?xml version="1.0" encoding="utf-8"?>
<a:theme xmlns:a="http://schemas.openxmlformats.org/drawingml/2006/main" name="ti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DE0000"/>
    </a:dk2>
    <a:lt2>
      <a:srgbClr val="808080"/>
    </a:lt2>
    <a:accent1>
      <a:srgbClr val="DE0000"/>
    </a:accent1>
    <a:accent2>
      <a:srgbClr val="A4A4A4"/>
    </a:accent2>
    <a:accent3>
      <a:srgbClr val="117788"/>
    </a:accent3>
    <a:accent4>
      <a:srgbClr val="404040"/>
    </a:accent4>
    <a:accent5>
      <a:srgbClr val="4ABED4"/>
    </a:accent5>
    <a:accent6>
      <a:srgbClr val="7F7F7F"/>
    </a:accent6>
    <a:hlink>
      <a:srgbClr val="DE0000"/>
    </a:hlink>
    <a:folHlink>
      <a:srgbClr val="AAAAAA"/>
    </a:folHlink>
  </a:clrScheme>
  <a:fontScheme name="FinalPowerpoin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DE0000"/>
    </a:dk2>
    <a:lt2>
      <a:srgbClr val="808080"/>
    </a:lt2>
    <a:accent1>
      <a:srgbClr val="DE0000"/>
    </a:accent1>
    <a:accent2>
      <a:srgbClr val="A4A4A4"/>
    </a:accent2>
    <a:accent3>
      <a:srgbClr val="117788"/>
    </a:accent3>
    <a:accent4>
      <a:srgbClr val="404040"/>
    </a:accent4>
    <a:accent5>
      <a:srgbClr val="4ABED4"/>
    </a:accent5>
    <a:accent6>
      <a:srgbClr val="7F7F7F"/>
    </a:accent6>
    <a:hlink>
      <a:srgbClr val="DE0000"/>
    </a:hlink>
    <a:folHlink>
      <a:srgbClr val="AAAAAA"/>
    </a:folHlink>
  </a:clrScheme>
  <a:fontScheme name="FinalPowerpoin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2691FC96C779F4295CE9E54B4329376" ma:contentTypeVersion="0" ma:contentTypeDescription="Create a new document." ma:contentTypeScope="" ma:versionID="89193378b3020d1be605bd31ee699fe4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3739D75-95FA-479B-9251-B1A81B5708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234039-0ED0-4F7B-B583-0B42AF7921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3DC10B3-61AE-4E3A-9ADE-A4A1CE618B05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4848</TotalTime>
  <Words>2230</Words>
  <Application>Microsoft Office PowerPoint</Application>
  <PresentationFormat>On-screen Show (16:9)</PresentationFormat>
  <Paragraphs>450</Paragraphs>
  <Slides>31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ti</vt:lpstr>
      <vt:lpstr>Visio</vt:lpstr>
      <vt:lpstr>Maximize density, power, and reliability  with TI GaN and C2000™ real-time MCUs</vt:lpstr>
      <vt:lpstr>Overview</vt:lpstr>
      <vt:lpstr>GaN + C2000: Efficient power and control</vt:lpstr>
      <vt:lpstr>TI GaN + C2000: Delivering efficient power solution</vt:lpstr>
      <vt:lpstr>Applications for GaN &amp; C2000 real-time MCUs</vt:lpstr>
      <vt:lpstr>PowerPoint Presentation</vt:lpstr>
      <vt:lpstr>GaN: Key advantages over silicon FET</vt:lpstr>
      <vt:lpstr>TI GaN: Efficient and reliable GaN</vt:lpstr>
      <vt:lpstr>PowerPoint Presentation</vt:lpstr>
      <vt:lpstr>CCM PFC: topologies</vt:lpstr>
      <vt:lpstr>Why choose TI GaN in totem-pole PFC?</vt:lpstr>
      <vt:lpstr>1-kW CCM PFC: power loss comparison</vt:lpstr>
      <vt:lpstr>Higher switching frequency</vt:lpstr>
      <vt:lpstr>Path to 99% efficiency with GaN: control</vt:lpstr>
      <vt:lpstr>Path to 99% efficiency with GaN: control</vt:lpstr>
      <vt:lpstr>PowerPoint Presentation</vt:lpstr>
      <vt:lpstr>TIDM-02008: Measured efficiency and THD</vt:lpstr>
      <vt:lpstr>TIDM-02008 test results</vt:lpstr>
      <vt:lpstr>TIDM-02008 CPU/CLA utilization</vt:lpstr>
      <vt:lpstr>PowerPoint Presentation</vt:lpstr>
      <vt:lpstr>900V-5kW bidirectional ACDC converter with TI-GaN</vt:lpstr>
      <vt:lpstr>Topology comparison at 99% efficiency </vt:lpstr>
      <vt:lpstr>Results</vt:lpstr>
      <vt:lpstr>PowerPoint Presentation</vt:lpstr>
      <vt:lpstr>TIDA-00915: 1.2kW 3Φ integrated drive</vt:lpstr>
      <vt:lpstr>Traditional external drive systems with silicon</vt:lpstr>
      <vt:lpstr>Integrated motor drive with GaN + C2000 MCUs</vt:lpstr>
      <vt:lpstr>TIDA-00915: Natural convection cooling</vt:lpstr>
      <vt:lpstr>PowerPoint Presentation</vt:lpstr>
      <vt:lpstr>C2000 MCU ideal for high switching frequency control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Goldsmith, Lisa</dc:creator>
  <cp:lastModifiedBy>Speziale, Marisa</cp:lastModifiedBy>
  <cp:revision>46</cp:revision>
  <dcterms:created xsi:type="dcterms:W3CDTF">2019-12-09T20:38:24Z</dcterms:created>
  <dcterms:modified xsi:type="dcterms:W3CDTF">2020-12-16T05:25:16Z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0x01010022691FC96C779F4295CE9E54B4329376</vt:lpwstr>
  </property>
</Properties>
</file>