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4"/>
  </p:sldMasterIdLst>
  <p:notesMasterIdLst>
    <p:notesMasterId r:id="rId40"/>
  </p:notesMasterIdLst>
  <p:sldIdLst>
    <p:sldId id="256" r:id="rId5"/>
    <p:sldId id="363" r:id="rId6"/>
    <p:sldId id="263" r:id="rId7"/>
    <p:sldId id="395" r:id="rId8"/>
    <p:sldId id="1066" r:id="rId9"/>
    <p:sldId id="1051" r:id="rId10"/>
    <p:sldId id="1048" r:id="rId11"/>
    <p:sldId id="1050" r:id="rId12"/>
    <p:sldId id="1061" r:id="rId13"/>
    <p:sldId id="396" r:id="rId14"/>
    <p:sldId id="1064" r:id="rId15"/>
    <p:sldId id="1067" r:id="rId16"/>
    <p:sldId id="1068" r:id="rId17"/>
    <p:sldId id="1069" r:id="rId18"/>
    <p:sldId id="1072" r:id="rId19"/>
    <p:sldId id="1076" r:id="rId20"/>
    <p:sldId id="1073" r:id="rId21"/>
    <p:sldId id="1074" r:id="rId22"/>
    <p:sldId id="1071" r:id="rId23"/>
    <p:sldId id="397" r:id="rId24"/>
    <p:sldId id="407" r:id="rId25"/>
    <p:sldId id="408" r:id="rId26"/>
    <p:sldId id="1062" r:id="rId27"/>
    <p:sldId id="398" r:id="rId28"/>
    <p:sldId id="1075" r:id="rId29"/>
    <p:sldId id="1057" r:id="rId30"/>
    <p:sldId id="1078" r:id="rId31"/>
    <p:sldId id="1059" r:id="rId32"/>
    <p:sldId id="495" r:id="rId33"/>
    <p:sldId id="501" r:id="rId34"/>
    <p:sldId id="491" r:id="rId35"/>
    <p:sldId id="492" r:id="rId36"/>
    <p:sldId id="494" r:id="rId37"/>
    <p:sldId id="1063" r:id="rId38"/>
    <p:sldId id="1077" r:id="rId3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D17FB022-6DD0-49F3-B037-970DE84C38BF}">
          <p14:sldIdLst>
            <p14:sldId id="256"/>
            <p14:sldId id="363"/>
            <p14:sldId id="263"/>
          </p14:sldIdLst>
        </p14:section>
        <p14:section name="Tools overview" id="{BF72C367-309C-4FD9-828A-FAC3802EF706}">
          <p14:sldIdLst>
            <p14:sldId id="395"/>
            <p14:sldId id="1066"/>
            <p14:sldId id="1051"/>
            <p14:sldId id="1048"/>
            <p14:sldId id="1050"/>
            <p14:sldId id="1061"/>
          </p14:sldIdLst>
        </p14:section>
        <p14:section name="PSpice for TI" id="{5A398D54-5860-4F93-9F17-47F22E5148FB}">
          <p14:sldIdLst>
            <p14:sldId id="396"/>
            <p14:sldId id="1064"/>
            <p14:sldId id="1067"/>
            <p14:sldId id="1068"/>
            <p14:sldId id="1069"/>
            <p14:sldId id="1072"/>
            <p14:sldId id="1076"/>
            <p14:sldId id="1073"/>
            <p14:sldId id="1074"/>
            <p14:sldId id="1071"/>
          </p14:sldIdLst>
        </p14:section>
        <p14:section name="Examples" id="{98E0A37A-86E8-4F98-8DA2-8BE0021496B3}">
          <p14:sldIdLst>
            <p14:sldId id="397"/>
            <p14:sldId id="407"/>
            <p14:sldId id="408"/>
            <p14:sldId id="1062"/>
          </p14:sldIdLst>
        </p14:section>
        <p14:section name="Resources" id="{C4A5F915-A6A9-44C7-9C1D-7BECB838D96D}">
          <p14:sldIdLst>
            <p14:sldId id="398"/>
            <p14:sldId id="1075"/>
            <p14:sldId id="1057"/>
            <p14:sldId id="1078"/>
            <p14:sldId id="1059"/>
            <p14:sldId id="495"/>
            <p14:sldId id="501"/>
            <p14:sldId id="491"/>
            <p14:sldId id="492"/>
            <p14:sldId id="494"/>
            <p14:sldId id="1063"/>
            <p14:sldId id="1077"/>
          </p14:sldIdLst>
        </p14:section>
      </p14:sectionLst>
    </p:ext>
    <p:ext uri="{EFAFB233-063F-42B5-8137-9DF3F51BA10A}">
      <p15:sldGuideLst xmlns=""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CED"/>
    <a:srgbClr val="E5EDEF"/>
    <a:srgbClr val="E0EAEC"/>
    <a:srgbClr val="1B6674"/>
    <a:srgbClr val="0099FF"/>
    <a:srgbClr val="006666"/>
    <a:srgbClr val="328E8E"/>
    <a:srgbClr val="C00000"/>
    <a:srgbClr val="0099CC"/>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p:restoredTop sz="85731" autoAdjust="0"/>
  </p:normalViewPr>
  <p:slideViewPr>
    <p:cSldViewPr snapToGrid="0" snapToObjects="1">
      <p:cViewPr varScale="1">
        <p:scale>
          <a:sx n="132" d="100"/>
          <a:sy n="132" d="100"/>
        </p:scale>
        <p:origin x="-975" y="-6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547D95-B734-4633-B865-D95C9C549491}" type="datetimeFigureOut">
              <a:rPr lang="en-US" smtClean="0"/>
              <a:t>12/15/2020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0D59B3-8AB3-4668-93C9-43D7EE05A9F3}" type="slidenum">
              <a:rPr lang="en-US" smtClean="0"/>
              <a:t>‹#›</a:t>
            </a:fld>
            <a:endParaRPr lang="en-US"/>
          </a:p>
        </p:txBody>
      </p:sp>
    </p:spTree>
    <p:extLst>
      <p:ext uri="{BB962C8B-B14F-4D97-AF65-F5344CB8AC3E}">
        <p14:creationId xmlns:p14="http://schemas.microsoft.com/office/powerpoint/2010/main" val="320875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PSpice</a:t>
            </a:r>
            <a:r>
              <a:rPr lang="en-US" baseline="0" dirty="0"/>
              <a:t> for TI is based on the popular PSpice simulator that many of our customers know and love. This is an enterprise-level, full-featured tool that will enables design engineers to build a complete schematic and simulate at the system level with no design size limitations. </a:t>
            </a:r>
          </a:p>
          <a:p>
            <a:pPr marL="171450" indent="-171450">
              <a:buFont typeface="Arial" panose="020B0604020202020204" pitchFamily="34" charset="0"/>
              <a:buChar char="•"/>
            </a:pPr>
            <a:r>
              <a:rPr lang="en-US" baseline="0" dirty="0"/>
              <a:t>Advanced capabilities of this tool include automatic measurements and post-processing, as well as Monte Carlo and worst-case analysis, that will enable engineers to fully validate their designs over a wide range of operating conditions and device tolerances with just a few clicks.</a:t>
            </a:r>
          </a:p>
          <a:p>
            <a:pPr marL="171450" indent="-171450">
              <a:buFont typeface="Arial" panose="020B0604020202020204" pitchFamily="34" charset="0"/>
              <a:buChar char="•"/>
            </a:pPr>
            <a:r>
              <a:rPr lang="en-US" baseline="0" dirty="0"/>
              <a:t>With these features, users have access to one of the industry’s largest libraries of IC models. The built-in model library in PSpice for TI is synchronized with updates as TI releases new models, which means you no longer need to upload new models to your simulator as they become available.</a:t>
            </a:r>
          </a:p>
          <a:p>
            <a:pPr marL="171450" indent="-171450">
              <a:buFont typeface="Arial" panose="020B0604020202020204" pitchFamily="34" charset="0"/>
              <a:buChar char="•"/>
            </a:pPr>
            <a:r>
              <a:rPr lang="en-US" baseline="0" dirty="0"/>
              <a:t>There is an easy path to layout and prototype thanks to the tool’s </a:t>
            </a:r>
            <a:r>
              <a:rPr lang="en-US" baseline="0" dirty="0" err="1"/>
              <a:t>OrCAD</a:t>
            </a:r>
            <a:r>
              <a:rPr lang="en-US" baseline="0" dirty="0"/>
              <a:t> Capture framework. After a user completes validation of a simulated design, they can then open the design in any commercial version of the PSpice Designer product family, then transfer the design to their PCB tools like </a:t>
            </a:r>
            <a:r>
              <a:rPr lang="en-US" baseline="0" dirty="0" err="1"/>
              <a:t>OrCAD</a:t>
            </a:r>
            <a:r>
              <a:rPr lang="en-US" baseline="0" dirty="0"/>
              <a:t>/Allegro PCBO Designer without having to recreate their schematic.</a:t>
            </a:r>
          </a:p>
          <a:p>
            <a:pPr marL="171450" indent="-171450">
              <a:buFont typeface="Arial" panose="020B0604020202020204" pitchFamily="34" charset="0"/>
              <a:buChar char="•"/>
            </a:pPr>
            <a:r>
              <a:rPr lang="en-US" baseline="0" dirty="0"/>
              <a:t>As Ian will show in the demo, there are also many built-in design resources that TI offers that make it easy to get the product information you need in the tool. While you are simulating with an op amp, for example, you can easily access its data sheet, associated reference designs and other design resources for that part. We will also connect you to TI’s E2E support forums so you can get technical support with your design.</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6</a:t>
            </a:fld>
            <a:endParaRPr lang="en-US" dirty="0"/>
          </a:p>
        </p:txBody>
      </p:sp>
    </p:spTree>
    <p:extLst>
      <p:ext uri="{BB962C8B-B14F-4D97-AF65-F5344CB8AC3E}">
        <p14:creationId xmlns:p14="http://schemas.microsoft.com/office/powerpoint/2010/main" val="2796433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When we look at the current landscape of design tools that are available</a:t>
            </a:r>
            <a:r>
              <a:rPr lang="en-US" baseline="0" dirty="0"/>
              <a:t> to design engineers, we see a few themes.</a:t>
            </a:r>
          </a:p>
          <a:p>
            <a:pPr marL="171450" indent="-171450">
              <a:buFont typeface="Arial" panose="020B0604020202020204" pitchFamily="34" charset="0"/>
              <a:buChar char="•"/>
            </a:pPr>
            <a:r>
              <a:rPr lang="en-US" baseline="0" dirty="0"/>
              <a:t>First, there is an increased need for simulation software to test new design concepts, accelerate product development and demonstrate regulatory compliance. </a:t>
            </a:r>
          </a:p>
          <a:p>
            <a:pPr marL="171450" indent="-171450">
              <a:buFont typeface="Arial" panose="020B0604020202020204" pitchFamily="34" charset="0"/>
              <a:buChar char="•"/>
            </a:pPr>
            <a:r>
              <a:rPr lang="en-US" baseline="0" dirty="0"/>
              <a:t>Second, we are increasingly seeing that the timelines for design engineers are getting shorter. In some cases, we are even seeing that they are reducing the prototyping and evaluation phases of their design and jumping straight to PCB layout. This is where the right design tool can make life easier for them. Now that working from home is more common, using simulation means that you can make progress on your projects without needing to wait for parts, PCBs or lab equipment.</a:t>
            </a:r>
          </a:p>
          <a:p>
            <a:pPr marL="171450" indent="-171450">
              <a:buFont typeface="Arial" panose="020B0604020202020204" pitchFamily="34" charset="0"/>
              <a:buChar char="•"/>
            </a:pPr>
            <a:r>
              <a:rPr lang="en-US" baseline="0" dirty="0"/>
              <a:t>F</a:t>
            </a:r>
            <a:r>
              <a:rPr lang="en-US" dirty="0"/>
              <a:t>inally, we have seen a desire</a:t>
            </a:r>
            <a:r>
              <a:rPr lang="en-US" baseline="0" dirty="0"/>
              <a:t> among engineers for more advanced simulation that helps them work more quickly and run advanced analyses to help them reduce the risk of circuit errors in their designs.</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7</a:t>
            </a:fld>
            <a:endParaRPr lang="en-US" dirty="0"/>
          </a:p>
        </p:txBody>
      </p:sp>
    </p:spTree>
    <p:extLst>
      <p:ext uri="{BB962C8B-B14F-4D97-AF65-F5344CB8AC3E}">
        <p14:creationId xmlns:p14="http://schemas.microsoft.com/office/powerpoint/2010/main" val="35169432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reason that TI is</a:t>
            </a:r>
            <a:r>
              <a:rPr lang="en-US" baseline="0" dirty="0"/>
              <a:t> so passionate</a:t>
            </a:r>
            <a:r>
              <a:rPr lang="en-US" dirty="0"/>
              <a:t> about this is because it is our goal and our strategy to meet</a:t>
            </a:r>
            <a:r>
              <a:rPr lang="en-US" baseline="0" dirty="0"/>
              <a:t> customers where they are and provide the very best resources at every stage of their design cycle.</a:t>
            </a:r>
          </a:p>
          <a:p>
            <a:pPr marL="171450" indent="-171450">
              <a:buFont typeface="Arial" panose="020B0604020202020204" pitchFamily="34" charset="0"/>
              <a:buChar char="•"/>
            </a:pPr>
            <a:r>
              <a:rPr lang="en-US" baseline="0" dirty="0"/>
              <a:t>We’ve been doing this for a long time – from providing e-books, articles and in-depth video content to help engineers build new skills – to making it as easy as possible to find parts and reference designs with design ideas on TI.com – to providing tools and calculators and references to be used throughout the design and simulation phase – and of course to providing dedicated support throughout a customer’s design.</a:t>
            </a:r>
          </a:p>
          <a:p>
            <a:pPr marL="171450" indent="-171450">
              <a:buFont typeface="Arial" panose="020B0604020202020204" pitchFamily="34" charset="0"/>
              <a:buChar char="•"/>
            </a:pPr>
            <a:r>
              <a:rPr lang="en-US" baseline="0" dirty="0"/>
              <a:t>We are excited to be adding PSpice for TI to our design &amp; simulation portfolio as a complement to our other design resources.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ED2394B-E06C-4DC9-BCC2-551C3DED9AAD}" type="slidenum">
              <a:rPr kumimoji="0" lang="en-US" sz="1200" b="0" i="0" u="none" strike="noStrike" kern="1200" cap="none" spc="0" normalizeH="0" baseline="0" noProof="0">
                <a:ln>
                  <a:noFill/>
                </a:ln>
                <a:solidFill>
                  <a:prstClr val="black"/>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363735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a:t>
            </a:r>
            <a:r>
              <a:rPr lang="en-US" baseline="0" dirty="0"/>
              <a:t> have a number of resources that we can share with you, including a short article from TI that gives an overview of the features of PSpice for TI, and several overview videos. We will share a copy of this presentation and links to these resources after the presentation.</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26</a:t>
            </a:fld>
            <a:endParaRPr lang="en-US" dirty="0"/>
          </a:p>
        </p:txBody>
      </p:sp>
    </p:spTree>
    <p:extLst>
      <p:ext uri="{BB962C8B-B14F-4D97-AF65-F5344CB8AC3E}">
        <p14:creationId xmlns:p14="http://schemas.microsoft.com/office/powerpoint/2010/main" val="4014573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you’ve followed the techniques I’ve shown but still have convergence issues, you can often “hack” the analysis parameters to relax the tolerances and be able to get better convergence at</a:t>
            </a:r>
            <a:r>
              <a:rPr lang="en-US" baseline="0" dirty="0"/>
              <a:t> the cost of accuracy</a:t>
            </a:r>
          </a:p>
          <a:p>
            <a:r>
              <a:rPr lang="en-US" baseline="0" dirty="0"/>
              <a:t>The analysis options on this slide are standard in SPICE, but may have different names in different simulators</a:t>
            </a:r>
          </a:p>
          <a:p>
            <a:r>
              <a:rPr lang="en-US" baseline="0" dirty="0"/>
              <a:t>If you look in the help file of your simulator of choice, you will often see an explanation of each parameter with its standard SPICE name given for reference</a:t>
            </a:r>
          </a:p>
          <a:p>
            <a:pPr marL="228581" indent="-228581">
              <a:buAutoNum type="arabicPeriod"/>
            </a:pPr>
            <a:r>
              <a:rPr lang="en-US" baseline="0" dirty="0" err="1"/>
              <a:t>Abstol</a:t>
            </a:r>
            <a:r>
              <a:rPr lang="en-US" baseline="0" dirty="0"/>
              <a:t> – Sets the absolute tolerance of nodal currents between DC iterations. Increasing this tolerance means the solver can essentially “be lazy” with what it will accept as a correct answer</a:t>
            </a:r>
          </a:p>
          <a:p>
            <a:pPr marL="228581" indent="-228581">
              <a:buAutoNum type="arabicPeriod"/>
            </a:pPr>
            <a:r>
              <a:rPr lang="en-US" baseline="0" dirty="0" err="1"/>
              <a:t>Reltol</a:t>
            </a:r>
            <a:r>
              <a:rPr lang="en-US" baseline="0" dirty="0"/>
              <a:t> – Sets the relative tolerance of the nodal voltages between DC iterations, relative to the first iteration. As with </a:t>
            </a:r>
            <a:r>
              <a:rPr lang="en-US" baseline="0" dirty="0" err="1"/>
              <a:t>abstol</a:t>
            </a:r>
            <a:r>
              <a:rPr lang="en-US" baseline="0" dirty="0"/>
              <a:t>, increasing this lowers the accuracy requirements for each iteration</a:t>
            </a:r>
          </a:p>
          <a:p>
            <a:pPr marL="228581" indent="-228581">
              <a:buAutoNum type="arabicPeriod"/>
            </a:pPr>
            <a:r>
              <a:rPr lang="en-US" baseline="0" dirty="0" err="1"/>
              <a:t>Gmin</a:t>
            </a:r>
            <a:r>
              <a:rPr lang="en-US" baseline="0" dirty="0"/>
              <a:t> – Adds conductance parallel to every p-n junction, aiding with linearity and providing DC paths </a:t>
            </a:r>
          </a:p>
          <a:p>
            <a:pPr marL="228581" indent="-228581">
              <a:buAutoNum type="arabicPeriod"/>
            </a:pPr>
            <a:r>
              <a:rPr lang="en-US" baseline="0" dirty="0" err="1"/>
              <a:t>Cshunt</a:t>
            </a:r>
            <a:r>
              <a:rPr lang="en-US" baseline="0" dirty="0"/>
              <a:t> – Adds capacitance from every node to ground, helping to reduce the sharp edges/glitches in some nonlinear circuits that can cause problems for the solvers</a:t>
            </a:r>
          </a:p>
          <a:p>
            <a:pPr marL="228581" indent="-228581">
              <a:buAutoNum type="arabicPeriod"/>
            </a:pPr>
            <a:endParaRPr lang="en-US" baseline="0" dirty="0"/>
          </a:p>
          <a:p>
            <a:r>
              <a:rPr lang="en-US" baseline="0" dirty="0"/>
              <a:t>Different simulators will also more options specific to that simulator which can also aid in convergence and should be explored if running into more issues.</a:t>
            </a:r>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29</a:t>
            </a:fld>
            <a:endParaRPr lang="en-US"/>
          </a:p>
        </p:txBody>
      </p:sp>
    </p:spTree>
    <p:extLst>
      <p:ext uri="{BB962C8B-B14F-4D97-AF65-F5344CB8AC3E}">
        <p14:creationId xmlns:p14="http://schemas.microsoft.com/office/powerpoint/2010/main" val="3221246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step to any simulation is finding an initial DC operating point</a:t>
            </a:r>
          </a:p>
          <a:p>
            <a:r>
              <a:rPr lang="en-US" dirty="0"/>
              <a:t>DC paths to ground are critical</a:t>
            </a:r>
            <a:r>
              <a:rPr lang="en-US" baseline="0" dirty="0"/>
              <a:t> for finding this operating point, as all capacitances are considered to be open circuits in this case</a:t>
            </a:r>
          </a:p>
          <a:p>
            <a:r>
              <a:rPr lang="en-US" baseline="0" dirty="0"/>
              <a:t>If paths to ground are not provided, more complex solvers (such as Source Stepping and Pseudo-Transient) may be needed, which taken much more time than the simple solvers like Direct Newton and </a:t>
            </a:r>
            <a:r>
              <a:rPr lang="en-US" baseline="0" dirty="0" err="1"/>
              <a:t>Gmin</a:t>
            </a:r>
            <a:r>
              <a:rPr lang="en-US" baseline="0" dirty="0"/>
              <a:t> stepping</a:t>
            </a:r>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30</a:t>
            </a:fld>
            <a:endParaRPr lang="en-US"/>
          </a:p>
        </p:txBody>
      </p:sp>
    </p:spTree>
    <p:extLst>
      <p:ext uri="{BB962C8B-B14F-4D97-AF65-F5344CB8AC3E}">
        <p14:creationId xmlns:p14="http://schemas.microsoft.com/office/powerpoint/2010/main" val="30752839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an example of  a</a:t>
            </a:r>
            <a:r>
              <a:rPr lang="en-US" baseline="0" dirty="0"/>
              <a:t> support circuit used to control switches in the model that is designed for good SPICE convergence. </a:t>
            </a:r>
          </a:p>
          <a:p>
            <a:endParaRPr lang="en-US" baseline="0" dirty="0"/>
          </a:p>
          <a:p>
            <a:r>
              <a:rPr lang="en-US" baseline="0" dirty="0"/>
              <a:t>H2 and H3 convert a current sensed elsewhere in the circuit to a voltage. When voltage inputs OLN and OLP are below a certain threshold, the subcircuit OL_SENSE is “off” and its output is 0A. When either input exceeds the threshold, the subcircuit turns “on” and its output transitions almost instantly to 1A. The output currents of 0A and 1A are converted to an output voltage of 0V and 1V by a load resistor.</a:t>
            </a:r>
          </a:p>
          <a:p>
            <a:endParaRPr lang="en-US" dirty="0"/>
          </a:p>
          <a:p>
            <a:r>
              <a:rPr lang="en-US" baseline="0" dirty="0"/>
              <a:t>Output R-C reduces the bandwidth of the output, and causes a smooth low-to-high transition with an exponential shape over many picoseconds, instead of a near-instantaneous step</a:t>
            </a:r>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31</a:t>
            </a:fld>
            <a:endParaRPr lang="en-US"/>
          </a:p>
        </p:txBody>
      </p:sp>
    </p:spTree>
    <p:extLst>
      <p:ext uri="{BB962C8B-B14F-4D97-AF65-F5344CB8AC3E}">
        <p14:creationId xmlns:p14="http://schemas.microsoft.com/office/powerpoint/2010/main" val="40945123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circuit is a gain block, using techniques to keep the overall matrix better (more tightly) bounded and easier to converge</a:t>
            </a:r>
          </a:p>
          <a:p>
            <a:r>
              <a:rPr lang="en-US" baseline="0" dirty="0"/>
              <a:t>In matrix equations that define the circuit, the range of all aspects (resistance, capacitance, voltages, currents, etc.) affects convergence</a:t>
            </a:r>
          </a:p>
          <a:p>
            <a:r>
              <a:rPr lang="en-US" baseline="0" dirty="0"/>
              <a:t>The tighter the range of values, the easier it is for the solvers to find an answer, since the relative values are much closer together and changes are not as drastic</a:t>
            </a:r>
            <a:endParaRPr lang="en-US" dirty="0"/>
          </a:p>
          <a:p>
            <a:r>
              <a:rPr lang="en-US" dirty="0"/>
              <a:t>VCCS_LIM_1 is a code-defined voltage-controlled current source used as a gain stage</a:t>
            </a:r>
          </a:p>
          <a:p>
            <a:r>
              <a:rPr lang="en-US" dirty="0"/>
              <a:t>The gain</a:t>
            </a:r>
            <a:r>
              <a:rPr lang="en-US" baseline="0" dirty="0"/>
              <a:t> of the block is set to 1e-4, which is actually attenuation, but the output is a current and is converted to a voltage by the load resistance R44</a:t>
            </a:r>
          </a:p>
          <a:p>
            <a:r>
              <a:rPr lang="en-US" baseline="0" dirty="0"/>
              <a:t>Total gain = 1e-4*1e6 = 100V/V = 40dB</a:t>
            </a:r>
            <a:endParaRPr lang="en-US" dirty="0"/>
          </a:p>
          <a:p>
            <a:r>
              <a:rPr lang="en-US" dirty="0"/>
              <a:t>The subcircuit uses a limit function to set the maximum current output to ±0.5A</a:t>
            </a:r>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32</a:t>
            </a:fld>
            <a:endParaRPr lang="en-US"/>
          </a:p>
        </p:txBody>
      </p:sp>
    </p:spTree>
    <p:extLst>
      <p:ext uri="{BB962C8B-B14F-4D97-AF65-F5344CB8AC3E}">
        <p14:creationId xmlns:p14="http://schemas.microsoft.com/office/powerpoint/2010/main" val="40860270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cases</a:t>
            </a:r>
            <a:r>
              <a:rPr lang="en-US" baseline="0" dirty="0"/>
              <a:t> </a:t>
            </a:r>
            <a:r>
              <a:rPr lang="en-US" dirty="0"/>
              <a:t>where</a:t>
            </a:r>
            <a:r>
              <a:rPr lang="en-US" baseline="0" dirty="0"/>
              <a:t> the detailed modeling of the component is NOT critical, consider replacing the component with one that achieves a similar behavior</a:t>
            </a:r>
          </a:p>
          <a:p>
            <a:r>
              <a:rPr lang="en-US" baseline="0" dirty="0"/>
              <a:t>Step through desired operation of this example diode clamp circuit</a:t>
            </a:r>
            <a:endParaRPr lang="en-US" dirty="0"/>
          </a:p>
          <a:p>
            <a:r>
              <a:rPr lang="en-US" dirty="0"/>
              <a:t>Diodes are defined by a relatively complex exponential equation,</a:t>
            </a:r>
            <a:r>
              <a:rPr lang="en-US" baseline="0" dirty="0"/>
              <a:t> and this is only for first-order behavior. Over a dozen additional parameters are used to compute secondary effects and behavior such as breakdown!</a:t>
            </a:r>
            <a:endParaRPr lang="en-US" dirty="0"/>
          </a:p>
          <a:p>
            <a:r>
              <a:rPr lang="en-US" dirty="0"/>
              <a:t>Switches</a:t>
            </a:r>
            <a:r>
              <a:rPr lang="en-US" baseline="0" dirty="0"/>
              <a:t> are simpler, and are either equal to </a:t>
            </a:r>
            <a:r>
              <a:rPr lang="en-US" baseline="0" dirty="0" err="1"/>
              <a:t>Roff</a:t>
            </a:r>
            <a:r>
              <a:rPr lang="en-US" baseline="0" dirty="0"/>
              <a:t>, Ron, or a resistance between based on the voltage across its inputs set by a single equation</a:t>
            </a:r>
          </a:p>
          <a:p>
            <a:r>
              <a:rPr lang="en-US" baseline="0" dirty="0"/>
              <a:t>Switches also contribute no noise, unlike diodes, allowing very low noises to be tuned in, especially for input current noise that can be in the </a:t>
            </a:r>
            <a:r>
              <a:rPr lang="en-US" baseline="0" dirty="0" err="1"/>
              <a:t>fA</a:t>
            </a:r>
            <a:r>
              <a:rPr lang="en-US" baseline="0" dirty="0"/>
              <a:t>/</a:t>
            </a:r>
            <a:r>
              <a:rPr lang="en-US" baseline="0" dirty="0">
                <a:latin typeface="Arial"/>
                <a:cs typeface="Arial"/>
              </a:rPr>
              <a:t>√Hz</a:t>
            </a:r>
            <a:endParaRPr lang="en-US" dirty="0"/>
          </a:p>
        </p:txBody>
      </p:sp>
      <p:sp>
        <p:nvSpPr>
          <p:cNvPr id="4" name="Slide Number Placeholder 3"/>
          <p:cNvSpPr>
            <a:spLocks noGrp="1"/>
          </p:cNvSpPr>
          <p:nvPr>
            <p:ph type="sldNum" sz="quarter" idx="10"/>
          </p:nvPr>
        </p:nvSpPr>
        <p:spPr/>
        <p:txBody>
          <a:bodyPr/>
          <a:lstStyle/>
          <a:p>
            <a:pPr>
              <a:defRPr/>
            </a:pPr>
            <a:fld id="{BED2394B-E06C-4DC9-BCC2-551C3DED9AAD}" type="slidenum">
              <a:rPr lang="en-US" smtClean="0"/>
              <a:pPr>
                <a:defRPr/>
              </a:pPr>
              <a:t>33</a:t>
            </a:fld>
            <a:endParaRPr lang="en-US"/>
          </a:p>
        </p:txBody>
      </p:sp>
    </p:spTree>
    <p:extLst>
      <p:ext uri="{BB962C8B-B14F-4D97-AF65-F5344CB8AC3E}">
        <p14:creationId xmlns:p14="http://schemas.microsoft.com/office/powerpoint/2010/main" val="4159059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457325"/>
            <a:ext cx="8458200" cy="1102520"/>
          </a:xfrm>
        </p:spPr>
        <p:txBody>
          <a:bodyPr/>
          <a:lstStyle>
            <a:lvl1pPr>
              <a:defRPr sz="4000">
                <a:solidFill>
                  <a:schemeClr val="tx2"/>
                </a:solidFill>
              </a:defRPr>
            </a:lvl1pPr>
          </a:lstStyle>
          <a:p>
            <a:r>
              <a:rPr lang="en-US"/>
              <a:t>Click to edit Master title style</a:t>
            </a:r>
            <a:endParaRPr lang="en-US" dirty="0"/>
          </a:p>
        </p:txBody>
      </p:sp>
      <p:sp>
        <p:nvSpPr>
          <p:cNvPr id="3075" name="Rectangle 3"/>
          <p:cNvSpPr>
            <a:spLocks noGrp="1" noChangeArrowheads="1"/>
          </p:cNvSpPr>
          <p:nvPr>
            <p:ph type="subTitle" idx="1"/>
          </p:nvPr>
        </p:nvSpPr>
        <p:spPr>
          <a:xfrm>
            <a:off x="342900" y="2774156"/>
            <a:ext cx="8458200" cy="1114425"/>
          </a:xfrm>
          <a:ln/>
        </p:spPr>
        <p:txBody>
          <a:bodyPr/>
          <a:lstStyle>
            <a:lvl1pPr marL="0" indent="0">
              <a:buFontTx/>
              <a:buNone/>
              <a:defRPr b="1"/>
            </a:lvl1pPr>
          </a:lstStyle>
          <a:p>
            <a:r>
              <a:rPr lang="en-US"/>
              <a:t>Click to edit Master subtitle style</a:t>
            </a:r>
          </a:p>
        </p:txBody>
      </p:sp>
      <p:sp>
        <p:nvSpPr>
          <p:cNvPr id="4" name="Rectangle 24"/>
          <p:cNvSpPr>
            <a:spLocks noGrp="1" noChangeArrowheads="1"/>
          </p:cNvSpPr>
          <p:nvPr>
            <p:ph type="sldNum" sz="quarter" idx="10"/>
          </p:nvPr>
        </p:nvSpPr>
        <p:spPr>
          <a:xfrm>
            <a:off x="6742580" y="4589426"/>
            <a:ext cx="2133600" cy="154782"/>
          </a:xfrm>
        </p:spPr>
        <p:txBody>
          <a:bodyPr/>
          <a:lstStyle>
            <a:lvl1pPr>
              <a:defRPr/>
            </a:lvl1pPr>
          </a:lstStyle>
          <a:p>
            <a:pPr>
              <a:defRPr/>
            </a:pPr>
            <a:fld id="{611EB82E-268A-4CD9-83FA-D3F2E93EBAEA}" type="slidenum">
              <a:rPr lang="en-US" smtClean="0">
                <a:solidFill>
                  <a:srgbClr val="000000"/>
                </a:solidFill>
              </a:rPr>
              <a:pPr>
                <a:defRPr/>
              </a:pPr>
              <a:t>‹#›</a:t>
            </a:fld>
            <a:endParaRPr lang="en-US" dirty="0">
              <a:solidFill>
                <a:srgbClr val="000000"/>
              </a:solidFill>
            </a:endParaRPr>
          </a:p>
        </p:txBody>
      </p:sp>
      <p:pic>
        <p:nvPicPr>
          <p:cNvPr id="5" name="Picture 4">
            <a:extLst>
              <a:ext uri="{FF2B5EF4-FFF2-40B4-BE49-F238E27FC236}">
                <a16:creationId xmlns="" xmlns:a16="http://schemas.microsoft.com/office/drawing/2014/main" id="{88034F21-5366-3A44-8BF2-FA75C7CD334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6" name="Group 5">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7" name="Rectangle 6">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3" name="Picture 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6509" y="145038"/>
            <a:ext cx="4876800" cy="647700"/>
          </a:xfrm>
          <a:prstGeom prst="rect">
            <a:avLst/>
          </a:prstGeom>
        </p:spPr>
      </p:pic>
    </p:spTree>
    <p:extLst>
      <p:ext uri="{BB962C8B-B14F-4D97-AF65-F5344CB8AC3E}">
        <p14:creationId xmlns:p14="http://schemas.microsoft.com/office/powerpoint/2010/main" val="473144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11" name="Picture 10">
            <a:extLst>
              <a:ext uri="{FF2B5EF4-FFF2-40B4-BE49-F238E27FC236}">
                <a16:creationId xmlns="" xmlns:a16="http://schemas.microsoft.com/office/drawing/2014/main" id="{88034F21-5366-3A44-8BF2-FA75C7CD334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grpSp>
        <p:nvGrpSpPr>
          <p:cNvPr id="7" name="Group 6">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
        <p:nvSpPr>
          <p:cNvPr id="12" name="Title 1"/>
          <p:cNvSpPr>
            <a:spLocks noGrp="1"/>
          </p:cNvSpPr>
          <p:nvPr>
            <p:ph type="ctrTitle"/>
          </p:nvPr>
        </p:nvSpPr>
        <p:spPr>
          <a:xfrm>
            <a:off x="491557" y="2202262"/>
            <a:ext cx="7841766" cy="914585"/>
          </a:xfrm>
        </p:spPr>
        <p:txBody>
          <a:bodyPr anchor="b">
            <a:normAutofit/>
          </a:bodyPr>
          <a:lstStyle>
            <a:lvl1pPr algn="l">
              <a:defRPr sz="32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13" name="Subtitle 2"/>
          <p:cNvSpPr>
            <a:spLocks noGrp="1"/>
          </p:cNvSpPr>
          <p:nvPr>
            <p:ph type="subTitle" idx="1"/>
          </p:nvPr>
        </p:nvSpPr>
        <p:spPr>
          <a:xfrm>
            <a:off x="491557" y="3471348"/>
            <a:ext cx="7841765" cy="999800"/>
          </a:xfrm>
        </p:spPr>
        <p:txBody>
          <a:bodyPr/>
          <a:lstStyle>
            <a:lvl1pPr marL="0" indent="0" algn="l">
              <a:buNone/>
              <a:defRPr sz="18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pic>
        <p:nvPicPr>
          <p:cNvPr id="10" name="Picture 9"/>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16509" y="145038"/>
            <a:ext cx="4876800" cy="647700"/>
          </a:xfrm>
          <a:prstGeom prst="rect">
            <a:avLst/>
          </a:prstGeom>
        </p:spPr>
      </p:pic>
    </p:spTree>
    <p:extLst>
      <p:ext uri="{BB962C8B-B14F-4D97-AF65-F5344CB8AC3E}">
        <p14:creationId xmlns:p14="http://schemas.microsoft.com/office/powerpoint/2010/main" val="527844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grpSp>
        <p:nvGrpSpPr>
          <p:cNvPr id="7" name="Group 6">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8" name="Rectangle 7">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015657" y="53602"/>
            <a:ext cx="2022164" cy="268568"/>
          </a:xfrm>
          <a:prstGeom prst="rect">
            <a:avLst/>
          </a:prstGeom>
        </p:spPr>
      </p:pic>
      <p:sp>
        <p:nvSpPr>
          <p:cNvPr id="10" name="Title 1"/>
          <p:cNvSpPr>
            <a:spLocks noGrp="1"/>
          </p:cNvSpPr>
          <p:nvPr>
            <p:ph type="title"/>
          </p:nvPr>
        </p:nvSpPr>
        <p:spPr>
          <a:xfrm>
            <a:off x="342900" y="152812"/>
            <a:ext cx="7599230" cy="557784"/>
          </a:xfrm>
        </p:spPr>
        <p:txBody>
          <a:bodyPr>
            <a:normAutofit/>
          </a:bodyPr>
          <a:lstStyle>
            <a:lvl1pPr>
              <a:defRPr sz="2800" b="1">
                <a:solidFill>
                  <a:schemeClr val="tx1"/>
                </a:solidFill>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1000001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343959" y="786361"/>
            <a:ext cx="8467725" cy="3709449"/>
          </a:xfrm>
        </p:spPr>
        <p:txBody>
          <a:bodyPr/>
          <a:lstStyle>
            <a:lvl1pPr>
              <a:spcBef>
                <a:spcPts val="667"/>
              </a:spcBef>
              <a:defRPr/>
            </a:lvl1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solidFill>
                  <a:srgbClr val="000000"/>
                </a:solidFill>
              </a:rPr>
              <a:pPr>
                <a:defRPr/>
              </a:pPr>
              <a:t>‹#›</a:t>
            </a:fld>
            <a:endParaRPr lang="en-US">
              <a:solidFill>
                <a:srgbClr val="000000"/>
              </a:solidFill>
            </a:endParaRPr>
          </a:p>
        </p:txBody>
      </p:sp>
      <p:sp>
        <p:nvSpPr>
          <p:cNvPr id="6" name="Picture Placeholder 5"/>
          <p:cNvSpPr>
            <a:spLocks noGrp="1"/>
          </p:cNvSpPr>
          <p:nvPr>
            <p:ph type="pic" sz="quarter" idx="11"/>
          </p:nvPr>
        </p:nvSpPr>
        <p:spPr>
          <a:xfrm>
            <a:off x="4349752" y="889002"/>
            <a:ext cx="3418417" cy="1545167"/>
          </a:xfrm>
        </p:spPr>
        <p:txBody>
          <a:bodyPr/>
          <a:lstStyle/>
          <a:p>
            <a:endParaRPr lang="en-US"/>
          </a:p>
        </p:txBody>
      </p:sp>
      <p:sp>
        <p:nvSpPr>
          <p:cNvPr id="7" name="Picture Placeholder 5"/>
          <p:cNvSpPr>
            <a:spLocks noGrp="1"/>
          </p:cNvSpPr>
          <p:nvPr>
            <p:ph type="pic" sz="quarter" idx="12"/>
          </p:nvPr>
        </p:nvSpPr>
        <p:spPr>
          <a:xfrm>
            <a:off x="3757083" y="2571752"/>
            <a:ext cx="2211917" cy="1545167"/>
          </a:xfrm>
        </p:spPr>
        <p:txBody>
          <a:bodyPr/>
          <a:lstStyle/>
          <a:p>
            <a:endParaRPr lang="en-US"/>
          </a:p>
        </p:txBody>
      </p:sp>
      <p:sp>
        <p:nvSpPr>
          <p:cNvPr id="8" name="Picture Placeholder 5"/>
          <p:cNvSpPr>
            <a:spLocks noGrp="1"/>
          </p:cNvSpPr>
          <p:nvPr>
            <p:ph type="pic" sz="quarter" idx="13"/>
          </p:nvPr>
        </p:nvSpPr>
        <p:spPr>
          <a:xfrm>
            <a:off x="6148917" y="2571752"/>
            <a:ext cx="2211917" cy="1545167"/>
          </a:xfrm>
        </p:spPr>
        <p:txBody>
          <a:bodyPr/>
          <a:lstStyle/>
          <a:p>
            <a:endParaRPr lang="en-US"/>
          </a:p>
        </p:txBody>
      </p:sp>
    </p:spTree>
    <p:extLst>
      <p:ext uri="{BB962C8B-B14F-4D97-AF65-F5344CB8AC3E}">
        <p14:creationId xmlns:p14="http://schemas.microsoft.com/office/powerpoint/2010/main" val="2640548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333378" y="786357"/>
            <a:ext cx="8467725" cy="3709449"/>
          </a:xfrm>
        </p:spPr>
        <p:txBody>
          <a:bodyPr/>
          <a:lstStyle>
            <a:lvl1pPr>
              <a:spcBef>
                <a:spcPts val="667"/>
              </a:spcBef>
              <a:defRPr/>
            </a:lvl1pPr>
            <a:lvl3pPr>
              <a:defRPr sz="15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2B97888F-6AF7-4263-B69D-592D8C33BAC7}" type="slidenum">
              <a:rPr lang="en-US"/>
              <a:pPr>
                <a:defRPr/>
              </a:pPr>
              <a:t>‹#›</a:t>
            </a:fld>
            <a:endParaRPr lang="en-US"/>
          </a:p>
        </p:txBody>
      </p:sp>
    </p:spTree>
    <p:extLst>
      <p:ext uri="{BB962C8B-B14F-4D97-AF65-F5344CB8AC3E}">
        <p14:creationId xmlns:p14="http://schemas.microsoft.com/office/powerpoint/2010/main" val="1104556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D4C52F08-588C-488E-A5AB-DF69250DE862}" type="slidenum">
              <a:rPr lang="en-US"/>
              <a:pPr>
                <a:defRPr/>
              </a:pPr>
              <a:t>‹#›</a:t>
            </a:fld>
            <a:endParaRPr lang="en-US"/>
          </a:p>
        </p:txBody>
      </p:sp>
    </p:spTree>
    <p:extLst>
      <p:ext uri="{BB962C8B-B14F-4D97-AF65-F5344CB8AC3E}">
        <p14:creationId xmlns:p14="http://schemas.microsoft.com/office/powerpoint/2010/main" val="3873363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bwMode="auto">
          <a:xfrm>
            <a:off x="231775" y="107158"/>
            <a:ext cx="8458200" cy="61079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3318" name="Rectangle 3"/>
          <p:cNvSpPr>
            <a:spLocks noGrp="1" noChangeArrowheads="1"/>
          </p:cNvSpPr>
          <p:nvPr>
            <p:ph type="body" idx="1"/>
          </p:nvPr>
        </p:nvSpPr>
        <p:spPr bwMode="auto">
          <a:xfrm>
            <a:off x="333378" y="794154"/>
            <a:ext cx="8467725" cy="3701653"/>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6"/>
          <p:cNvSpPr>
            <a:spLocks noGrp="1" noChangeArrowheads="1"/>
          </p:cNvSpPr>
          <p:nvPr>
            <p:ph type="sldNum" sz="quarter" idx="4"/>
          </p:nvPr>
        </p:nvSpPr>
        <p:spPr bwMode="auto">
          <a:xfrm>
            <a:off x="7020852" y="4721224"/>
            <a:ext cx="2133600" cy="1547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800">
                <a:latin typeface="Arial" charset="0"/>
                <a:cs typeface="+mn-cs"/>
              </a:defRPr>
            </a:lvl1pPr>
          </a:lstStyle>
          <a:p>
            <a:fld id="{8E1FF7D2-516A-9143-B526-FB4F2CA12E03}" type="slidenum">
              <a:rPr lang="en-US" smtClean="0"/>
              <a:t>‹#›</a:t>
            </a:fld>
            <a:endParaRPr lang="en-US"/>
          </a:p>
        </p:txBody>
      </p:sp>
      <p:cxnSp>
        <p:nvCxnSpPr>
          <p:cNvPr id="13" name="Straight Connector 12"/>
          <p:cNvCxnSpPr/>
          <p:nvPr userDrawn="1"/>
        </p:nvCxnSpPr>
        <p:spPr bwMode="auto">
          <a:xfrm>
            <a:off x="-7938" y="6785485"/>
            <a:ext cx="8815388" cy="0"/>
          </a:xfrm>
          <a:prstGeom prst="line">
            <a:avLst/>
          </a:prstGeom>
        </p:spPr>
        <p:style>
          <a:lnRef idx="1">
            <a:schemeClr val="accent2"/>
          </a:lnRef>
          <a:fillRef idx="0">
            <a:schemeClr val="accent2"/>
          </a:fillRef>
          <a:effectRef idx="0">
            <a:schemeClr val="accent2"/>
          </a:effectRef>
          <a:fontRef idx="minor">
            <a:schemeClr val="tx1"/>
          </a:fontRef>
        </p:style>
      </p:cxnSp>
      <p:grpSp>
        <p:nvGrpSpPr>
          <p:cNvPr id="12" name="Group 11">
            <a:extLst>
              <a:ext uri="{FF2B5EF4-FFF2-40B4-BE49-F238E27FC236}">
                <a16:creationId xmlns="" xmlns:a16="http://schemas.microsoft.com/office/drawing/2014/main" id="{95A376EF-9F60-DF48-B8CB-F1963F50440E}"/>
              </a:ext>
            </a:extLst>
          </p:cNvPr>
          <p:cNvGrpSpPr/>
          <p:nvPr userDrawn="1"/>
        </p:nvGrpSpPr>
        <p:grpSpPr>
          <a:xfrm>
            <a:off x="0" y="4613950"/>
            <a:ext cx="8826500" cy="388620"/>
            <a:chOff x="0" y="6321425"/>
            <a:chExt cx="10591800" cy="466344"/>
          </a:xfrm>
        </p:grpSpPr>
        <p:sp>
          <p:nvSpPr>
            <p:cNvPr id="16" name="Rectangle 15">
              <a:extLst>
                <a:ext uri="{FF2B5EF4-FFF2-40B4-BE49-F238E27FC236}">
                  <a16:creationId xmlns="" xmlns:a16="http://schemas.microsoft.com/office/drawing/2014/main" id="{BDFFAC7B-2B39-064A-BCD4-000B0194F591}"/>
                </a:ext>
              </a:extLst>
            </p:cNvPr>
            <p:cNvSpPr/>
            <p:nvPr userDrawn="1"/>
          </p:nvSpPr>
          <p:spPr>
            <a:xfrm>
              <a:off x="0" y="6321425"/>
              <a:ext cx="10591800" cy="466344"/>
            </a:xfrm>
            <a:prstGeom prst="rect">
              <a:avLst/>
            </a:prstGeom>
            <a:solidFill>
              <a:schemeClr val="bg1"/>
            </a:solidFill>
            <a:ln w="9525">
              <a:solidFill>
                <a:srgbClr val="AAAAA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27" descr="ti_logo_powerpoint_1_line.png">
              <a:extLst>
                <a:ext uri="{FF2B5EF4-FFF2-40B4-BE49-F238E27FC236}">
                  <a16:creationId xmlns="" xmlns:a16="http://schemas.microsoft.com/office/drawing/2014/main" id="{A9DC8D7C-1574-044A-9444-0EA11A68F73D}"/>
                </a:ext>
              </a:extLst>
            </p:cNvPr>
            <p:cNvPicPr>
              <a:picLocks noChangeAspect="1"/>
            </p:cNvPicPr>
            <p:nvPr userDrawn="1"/>
          </p:nvPicPr>
          <p:blipFill>
            <a:blip r:embed="rId8" cstate="screen">
              <a:extLst>
                <a:ext uri="{28A0092B-C50C-407E-A947-70E740481C1C}">
                  <a14:useLocalDpi xmlns:a14="http://schemas.microsoft.com/office/drawing/2010/main"/>
                </a:ext>
              </a:extLst>
            </a:blip>
            <a:srcRect/>
            <a:stretch>
              <a:fillRect/>
            </a:stretch>
          </p:blipFill>
          <p:spPr bwMode="auto">
            <a:xfrm>
              <a:off x="8593138" y="6440488"/>
              <a:ext cx="1874837" cy="231775"/>
            </a:xfrm>
            <a:prstGeom prst="rect">
              <a:avLst/>
            </a:prstGeom>
            <a:noFill/>
            <a:ln w="9525">
              <a:noFill/>
              <a:miter lim="800000"/>
              <a:headEnd/>
              <a:tailEnd/>
            </a:ln>
          </p:spPr>
        </p:pic>
      </p:grpSp>
    </p:spTree>
    <p:extLst>
      <p:ext uri="{BB962C8B-B14F-4D97-AF65-F5344CB8AC3E}">
        <p14:creationId xmlns:p14="http://schemas.microsoft.com/office/powerpoint/2010/main" val="3705418388"/>
      </p:ext>
    </p:extLst>
  </p:cSld>
  <p:clrMap bg1="lt1" tx1="dk1" bg2="lt2" tx2="dk2" accent1="accent1" accent2="accent2" accent3="accent3" accent4="accent4" accent5="accent5" accent6="accent6" hlink="hlink" folHlink="folHlink"/>
  <p:sldLayoutIdLst>
    <p:sldLayoutId id="2147483697" r:id="rId1"/>
    <p:sldLayoutId id="2147483661" r:id="rId2"/>
    <p:sldLayoutId id="2147483679" r:id="rId3"/>
    <p:sldLayoutId id="2147483698" r:id="rId4"/>
    <p:sldLayoutId id="2147483699" r:id="rId5"/>
    <p:sldLayoutId id="2147483700" r:id="rId6"/>
  </p:sldLayoutIdLst>
  <p:txStyles>
    <p:titleStyle>
      <a:lvl1pPr algn="l" rtl="0" eaLnBrk="1" fontAlgn="base" hangingPunct="1">
        <a:lnSpc>
          <a:spcPct val="85000"/>
        </a:lnSpc>
        <a:spcBef>
          <a:spcPct val="0"/>
        </a:spcBef>
        <a:spcAft>
          <a:spcPct val="0"/>
        </a:spcAft>
        <a:defRPr sz="3200" b="1">
          <a:solidFill>
            <a:schemeClr val="tx2"/>
          </a:solidFill>
          <a:latin typeface="+mj-lt"/>
          <a:ea typeface="+mj-ea"/>
          <a:cs typeface="+mj-cs"/>
        </a:defRPr>
      </a:lvl1pPr>
      <a:lvl2pPr algn="l" rtl="0" eaLnBrk="1" fontAlgn="base" hangingPunct="1">
        <a:lnSpc>
          <a:spcPct val="85000"/>
        </a:lnSpc>
        <a:spcBef>
          <a:spcPct val="0"/>
        </a:spcBef>
        <a:spcAft>
          <a:spcPct val="0"/>
        </a:spcAft>
        <a:defRPr sz="3200" b="1">
          <a:solidFill>
            <a:schemeClr val="tx2"/>
          </a:solidFill>
          <a:latin typeface="Arial" charset="0"/>
        </a:defRPr>
      </a:lvl2pPr>
      <a:lvl3pPr algn="l" rtl="0" eaLnBrk="1" fontAlgn="base" hangingPunct="1">
        <a:lnSpc>
          <a:spcPct val="85000"/>
        </a:lnSpc>
        <a:spcBef>
          <a:spcPct val="0"/>
        </a:spcBef>
        <a:spcAft>
          <a:spcPct val="0"/>
        </a:spcAft>
        <a:defRPr sz="3200" b="1">
          <a:solidFill>
            <a:schemeClr val="tx2"/>
          </a:solidFill>
          <a:latin typeface="Arial" charset="0"/>
        </a:defRPr>
      </a:lvl3pPr>
      <a:lvl4pPr algn="l" rtl="0" eaLnBrk="1" fontAlgn="base" hangingPunct="1">
        <a:lnSpc>
          <a:spcPct val="85000"/>
        </a:lnSpc>
        <a:spcBef>
          <a:spcPct val="0"/>
        </a:spcBef>
        <a:spcAft>
          <a:spcPct val="0"/>
        </a:spcAft>
        <a:defRPr sz="3200" b="1">
          <a:solidFill>
            <a:schemeClr val="tx2"/>
          </a:solidFill>
          <a:latin typeface="Arial" charset="0"/>
        </a:defRPr>
      </a:lvl4pPr>
      <a:lvl5pPr algn="l" rtl="0" eaLnBrk="1" fontAlgn="base" hangingPunct="1">
        <a:lnSpc>
          <a:spcPct val="85000"/>
        </a:lnSpc>
        <a:spcBef>
          <a:spcPct val="0"/>
        </a:spcBef>
        <a:spcAft>
          <a:spcPct val="0"/>
        </a:spcAft>
        <a:defRPr sz="3200" b="1">
          <a:solidFill>
            <a:schemeClr val="tx2"/>
          </a:solidFill>
          <a:latin typeface="Arial" charset="0"/>
        </a:defRPr>
      </a:lvl5pPr>
      <a:lvl6pPr marL="457200" algn="l" rtl="0" eaLnBrk="1" fontAlgn="base" hangingPunct="1">
        <a:lnSpc>
          <a:spcPct val="85000"/>
        </a:lnSpc>
        <a:spcBef>
          <a:spcPct val="0"/>
        </a:spcBef>
        <a:spcAft>
          <a:spcPct val="0"/>
        </a:spcAft>
        <a:defRPr sz="3200" b="1">
          <a:solidFill>
            <a:srgbClr val="FF0000"/>
          </a:solidFill>
          <a:latin typeface="Arial" charset="0"/>
        </a:defRPr>
      </a:lvl6pPr>
      <a:lvl7pPr marL="914400" algn="l" rtl="0" eaLnBrk="1" fontAlgn="base" hangingPunct="1">
        <a:lnSpc>
          <a:spcPct val="85000"/>
        </a:lnSpc>
        <a:spcBef>
          <a:spcPct val="0"/>
        </a:spcBef>
        <a:spcAft>
          <a:spcPct val="0"/>
        </a:spcAft>
        <a:defRPr sz="3200" b="1">
          <a:solidFill>
            <a:srgbClr val="FF0000"/>
          </a:solidFill>
          <a:latin typeface="Arial" charset="0"/>
        </a:defRPr>
      </a:lvl7pPr>
      <a:lvl8pPr marL="1371600" algn="l" rtl="0" eaLnBrk="1" fontAlgn="base" hangingPunct="1">
        <a:lnSpc>
          <a:spcPct val="85000"/>
        </a:lnSpc>
        <a:spcBef>
          <a:spcPct val="0"/>
        </a:spcBef>
        <a:spcAft>
          <a:spcPct val="0"/>
        </a:spcAft>
        <a:defRPr sz="3200" b="1">
          <a:solidFill>
            <a:srgbClr val="FF0000"/>
          </a:solidFill>
          <a:latin typeface="Arial" charset="0"/>
        </a:defRPr>
      </a:lvl8pPr>
      <a:lvl9pPr marL="1828800" algn="l" rtl="0" eaLnBrk="1" fontAlgn="base" hangingPunct="1">
        <a:lnSpc>
          <a:spcPct val="85000"/>
        </a:lnSpc>
        <a:spcBef>
          <a:spcPct val="0"/>
        </a:spcBef>
        <a:spcAft>
          <a:spcPct val="0"/>
        </a:spcAft>
        <a:defRPr sz="3200" b="1">
          <a:solidFill>
            <a:srgbClr val="FF0000"/>
          </a:solidFill>
          <a:latin typeface="Arial" charset="0"/>
        </a:defRPr>
      </a:lvl9pPr>
    </p:titleStyle>
    <p:bodyStyle>
      <a:lvl1pPr marL="227013" indent="-227013" algn="l" rtl="0" eaLnBrk="1" fontAlgn="base" hangingPunct="1">
        <a:spcBef>
          <a:spcPts val="800"/>
        </a:spcBef>
        <a:spcAft>
          <a:spcPct val="0"/>
        </a:spcAft>
        <a:buChar char="•"/>
        <a:defRPr sz="2000">
          <a:solidFill>
            <a:schemeClr val="tx1"/>
          </a:solidFill>
          <a:latin typeface="+mn-lt"/>
          <a:ea typeface="+mn-ea"/>
          <a:cs typeface="+mn-cs"/>
        </a:defRPr>
      </a:lvl1pPr>
      <a:lvl2pPr marL="574675" indent="-233363" algn="l" rtl="0" eaLnBrk="1" fontAlgn="base" hangingPunct="1">
        <a:spcBef>
          <a:spcPct val="20000"/>
        </a:spcBef>
        <a:spcAft>
          <a:spcPct val="0"/>
        </a:spcAft>
        <a:buChar char="–"/>
        <a:defRPr>
          <a:solidFill>
            <a:schemeClr val="tx1"/>
          </a:solidFill>
          <a:latin typeface="+mn-lt"/>
        </a:defRPr>
      </a:lvl2pPr>
      <a:lvl3pPr marL="854075" indent="-165100" algn="l" rtl="0" eaLnBrk="1" fontAlgn="base" hangingPunct="1">
        <a:spcBef>
          <a:spcPct val="15000"/>
        </a:spcBef>
        <a:spcAft>
          <a:spcPct val="0"/>
        </a:spcAft>
        <a:buChar char="•"/>
        <a:defRPr>
          <a:solidFill>
            <a:schemeClr val="tx1"/>
          </a:solidFill>
          <a:latin typeface="+mn-lt"/>
        </a:defRPr>
      </a:lvl3pPr>
      <a:lvl4pPr marL="1201738" indent="-233363" algn="l" rtl="0" eaLnBrk="1" fontAlgn="base" hangingPunct="1">
        <a:spcBef>
          <a:spcPct val="5000"/>
        </a:spcBef>
        <a:spcAft>
          <a:spcPct val="0"/>
        </a:spcAft>
        <a:buChar char="–"/>
        <a:defRPr>
          <a:solidFill>
            <a:schemeClr val="tx1"/>
          </a:solidFill>
          <a:latin typeface="+mn-lt"/>
        </a:defRPr>
      </a:lvl4pPr>
      <a:lvl5pPr marL="1489075" indent="-173038" algn="l" rtl="0" eaLnBrk="1" fontAlgn="base" hangingPunct="1">
        <a:spcBef>
          <a:spcPct val="0"/>
        </a:spcBef>
        <a:spcAft>
          <a:spcPct val="0"/>
        </a:spcAft>
        <a:buChar char="»"/>
        <a:defRPr>
          <a:solidFill>
            <a:schemeClr val="tx1"/>
          </a:solidFill>
          <a:latin typeface="+mn-lt"/>
        </a:defRPr>
      </a:lvl5pPr>
      <a:lvl6pPr marL="1946275" indent="-173038" algn="l" rtl="0" eaLnBrk="1" fontAlgn="base" hangingPunct="1">
        <a:spcBef>
          <a:spcPct val="0"/>
        </a:spcBef>
        <a:spcAft>
          <a:spcPct val="0"/>
        </a:spcAft>
        <a:buChar char="»"/>
        <a:defRPr sz="1600">
          <a:solidFill>
            <a:schemeClr val="tx1"/>
          </a:solidFill>
          <a:latin typeface="+mn-lt"/>
        </a:defRPr>
      </a:lvl6pPr>
      <a:lvl7pPr marL="2403475" indent="-173038" algn="l" rtl="0" eaLnBrk="1" fontAlgn="base" hangingPunct="1">
        <a:spcBef>
          <a:spcPct val="0"/>
        </a:spcBef>
        <a:spcAft>
          <a:spcPct val="0"/>
        </a:spcAft>
        <a:buChar char="»"/>
        <a:defRPr sz="1600">
          <a:solidFill>
            <a:schemeClr val="tx1"/>
          </a:solidFill>
          <a:latin typeface="+mn-lt"/>
        </a:defRPr>
      </a:lvl7pPr>
      <a:lvl8pPr marL="2860675" indent="-173038" algn="l" rtl="0" eaLnBrk="1" fontAlgn="base" hangingPunct="1">
        <a:spcBef>
          <a:spcPct val="0"/>
        </a:spcBef>
        <a:spcAft>
          <a:spcPct val="0"/>
        </a:spcAft>
        <a:buChar char="»"/>
        <a:defRPr sz="1600">
          <a:solidFill>
            <a:schemeClr val="tx1"/>
          </a:solidFill>
          <a:latin typeface="+mn-lt"/>
        </a:defRPr>
      </a:lvl8pPr>
      <a:lvl9pPr marL="3317875" indent="-173038" algn="l" rtl="0" eaLnBrk="1" fontAlgn="base" hangingPunct="1">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www.ti.com/" TargetMode="External"/><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notepad-plus-plus.org/" TargetMode="Externa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5.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3.png"/><Relationship Id="rId3" Type="http://schemas.openxmlformats.org/officeDocument/2006/relationships/hyperlink" Target="https://www.ti.com/tool/PSPICE-FOR-TI" TargetMode="External"/><Relationship Id="rId7" Type="http://schemas.openxmlformats.org/officeDocument/2006/relationships/image" Target="../media/image37.jpeg"/><Relationship Id="rId12" Type="http://schemas.openxmlformats.org/officeDocument/2006/relationships/image" Target="../media/image42.jpe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hyperlink" Target="https://www.pspice.com/pspice-for-ti" TargetMode="External"/><Relationship Id="rId11" Type="http://schemas.openxmlformats.org/officeDocument/2006/relationships/image" Target="../media/image41.jpeg"/><Relationship Id="rId5" Type="http://schemas.openxmlformats.org/officeDocument/2006/relationships/image" Target="../media/image36.png"/><Relationship Id="rId15" Type="http://schemas.openxmlformats.org/officeDocument/2006/relationships/image" Target="../media/image45.jpeg"/><Relationship Id="rId10" Type="http://schemas.openxmlformats.org/officeDocument/2006/relationships/image" Target="../media/image40.jpeg"/><Relationship Id="rId4" Type="http://schemas.openxmlformats.org/officeDocument/2006/relationships/hyperlink" Target="https://e2e.ti.com/blogs_/b/analogwire/archive/2020/09/14/how-to-simulate-complex-analog-power-and-signal-chain-circuits-with-pspice-for-ti?HQS=null-der-null-pspice_for_ti-pr-ta-null-wwe" TargetMode="External"/><Relationship Id="rId9" Type="http://schemas.openxmlformats.org/officeDocument/2006/relationships/image" Target="../media/image39.jpeg"/><Relationship Id="rId14" Type="http://schemas.openxmlformats.org/officeDocument/2006/relationships/image" Target="../media/image44.jpeg"/></Relationships>
</file>

<file path=ppt/slides/_rels/slide2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hyperlink" Target="https://www.edn.com/designing-with-a-complete-simulation-test-bench-for-op-amps-part-2-small-signal-bandwidth/" TargetMode="External"/><Relationship Id="rId7" Type="http://schemas.openxmlformats.org/officeDocument/2006/relationships/image" Target="../media/image47.png"/><Relationship Id="rId2" Type="http://schemas.openxmlformats.org/officeDocument/2006/relationships/hyperlink" Target="https://www.edn.com/designing-with-a-complete-simulation-test-bench-for-op-amps-part-1-output-impedance/" TargetMode="External"/><Relationship Id="rId1" Type="http://schemas.openxmlformats.org/officeDocument/2006/relationships/slideLayout" Target="../slideLayouts/slideLayout5.xml"/><Relationship Id="rId6" Type="http://schemas.openxmlformats.org/officeDocument/2006/relationships/image" Target="../media/image46.png"/><Relationship Id="rId5" Type="http://schemas.openxmlformats.org/officeDocument/2006/relationships/hyperlink" Target="https://www.edn.com/designing-with-a-complete-simulation-test-bench-for-op-amps-part-4-noise/" TargetMode="External"/><Relationship Id="rId4" Type="http://schemas.openxmlformats.org/officeDocument/2006/relationships/hyperlink" Target="https://www.edn.com/designing-with-a-complete-simulation-test-bench-for-op-amps-part-3-input-referred-errors/"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e2e.ti.com/support/tools/sim-hw-system-design/f/234" TargetMode="External"/><Relationship Id="rId2" Type="http://schemas.openxmlformats.org/officeDocument/2006/relationships/image" Target="../media/image49.png"/><Relationship Id="rId1" Type="http://schemas.openxmlformats.org/officeDocument/2006/relationships/slideLayout" Target="../slideLayouts/slideLayout5.xml"/><Relationship Id="rId4" Type="http://schemas.openxmlformats.org/officeDocument/2006/relationships/hyperlink" Target="https://e2e.ti.com/support/amplifiers/f/14"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52.emf"/><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56.emf"/><Relationship Id="rId4" Type="http://schemas.openxmlformats.org/officeDocument/2006/relationships/image" Target="../media/image55.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s://www.abiresearch.com/press/manufacturers-spend-on-simulation-software-will-surpass-us25-billion-in-2025/"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e2e.ti.com/" TargetMode="External"/><Relationship Id="rId13" Type="http://schemas.openxmlformats.org/officeDocument/2006/relationships/hyperlink" Target="https://www.ti.com/store/ti/en/p/product/?p=ANALOGPRGBOOK" TargetMode="External"/><Relationship Id="rId18" Type="http://schemas.openxmlformats.org/officeDocument/2006/relationships/image" Target="../media/image17.png"/><Relationship Id="rId3" Type="http://schemas.openxmlformats.org/officeDocument/2006/relationships/hyperlink" Target="https://e2e.ti.com/blogs_/" TargetMode="External"/><Relationship Id="rId7" Type="http://schemas.openxmlformats.org/officeDocument/2006/relationships/hyperlink" Target="https://www.ti.com/reference-designs/index.html" TargetMode="External"/><Relationship Id="rId12" Type="http://schemas.openxmlformats.org/officeDocument/2006/relationships/hyperlink" Target="https://www.ti.com/design-resources/design-tools-simulation/analog-circuits/overview.html" TargetMode="External"/><Relationship Id="rId17" Type="http://schemas.openxmlformats.org/officeDocument/2006/relationships/image" Target="../media/image16.png"/><Relationship Id="rId2" Type="http://schemas.openxmlformats.org/officeDocument/2006/relationships/notesSlide" Target="../notesSlides/notesSlide3.xml"/><Relationship Id="rId16"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hyperlink" Target="https://training.ti.com/power-tips" TargetMode="External"/><Relationship Id="rId11" Type="http://schemas.openxmlformats.org/officeDocument/2006/relationships/hyperlink" Target="https://www.ti.com/tool/ANALOG-ENGINEER-CALC" TargetMode="External"/><Relationship Id="rId5" Type="http://schemas.openxmlformats.org/officeDocument/2006/relationships/hyperlink" Target="http://www.ti.com/psds" TargetMode="External"/><Relationship Id="rId15" Type="http://schemas.openxmlformats.org/officeDocument/2006/relationships/hyperlink" Target="https://www.ti.com/tool/PSPICE-FOR-TI" TargetMode="External"/><Relationship Id="rId10" Type="http://schemas.openxmlformats.org/officeDocument/2006/relationships/hyperlink" Target="https://www.ti.com/design-resources/design-tools-simulation/filter-designer.html" TargetMode="External"/><Relationship Id="rId19" Type="http://schemas.microsoft.com/office/2007/relationships/hdphoto" Target="../media/hdphoto1.wdp"/><Relationship Id="rId4" Type="http://schemas.openxmlformats.org/officeDocument/2006/relationships/hyperlink" Target="https://training.ti.com/ti-precision-labs-overview" TargetMode="External"/><Relationship Id="rId9" Type="http://schemas.openxmlformats.org/officeDocument/2006/relationships/hyperlink" Target="https://www.ti.com/design-resources/design-tools-simulation/webench-power-designer.html" TargetMode="External"/><Relationship Id="rId14" Type="http://schemas.openxmlformats.org/officeDocument/2006/relationships/hyperlink" Target="https://www.ti.com/tool/TINA-TI?HQS=asc-amps-gpamps-null-contrib-tls-null-wwe"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2900" y="2426589"/>
            <a:ext cx="8458200" cy="1102520"/>
          </a:xfrm>
        </p:spPr>
        <p:txBody>
          <a:bodyPr/>
          <a:lstStyle/>
          <a:p>
            <a:r>
              <a:rPr lang="en-US" sz="2800" dirty="0">
                <a:solidFill>
                  <a:schemeClr val="tx1"/>
                </a:solidFill>
              </a:rPr>
              <a:t>Getting started with the new </a:t>
            </a:r>
            <a:r>
              <a:rPr lang="en-US" sz="2800" dirty="0" smtClean="0">
                <a:solidFill>
                  <a:schemeClr val="tx1"/>
                </a:solidFill>
              </a:rPr>
              <a:t>PSpice</a:t>
            </a:r>
            <a:r>
              <a:rPr lang="en-US" sz="2800" baseline="30000" dirty="0" smtClean="0">
                <a:solidFill>
                  <a:schemeClr val="tx1"/>
                </a:solidFill>
              </a:rPr>
              <a:t>®</a:t>
            </a:r>
            <a:r>
              <a:rPr lang="en-US" sz="2800" dirty="0" smtClean="0">
                <a:solidFill>
                  <a:schemeClr val="tx1"/>
                </a:solidFill>
              </a:rPr>
              <a:t> </a:t>
            </a:r>
            <a:r>
              <a:rPr lang="en-US" sz="2800" dirty="0">
                <a:solidFill>
                  <a:schemeClr val="tx1"/>
                </a:solidFill>
              </a:rPr>
              <a:t>for TI</a:t>
            </a:r>
            <a:br>
              <a:rPr lang="en-US" sz="2800" dirty="0">
                <a:solidFill>
                  <a:schemeClr val="tx1"/>
                </a:solidFill>
              </a:rPr>
            </a:br>
            <a:r>
              <a:rPr lang="en-US" sz="2800" dirty="0">
                <a:solidFill>
                  <a:schemeClr val="tx1"/>
                </a:solidFill>
              </a:rPr>
              <a:t>design and simulation tool</a:t>
            </a:r>
          </a:p>
        </p:txBody>
      </p:sp>
      <p:sp>
        <p:nvSpPr>
          <p:cNvPr id="3" name="Subtitle 2"/>
          <p:cNvSpPr>
            <a:spLocks noGrp="1"/>
          </p:cNvSpPr>
          <p:nvPr>
            <p:ph type="subTitle" idx="1"/>
          </p:nvPr>
        </p:nvSpPr>
        <p:spPr>
          <a:xfrm>
            <a:off x="342900" y="3581876"/>
            <a:ext cx="8458200" cy="1114425"/>
          </a:xfrm>
        </p:spPr>
        <p:txBody>
          <a:bodyPr/>
          <a:lstStyle/>
          <a:p>
            <a:r>
              <a:rPr lang="en-US" sz="1400" dirty="0"/>
              <a:t>Ian Williams</a:t>
            </a:r>
          </a:p>
          <a:p>
            <a:r>
              <a:rPr lang="en-US" sz="1400" dirty="0"/>
              <a:t>APP – LP – LDO</a:t>
            </a:r>
          </a:p>
        </p:txBody>
      </p:sp>
    </p:spTree>
    <p:extLst>
      <p:ext uri="{BB962C8B-B14F-4D97-AF65-F5344CB8AC3E}">
        <p14:creationId xmlns:p14="http://schemas.microsoft.com/office/powerpoint/2010/main" val="40148183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10</a:t>
            </a:fld>
            <a:endParaRPr lang="en-US"/>
          </a:p>
        </p:txBody>
      </p:sp>
      <p:sp>
        <p:nvSpPr>
          <p:cNvPr id="5" name="Rectangle 4"/>
          <p:cNvSpPr/>
          <p:nvPr/>
        </p:nvSpPr>
        <p:spPr>
          <a:xfrm>
            <a:off x="0" y="0"/>
            <a:ext cx="9144000"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u="sng" dirty="0"/>
              <a:t>Part 2</a:t>
            </a:r>
            <a:r>
              <a:rPr lang="en-US" dirty="0"/>
              <a:t/>
            </a:r>
            <a:br>
              <a:rPr lang="en-US" dirty="0"/>
            </a:br>
            <a:r>
              <a:rPr lang="en-US" sz="3600" dirty="0" smtClean="0"/>
              <a:t>PSpice</a:t>
            </a:r>
            <a:r>
              <a:rPr lang="en-US" sz="3600" baseline="30000" dirty="0" smtClean="0"/>
              <a:t> </a:t>
            </a:r>
            <a:r>
              <a:rPr lang="en-US" sz="3600" dirty="0" smtClean="0"/>
              <a:t> </a:t>
            </a:r>
            <a:r>
              <a:rPr lang="en-US" sz="3600" dirty="0"/>
              <a:t>for TI deep dive</a:t>
            </a:r>
            <a:endParaRPr lang="en-US" baseline="-25000" dirty="0"/>
          </a:p>
        </p:txBody>
      </p:sp>
      <p:sp>
        <p:nvSpPr>
          <p:cNvPr id="6" name="Rectangle 5"/>
          <p:cNvSpPr/>
          <p:nvPr/>
        </p:nvSpPr>
        <p:spPr>
          <a:xfrm>
            <a:off x="2286000" y="3844039"/>
            <a:ext cx="4572000" cy="369332"/>
          </a:xfrm>
          <a:prstGeom prst="rect">
            <a:avLst/>
          </a:prstGeom>
        </p:spPr>
        <p:txBody>
          <a:bodyPr>
            <a:spAutoFit/>
          </a:bodyPr>
          <a:lstStyle/>
          <a:p>
            <a:pPr marL="0" indent="0" algn="ctr">
              <a:buNone/>
            </a:pPr>
            <a:r>
              <a:rPr lang="en-US" b="1" dirty="0">
                <a:solidFill>
                  <a:srgbClr val="C00000"/>
                </a:solidFill>
                <a:cs typeface="Courier New" panose="02070309020205020404" pitchFamily="49" charset="0"/>
              </a:rPr>
              <a:t>Tip: </a:t>
            </a:r>
            <a:r>
              <a:rPr lang="en-US" dirty="0" smtClean="0">
                <a:solidFill>
                  <a:schemeClr val="bg1"/>
                </a:solidFill>
                <a:cs typeface="Courier New" panose="02070309020205020404" pitchFamily="49" charset="0"/>
              </a:rPr>
              <a:t>PSpice</a:t>
            </a:r>
            <a:r>
              <a:rPr lang="en-US" baseline="30000" dirty="0" smtClean="0"/>
              <a:t> </a:t>
            </a:r>
            <a:r>
              <a:rPr lang="en-US" dirty="0" smtClean="0">
                <a:solidFill>
                  <a:schemeClr val="bg1"/>
                </a:solidFill>
                <a:cs typeface="Courier New" panose="02070309020205020404" pitchFamily="49" charset="0"/>
              </a:rPr>
              <a:t> </a:t>
            </a:r>
            <a:r>
              <a:rPr lang="en-US" dirty="0">
                <a:solidFill>
                  <a:schemeClr val="bg1"/>
                </a:solidFill>
                <a:cs typeface="Courier New" panose="02070309020205020404" pitchFamily="49" charset="0"/>
              </a:rPr>
              <a:t>for TI runs offline!</a:t>
            </a:r>
          </a:p>
        </p:txBody>
      </p:sp>
    </p:spTree>
    <p:extLst>
      <p:ext uri="{BB962C8B-B14F-4D97-AF65-F5344CB8AC3E}">
        <p14:creationId xmlns:p14="http://schemas.microsoft.com/office/powerpoint/2010/main" val="30629250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25444AF-EF8D-4539-BD2D-D682ED512434}"/>
              </a:ext>
            </a:extLst>
          </p:cNvPr>
          <p:cNvSpPr>
            <a:spLocks noGrp="1"/>
          </p:cNvSpPr>
          <p:nvPr>
            <p:ph type="title"/>
          </p:nvPr>
        </p:nvSpPr>
        <p:spPr/>
        <p:txBody>
          <a:bodyPr/>
          <a:lstStyle/>
          <a:p>
            <a:r>
              <a:rPr lang="en-US" sz="2700" dirty="0"/>
              <a:t>Software features and limitations FAQ</a:t>
            </a:r>
          </a:p>
        </p:txBody>
      </p:sp>
      <p:sp>
        <p:nvSpPr>
          <p:cNvPr id="4" name="Slide Number Placeholder 3">
            <a:extLst>
              <a:ext uri="{FF2B5EF4-FFF2-40B4-BE49-F238E27FC236}">
                <a16:creationId xmlns="" xmlns:a16="http://schemas.microsoft.com/office/drawing/2014/main" id="{66F1AA09-1362-4A44-91FF-AB459D41476B}"/>
              </a:ext>
            </a:extLst>
          </p:cNvPr>
          <p:cNvSpPr>
            <a:spLocks noGrp="1"/>
          </p:cNvSpPr>
          <p:nvPr>
            <p:ph type="sldNum" sz="quarter" idx="10"/>
          </p:nvPr>
        </p:nvSpPr>
        <p:spPr/>
        <p:txBody>
          <a:bodyPr/>
          <a:lstStyle/>
          <a:p>
            <a:pPr>
              <a:defRPr/>
            </a:pPr>
            <a:fld id="{2B97888F-6AF7-4263-B69D-592D8C33BAC7}" type="slidenum">
              <a:rPr lang="en-US" smtClean="0"/>
              <a:pPr>
                <a:defRPr/>
              </a:pPr>
              <a:t>11</a:t>
            </a:fld>
            <a:endParaRPr lang="en-US"/>
          </a:p>
        </p:txBody>
      </p:sp>
      <p:sp>
        <p:nvSpPr>
          <p:cNvPr id="5" name="Content Placeholder 2">
            <a:extLst>
              <a:ext uri="{FF2B5EF4-FFF2-40B4-BE49-F238E27FC236}">
                <a16:creationId xmlns="" xmlns:a16="http://schemas.microsoft.com/office/drawing/2014/main" id="{B7BC5D89-2865-4269-A3E3-33DAFF777976}"/>
              </a:ext>
            </a:extLst>
          </p:cNvPr>
          <p:cNvSpPr>
            <a:spLocks noGrp="1"/>
          </p:cNvSpPr>
          <p:nvPr>
            <p:ph idx="1"/>
          </p:nvPr>
        </p:nvSpPr>
        <p:spPr>
          <a:xfrm>
            <a:off x="333375" y="785813"/>
            <a:ext cx="8467725" cy="3709987"/>
          </a:xfrm>
        </p:spPr>
        <p:txBody>
          <a:bodyPr/>
          <a:lstStyle/>
          <a:p>
            <a:pPr marL="0" indent="0">
              <a:buNone/>
            </a:pPr>
            <a:r>
              <a:rPr lang="en-US" sz="1800" b="1" dirty="0"/>
              <a:t>Q</a:t>
            </a:r>
            <a:r>
              <a:rPr lang="en-US" sz="1800" dirty="0"/>
              <a:t>. Does </a:t>
            </a:r>
            <a:r>
              <a:rPr lang="en-US" sz="1800" dirty="0" smtClean="0"/>
              <a:t>PSpice </a:t>
            </a:r>
            <a:r>
              <a:rPr lang="en-US" sz="1800" dirty="0"/>
              <a:t>for TI work offline?</a:t>
            </a:r>
          </a:p>
          <a:p>
            <a:pPr marL="284347" lvl="1" indent="0">
              <a:buNone/>
            </a:pPr>
            <a:r>
              <a:rPr lang="en-US" sz="1400" b="1" dirty="0">
                <a:solidFill>
                  <a:srgbClr val="FF0000"/>
                </a:solidFill>
              </a:rPr>
              <a:t>A. </a:t>
            </a:r>
            <a:r>
              <a:rPr lang="en-US" sz="1400" dirty="0"/>
              <a:t>Yes, an internet connection is not required to run.</a:t>
            </a:r>
            <a:r>
              <a:rPr lang="en-US" dirty="0"/>
              <a:t/>
            </a:r>
            <a:br>
              <a:rPr lang="en-US" dirty="0"/>
            </a:br>
            <a:endParaRPr lang="en-US" sz="600" dirty="0"/>
          </a:p>
          <a:p>
            <a:pPr marL="0" indent="0">
              <a:buNone/>
            </a:pPr>
            <a:r>
              <a:rPr lang="en-US" sz="1800" b="1" dirty="0"/>
              <a:t>Q. </a:t>
            </a:r>
            <a:r>
              <a:rPr lang="en-US" sz="1800" dirty="0"/>
              <a:t>Is there a maximum number of nodes?</a:t>
            </a:r>
          </a:p>
          <a:p>
            <a:pPr marL="514350" lvl="1" indent="-230188">
              <a:buNone/>
            </a:pPr>
            <a:r>
              <a:rPr lang="en-US" sz="1400" b="1" dirty="0">
                <a:solidFill>
                  <a:srgbClr val="FF0000"/>
                </a:solidFill>
              </a:rPr>
              <a:t>A. </a:t>
            </a:r>
            <a:r>
              <a:rPr lang="en-US" sz="1400" dirty="0"/>
              <a:t>No, there are no design size limitations. You can also use multi-page schematics and</a:t>
            </a:r>
            <a:br>
              <a:rPr lang="en-US" sz="1400" dirty="0"/>
            </a:br>
            <a:r>
              <a:rPr lang="en-US" sz="1400" dirty="0"/>
              <a:t>hierarchical blocks.</a:t>
            </a:r>
            <a:r>
              <a:rPr lang="en-US" dirty="0"/>
              <a:t/>
            </a:r>
            <a:br>
              <a:rPr lang="en-US" dirty="0"/>
            </a:br>
            <a:endParaRPr lang="en-US" sz="600" dirty="0"/>
          </a:p>
          <a:p>
            <a:pPr marL="0" indent="0">
              <a:buNone/>
            </a:pPr>
            <a:r>
              <a:rPr lang="en-US" sz="1800" b="1" dirty="0"/>
              <a:t>Q. </a:t>
            </a:r>
            <a:r>
              <a:rPr lang="en-US" sz="1800" dirty="0"/>
              <a:t>Are there any other limits to be aware of?</a:t>
            </a:r>
          </a:p>
          <a:p>
            <a:pPr marL="514350" lvl="1" indent="-231775">
              <a:buNone/>
            </a:pPr>
            <a:r>
              <a:rPr lang="en-US" sz="1400" b="1" dirty="0">
                <a:solidFill>
                  <a:srgbClr val="C00000"/>
                </a:solidFill>
              </a:rPr>
              <a:t>A. </a:t>
            </a:r>
            <a:r>
              <a:rPr lang="en-US" sz="1400" dirty="0"/>
              <a:t>Yes. The tool is designed primarily as a SPICE simulation environment for use with the built-in TI models. If </a:t>
            </a:r>
            <a:r>
              <a:rPr lang="en-US" sz="1400" dirty="0" smtClean="0"/>
              <a:t>third-party </a:t>
            </a:r>
            <a:r>
              <a:rPr lang="en-US" sz="1400" dirty="0"/>
              <a:t>models are imported, then only </a:t>
            </a:r>
            <a:r>
              <a:rPr lang="en-US" sz="1400" dirty="0" smtClean="0"/>
              <a:t>three </a:t>
            </a:r>
            <a:r>
              <a:rPr lang="en-US" sz="1400" dirty="0"/>
              <a:t>nodes can be probed simultaneously.</a:t>
            </a:r>
          </a:p>
          <a:p>
            <a:pPr marL="0" indent="0">
              <a:buNone/>
            </a:pPr>
            <a:r>
              <a:rPr lang="en-US" dirty="0"/>
              <a:t/>
            </a:r>
            <a:br>
              <a:rPr lang="en-US" dirty="0"/>
            </a:br>
            <a:endParaRPr lang="en-US" sz="600" b="1" dirty="0"/>
          </a:p>
        </p:txBody>
      </p:sp>
    </p:spTree>
    <p:extLst>
      <p:ext uri="{BB962C8B-B14F-4D97-AF65-F5344CB8AC3E}">
        <p14:creationId xmlns:p14="http://schemas.microsoft.com/office/powerpoint/2010/main" val="3539935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2DCDC56-7E49-4020-99E8-42F5B278377D}"/>
              </a:ext>
            </a:extLst>
          </p:cNvPr>
          <p:cNvSpPr>
            <a:spLocks noGrp="1"/>
          </p:cNvSpPr>
          <p:nvPr>
            <p:ph type="title"/>
          </p:nvPr>
        </p:nvSpPr>
        <p:spPr/>
        <p:txBody>
          <a:bodyPr/>
          <a:lstStyle/>
          <a:p>
            <a:r>
              <a:rPr lang="en-US" sz="2700" dirty="0"/>
              <a:t>Built-in TI model library</a:t>
            </a:r>
          </a:p>
        </p:txBody>
      </p:sp>
      <p:pic>
        <p:nvPicPr>
          <p:cNvPr id="6" name="Content Placeholder 5">
            <a:extLst>
              <a:ext uri="{FF2B5EF4-FFF2-40B4-BE49-F238E27FC236}">
                <a16:creationId xmlns="" xmlns:a16="http://schemas.microsoft.com/office/drawing/2014/main" id="{9AA94DE6-1113-4117-BBA2-44CC312627EE}"/>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24878" t="13543" r="-1" b="6453"/>
          <a:stretch/>
        </p:blipFill>
        <p:spPr>
          <a:xfrm>
            <a:off x="1619250" y="735189"/>
            <a:ext cx="4289425" cy="2968132"/>
          </a:xfrm>
          <a:ln>
            <a:solidFill>
              <a:schemeClr val="tx1">
                <a:lumMod val="50000"/>
                <a:lumOff val="50000"/>
              </a:schemeClr>
            </a:solidFill>
          </a:ln>
          <a:effectLst>
            <a:outerShdw blurRad="50800" dist="38100" dir="2700000" algn="tl" rotWithShape="0">
              <a:prstClr val="black">
                <a:alpha val="40000"/>
              </a:prstClr>
            </a:outerShdw>
          </a:effectLst>
        </p:spPr>
      </p:pic>
      <p:sp>
        <p:nvSpPr>
          <p:cNvPr id="4" name="Slide Number Placeholder 3">
            <a:extLst>
              <a:ext uri="{FF2B5EF4-FFF2-40B4-BE49-F238E27FC236}">
                <a16:creationId xmlns="" xmlns:a16="http://schemas.microsoft.com/office/drawing/2014/main" id="{EE73FA60-DC65-4831-8E22-47C17C77BB3C}"/>
              </a:ext>
            </a:extLst>
          </p:cNvPr>
          <p:cNvSpPr>
            <a:spLocks noGrp="1"/>
          </p:cNvSpPr>
          <p:nvPr>
            <p:ph type="sldNum" sz="quarter" idx="10"/>
          </p:nvPr>
        </p:nvSpPr>
        <p:spPr/>
        <p:txBody>
          <a:bodyPr/>
          <a:lstStyle/>
          <a:p>
            <a:pPr>
              <a:defRPr/>
            </a:pPr>
            <a:fld id="{2B97888F-6AF7-4263-B69D-592D8C33BAC7}" type="slidenum">
              <a:rPr lang="en-US" smtClean="0"/>
              <a:pPr>
                <a:defRPr/>
              </a:pPr>
              <a:t>12</a:t>
            </a:fld>
            <a:endParaRPr lang="en-US"/>
          </a:p>
        </p:txBody>
      </p:sp>
      <p:sp>
        <p:nvSpPr>
          <p:cNvPr id="7" name="Right Brace 6">
            <a:extLst>
              <a:ext uri="{FF2B5EF4-FFF2-40B4-BE49-F238E27FC236}">
                <a16:creationId xmlns="" xmlns:a16="http://schemas.microsoft.com/office/drawing/2014/main" id="{57B8E2CC-E3AB-428C-AE0B-F91FE5B48A63}"/>
              </a:ext>
            </a:extLst>
          </p:cNvPr>
          <p:cNvSpPr/>
          <p:nvPr/>
        </p:nvSpPr>
        <p:spPr>
          <a:xfrm>
            <a:off x="5574030" y="1186814"/>
            <a:ext cx="885825" cy="1484713"/>
          </a:xfrm>
          <a:prstGeom prst="rightBrace">
            <a:avLst>
              <a:gd name="adj1" fmla="val 4858"/>
              <a:gd name="adj2" fmla="val 49359"/>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 xmlns:a16="http://schemas.microsoft.com/office/drawing/2014/main" id="{E9701F5B-7032-4988-84B4-1CAF3E6A3A30}"/>
              </a:ext>
            </a:extLst>
          </p:cNvPr>
          <p:cNvSpPr txBox="1"/>
          <p:nvPr/>
        </p:nvSpPr>
        <p:spPr>
          <a:xfrm>
            <a:off x="6467475" y="1671874"/>
            <a:ext cx="2045753" cy="584775"/>
          </a:xfrm>
          <a:prstGeom prst="rect">
            <a:avLst/>
          </a:prstGeom>
          <a:noFill/>
        </p:spPr>
        <p:txBody>
          <a:bodyPr wrap="none" rtlCol="0">
            <a:spAutoFit/>
          </a:bodyPr>
          <a:lstStyle/>
          <a:p>
            <a:r>
              <a:rPr lang="en-US" sz="1600" dirty="0"/>
              <a:t>Matches the product</a:t>
            </a:r>
            <a:br>
              <a:rPr lang="en-US" sz="1600" dirty="0"/>
            </a:br>
            <a:r>
              <a:rPr lang="en-US" sz="1600" dirty="0"/>
              <a:t>tree on </a:t>
            </a:r>
            <a:r>
              <a:rPr lang="en-US" sz="1600" dirty="0">
                <a:hlinkClick r:id="rId3"/>
              </a:rPr>
              <a:t>TI.com</a:t>
            </a:r>
            <a:endParaRPr lang="en-US" sz="1600" dirty="0"/>
          </a:p>
        </p:txBody>
      </p:sp>
      <p:sp>
        <p:nvSpPr>
          <p:cNvPr id="9" name="Right Brace 8">
            <a:extLst>
              <a:ext uri="{FF2B5EF4-FFF2-40B4-BE49-F238E27FC236}">
                <a16:creationId xmlns="" xmlns:a16="http://schemas.microsoft.com/office/drawing/2014/main" id="{BAE4DBC3-C79C-42C7-960B-47B0EA326DB8}"/>
              </a:ext>
            </a:extLst>
          </p:cNvPr>
          <p:cNvSpPr/>
          <p:nvPr/>
        </p:nvSpPr>
        <p:spPr>
          <a:xfrm rot="5400000">
            <a:off x="2614763" y="2489631"/>
            <a:ext cx="610791" cy="2427381"/>
          </a:xfrm>
          <a:prstGeom prst="rightBrace">
            <a:avLst>
              <a:gd name="adj1" fmla="val 4858"/>
              <a:gd name="adj2" fmla="val 50178"/>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TextBox 9">
            <a:extLst>
              <a:ext uri="{FF2B5EF4-FFF2-40B4-BE49-F238E27FC236}">
                <a16:creationId xmlns="" xmlns:a16="http://schemas.microsoft.com/office/drawing/2014/main" id="{4AFC7D10-F835-42E4-8176-E0AEF38CD57E}"/>
              </a:ext>
            </a:extLst>
          </p:cNvPr>
          <p:cNvSpPr txBox="1"/>
          <p:nvPr/>
        </p:nvSpPr>
        <p:spPr>
          <a:xfrm>
            <a:off x="1249269" y="3990847"/>
            <a:ext cx="3570208" cy="584775"/>
          </a:xfrm>
          <a:prstGeom prst="rect">
            <a:avLst/>
          </a:prstGeom>
          <a:noFill/>
        </p:spPr>
        <p:txBody>
          <a:bodyPr wrap="none" rtlCol="0">
            <a:spAutoFit/>
          </a:bodyPr>
          <a:lstStyle/>
          <a:p>
            <a:r>
              <a:rPr lang="en-US" sz="1600" dirty="0"/>
              <a:t>Includes device-specific test benches</a:t>
            </a:r>
          </a:p>
          <a:p>
            <a:r>
              <a:rPr lang="en-US" sz="1600" dirty="0"/>
              <a:t>To accelerate your development</a:t>
            </a:r>
          </a:p>
        </p:txBody>
      </p:sp>
    </p:spTree>
    <p:extLst>
      <p:ext uri="{BB962C8B-B14F-4D97-AF65-F5344CB8AC3E}">
        <p14:creationId xmlns:p14="http://schemas.microsoft.com/office/powerpoint/2010/main" val="20816398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CDCCBD-FDE6-48AE-AA72-9F335EE15C4E}"/>
              </a:ext>
            </a:extLst>
          </p:cNvPr>
          <p:cNvSpPr>
            <a:spLocks noGrp="1"/>
          </p:cNvSpPr>
          <p:nvPr>
            <p:ph type="title"/>
          </p:nvPr>
        </p:nvSpPr>
        <p:spPr/>
        <p:txBody>
          <a:bodyPr/>
          <a:lstStyle/>
          <a:p>
            <a:r>
              <a:rPr lang="en-US" sz="2700" dirty="0"/>
              <a:t>How do I update the TI model library?</a:t>
            </a:r>
          </a:p>
        </p:txBody>
      </p:sp>
      <p:sp>
        <p:nvSpPr>
          <p:cNvPr id="3" name="Content Placeholder 2">
            <a:extLst>
              <a:ext uri="{FF2B5EF4-FFF2-40B4-BE49-F238E27FC236}">
                <a16:creationId xmlns="" xmlns:a16="http://schemas.microsoft.com/office/drawing/2014/main" id="{5095BA8B-3D21-4173-BFFF-D9E21DF98B2D}"/>
              </a:ext>
            </a:extLst>
          </p:cNvPr>
          <p:cNvSpPr>
            <a:spLocks noGrp="1"/>
          </p:cNvSpPr>
          <p:nvPr>
            <p:ph idx="1"/>
          </p:nvPr>
        </p:nvSpPr>
        <p:spPr/>
        <p:txBody>
          <a:bodyPr/>
          <a:lstStyle/>
          <a:p>
            <a:r>
              <a:rPr lang="en-US" sz="1800" dirty="0"/>
              <a:t>Updates to the model library are automatically detected and performed at software startup</a:t>
            </a:r>
            <a:r>
              <a:rPr lang="en-US" dirty="0"/>
              <a:t>.</a:t>
            </a:r>
          </a:p>
          <a:p>
            <a:pPr lvl="1"/>
            <a:r>
              <a:rPr lang="en-US" sz="1600" dirty="0"/>
              <a:t>The user can choose not to update.</a:t>
            </a:r>
          </a:p>
          <a:p>
            <a:r>
              <a:rPr lang="en-US" sz="1800" dirty="0"/>
              <a:t>The model library is installed locally</a:t>
            </a:r>
            <a:br>
              <a:rPr lang="en-US" sz="1800" dirty="0"/>
            </a:br>
            <a:r>
              <a:rPr lang="en-US" sz="1800" dirty="0"/>
              <a:t>on the user’s hard drive. Models can be</a:t>
            </a:r>
            <a:br>
              <a:rPr lang="en-US" sz="1800" dirty="0"/>
            </a:br>
            <a:r>
              <a:rPr lang="en-US" sz="1800" dirty="0"/>
              <a:t>copied and imported into other tools</a:t>
            </a:r>
            <a:br>
              <a:rPr lang="en-US" sz="1800" dirty="0"/>
            </a:br>
            <a:r>
              <a:rPr lang="en-US" sz="1800" dirty="0"/>
              <a:t>if desired.</a:t>
            </a:r>
          </a:p>
          <a:p>
            <a:pPr lvl="1"/>
            <a:r>
              <a:rPr lang="en-US" sz="1400" dirty="0"/>
              <a:t>Location: </a:t>
            </a:r>
            <a:r>
              <a:rPr lang="en-US" sz="1400" b="1" dirty="0">
                <a:solidFill>
                  <a:srgbClr val="C00000"/>
                </a:solidFill>
              </a:rPr>
              <a:t>C:\SPB_Data\cdssetup\pspTILibDir</a:t>
            </a:r>
          </a:p>
        </p:txBody>
      </p:sp>
      <p:sp>
        <p:nvSpPr>
          <p:cNvPr id="4" name="Slide Number Placeholder 3">
            <a:extLst>
              <a:ext uri="{FF2B5EF4-FFF2-40B4-BE49-F238E27FC236}">
                <a16:creationId xmlns="" xmlns:a16="http://schemas.microsoft.com/office/drawing/2014/main" id="{E8EE5BD3-9E8F-4E6A-8FCF-922933B5934F}"/>
              </a:ext>
            </a:extLst>
          </p:cNvPr>
          <p:cNvSpPr>
            <a:spLocks noGrp="1"/>
          </p:cNvSpPr>
          <p:nvPr>
            <p:ph type="sldNum" sz="quarter" idx="10"/>
          </p:nvPr>
        </p:nvSpPr>
        <p:spPr/>
        <p:txBody>
          <a:bodyPr/>
          <a:lstStyle/>
          <a:p>
            <a:pPr>
              <a:defRPr/>
            </a:pPr>
            <a:fld id="{2B97888F-6AF7-4263-B69D-592D8C33BAC7}" type="slidenum">
              <a:rPr lang="en-US" smtClean="0"/>
              <a:pPr>
                <a:defRPr/>
              </a:pPr>
              <a:t>13</a:t>
            </a:fld>
            <a:endParaRPr lang="en-US"/>
          </a:p>
        </p:txBody>
      </p:sp>
      <p:pic>
        <p:nvPicPr>
          <p:cNvPr id="5" name="Picture 4">
            <a:extLst>
              <a:ext uri="{FF2B5EF4-FFF2-40B4-BE49-F238E27FC236}">
                <a16:creationId xmlns="" xmlns:a16="http://schemas.microsoft.com/office/drawing/2014/main" id="{D25AC299-EB4B-48D6-B85F-FAC8768D311D}"/>
              </a:ext>
            </a:extLst>
          </p:cNvPr>
          <p:cNvPicPr>
            <a:picLocks noChangeAspect="1"/>
          </p:cNvPicPr>
          <p:nvPr/>
        </p:nvPicPr>
        <p:blipFill>
          <a:blip r:embed="rId2"/>
          <a:stretch>
            <a:fillRect/>
          </a:stretch>
        </p:blipFill>
        <p:spPr>
          <a:xfrm>
            <a:off x="5509260" y="1178994"/>
            <a:ext cx="3054722" cy="1678506"/>
          </a:xfrm>
          <a:prstGeom prst="rect">
            <a:avLst/>
          </a:prstGeom>
          <a:effectLst>
            <a:outerShdw blurRad="50800" dist="38100" dir="2700000" algn="tl" rotWithShape="0">
              <a:prstClr val="black">
                <a:alpha val="40000"/>
              </a:prstClr>
            </a:outerShdw>
          </a:effectLst>
        </p:spPr>
      </p:pic>
      <p:cxnSp>
        <p:nvCxnSpPr>
          <p:cNvPr id="6" name="Straight Arrow Connector 5">
            <a:extLst>
              <a:ext uri="{FF2B5EF4-FFF2-40B4-BE49-F238E27FC236}">
                <a16:creationId xmlns="" xmlns:a16="http://schemas.microsoft.com/office/drawing/2014/main" id="{88AC4EAB-4372-422F-9E20-09A7785FA47B}"/>
              </a:ext>
            </a:extLst>
          </p:cNvPr>
          <p:cNvCxnSpPr>
            <a:cxnSpLocks/>
          </p:cNvCxnSpPr>
          <p:nvPr/>
        </p:nvCxnSpPr>
        <p:spPr>
          <a:xfrm>
            <a:off x="2400300" y="1298678"/>
            <a:ext cx="3108960" cy="0"/>
          </a:xfrm>
          <a:prstGeom prst="straightConnector1">
            <a:avLst/>
          </a:prstGeom>
          <a:ln w="1905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 xmlns:a16="http://schemas.microsoft.com/office/drawing/2014/main" id="{D588CF05-4192-44FB-A2B6-6416774B6BE9}"/>
              </a:ext>
            </a:extLst>
          </p:cNvPr>
          <p:cNvPicPr>
            <a:picLocks noChangeAspect="1"/>
          </p:cNvPicPr>
          <p:nvPr/>
        </p:nvPicPr>
        <p:blipFill rotWithShape="1">
          <a:blip r:embed="rId3"/>
          <a:srcRect t="9478" b="50000"/>
          <a:stretch/>
        </p:blipFill>
        <p:spPr>
          <a:xfrm>
            <a:off x="1216652" y="3220024"/>
            <a:ext cx="4180855" cy="136352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100694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41C5BC0-92FC-4B6D-91ED-AF40627F728E}"/>
              </a:ext>
            </a:extLst>
          </p:cNvPr>
          <p:cNvSpPr>
            <a:spLocks noGrp="1"/>
          </p:cNvSpPr>
          <p:nvPr>
            <p:ph type="title"/>
          </p:nvPr>
        </p:nvSpPr>
        <p:spPr/>
        <p:txBody>
          <a:bodyPr/>
          <a:lstStyle/>
          <a:p>
            <a:r>
              <a:rPr lang="en-US" sz="2700" dirty="0"/>
              <a:t>Are models editable?</a:t>
            </a:r>
          </a:p>
        </p:txBody>
      </p:sp>
      <p:sp>
        <p:nvSpPr>
          <p:cNvPr id="3" name="Content Placeholder 2">
            <a:extLst>
              <a:ext uri="{FF2B5EF4-FFF2-40B4-BE49-F238E27FC236}">
                <a16:creationId xmlns="" xmlns:a16="http://schemas.microsoft.com/office/drawing/2014/main" id="{0B5E6A53-B479-4CA3-B0F3-EC874B2113FB}"/>
              </a:ext>
            </a:extLst>
          </p:cNvPr>
          <p:cNvSpPr>
            <a:spLocks noGrp="1"/>
          </p:cNvSpPr>
          <p:nvPr>
            <p:ph idx="1"/>
          </p:nvPr>
        </p:nvSpPr>
        <p:spPr>
          <a:xfrm>
            <a:off x="333378" y="786357"/>
            <a:ext cx="8810622" cy="3709449"/>
          </a:xfrm>
        </p:spPr>
        <p:txBody>
          <a:bodyPr/>
          <a:lstStyle/>
          <a:p>
            <a:r>
              <a:rPr lang="en-US" sz="1800" dirty="0"/>
              <a:t>Models are text files and may be edited with a text editor (I recommend </a:t>
            </a:r>
            <a:r>
              <a:rPr lang="en-US" sz="1800" dirty="0">
                <a:hlinkClick r:id="rId2"/>
              </a:rPr>
              <a:t>Notepad++</a:t>
            </a:r>
            <a:r>
              <a:rPr lang="en-US" sz="1800" dirty="0"/>
              <a:t>) from the library directory</a:t>
            </a:r>
          </a:p>
          <a:p>
            <a:pPr lvl="1"/>
            <a:r>
              <a:rPr lang="en-US" sz="1600" b="1" dirty="0">
                <a:solidFill>
                  <a:srgbClr val="C00000"/>
                </a:solidFill>
              </a:rPr>
              <a:t>Note:</a:t>
            </a:r>
            <a:r>
              <a:rPr lang="en-US" sz="1600" dirty="0"/>
              <a:t> editing TI models breaks their signature, causing the tool to treat them as 3</a:t>
            </a:r>
            <a:r>
              <a:rPr lang="en-US" sz="1600" baseline="30000" dirty="0"/>
              <a:t>rd</a:t>
            </a:r>
            <a:r>
              <a:rPr lang="en-US" sz="1600" dirty="0"/>
              <a:t>-party</a:t>
            </a:r>
          </a:p>
          <a:p>
            <a:r>
              <a:rPr lang="en-US" sz="1800" dirty="0"/>
              <a:t>Some models have user-</a:t>
            </a:r>
            <a:br>
              <a:rPr lang="en-US" sz="1800" dirty="0"/>
            </a:br>
            <a:r>
              <a:rPr lang="en-US" sz="1800" dirty="0"/>
              <a:t>editable parameters. Editing</a:t>
            </a:r>
            <a:br>
              <a:rPr lang="en-US" sz="1800" dirty="0"/>
            </a:br>
            <a:r>
              <a:rPr lang="en-US" sz="1800" dirty="0"/>
              <a:t>these </a:t>
            </a:r>
            <a:r>
              <a:rPr lang="en-US" sz="1800" b="1" u="sng" dirty="0">
                <a:solidFill>
                  <a:srgbClr val="C00000"/>
                </a:solidFill>
              </a:rPr>
              <a:t>does not</a:t>
            </a:r>
            <a:r>
              <a:rPr lang="en-US" sz="1800" dirty="0"/>
              <a:t> break signature.</a:t>
            </a:r>
          </a:p>
          <a:p>
            <a:r>
              <a:rPr lang="en-US" sz="1800" dirty="0"/>
              <a:t>If you edit a model and save it</a:t>
            </a:r>
            <a:br>
              <a:rPr lang="en-US" sz="1800" dirty="0"/>
            </a:br>
            <a:r>
              <a:rPr lang="en-US" sz="1800" dirty="0"/>
              <a:t>in the same location, it will get</a:t>
            </a:r>
            <a:br>
              <a:rPr lang="en-US" sz="1800" dirty="0"/>
            </a:br>
            <a:r>
              <a:rPr lang="en-US" sz="1800" dirty="0"/>
              <a:t>over-written during the next</a:t>
            </a:r>
            <a:br>
              <a:rPr lang="en-US" sz="1800" dirty="0"/>
            </a:br>
            <a:r>
              <a:rPr lang="en-US" sz="1800" dirty="0"/>
              <a:t>library update.</a:t>
            </a:r>
          </a:p>
        </p:txBody>
      </p:sp>
      <p:sp>
        <p:nvSpPr>
          <p:cNvPr id="4" name="Slide Number Placeholder 3">
            <a:extLst>
              <a:ext uri="{FF2B5EF4-FFF2-40B4-BE49-F238E27FC236}">
                <a16:creationId xmlns="" xmlns:a16="http://schemas.microsoft.com/office/drawing/2014/main" id="{F4D73F5D-4378-4F49-BE9B-E368DE42D073}"/>
              </a:ext>
            </a:extLst>
          </p:cNvPr>
          <p:cNvSpPr>
            <a:spLocks noGrp="1"/>
          </p:cNvSpPr>
          <p:nvPr>
            <p:ph type="sldNum" sz="quarter" idx="10"/>
          </p:nvPr>
        </p:nvSpPr>
        <p:spPr/>
        <p:txBody>
          <a:bodyPr/>
          <a:lstStyle/>
          <a:p>
            <a:pPr>
              <a:defRPr/>
            </a:pPr>
            <a:fld id="{2B97888F-6AF7-4263-B69D-592D8C33BAC7}" type="slidenum">
              <a:rPr lang="en-US" smtClean="0"/>
              <a:pPr>
                <a:defRPr/>
              </a:pPr>
              <a:t>14</a:t>
            </a:fld>
            <a:endParaRPr lang="en-US"/>
          </a:p>
        </p:txBody>
      </p:sp>
      <p:pic>
        <p:nvPicPr>
          <p:cNvPr id="5" name="Picture 4">
            <a:extLst>
              <a:ext uri="{FF2B5EF4-FFF2-40B4-BE49-F238E27FC236}">
                <a16:creationId xmlns="" xmlns:a16="http://schemas.microsoft.com/office/drawing/2014/main" id="{1B609753-AD27-4C91-B0D9-4599A306D24A}"/>
              </a:ext>
            </a:extLst>
          </p:cNvPr>
          <p:cNvPicPr>
            <a:picLocks noChangeAspect="1"/>
          </p:cNvPicPr>
          <p:nvPr/>
        </p:nvPicPr>
        <p:blipFill rotWithShape="1">
          <a:blip r:embed="rId3"/>
          <a:srcRect l="1421" r="-1" b="43623"/>
          <a:stretch/>
        </p:blipFill>
        <p:spPr>
          <a:xfrm>
            <a:off x="4152900" y="1860119"/>
            <a:ext cx="4253008" cy="2346960"/>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6" name="TextBox 5">
            <a:extLst>
              <a:ext uri="{FF2B5EF4-FFF2-40B4-BE49-F238E27FC236}">
                <a16:creationId xmlns="" xmlns:a16="http://schemas.microsoft.com/office/drawing/2014/main" id="{20F5186F-9B41-415C-81CE-EE059208D0CA}"/>
              </a:ext>
            </a:extLst>
          </p:cNvPr>
          <p:cNvSpPr txBox="1"/>
          <p:nvPr/>
        </p:nvSpPr>
        <p:spPr>
          <a:xfrm>
            <a:off x="5440873" y="4273391"/>
            <a:ext cx="1677062" cy="307777"/>
          </a:xfrm>
          <a:prstGeom prst="rect">
            <a:avLst/>
          </a:prstGeom>
          <a:noFill/>
        </p:spPr>
        <p:txBody>
          <a:bodyPr wrap="none" rtlCol="0">
            <a:spAutoFit/>
          </a:bodyPr>
          <a:lstStyle/>
          <a:p>
            <a:pPr algn="ctr"/>
            <a:r>
              <a:rPr lang="en-US" sz="1400" dirty="0"/>
              <a:t>Model file example</a:t>
            </a:r>
          </a:p>
        </p:txBody>
      </p:sp>
    </p:spTree>
    <p:extLst>
      <p:ext uri="{BB962C8B-B14F-4D97-AF65-F5344CB8AC3E}">
        <p14:creationId xmlns:p14="http://schemas.microsoft.com/office/powerpoint/2010/main" val="25135892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367CAFD-2832-41F8-8C43-C69443DB3126}"/>
              </a:ext>
            </a:extLst>
          </p:cNvPr>
          <p:cNvSpPr>
            <a:spLocks noGrp="1"/>
          </p:cNvSpPr>
          <p:nvPr>
            <p:ph type="title"/>
          </p:nvPr>
        </p:nvSpPr>
        <p:spPr/>
        <p:txBody>
          <a:bodyPr/>
          <a:lstStyle/>
          <a:p>
            <a:r>
              <a:rPr lang="en-US" sz="2700" dirty="0"/>
              <a:t>Modeling </a:t>
            </a:r>
            <a:r>
              <a:rPr lang="en-US" sz="2700" dirty="0" smtClean="0"/>
              <a:t>application</a:t>
            </a:r>
            <a:endParaRPr lang="en-US" sz="2700" dirty="0"/>
          </a:p>
        </p:txBody>
      </p:sp>
      <p:sp>
        <p:nvSpPr>
          <p:cNvPr id="3" name="Content Placeholder 2">
            <a:extLst>
              <a:ext uri="{FF2B5EF4-FFF2-40B4-BE49-F238E27FC236}">
                <a16:creationId xmlns="" xmlns:a16="http://schemas.microsoft.com/office/drawing/2014/main" id="{1A773252-FCFA-42FF-A9F9-2364ECD80D02}"/>
              </a:ext>
            </a:extLst>
          </p:cNvPr>
          <p:cNvSpPr>
            <a:spLocks noGrp="1"/>
          </p:cNvSpPr>
          <p:nvPr>
            <p:ph idx="1"/>
          </p:nvPr>
        </p:nvSpPr>
        <p:spPr/>
        <p:txBody>
          <a:bodyPr/>
          <a:lstStyle/>
          <a:p>
            <a:r>
              <a:rPr lang="en-US" sz="1800" dirty="0"/>
              <a:t>Used to add customizable, parameterized components to your design:</a:t>
            </a:r>
          </a:p>
          <a:p>
            <a:pPr lvl="1"/>
            <a:r>
              <a:rPr lang="en-US" sz="1600" dirty="0"/>
              <a:t>Power MOSFETs</a:t>
            </a:r>
          </a:p>
          <a:p>
            <a:pPr lvl="1"/>
            <a:r>
              <a:rPr lang="en-US" sz="1600" dirty="0"/>
              <a:t>Power diodes</a:t>
            </a:r>
          </a:p>
          <a:p>
            <a:pPr lvl="1"/>
            <a:r>
              <a:rPr lang="en-US" sz="1600" dirty="0"/>
              <a:t>Passives with </a:t>
            </a:r>
            <a:r>
              <a:rPr lang="en-US" sz="1600" dirty="0" err="1"/>
              <a:t>parasitics</a:t>
            </a:r>
            <a:endParaRPr lang="en-US" sz="1600" dirty="0"/>
          </a:p>
          <a:p>
            <a:pPr lvl="1"/>
            <a:r>
              <a:rPr lang="en-US" sz="1600" dirty="0"/>
              <a:t>Independent sources</a:t>
            </a:r>
          </a:p>
          <a:p>
            <a:pPr lvl="1"/>
            <a:r>
              <a:rPr lang="en-US" sz="1600" dirty="0"/>
              <a:t>Switches</a:t>
            </a:r>
          </a:p>
          <a:p>
            <a:pPr lvl="1"/>
            <a:r>
              <a:rPr lang="en-US" sz="1600" dirty="0"/>
              <a:t>Transformers</a:t>
            </a:r>
          </a:p>
          <a:p>
            <a:r>
              <a:rPr lang="en-US" sz="1800" dirty="0"/>
              <a:t>Click </a:t>
            </a:r>
            <a:r>
              <a:rPr lang="en-US" sz="1800" i="1" dirty="0"/>
              <a:t>Place</a:t>
            </a:r>
            <a:r>
              <a:rPr lang="en-US" sz="1800" dirty="0"/>
              <a:t> </a:t>
            </a:r>
            <a:r>
              <a:rPr lang="en-US" sz="1800" dirty="0">
                <a:sym typeface="Wingdings" panose="05000000000000000000" pitchFamily="2" charset="2"/>
              </a:rPr>
              <a:t> </a:t>
            </a:r>
            <a:r>
              <a:rPr lang="en-US" sz="1800" i="1" dirty="0" smtClean="0">
                <a:sym typeface="Wingdings" panose="05000000000000000000" pitchFamily="2" charset="2"/>
              </a:rPr>
              <a:t>PSpice </a:t>
            </a:r>
            <a:r>
              <a:rPr lang="en-US" sz="1800" i="1" dirty="0">
                <a:sym typeface="Wingdings" panose="05000000000000000000" pitchFamily="2" charset="2"/>
              </a:rPr>
              <a:t>Component…</a:t>
            </a:r>
            <a:r>
              <a:rPr lang="en-US" sz="1800" dirty="0">
                <a:sym typeface="Wingdings" panose="05000000000000000000" pitchFamily="2" charset="2"/>
              </a:rPr>
              <a:t> </a:t>
            </a:r>
            <a:br>
              <a:rPr lang="en-US" sz="1800" dirty="0">
                <a:sym typeface="Wingdings" panose="05000000000000000000" pitchFamily="2" charset="2"/>
              </a:rPr>
            </a:br>
            <a:r>
              <a:rPr lang="en-US" sz="1800" dirty="0">
                <a:sym typeface="Wingdings" panose="05000000000000000000" pitchFamily="2" charset="2"/>
              </a:rPr>
              <a:t> </a:t>
            </a:r>
            <a:r>
              <a:rPr lang="en-US" sz="1800" i="1" dirty="0">
                <a:sym typeface="Wingdings" panose="05000000000000000000" pitchFamily="2" charset="2"/>
              </a:rPr>
              <a:t>Modeling Application </a:t>
            </a:r>
            <a:r>
              <a:rPr lang="en-US" sz="1800" dirty="0">
                <a:sym typeface="Wingdings" panose="05000000000000000000" pitchFamily="2" charset="2"/>
              </a:rPr>
              <a:t>in the top </a:t>
            </a:r>
            <a:br>
              <a:rPr lang="en-US" sz="1800" dirty="0">
                <a:sym typeface="Wingdings" panose="05000000000000000000" pitchFamily="2" charset="2"/>
              </a:rPr>
            </a:br>
            <a:r>
              <a:rPr lang="en-US" sz="1800" dirty="0">
                <a:sym typeface="Wingdings" panose="05000000000000000000" pitchFamily="2" charset="2"/>
              </a:rPr>
              <a:t>menu bar</a:t>
            </a:r>
          </a:p>
          <a:p>
            <a:r>
              <a:rPr lang="en-US" sz="1800" b="1" dirty="0">
                <a:solidFill>
                  <a:srgbClr val="C00000"/>
                </a:solidFill>
                <a:sym typeface="Wingdings" panose="05000000000000000000" pitchFamily="2" charset="2"/>
              </a:rPr>
              <a:t>Note:</a:t>
            </a:r>
            <a:r>
              <a:rPr lang="en-US" sz="1800" dirty="0">
                <a:sym typeface="Wingdings" panose="05000000000000000000" pitchFamily="2" charset="2"/>
              </a:rPr>
              <a:t> these components </a:t>
            </a:r>
            <a:r>
              <a:rPr lang="en-US" sz="1800" b="1" i="1" u="sng" dirty="0">
                <a:solidFill>
                  <a:srgbClr val="C00000"/>
                </a:solidFill>
                <a:sym typeface="Wingdings" panose="05000000000000000000" pitchFamily="2" charset="2"/>
              </a:rPr>
              <a:t>do not </a:t>
            </a:r>
            <a:r>
              <a:rPr lang="en-US" sz="1800" dirty="0">
                <a:sym typeface="Wingdings" panose="05000000000000000000" pitchFamily="2" charset="2"/>
              </a:rPr>
              <a:t/>
            </a:r>
            <a:br>
              <a:rPr lang="en-US" sz="1800" dirty="0">
                <a:sym typeface="Wingdings" panose="05000000000000000000" pitchFamily="2" charset="2"/>
              </a:rPr>
            </a:br>
            <a:r>
              <a:rPr lang="en-US" sz="1800" dirty="0">
                <a:sym typeface="Wingdings" panose="05000000000000000000" pitchFamily="2" charset="2"/>
              </a:rPr>
              <a:t>trigger the probe limit</a:t>
            </a:r>
          </a:p>
        </p:txBody>
      </p:sp>
      <p:sp>
        <p:nvSpPr>
          <p:cNvPr id="4" name="Slide Number Placeholder 3">
            <a:extLst>
              <a:ext uri="{FF2B5EF4-FFF2-40B4-BE49-F238E27FC236}">
                <a16:creationId xmlns="" xmlns:a16="http://schemas.microsoft.com/office/drawing/2014/main" id="{073C45B3-91B9-4732-A2A3-B2F79E1A1082}"/>
              </a:ext>
            </a:extLst>
          </p:cNvPr>
          <p:cNvSpPr>
            <a:spLocks noGrp="1"/>
          </p:cNvSpPr>
          <p:nvPr>
            <p:ph type="sldNum" sz="quarter" idx="10"/>
          </p:nvPr>
        </p:nvSpPr>
        <p:spPr/>
        <p:txBody>
          <a:bodyPr/>
          <a:lstStyle/>
          <a:p>
            <a:pPr>
              <a:defRPr/>
            </a:pPr>
            <a:fld id="{2B97888F-6AF7-4263-B69D-592D8C33BAC7}" type="slidenum">
              <a:rPr lang="en-US" smtClean="0"/>
              <a:pPr>
                <a:defRPr/>
              </a:pPr>
              <a:t>15</a:t>
            </a:fld>
            <a:endParaRPr lang="en-US"/>
          </a:p>
        </p:txBody>
      </p:sp>
      <p:pic>
        <p:nvPicPr>
          <p:cNvPr id="8" name="Picture 7">
            <a:extLst>
              <a:ext uri="{FF2B5EF4-FFF2-40B4-BE49-F238E27FC236}">
                <a16:creationId xmlns="" xmlns:a16="http://schemas.microsoft.com/office/drawing/2014/main" id="{02FAE9C8-C82A-4C47-824D-A2E10EEECF4E}"/>
              </a:ext>
            </a:extLst>
          </p:cNvPr>
          <p:cNvPicPr>
            <a:picLocks noChangeAspect="1"/>
          </p:cNvPicPr>
          <p:nvPr/>
        </p:nvPicPr>
        <p:blipFill>
          <a:blip r:embed="rId2"/>
          <a:stretch>
            <a:fillRect/>
          </a:stretch>
        </p:blipFill>
        <p:spPr>
          <a:xfrm>
            <a:off x="4912461" y="1383781"/>
            <a:ext cx="3233319" cy="2795043"/>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10" name="Rectangle 9">
            <a:extLst>
              <a:ext uri="{FF2B5EF4-FFF2-40B4-BE49-F238E27FC236}">
                <a16:creationId xmlns="" xmlns:a16="http://schemas.microsoft.com/office/drawing/2014/main" id="{F75F7264-6A73-4FAE-A99C-AA237501CB19}"/>
              </a:ext>
            </a:extLst>
          </p:cNvPr>
          <p:cNvSpPr/>
          <p:nvPr/>
        </p:nvSpPr>
        <p:spPr>
          <a:xfrm>
            <a:off x="6641709" y="3963248"/>
            <a:ext cx="1504071" cy="21101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 xmlns:a16="http://schemas.microsoft.com/office/drawing/2014/main" id="{AC23772B-8B77-4270-AEA1-2DF573C1B932}"/>
              </a:ext>
            </a:extLst>
          </p:cNvPr>
          <p:cNvCxnSpPr>
            <a:cxnSpLocks/>
          </p:cNvCxnSpPr>
          <p:nvPr/>
        </p:nvCxnSpPr>
        <p:spPr>
          <a:xfrm flipH="1">
            <a:off x="8145780" y="4046097"/>
            <a:ext cx="861010"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41750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AEDC0DF-B5C1-4529-8D82-959C77272305}"/>
              </a:ext>
            </a:extLst>
          </p:cNvPr>
          <p:cNvSpPr>
            <a:spLocks noGrp="1"/>
          </p:cNvSpPr>
          <p:nvPr>
            <p:ph type="title"/>
          </p:nvPr>
        </p:nvSpPr>
        <p:spPr/>
        <p:txBody>
          <a:bodyPr/>
          <a:lstStyle/>
          <a:p>
            <a:r>
              <a:rPr lang="en-US" sz="2700" dirty="0"/>
              <a:t>Modeling </a:t>
            </a:r>
            <a:r>
              <a:rPr lang="en-US" sz="2700" dirty="0" smtClean="0"/>
              <a:t>application</a:t>
            </a:r>
            <a:r>
              <a:rPr lang="en-US" sz="2700" dirty="0"/>
              <a:t>, cont.</a:t>
            </a:r>
          </a:p>
        </p:txBody>
      </p:sp>
      <p:sp>
        <p:nvSpPr>
          <p:cNvPr id="3" name="Content Placeholder 2">
            <a:extLst>
              <a:ext uri="{FF2B5EF4-FFF2-40B4-BE49-F238E27FC236}">
                <a16:creationId xmlns="" xmlns:a16="http://schemas.microsoft.com/office/drawing/2014/main" id="{A6818924-FECD-4BFE-9DF5-1D1DA070E32F}"/>
              </a:ext>
            </a:extLst>
          </p:cNvPr>
          <p:cNvSpPr>
            <a:spLocks noGrp="1"/>
          </p:cNvSpPr>
          <p:nvPr>
            <p:ph idx="1"/>
          </p:nvPr>
        </p:nvSpPr>
        <p:spPr/>
        <p:txBody>
          <a:bodyPr/>
          <a:lstStyle/>
          <a:p>
            <a:r>
              <a:rPr lang="en-US" sz="1800" dirty="0"/>
              <a:t>A simple UI opens for each type of component with editable fields</a:t>
            </a:r>
          </a:p>
          <a:p>
            <a:r>
              <a:rPr lang="en-US" sz="1800" dirty="0"/>
              <a:t>Customize each parameter to your liking, then click </a:t>
            </a:r>
            <a:r>
              <a:rPr lang="en-US" sz="1800" i="1" dirty="0"/>
              <a:t>Place </a:t>
            </a:r>
            <a:r>
              <a:rPr lang="en-US" sz="1800" dirty="0"/>
              <a:t>to drop in schematic</a:t>
            </a:r>
          </a:p>
          <a:p>
            <a:pPr lvl="1"/>
            <a:r>
              <a:rPr lang="en-US" sz="1400" b="1" dirty="0">
                <a:solidFill>
                  <a:srgbClr val="C00000"/>
                </a:solidFill>
              </a:rPr>
              <a:t>Note: </a:t>
            </a:r>
            <a:r>
              <a:rPr lang="en-US" sz="1400" dirty="0"/>
              <a:t>Device parameters can still be edited from their properties once in the schematic</a:t>
            </a:r>
          </a:p>
        </p:txBody>
      </p:sp>
      <p:sp>
        <p:nvSpPr>
          <p:cNvPr id="4" name="Slide Number Placeholder 3">
            <a:extLst>
              <a:ext uri="{FF2B5EF4-FFF2-40B4-BE49-F238E27FC236}">
                <a16:creationId xmlns="" xmlns:a16="http://schemas.microsoft.com/office/drawing/2014/main" id="{0A803681-5537-41DE-BC9A-63EFB82330F7}"/>
              </a:ext>
            </a:extLst>
          </p:cNvPr>
          <p:cNvSpPr>
            <a:spLocks noGrp="1"/>
          </p:cNvSpPr>
          <p:nvPr>
            <p:ph type="sldNum" sz="quarter" idx="10"/>
          </p:nvPr>
        </p:nvSpPr>
        <p:spPr/>
        <p:txBody>
          <a:bodyPr/>
          <a:lstStyle/>
          <a:p>
            <a:pPr>
              <a:defRPr/>
            </a:pPr>
            <a:fld id="{2B97888F-6AF7-4263-B69D-592D8C33BAC7}" type="slidenum">
              <a:rPr lang="en-US" smtClean="0"/>
              <a:pPr>
                <a:defRPr/>
              </a:pPr>
              <a:t>16</a:t>
            </a:fld>
            <a:endParaRPr lang="en-US"/>
          </a:p>
        </p:txBody>
      </p:sp>
      <p:pic>
        <p:nvPicPr>
          <p:cNvPr id="5" name="Picture 4">
            <a:extLst>
              <a:ext uri="{FF2B5EF4-FFF2-40B4-BE49-F238E27FC236}">
                <a16:creationId xmlns="" xmlns:a16="http://schemas.microsoft.com/office/drawing/2014/main" id="{58601BBF-4CDE-4B3A-80DC-FB1471485D4F}"/>
              </a:ext>
            </a:extLst>
          </p:cNvPr>
          <p:cNvPicPr>
            <a:picLocks noChangeAspect="1"/>
          </p:cNvPicPr>
          <p:nvPr/>
        </p:nvPicPr>
        <p:blipFill>
          <a:blip r:embed="rId2"/>
          <a:stretch>
            <a:fillRect/>
          </a:stretch>
        </p:blipFill>
        <p:spPr>
          <a:xfrm>
            <a:off x="1220099" y="1942912"/>
            <a:ext cx="3060703" cy="2259306"/>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pic>
        <p:nvPicPr>
          <p:cNvPr id="6" name="Picture 5">
            <a:extLst>
              <a:ext uri="{FF2B5EF4-FFF2-40B4-BE49-F238E27FC236}">
                <a16:creationId xmlns="" xmlns:a16="http://schemas.microsoft.com/office/drawing/2014/main" id="{8BAA5FCE-2683-476A-A59D-F41D646C126E}"/>
              </a:ext>
            </a:extLst>
          </p:cNvPr>
          <p:cNvPicPr>
            <a:picLocks noChangeAspect="1"/>
          </p:cNvPicPr>
          <p:nvPr/>
        </p:nvPicPr>
        <p:blipFill>
          <a:blip r:embed="rId3"/>
          <a:stretch>
            <a:fillRect/>
          </a:stretch>
        </p:blipFill>
        <p:spPr>
          <a:xfrm>
            <a:off x="4895027" y="1938114"/>
            <a:ext cx="3349813" cy="2261124"/>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7" name="TextBox 6">
            <a:extLst>
              <a:ext uri="{FF2B5EF4-FFF2-40B4-BE49-F238E27FC236}">
                <a16:creationId xmlns="" xmlns:a16="http://schemas.microsoft.com/office/drawing/2014/main" id="{0D120045-2DE2-4DC0-8336-B85DAED295E0}"/>
              </a:ext>
            </a:extLst>
          </p:cNvPr>
          <p:cNvSpPr txBox="1"/>
          <p:nvPr/>
        </p:nvSpPr>
        <p:spPr>
          <a:xfrm>
            <a:off x="1652127" y="4267641"/>
            <a:ext cx="2133854" cy="307777"/>
          </a:xfrm>
          <a:prstGeom prst="rect">
            <a:avLst/>
          </a:prstGeom>
          <a:noFill/>
        </p:spPr>
        <p:txBody>
          <a:bodyPr wrap="none" rtlCol="0">
            <a:spAutoFit/>
          </a:bodyPr>
          <a:lstStyle/>
          <a:p>
            <a:pPr algn="r"/>
            <a:r>
              <a:rPr lang="en-US" sz="1400" dirty="0"/>
              <a:t>Power MOSFET window</a:t>
            </a:r>
          </a:p>
        </p:txBody>
      </p:sp>
      <p:sp>
        <p:nvSpPr>
          <p:cNvPr id="8" name="TextBox 7">
            <a:extLst>
              <a:ext uri="{FF2B5EF4-FFF2-40B4-BE49-F238E27FC236}">
                <a16:creationId xmlns="" xmlns:a16="http://schemas.microsoft.com/office/drawing/2014/main" id="{AC52EF0C-F384-486A-B698-CD803A14E86F}"/>
              </a:ext>
            </a:extLst>
          </p:cNvPr>
          <p:cNvSpPr txBox="1"/>
          <p:nvPr/>
        </p:nvSpPr>
        <p:spPr>
          <a:xfrm>
            <a:off x="5417332" y="4267641"/>
            <a:ext cx="2326278" cy="307777"/>
          </a:xfrm>
          <a:prstGeom prst="rect">
            <a:avLst/>
          </a:prstGeom>
          <a:noFill/>
        </p:spPr>
        <p:txBody>
          <a:bodyPr wrap="none" rtlCol="0">
            <a:spAutoFit/>
          </a:bodyPr>
          <a:lstStyle/>
          <a:p>
            <a:pPr algn="r"/>
            <a:r>
              <a:rPr lang="en-US" sz="1400" dirty="0"/>
              <a:t>Power NMOS in schematic</a:t>
            </a:r>
          </a:p>
        </p:txBody>
      </p:sp>
    </p:spTree>
    <p:extLst>
      <p:ext uri="{BB962C8B-B14F-4D97-AF65-F5344CB8AC3E}">
        <p14:creationId xmlns:p14="http://schemas.microsoft.com/office/powerpoint/2010/main" val="151402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9B31DEC-4DDC-4C4A-AC99-E6F7D9F3387C}"/>
              </a:ext>
            </a:extLst>
          </p:cNvPr>
          <p:cNvSpPr>
            <a:spLocks noGrp="1"/>
          </p:cNvSpPr>
          <p:nvPr>
            <p:ph type="title"/>
          </p:nvPr>
        </p:nvSpPr>
        <p:spPr/>
        <p:txBody>
          <a:bodyPr/>
          <a:lstStyle/>
          <a:p>
            <a:r>
              <a:rPr lang="en-US" sz="2700" dirty="0"/>
              <a:t>Additional included model libraries</a:t>
            </a:r>
          </a:p>
        </p:txBody>
      </p:sp>
      <p:sp>
        <p:nvSpPr>
          <p:cNvPr id="3" name="Content Placeholder 2">
            <a:extLst>
              <a:ext uri="{FF2B5EF4-FFF2-40B4-BE49-F238E27FC236}">
                <a16:creationId xmlns="" xmlns:a16="http://schemas.microsoft.com/office/drawing/2014/main" id="{C5949CAC-BC30-47B9-B902-1286B437649D}"/>
              </a:ext>
            </a:extLst>
          </p:cNvPr>
          <p:cNvSpPr>
            <a:spLocks noGrp="1"/>
          </p:cNvSpPr>
          <p:nvPr>
            <p:ph idx="1"/>
          </p:nvPr>
        </p:nvSpPr>
        <p:spPr>
          <a:xfrm>
            <a:off x="333378" y="763497"/>
            <a:ext cx="8467725" cy="3709449"/>
          </a:xfrm>
        </p:spPr>
        <p:txBody>
          <a:bodyPr/>
          <a:lstStyle/>
          <a:p>
            <a:r>
              <a:rPr lang="en-US" sz="1800" dirty="0"/>
              <a:t>These standard PSpice libraries are also included:</a:t>
            </a:r>
          </a:p>
          <a:p>
            <a:endParaRPr lang="en-US" dirty="0"/>
          </a:p>
          <a:p>
            <a:endParaRPr lang="en-US" dirty="0"/>
          </a:p>
          <a:p>
            <a:endParaRPr lang="en-US" dirty="0"/>
          </a:p>
          <a:p>
            <a:endParaRPr lang="en-US" dirty="0"/>
          </a:p>
          <a:p>
            <a:endParaRPr lang="en-US" dirty="0"/>
          </a:p>
          <a:p>
            <a:endParaRPr lang="en-US" dirty="0"/>
          </a:p>
          <a:p>
            <a:endParaRPr lang="en-US" dirty="0"/>
          </a:p>
          <a:p>
            <a:endParaRPr lang="en-US" sz="400" dirty="0"/>
          </a:p>
          <a:p>
            <a:endParaRPr lang="en-US" sz="400" b="1" dirty="0">
              <a:solidFill>
                <a:srgbClr val="C00000"/>
              </a:solidFill>
            </a:endParaRPr>
          </a:p>
          <a:p>
            <a:r>
              <a:rPr lang="en-US" sz="1800" b="1" dirty="0">
                <a:solidFill>
                  <a:srgbClr val="C00000"/>
                </a:solidFill>
              </a:rPr>
              <a:t>Note: </a:t>
            </a:r>
            <a:r>
              <a:rPr lang="en-US" sz="1800" dirty="0"/>
              <a:t>components from these libraries </a:t>
            </a:r>
            <a:r>
              <a:rPr lang="en-US" sz="1800" b="1" i="1" u="sng" dirty="0">
                <a:solidFill>
                  <a:srgbClr val="C00000"/>
                </a:solidFill>
              </a:rPr>
              <a:t>do not</a:t>
            </a:r>
            <a:r>
              <a:rPr lang="en-US" sz="1800" dirty="0"/>
              <a:t> trigger the probe limit</a:t>
            </a:r>
          </a:p>
        </p:txBody>
      </p:sp>
      <p:sp>
        <p:nvSpPr>
          <p:cNvPr id="4" name="Slide Number Placeholder 3">
            <a:extLst>
              <a:ext uri="{FF2B5EF4-FFF2-40B4-BE49-F238E27FC236}">
                <a16:creationId xmlns="" xmlns:a16="http://schemas.microsoft.com/office/drawing/2014/main" id="{751F51EC-35F2-4ABB-9E63-84088CFC414F}"/>
              </a:ext>
            </a:extLst>
          </p:cNvPr>
          <p:cNvSpPr>
            <a:spLocks noGrp="1"/>
          </p:cNvSpPr>
          <p:nvPr>
            <p:ph type="sldNum" sz="quarter" idx="10"/>
          </p:nvPr>
        </p:nvSpPr>
        <p:spPr/>
        <p:txBody>
          <a:bodyPr/>
          <a:lstStyle/>
          <a:p>
            <a:pPr>
              <a:defRPr/>
            </a:pPr>
            <a:fld id="{2B97888F-6AF7-4263-B69D-592D8C33BAC7}" type="slidenum">
              <a:rPr lang="en-US" smtClean="0"/>
              <a:pPr>
                <a:defRPr/>
              </a:pPr>
              <a:t>17</a:t>
            </a:fld>
            <a:endParaRPr lang="en-US"/>
          </a:p>
        </p:txBody>
      </p:sp>
      <p:graphicFrame>
        <p:nvGraphicFramePr>
          <p:cNvPr id="6" name="Table 5">
            <a:extLst>
              <a:ext uri="{FF2B5EF4-FFF2-40B4-BE49-F238E27FC236}">
                <a16:creationId xmlns="" xmlns:a16="http://schemas.microsoft.com/office/drawing/2014/main" id="{8D97A5A3-13E0-4B5A-8787-AC818E1CBAE8}"/>
              </a:ext>
            </a:extLst>
          </p:cNvPr>
          <p:cNvGraphicFramePr>
            <a:graphicFrameLocks noGrp="1"/>
          </p:cNvGraphicFramePr>
          <p:nvPr>
            <p:extLst>
              <p:ext uri="{D42A27DB-BD31-4B8C-83A1-F6EECF244321}">
                <p14:modId xmlns:p14="http://schemas.microsoft.com/office/powerpoint/2010/main" val="1913288751"/>
              </p:ext>
            </p:extLst>
          </p:nvPr>
        </p:nvGraphicFramePr>
        <p:xfrm>
          <a:off x="1724618" y="1184717"/>
          <a:ext cx="5685243" cy="2912728"/>
        </p:xfrm>
        <a:graphic>
          <a:graphicData uri="http://schemas.openxmlformats.org/drawingml/2006/table">
            <a:tbl>
              <a:tblPr firstRow="1" firstCol="1" bandRow="1">
                <a:effectLst>
                  <a:outerShdw blurRad="50800" dist="38100" dir="2700000" algn="tl" rotWithShape="0">
                    <a:prstClr val="black">
                      <a:alpha val="40000"/>
                    </a:prstClr>
                  </a:outerShdw>
                </a:effectLst>
                <a:tableStyleId>{1FECB4D8-DB02-4DC6-A0A2-4F2EBAE1DC90}</a:tableStyleId>
              </a:tblPr>
              <a:tblGrid>
                <a:gridCol w="1448428">
                  <a:extLst>
                    <a:ext uri="{9D8B030D-6E8A-4147-A177-3AD203B41FA5}">
                      <a16:colId xmlns="" xmlns:a16="http://schemas.microsoft.com/office/drawing/2014/main" val="1236526534"/>
                    </a:ext>
                  </a:extLst>
                </a:gridCol>
                <a:gridCol w="4236815">
                  <a:extLst>
                    <a:ext uri="{9D8B030D-6E8A-4147-A177-3AD203B41FA5}">
                      <a16:colId xmlns="" xmlns:a16="http://schemas.microsoft.com/office/drawing/2014/main" val="4138394360"/>
                    </a:ext>
                  </a:extLst>
                </a:gridCol>
              </a:tblGrid>
              <a:tr h="352408">
                <a:tc>
                  <a:txBody>
                    <a:bodyPr/>
                    <a:lstStyle/>
                    <a:p>
                      <a:pPr marL="228600" marR="0" indent="-228600" algn="ctr">
                        <a:lnSpc>
                          <a:spcPct val="115000"/>
                        </a:lnSpc>
                        <a:spcBef>
                          <a:spcPts val="0"/>
                        </a:spcBef>
                        <a:spcAft>
                          <a:spcPts val="0"/>
                        </a:spcAft>
                      </a:pPr>
                      <a:r>
                        <a:rPr lang="en-US" sz="12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Library</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marL="0" marR="0" algn="l">
                        <a:lnSpc>
                          <a:spcPct val="115000"/>
                        </a:lnSpc>
                        <a:spcBef>
                          <a:spcPts val="0"/>
                        </a:spcBef>
                        <a:spcAft>
                          <a:spcPts val="0"/>
                        </a:spcAft>
                      </a:pPr>
                      <a:r>
                        <a:rPr lang="en-US" sz="12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Description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extLst>
                  <a:ext uri="{0D108BD9-81ED-4DB2-BD59-A6C34878D82A}">
                    <a16:rowId xmlns="" xmlns:a16="http://schemas.microsoft.com/office/drawing/2014/main" val="4095817807"/>
                  </a:ext>
                </a:extLst>
              </a:tr>
              <a:tr h="365760">
                <a:tc>
                  <a:txBody>
                    <a:bodyPr/>
                    <a:lstStyle/>
                    <a:p>
                      <a:pPr marL="0" marR="0" indent="0" algn="ctr">
                        <a:lnSpc>
                          <a:spcPct val="115000"/>
                        </a:lnSpc>
                        <a:spcBef>
                          <a:spcPts val="0"/>
                        </a:spcBef>
                        <a:spcAft>
                          <a:spcPts val="0"/>
                        </a:spcAft>
                      </a:pPr>
                      <a:r>
                        <a:rPr lang="en-US" sz="1100" b="0" dirty="0">
                          <a:effectLst/>
                          <a:latin typeface="+mj-lt"/>
                        </a:rPr>
                        <a:t>ABM</a:t>
                      </a:r>
                      <a:endParaRPr lang="en-US" sz="11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Analog behavioral models for various math functions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113156075"/>
                  </a:ext>
                </a:extLst>
              </a:tr>
              <a:tr h="365760">
                <a:tc>
                  <a:txBody>
                    <a:bodyPr/>
                    <a:lstStyle/>
                    <a:p>
                      <a:pPr marL="0" marR="0" indent="0" algn="ctr">
                        <a:lnSpc>
                          <a:spcPct val="115000"/>
                        </a:lnSpc>
                        <a:spcBef>
                          <a:spcPts val="0"/>
                        </a:spcBef>
                        <a:spcAft>
                          <a:spcPts val="0"/>
                        </a:spcAft>
                      </a:pPr>
                      <a:r>
                        <a:rPr lang="en-US" sz="1100" b="0" dirty="0">
                          <a:effectLst/>
                          <a:latin typeface="+mj-lt"/>
                        </a:rPr>
                        <a:t>ANALOG</a:t>
                      </a:r>
                      <a:endParaRPr lang="en-US" sz="11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Passives, dependent sources, switches, transmission lines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566344365"/>
                  </a:ext>
                </a:extLst>
              </a:tr>
              <a:tr h="365760">
                <a:tc>
                  <a:txBody>
                    <a:bodyPr/>
                    <a:lstStyle/>
                    <a:p>
                      <a:pPr marL="228600" marR="0" indent="-228600" algn="ctr">
                        <a:lnSpc>
                          <a:spcPct val="115000"/>
                        </a:lnSpc>
                        <a:spcBef>
                          <a:spcPts val="0"/>
                        </a:spcBef>
                        <a:spcAft>
                          <a:spcPts val="0"/>
                        </a:spcAft>
                      </a:pPr>
                      <a:r>
                        <a:rPr lang="en-US" sz="1100" b="0" dirty="0">
                          <a:effectLst/>
                          <a:latin typeface="+mj-lt"/>
                        </a:rPr>
                        <a:t>BREAKOUT</a:t>
                      </a:r>
                      <a:endParaRPr lang="en-US" sz="11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Customizable versions of many device types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3790018367"/>
                  </a:ext>
                </a:extLst>
              </a:tr>
              <a:tr h="365760">
                <a:tc>
                  <a:txBody>
                    <a:bodyPr/>
                    <a:lstStyle/>
                    <a:p>
                      <a:pPr marL="228600" marR="0" indent="-228600" algn="ctr">
                        <a:lnSpc>
                          <a:spcPct val="115000"/>
                        </a:lnSpc>
                        <a:spcBef>
                          <a:spcPts val="0"/>
                        </a:spcBef>
                        <a:spcAft>
                          <a:spcPts val="0"/>
                        </a:spcAft>
                      </a:pPr>
                      <a:r>
                        <a:rPr lang="en-US" sz="1100" b="0" dirty="0">
                          <a:effectLst/>
                          <a:latin typeface="+mj-lt"/>
                        </a:rPr>
                        <a:t>DIG_MISC</a:t>
                      </a:r>
                      <a:endParaRPr lang="en-US" sz="11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Digital timing control, pull-up / pull-down resistors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405295066"/>
                  </a:ext>
                </a:extLst>
              </a:tr>
              <a:tr h="365760">
                <a:tc>
                  <a:txBody>
                    <a:bodyPr/>
                    <a:lstStyle/>
                    <a:p>
                      <a:pPr marL="228600" marR="0" indent="-228600" algn="ctr">
                        <a:lnSpc>
                          <a:spcPct val="115000"/>
                        </a:lnSpc>
                        <a:spcBef>
                          <a:spcPts val="0"/>
                        </a:spcBef>
                        <a:spcAft>
                          <a:spcPts val="0"/>
                        </a:spcAft>
                      </a:pPr>
                      <a:r>
                        <a:rPr lang="en-US" sz="1100" b="0" dirty="0">
                          <a:effectLst/>
                          <a:latin typeface="+mj-lt"/>
                          <a:ea typeface="Calibri" panose="020F0502020204030204" pitchFamily="34" charset="0"/>
                          <a:cs typeface="Times New Roman" panose="02020603050405020304" pitchFamily="18" charset="0"/>
                        </a:rPr>
                        <a:t>DIG_PRIM</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Logic gates, flip-flops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1113877614"/>
                  </a:ext>
                </a:extLst>
              </a:tr>
              <a:tr h="365760">
                <a:tc>
                  <a:txBody>
                    <a:bodyPr/>
                    <a:lstStyle/>
                    <a:p>
                      <a:pPr marL="228600" marR="0" indent="-228600" algn="ctr">
                        <a:lnSpc>
                          <a:spcPct val="115000"/>
                        </a:lnSpc>
                        <a:spcBef>
                          <a:spcPts val="0"/>
                        </a:spcBef>
                        <a:spcAft>
                          <a:spcPts val="0"/>
                        </a:spcAft>
                      </a:pPr>
                      <a:r>
                        <a:rPr lang="en-US" sz="1100" b="0" dirty="0">
                          <a:effectLst/>
                          <a:latin typeface="+mj-lt"/>
                          <a:ea typeface="Calibri" panose="020F0502020204030204" pitchFamily="34" charset="0"/>
                          <a:cs typeface="Times New Roman" panose="02020603050405020304" pitchFamily="18" charset="0"/>
                        </a:rPr>
                        <a:t>SOURCE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Independent voltage and current sources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635063348"/>
                  </a:ext>
                </a:extLst>
              </a:tr>
              <a:tr h="365760">
                <a:tc>
                  <a:txBody>
                    <a:bodyPr/>
                    <a:lstStyle/>
                    <a:p>
                      <a:pPr marL="228600" marR="0" indent="-228600" algn="ctr">
                        <a:lnSpc>
                          <a:spcPct val="115000"/>
                        </a:lnSpc>
                        <a:spcBef>
                          <a:spcPts val="0"/>
                        </a:spcBef>
                        <a:spcAft>
                          <a:spcPts val="0"/>
                        </a:spcAft>
                      </a:pPr>
                      <a:r>
                        <a:rPr lang="en-US" sz="1100" b="0" dirty="0">
                          <a:effectLst/>
                          <a:latin typeface="+mj-lt"/>
                          <a:ea typeface="Calibri" panose="020F0502020204030204" pitchFamily="34" charset="0"/>
                          <a:cs typeface="Times New Roman" panose="02020603050405020304" pitchFamily="18" charset="0"/>
                        </a:rPr>
                        <a:t>SPECIAL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Parameters, simulation control, library management, utilities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608409038"/>
                  </a:ext>
                </a:extLst>
              </a:tr>
            </a:tbl>
          </a:graphicData>
        </a:graphic>
      </p:graphicFrame>
    </p:spTree>
    <p:extLst>
      <p:ext uri="{BB962C8B-B14F-4D97-AF65-F5344CB8AC3E}">
        <p14:creationId xmlns:p14="http://schemas.microsoft.com/office/powerpoint/2010/main" val="7276718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D392B6F-530A-49F9-BE1E-034495D86C19}"/>
              </a:ext>
            </a:extLst>
          </p:cNvPr>
          <p:cNvSpPr>
            <a:spLocks noGrp="1"/>
          </p:cNvSpPr>
          <p:nvPr>
            <p:ph type="title"/>
          </p:nvPr>
        </p:nvSpPr>
        <p:spPr/>
        <p:txBody>
          <a:bodyPr/>
          <a:lstStyle/>
          <a:p>
            <a:r>
              <a:rPr lang="en-US" sz="2700" dirty="0"/>
              <a:t>Importing </a:t>
            </a:r>
            <a:r>
              <a:rPr lang="en-US" sz="2700" dirty="0" smtClean="0"/>
              <a:t>third-party </a:t>
            </a:r>
            <a:r>
              <a:rPr lang="en-US" sz="2700" dirty="0"/>
              <a:t>or custom models</a:t>
            </a:r>
          </a:p>
        </p:txBody>
      </p:sp>
      <p:sp>
        <p:nvSpPr>
          <p:cNvPr id="3" name="Content Placeholder 2">
            <a:extLst>
              <a:ext uri="{FF2B5EF4-FFF2-40B4-BE49-F238E27FC236}">
                <a16:creationId xmlns="" xmlns:a16="http://schemas.microsoft.com/office/drawing/2014/main" id="{D7C0F024-40D4-445B-ADE7-9DBC516E66AB}"/>
              </a:ext>
            </a:extLst>
          </p:cNvPr>
          <p:cNvSpPr>
            <a:spLocks noGrp="1"/>
          </p:cNvSpPr>
          <p:nvPr>
            <p:ph idx="1"/>
          </p:nvPr>
        </p:nvSpPr>
        <p:spPr>
          <a:xfrm>
            <a:off x="333378" y="692576"/>
            <a:ext cx="8467725" cy="3709449"/>
          </a:xfrm>
        </p:spPr>
        <p:txBody>
          <a:bodyPr/>
          <a:lstStyle/>
          <a:p>
            <a:r>
              <a:rPr lang="en-US" sz="1600" dirty="0"/>
              <a:t>With your </a:t>
            </a:r>
            <a:r>
              <a:rPr lang="en-US" sz="1600" b="1" i="1" dirty="0"/>
              <a:t>project</a:t>
            </a:r>
            <a:r>
              <a:rPr lang="en-US" sz="1600" dirty="0"/>
              <a:t> (.</a:t>
            </a:r>
            <a:r>
              <a:rPr lang="en-US" sz="1600" dirty="0" err="1"/>
              <a:t>opj</a:t>
            </a:r>
            <a:r>
              <a:rPr lang="en-US" sz="1600" dirty="0"/>
              <a:t>) selected, click </a:t>
            </a:r>
            <a:r>
              <a:rPr lang="en-US" sz="1600" i="1" dirty="0"/>
              <a:t>Tools</a:t>
            </a:r>
            <a:r>
              <a:rPr lang="en-US" sz="1600" dirty="0"/>
              <a:t> </a:t>
            </a:r>
            <a:r>
              <a:rPr lang="en-US" sz="1600" dirty="0">
                <a:sym typeface="Wingdings" panose="05000000000000000000" pitchFamily="2" charset="2"/>
              </a:rPr>
              <a:t> </a:t>
            </a:r>
            <a:r>
              <a:rPr lang="en-US" sz="1600" i="1" dirty="0">
                <a:sym typeface="Wingdings" panose="05000000000000000000" pitchFamily="2" charset="2"/>
              </a:rPr>
              <a:t>Generate Part</a:t>
            </a:r>
          </a:p>
          <a:p>
            <a:r>
              <a:rPr lang="en-US" sz="1600" dirty="0">
                <a:sym typeface="Wingdings" panose="05000000000000000000" pitchFamily="2" charset="2"/>
              </a:rPr>
              <a:t>Browse to your model file in the new window, make your selections, and click </a:t>
            </a:r>
            <a:r>
              <a:rPr lang="en-US" sz="1600" i="1" dirty="0">
                <a:sym typeface="Wingdings" panose="05000000000000000000" pitchFamily="2" charset="2"/>
              </a:rPr>
              <a:t>OK</a:t>
            </a:r>
          </a:p>
          <a:p>
            <a:r>
              <a:rPr lang="en-US" sz="1600" dirty="0">
                <a:sym typeface="Wingdings" panose="05000000000000000000" pitchFamily="2" charset="2"/>
              </a:rPr>
              <a:t>The new model appears in your project’s library</a:t>
            </a:r>
            <a:endParaRPr lang="en-US" sz="1600" dirty="0"/>
          </a:p>
        </p:txBody>
      </p:sp>
      <p:sp>
        <p:nvSpPr>
          <p:cNvPr id="4" name="Slide Number Placeholder 3">
            <a:extLst>
              <a:ext uri="{FF2B5EF4-FFF2-40B4-BE49-F238E27FC236}">
                <a16:creationId xmlns="" xmlns:a16="http://schemas.microsoft.com/office/drawing/2014/main" id="{4FB6306B-C68F-4A68-9302-303DBFD785AB}"/>
              </a:ext>
            </a:extLst>
          </p:cNvPr>
          <p:cNvSpPr>
            <a:spLocks noGrp="1"/>
          </p:cNvSpPr>
          <p:nvPr>
            <p:ph type="sldNum" sz="quarter" idx="10"/>
          </p:nvPr>
        </p:nvSpPr>
        <p:spPr/>
        <p:txBody>
          <a:bodyPr/>
          <a:lstStyle/>
          <a:p>
            <a:pPr>
              <a:defRPr/>
            </a:pPr>
            <a:fld id="{2B97888F-6AF7-4263-B69D-592D8C33BAC7}" type="slidenum">
              <a:rPr lang="en-US" smtClean="0"/>
              <a:pPr>
                <a:defRPr/>
              </a:pPr>
              <a:t>18</a:t>
            </a:fld>
            <a:endParaRPr lang="en-US"/>
          </a:p>
        </p:txBody>
      </p:sp>
      <p:pic>
        <p:nvPicPr>
          <p:cNvPr id="5" name="Picture 4">
            <a:extLst>
              <a:ext uri="{FF2B5EF4-FFF2-40B4-BE49-F238E27FC236}">
                <a16:creationId xmlns="" xmlns:a16="http://schemas.microsoft.com/office/drawing/2014/main" id="{CF6D39B6-6EBA-49E3-A6B7-5E62754BE29A}"/>
              </a:ext>
            </a:extLst>
          </p:cNvPr>
          <p:cNvPicPr>
            <a:picLocks noChangeAspect="1"/>
          </p:cNvPicPr>
          <p:nvPr/>
        </p:nvPicPr>
        <p:blipFill rotWithShape="1">
          <a:blip r:embed="rId2"/>
          <a:srcRect r="9532"/>
          <a:stretch/>
        </p:blipFill>
        <p:spPr>
          <a:xfrm>
            <a:off x="389117" y="1905440"/>
            <a:ext cx="2436209" cy="2613216"/>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pic>
        <p:nvPicPr>
          <p:cNvPr id="7" name="Picture 6">
            <a:extLst>
              <a:ext uri="{FF2B5EF4-FFF2-40B4-BE49-F238E27FC236}">
                <a16:creationId xmlns="" xmlns:a16="http://schemas.microsoft.com/office/drawing/2014/main" id="{C9A13E58-3FFE-4DF6-AD55-3E5D66FAD375}"/>
              </a:ext>
            </a:extLst>
          </p:cNvPr>
          <p:cNvPicPr>
            <a:picLocks noChangeAspect="1"/>
          </p:cNvPicPr>
          <p:nvPr/>
        </p:nvPicPr>
        <p:blipFill>
          <a:blip r:embed="rId3"/>
          <a:stretch>
            <a:fillRect/>
          </a:stretch>
        </p:blipFill>
        <p:spPr>
          <a:xfrm>
            <a:off x="3583165" y="1878036"/>
            <a:ext cx="2257737" cy="2665586"/>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 xmlns:a16="http://schemas.microsoft.com/office/drawing/2014/main" id="{8B18D88B-DBB3-47EC-A0D3-A698C03EAD7A}"/>
              </a:ext>
            </a:extLst>
          </p:cNvPr>
          <p:cNvCxnSpPr>
            <a:cxnSpLocks/>
          </p:cNvCxnSpPr>
          <p:nvPr/>
        </p:nvCxnSpPr>
        <p:spPr>
          <a:xfrm>
            <a:off x="2906542" y="3119192"/>
            <a:ext cx="581331"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 xmlns:a16="http://schemas.microsoft.com/office/drawing/2014/main" id="{02F5999B-B7C7-4F3A-9DE0-9A3AAE3211AF}"/>
              </a:ext>
            </a:extLst>
          </p:cNvPr>
          <p:cNvPicPr>
            <a:picLocks noChangeAspect="1"/>
          </p:cNvPicPr>
          <p:nvPr/>
        </p:nvPicPr>
        <p:blipFill>
          <a:blip r:embed="rId4"/>
          <a:stretch>
            <a:fillRect/>
          </a:stretch>
        </p:blipFill>
        <p:spPr>
          <a:xfrm>
            <a:off x="6505393" y="1878035"/>
            <a:ext cx="2493435" cy="1926435"/>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 xmlns:a16="http://schemas.microsoft.com/office/drawing/2014/main" id="{8142A0F8-2DAD-442B-BAFC-3DA06A926C1D}"/>
              </a:ext>
            </a:extLst>
          </p:cNvPr>
          <p:cNvCxnSpPr>
            <a:cxnSpLocks/>
          </p:cNvCxnSpPr>
          <p:nvPr/>
        </p:nvCxnSpPr>
        <p:spPr>
          <a:xfrm>
            <a:off x="5892802" y="3087931"/>
            <a:ext cx="581331" cy="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 xmlns:a16="http://schemas.microsoft.com/office/drawing/2014/main" id="{65E737F8-4846-4DD6-B430-0A9626655B1A}"/>
              </a:ext>
            </a:extLst>
          </p:cNvPr>
          <p:cNvSpPr/>
          <p:nvPr/>
        </p:nvSpPr>
        <p:spPr>
          <a:xfrm>
            <a:off x="1742049" y="3682804"/>
            <a:ext cx="1083277" cy="21101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 xmlns:a16="http://schemas.microsoft.com/office/drawing/2014/main" id="{9B3DC320-81BA-47BA-9D70-585776174C43}"/>
              </a:ext>
            </a:extLst>
          </p:cNvPr>
          <p:cNvSpPr/>
          <p:nvPr/>
        </p:nvSpPr>
        <p:spPr>
          <a:xfrm>
            <a:off x="6861907" y="2751406"/>
            <a:ext cx="2136921" cy="429846"/>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380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B5C2B8-F2E6-4FDA-994F-075203CBF736}"/>
              </a:ext>
            </a:extLst>
          </p:cNvPr>
          <p:cNvSpPr>
            <a:spLocks noGrp="1"/>
          </p:cNvSpPr>
          <p:nvPr>
            <p:ph type="title"/>
          </p:nvPr>
        </p:nvSpPr>
        <p:spPr/>
        <p:txBody>
          <a:bodyPr/>
          <a:lstStyle/>
          <a:p>
            <a:r>
              <a:rPr lang="en-US" sz="2700" dirty="0"/>
              <a:t>Types of models on TI.com</a:t>
            </a:r>
          </a:p>
        </p:txBody>
      </p:sp>
      <p:sp>
        <p:nvSpPr>
          <p:cNvPr id="4" name="Slide Number Placeholder 3">
            <a:extLst>
              <a:ext uri="{FF2B5EF4-FFF2-40B4-BE49-F238E27FC236}">
                <a16:creationId xmlns="" xmlns:a16="http://schemas.microsoft.com/office/drawing/2014/main" id="{AA1AE0CC-0A9E-4EEC-A24B-24AE956DDA0D}"/>
              </a:ext>
            </a:extLst>
          </p:cNvPr>
          <p:cNvSpPr>
            <a:spLocks noGrp="1"/>
          </p:cNvSpPr>
          <p:nvPr>
            <p:ph type="sldNum" sz="quarter" idx="10"/>
          </p:nvPr>
        </p:nvSpPr>
        <p:spPr/>
        <p:txBody>
          <a:bodyPr/>
          <a:lstStyle/>
          <a:p>
            <a:pPr>
              <a:defRPr/>
            </a:pPr>
            <a:fld id="{2B97888F-6AF7-4263-B69D-592D8C33BAC7}" type="slidenum">
              <a:rPr lang="en-US" smtClean="0"/>
              <a:pPr>
                <a:defRPr/>
              </a:pPr>
              <a:t>19</a:t>
            </a:fld>
            <a:endParaRPr lang="en-US"/>
          </a:p>
        </p:txBody>
      </p:sp>
      <p:graphicFrame>
        <p:nvGraphicFramePr>
          <p:cNvPr id="6" name="Table 5">
            <a:extLst>
              <a:ext uri="{FF2B5EF4-FFF2-40B4-BE49-F238E27FC236}">
                <a16:creationId xmlns="" xmlns:a16="http://schemas.microsoft.com/office/drawing/2014/main" id="{BA060F99-91F1-4641-9666-A503BF0E2232}"/>
              </a:ext>
            </a:extLst>
          </p:cNvPr>
          <p:cNvGraphicFramePr>
            <a:graphicFrameLocks noGrp="1"/>
          </p:cNvGraphicFramePr>
          <p:nvPr>
            <p:extLst>
              <p:ext uri="{D42A27DB-BD31-4B8C-83A1-F6EECF244321}">
                <p14:modId xmlns:p14="http://schemas.microsoft.com/office/powerpoint/2010/main" val="2270528098"/>
              </p:ext>
            </p:extLst>
          </p:nvPr>
        </p:nvGraphicFramePr>
        <p:xfrm>
          <a:off x="1208802" y="926809"/>
          <a:ext cx="6653475" cy="3199713"/>
        </p:xfrm>
        <a:graphic>
          <a:graphicData uri="http://schemas.openxmlformats.org/drawingml/2006/table">
            <a:tbl>
              <a:tblPr firstRow="1" firstCol="1" bandRow="1">
                <a:effectLst>
                  <a:outerShdw blurRad="50800" dist="38100" dir="2700000" algn="tl" rotWithShape="0">
                    <a:prstClr val="black">
                      <a:alpha val="40000"/>
                    </a:prstClr>
                  </a:outerShdw>
                </a:effectLst>
                <a:tableStyleId>{1FECB4D8-DB02-4DC6-A0A2-4F2EBAE1DC90}</a:tableStyleId>
              </a:tblPr>
              <a:tblGrid>
                <a:gridCol w="1695104">
                  <a:extLst>
                    <a:ext uri="{9D8B030D-6E8A-4147-A177-3AD203B41FA5}">
                      <a16:colId xmlns="" xmlns:a16="http://schemas.microsoft.com/office/drawing/2014/main" val="1236526534"/>
                    </a:ext>
                  </a:extLst>
                </a:gridCol>
                <a:gridCol w="4958371">
                  <a:extLst>
                    <a:ext uri="{9D8B030D-6E8A-4147-A177-3AD203B41FA5}">
                      <a16:colId xmlns="" xmlns:a16="http://schemas.microsoft.com/office/drawing/2014/main" val="4138394360"/>
                    </a:ext>
                  </a:extLst>
                </a:gridCol>
              </a:tblGrid>
              <a:tr h="516963">
                <a:tc>
                  <a:txBody>
                    <a:bodyPr/>
                    <a:lstStyle/>
                    <a:p>
                      <a:pPr marL="228600" marR="0" indent="-228600" algn="ctr">
                        <a:lnSpc>
                          <a:spcPct val="115000"/>
                        </a:lnSpc>
                        <a:spcBef>
                          <a:spcPts val="0"/>
                        </a:spcBef>
                        <a:spcAft>
                          <a:spcPts val="0"/>
                        </a:spcAft>
                      </a:pPr>
                      <a:r>
                        <a:rPr lang="en-US" sz="12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Type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a:txBody>
                    <a:bodyPr/>
                    <a:lstStyle/>
                    <a:p>
                      <a:pPr marL="0" marR="0" algn="l">
                        <a:lnSpc>
                          <a:spcPct val="115000"/>
                        </a:lnSpc>
                        <a:spcBef>
                          <a:spcPts val="0"/>
                        </a:spcBef>
                        <a:spcAft>
                          <a:spcPts val="0"/>
                        </a:spcAft>
                      </a:pPr>
                      <a:r>
                        <a:rPr lang="en-US" sz="1200" b="1" dirty="0">
                          <a:solidFill>
                            <a:schemeClr val="bg1"/>
                          </a:solidFill>
                          <a:effectLst/>
                          <a:latin typeface="Arial" panose="020B0604020202020204" pitchFamily="34" charset="0"/>
                          <a:ea typeface="Calibri" panose="020F0502020204030204" pitchFamily="34" charset="0"/>
                          <a:cs typeface="Arial" panose="020B0604020202020204" pitchFamily="34" charset="0"/>
                        </a:rPr>
                        <a:t>Description</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extLst>
                  <a:ext uri="{0D108BD9-81ED-4DB2-BD59-A6C34878D82A}">
                    <a16:rowId xmlns="" xmlns:a16="http://schemas.microsoft.com/office/drawing/2014/main" val="4095817807"/>
                  </a:ext>
                </a:extLst>
              </a:tr>
              <a:tr h="536550">
                <a:tc>
                  <a:txBody>
                    <a:bodyPr/>
                    <a:lstStyle/>
                    <a:p>
                      <a:pPr marL="0" marR="0" indent="0" algn="ctr">
                        <a:lnSpc>
                          <a:spcPct val="115000"/>
                        </a:lnSpc>
                        <a:spcBef>
                          <a:spcPts val="0"/>
                        </a:spcBef>
                        <a:spcAft>
                          <a:spcPts val="0"/>
                        </a:spcAft>
                      </a:pPr>
                      <a:r>
                        <a:rPr lang="en-US" sz="1400" b="0" dirty="0">
                          <a:effectLst/>
                          <a:latin typeface="+mj-lt"/>
                        </a:rPr>
                        <a:t>PSpice</a:t>
                      </a:r>
                      <a:endParaRPr lang="en-US" sz="14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Analog / mixed-signal model for use in </a:t>
                      </a:r>
                      <a:r>
                        <a:rPr lang="en-US" sz="1100" b="1" dirty="0">
                          <a:solidFill>
                            <a:schemeClr val="tx1"/>
                          </a:solidFill>
                          <a:effectLst/>
                          <a:latin typeface="+mj-lt"/>
                          <a:ea typeface="Calibri" panose="020F0502020204030204" pitchFamily="34" charset="0"/>
                          <a:cs typeface="Times New Roman" panose="02020603050405020304" pitchFamily="18" charset="0"/>
                        </a:rPr>
                        <a:t>PSpice-based</a:t>
                      </a:r>
                      <a:r>
                        <a:rPr lang="en-US" sz="1100" b="0" dirty="0">
                          <a:solidFill>
                            <a:schemeClr val="tx1"/>
                          </a:solidFill>
                          <a:effectLst/>
                          <a:latin typeface="+mj-lt"/>
                          <a:ea typeface="Calibri" panose="020F0502020204030204" pitchFamily="34" charset="0"/>
                          <a:cs typeface="Times New Roman" panose="02020603050405020304" pitchFamily="18" charset="0"/>
                        </a:rPr>
                        <a:t> simulators. Packaged in a way to be easy to import and use in PSpice / Cadence / OrCAD.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113156075"/>
                  </a:ext>
                </a:extLst>
              </a:tr>
              <a:tr h="536550">
                <a:tc>
                  <a:txBody>
                    <a:bodyPr/>
                    <a:lstStyle/>
                    <a:p>
                      <a:pPr marL="0" marR="0" indent="0" algn="ctr">
                        <a:lnSpc>
                          <a:spcPct val="115000"/>
                        </a:lnSpc>
                        <a:spcBef>
                          <a:spcPts val="0"/>
                        </a:spcBef>
                        <a:spcAft>
                          <a:spcPts val="0"/>
                        </a:spcAft>
                      </a:pPr>
                      <a:r>
                        <a:rPr lang="en-US" sz="1400" b="0" dirty="0">
                          <a:effectLst/>
                          <a:latin typeface="+mj-lt"/>
                        </a:rPr>
                        <a:t>TINA-TI</a:t>
                      </a:r>
                      <a:endParaRPr lang="en-US" sz="14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100" b="0" kern="1200" dirty="0">
                          <a:solidFill>
                            <a:schemeClr val="tx1"/>
                          </a:solidFill>
                          <a:effectLst/>
                          <a:latin typeface="+mn-lt"/>
                          <a:ea typeface="Calibri" panose="020F0502020204030204" pitchFamily="34" charset="0"/>
                          <a:cs typeface="Times New Roman" panose="02020603050405020304" pitchFamily="18" charset="0"/>
                        </a:rPr>
                        <a:t>Analog / mixed-signal model for use in </a:t>
                      </a:r>
                      <a:r>
                        <a:rPr lang="en-US" sz="1100" b="1" kern="1200" dirty="0">
                          <a:solidFill>
                            <a:schemeClr val="tx1"/>
                          </a:solidFill>
                          <a:effectLst/>
                          <a:latin typeface="+mn-lt"/>
                          <a:ea typeface="Calibri" panose="020F0502020204030204" pitchFamily="34" charset="0"/>
                          <a:cs typeface="Times New Roman" panose="02020603050405020304" pitchFamily="18" charset="0"/>
                        </a:rPr>
                        <a:t>PSpice-based</a:t>
                      </a:r>
                      <a:r>
                        <a:rPr lang="en-US" sz="1100" b="0" kern="1200" dirty="0">
                          <a:solidFill>
                            <a:schemeClr val="tx1"/>
                          </a:solidFill>
                          <a:effectLst/>
                          <a:latin typeface="+mn-lt"/>
                          <a:ea typeface="Calibri" panose="020F0502020204030204" pitchFamily="34" charset="0"/>
                          <a:cs typeface="Times New Roman" panose="02020603050405020304" pitchFamily="18" charset="0"/>
                        </a:rPr>
                        <a:t> simulators. Packaged in a way to be easy to import and use in TINA-TI.</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566344365"/>
                  </a:ext>
                </a:extLst>
              </a:tr>
              <a:tr h="536550">
                <a:tc>
                  <a:txBody>
                    <a:bodyPr/>
                    <a:lstStyle/>
                    <a:p>
                      <a:pPr marL="0" marR="0" indent="0" algn="ctr">
                        <a:lnSpc>
                          <a:spcPct val="115000"/>
                        </a:lnSpc>
                        <a:spcBef>
                          <a:spcPts val="0"/>
                        </a:spcBef>
                        <a:spcAft>
                          <a:spcPts val="0"/>
                        </a:spcAft>
                      </a:pPr>
                      <a:r>
                        <a:rPr lang="en-US" sz="1400" b="0" dirty="0">
                          <a:effectLst/>
                          <a:latin typeface="+mj-lt"/>
                          <a:ea typeface="Calibri" panose="020F0502020204030204" pitchFamily="34" charset="0"/>
                          <a:cs typeface="Times New Roman" panose="02020603050405020304" pitchFamily="18" charset="0"/>
                        </a:rPr>
                        <a:t>HSPICE</a:t>
                      </a:r>
                      <a:br>
                        <a:rPr lang="en-US" sz="1400" b="0" dirty="0">
                          <a:effectLst/>
                          <a:latin typeface="+mj-lt"/>
                          <a:ea typeface="Calibri" panose="020F0502020204030204" pitchFamily="34" charset="0"/>
                          <a:cs typeface="Times New Roman" panose="02020603050405020304" pitchFamily="18" charset="0"/>
                        </a:rPr>
                      </a:br>
                      <a:r>
                        <a:rPr lang="en-US" sz="1100" b="0" dirty="0">
                          <a:effectLst/>
                          <a:latin typeface="+mj-lt"/>
                          <a:ea typeface="Calibri" panose="020F0502020204030204" pitchFamily="34" charset="0"/>
                          <a:cs typeface="Times New Roman" panose="02020603050405020304" pitchFamily="18" charset="0"/>
                        </a:rPr>
                        <a:t>(uncommon)</a:t>
                      </a:r>
                      <a:endParaRPr lang="en-US" sz="14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lvl="0" indent="0" algn="l" defTabSz="761790" rtl="0" eaLnBrk="1" fontAlgn="auto" latinLnBrk="0" hangingPunct="1">
                        <a:lnSpc>
                          <a:spcPct val="115000"/>
                        </a:lnSpc>
                        <a:spcBef>
                          <a:spcPts val="0"/>
                        </a:spcBef>
                        <a:spcAft>
                          <a:spcPts val="0"/>
                        </a:spcAft>
                        <a:buClrTx/>
                        <a:buSzTx/>
                        <a:buFontTx/>
                        <a:buNone/>
                        <a:tabLst/>
                        <a:defRPr/>
                      </a:pPr>
                      <a:r>
                        <a:rPr lang="en-US" sz="1100" b="0" kern="1200" dirty="0">
                          <a:solidFill>
                            <a:schemeClr val="tx1"/>
                          </a:solidFill>
                          <a:effectLst/>
                          <a:latin typeface="+mn-lt"/>
                          <a:ea typeface="Calibri" panose="020F0502020204030204" pitchFamily="34" charset="0"/>
                          <a:cs typeface="Times New Roman" panose="02020603050405020304" pitchFamily="18" charset="0"/>
                        </a:rPr>
                        <a:t>Analog / mixed-signal model for use in </a:t>
                      </a:r>
                      <a:r>
                        <a:rPr lang="en-US" sz="1100" b="1" kern="1200" dirty="0">
                          <a:solidFill>
                            <a:schemeClr val="tx1"/>
                          </a:solidFill>
                          <a:effectLst/>
                          <a:latin typeface="+mn-lt"/>
                          <a:ea typeface="Calibri" panose="020F0502020204030204" pitchFamily="34" charset="0"/>
                          <a:cs typeface="Times New Roman" panose="02020603050405020304" pitchFamily="18" charset="0"/>
                        </a:rPr>
                        <a:t>HSPICE-based</a:t>
                      </a:r>
                      <a:r>
                        <a:rPr lang="en-US" sz="1100" b="0" kern="1200" dirty="0">
                          <a:solidFill>
                            <a:schemeClr val="tx1"/>
                          </a:solidFill>
                          <a:effectLst/>
                          <a:latin typeface="+mn-lt"/>
                          <a:ea typeface="Calibri" panose="020F0502020204030204" pitchFamily="34" charset="0"/>
                          <a:cs typeface="Times New Roman" panose="02020603050405020304" pitchFamily="18" charset="0"/>
                        </a:rPr>
                        <a:t> simulators. HSPICE is a branch of SPICE similar to PSpice, but models are not directly compatible.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348181753"/>
                  </a:ext>
                </a:extLst>
              </a:tr>
              <a:tr h="536550">
                <a:tc>
                  <a:txBody>
                    <a:bodyPr/>
                    <a:lstStyle/>
                    <a:p>
                      <a:pPr marL="228600" marR="0" indent="-228600" algn="ctr">
                        <a:lnSpc>
                          <a:spcPct val="115000"/>
                        </a:lnSpc>
                        <a:spcBef>
                          <a:spcPts val="0"/>
                        </a:spcBef>
                        <a:spcAft>
                          <a:spcPts val="0"/>
                        </a:spcAft>
                      </a:pPr>
                      <a:r>
                        <a:rPr lang="en-US" sz="1400" b="0" dirty="0">
                          <a:effectLst/>
                          <a:latin typeface="+mj-lt"/>
                        </a:rPr>
                        <a:t>SIMPLIS</a:t>
                      </a:r>
                      <a:endParaRPr lang="en-US" sz="14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Switch-mode power supply model for use in </a:t>
                      </a:r>
                      <a:r>
                        <a:rPr lang="en-US" sz="1100" b="1" dirty="0">
                          <a:solidFill>
                            <a:schemeClr val="tx1"/>
                          </a:solidFill>
                          <a:effectLst/>
                          <a:latin typeface="+mj-lt"/>
                          <a:ea typeface="Calibri" panose="020F0502020204030204" pitchFamily="34" charset="0"/>
                          <a:cs typeface="Times New Roman" panose="02020603050405020304" pitchFamily="18" charset="0"/>
                        </a:rPr>
                        <a:t>SIMPLIS</a:t>
                      </a:r>
                      <a:r>
                        <a:rPr lang="en-US" sz="1100" b="0" dirty="0">
                          <a:solidFill>
                            <a:schemeClr val="tx1"/>
                          </a:solidFill>
                          <a:effectLst/>
                          <a:latin typeface="+mj-lt"/>
                          <a:ea typeface="Calibri" panose="020F0502020204030204" pitchFamily="34" charset="0"/>
                          <a:cs typeface="Times New Roman" panose="02020603050405020304" pitchFamily="18" charset="0"/>
                        </a:rPr>
                        <a:t>.</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790018367"/>
                  </a:ext>
                </a:extLst>
              </a:tr>
              <a:tr h="536550">
                <a:tc>
                  <a:txBody>
                    <a:bodyPr/>
                    <a:lstStyle/>
                    <a:p>
                      <a:pPr marL="228600" marR="0" indent="-228600" algn="ctr">
                        <a:lnSpc>
                          <a:spcPct val="115000"/>
                        </a:lnSpc>
                        <a:spcBef>
                          <a:spcPts val="0"/>
                        </a:spcBef>
                        <a:spcAft>
                          <a:spcPts val="0"/>
                        </a:spcAft>
                      </a:pPr>
                      <a:r>
                        <a:rPr lang="en-US" sz="1400" b="0" dirty="0">
                          <a:effectLst/>
                          <a:latin typeface="+mj-lt"/>
                        </a:rPr>
                        <a:t>IBIS</a:t>
                      </a:r>
                      <a:endParaRPr lang="en-US" sz="1400" b="0" dirty="0">
                        <a:effectLst/>
                        <a:latin typeface="+mj-lt"/>
                        <a:ea typeface="Calibri" panose="020F0502020204030204" pitchFamily="34"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l">
                        <a:lnSpc>
                          <a:spcPct val="115000"/>
                        </a:lnSpc>
                        <a:spcBef>
                          <a:spcPts val="0"/>
                        </a:spcBef>
                        <a:spcAft>
                          <a:spcPts val="0"/>
                        </a:spcAft>
                      </a:pPr>
                      <a:r>
                        <a:rPr lang="en-US" sz="1100" b="0" dirty="0">
                          <a:solidFill>
                            <a:schemeClr val="tx1"/>
                          </a:solidFill>
                          <a:effectLst/>
                          <a:latin typeface="+mj-lt"/>
                          <a:ea typeface="Calibri" panose="020F0502020204030204" pitchFamily="34" charset="0"/>
                          <a:cs typeface="Times New Roman" panose="02020603050405020304" pitchFamily="18" charset="0"/>
                        </a:rPr>
                        <a:t>I/O Buffer Information Specification model, typically used for digital pin timing analysis. Compatible with a broad range of industry simulators.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405295066"/>
                  </a:ext>
                </a:extLst>
              </a:tr>
            </a:tbl>
          </a:graphicData>
        </a:graphic>
      </p:graphicFrame>
    </p:spTree>
    <p:extLst>
      <p:ext uri="{BB962C8B-B14F-4D97-AF65-F5344CB8AC3E}">
        <p14:creationId xmlns:p14="http://schemas.microsoft.com/office/powerpoint/2010/main" val="20750178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375" y="184666"/>
            <a:ext cx="8458200" cy="610791"/>
          </a:xfrm>
        </p:spPr>
        <p:txBody>
          <a:bodyPr/>
          <a:lstStyle/>
          <a:p>
            <a:r>
              <a:rPr lang="en-US" sz="2400" dirty="0"/>
              <a:t>About me – Ian Williams</a:t>
            </a:r>
            <a:br>
              <a:rPr lang="en-US" sz="2400" dirty="0"/>
            </a:br>
            <a:r>
              <a:rPr lang="en-US" sz="2000" b="0" dirty="0">
                <a:solidFill>
                  <a:schemeClr val="tx1"/>
                </a:solidFill>
              </a:rPr>
              <a:t>Business lead, Low-Voltage LDOs</a:t>
            </a:r>
            <a:endParaRPr lang="en-US" sz="2400" b="0" dirty="0">
              <a:solidFill>
                <a:schemeClr val="tx1"/>
              </a:solidFill>
            </a:endParaRPr>
          </a:p>
        </p:txBody>
      </p:sp>
      <p:sp>
        <p:nvSpPr>
          <p:cNvPr id="3" name="Content Placeholder 2"/>
          <p:cNvSpPr>
            <a:spLocks noGrp="1"/>
          </p:cNvSpPr>
          <p:nvPr>
            <p:ph idx="1"/>
          </p:nvPr>
        </p:nvSpPr>
        <p:spPr>
          <a:xfrm>
            <a:off x="119270" y="1000469"/>
            <a:ext cx="5941379" cy="3571531"/>
          </a:xfrm>
          <a:solidFill>
            <a:schemeClr val="bg1"/>
          </a:solidFill>
        </p:spPr>
        <p:txBody>
          <a:bodyPr/>
          <a:lstStyle/>
          <a:p>
            <a:r>
              <a:rPr lang="en-US" sz="1800" b="1" dirty="0"/>
              <a:t>Career</a:t>
            </a:r>
          </a:p>
          <a:p>
            <a:pPr lvl="1"/>
            <a:r>
              <a:rPr lang="en-US" sz="1600" dirty="0"/>
              <a:t>BSEE University of Texas at Dallas, 2009</a:t>
            </a:r>
          </a:p>
          <a:p>
            <a:pPr lvl="1"/>
            <a:r>
              <a:rPr lang="en-US" sz="1600" dirty="0"/>
              <a:t>TI since 2009, LDO since July 2020</a:t>
            </a:r>
          </a:p>
          <a:p>
            <a:r>
              <a:rPr lang="en-US" sz="1800" b="1" dirty="0"/>
              <a:t>Expertise</a:t>
            </a:r>
          </a:p>
          <a:p>
            <a:pPr lvl="1"/>
            <a:r>
              <a:rPr lang="en-US" sz="1600" dirty="0"/>
              <a:t>11 years working with various types of amplifiers </a:t>
            </a:r>
          </a:p>
          <a:p>
            <a:pPr lvl="1"/>
            <a:r>
              <a:rPr lang="en-US" sz="1600" dirty="0"/>
              <a:t>Co-creator of GWL amplifier SPICE model architecture</a:t>
            </a:r>
          </a:p>
          <a:p>
            <a:pPr lvl="1"/>
            <a:r>
              <a:rPr lang="en-US" sz="1600" dirty="0"/>
              <a:t>Co-creator of TI Precision Labs – Op Amps</a:t>
            </a:r>
          </a:p>
          <a:p>
            <a:r>
              <a:rPr lang="en-US" sz="1800" b="1" dirty="0"/>
              <a:t>Fun fact</a:t>
            </a:r>
          </a:p>
          <a:p>
            <a:pPr lvl="1"/>
            <a:r>
              <a:rPr lang="en-US" sz="1600" dirty="0"/>
              <a:t>Big music guy – have performed at festivals, DJ’d at</a:t>
            </a:r>
            <a:br>
              <a:rPr lang="en-US" sz="1600" dirty="0"/>
            </a:br>
            <a:r>
              <a:rPr lang="en-US" sz="1600" dirty="0"/>
              <a:t>clubs and on FM radio, and even met my wife at </a:t>
            </a:r>
            <a:br>
              <a:rPr lang="en-US" sz="1600" dirty="0"/>
            </a:br>
            <a:r>
              <a:rPr lang="en-US" sz="1600" dirty="0"/>
              <a:t>Coachella 2013</a:t>
            </a:r>
          </a:p>
          <a:p>
            <a:endParaRPr lang="en-US" dirty="0"/>
          </a:p>
          <a:p>
            <a:pPr lvl="1"/>
            <a:endParaRPr lang="en-US" dirty="0"/>
          </a:p>
          <a:p>
            <a:pPr lvl="1"/>
            <a:endParaRPr lang="en-US" sz="1600" dirty="0"/>
          </a:p>
          <a:p>
            <a:pPr marL="0" indent="0">
              <a:buNone/>
            </a:pPr>
            <a:endParaRPr lang="en-US" sz="1600" b="1" dirty="0"/>
          </a:p>
          <a:p>
            <a:endParaRPr lang="en-US" sz="1800" dirty="0"/>
          </a:p>
          <a:p>
            <a:endParaRPr lang="en-US" sz="1800" dirty="0"/>
          </a:p>
        </p:txBody>
      </p:sp>
      <p:sp>
        <p:nvSpPr>
          <p:cNvPr id="4" name="Slide Number Placeholder 3"/>
          <p:cNvSpPr>
            <a:spLocks noGrp="1"/>
          </p:cNvSpPr>
          <p:nvPr>
            <p:ph type="sldNum" sz="quarter" idx="10"/>
          </p:nvPr>
        </p:nvSpPr>
        <p:spPr/>
        <p:txBody>
          <a:bodyPr/>
          <a:lstStyle/>
          <a:p>
            <a:pPr>
              <a:defRPr/>
            </a:pPr>
            <a:fld id="{72ACA8AA-5CCB-4652-863D-3928736161B3}" type="slidenum">
              <a:rPr lang="en-US" smtClean="0">
                <a:solidFill>
                  <a:srgbClr val="000000"/>
                </a:solidFill>
              </a:rPr>
              <a:pPr>
                <a:defRPr/>
              </a:pPr>
              <a:t>2</a:t>
            </a:fld>
            <a:endParaRPr lang="en-US" dirty="0">
              <a:solidFill>
                <a:srgbClr val="000000"/>
              </a:solidFill>
            </a:endParaRPr>
          </a:p>
        </p:txBody>
      </p:sp>
      <p:pic>
        <p:nvPicPr>
          <p:cNvPr id="11" name="Picture 4" descr="http://nzk30tdtrk2xmkpj.zippykid.netdna-cdn.com/wp-content/uploads/2014/03/ut-dallas-logo-square.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7936" b="26093"/>
          <a:stretch/>
        </p:blipFill>
        <p:spPr bwMode="auto">
          <a:xfrm>
            <a:off x="4642979" y="1188720"/>
            <a:ext cx="1226370" cy="56376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a0282827\Documents\New Photo_cro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58683" y="117869"/>
            <a:ext cx="2600675" cy="241092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1103" y="2590473"/>
            <a:ext cx="1598923" cy="1631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402541" y="2590473"/>
            <a:ext cx="1656817" cy="1631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9881509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20</a:t>
            </a:fld>
            <a:endParaRPr lang="en-US"/>
          </a:p>
        </p:txBody>
      </p:sp>
      <p:sp>
        <p:nvSpPr>
          <p:cNvPr id="5" name="Rectangle 4"/>
          <p:cNvSpPr/>
          <p:nvPr/>
        </p:nvSpPr>
        <p:spPr>
          <a:xfrm>
            <a:off x="0" y="0"/>
            <a:ext cx="9144000"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u="sng" dirty="0"/>
              <a:t>Part 3</a:t>
            </a:r>
            <a:r>
              <a:rPr lang="en-US" dirty="0"/>
              <a:t/>
            </a:r>
            <a:br>
              <a:rPr lang="en-US" dirty="0"/>
            </a:br>
            <a:r>
              <a:rPr lang="en-US" sz="3600" dirty="0"/>
              <a:t>Setup and simulation examples</a:t>
            </a:r>
            <a:endParaRPr lang="en-US" baseline="-25000" dirty="0"/>
          </a:p>
        </p:txBody>
      </p:sp>
      <p:sp>
        <p:nvSpPr>
          <p:cNvPr id="6" name="Rectangle 5"/>
          <p:cNvSpPr/>
          <p:nvPr/>
        </p:nvSpPr>
        <p:spPr>
          <a:xfrm>
            <a:off x="2286000" y="3844039"/>
            <a:ext cx="4572000" cy="923330"/>
          </a:xfrm>
          <a:prstGeom prst="rect">
            <a:avLst/>
          </a:prstGeom>
        </p:spPr>
        <p:txBody>
          <a:bodyPr>
            <a:spAutoFit/>
          </a:bodyPr>
          <a:lstStyle/>
          <a:p>
            <a:pPr marL="0" indent="0" algn="ctr">
              <a:buNone/>
            </a:pPr>
            <a:r>
              <a:rPr lang="en-US" b="1" dirty="0">
                <a:solidFill>
                  <a:srgbClr val="C00000"/>
                </a:solidFill>
                <a:cs typeface="Courier New" panose="02070309020205020404" pitchFamily="49" charset="0"/>
              </a:rPr>
              <a:t>Tip: </a:t>
            </a:r>
            <a:r>
              <a:rPr lang="en-US" dirty="0">
                <a:solidFill>
                  <a:schemeClr val="bg1"/>
                </a:solidFill>
                <a:cs typeface="Courier New" panose="02070309020205020404" pitchFamily="49" charset="0"/>
              </a:rPr>
              <a:t>Enabling </a:t>
            </a:r>
            <a:r>
              <a:rPr lang="en-US" dirty="0" err="1">
                <a:solidFill>
                  <a:schemeClr val="bg1"/>
                </a:solidFill>
                <a:cs typeface="Courier New" panose="02070309020205020404" pitchFamily="49" charset="0"/>
              </a:rPr>
              <a:t>AutoConverge</a:t>
            </a:r>
            <a:r>
              <a:rPr lang="en-US" dirty="0">
                <a:solidFill>
                  <a:schemeClr val="bg1"/>
                </a:solidFill>
                <a:cs typeface="Courier New" panose="02070309020205020404" pitchFamily="49" charset="0"/>
              </a:rPr>
              <a:t> in your sim profile can fix a broad range of convergence issues.</a:t>
            </a:r>
          </a:p>
        </p:txBody>
      </p:sp>
    </p:spTree>
    <p:extLst>
      <p:ext uri="{BB962C8B-B14F-4D97-AF65-F5344CB8AC3E}">
        <p14:creationId xmlns:p14="http://schemas.microsoft.com/office/powerpoint/2010/main" val="760810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CD0E5D3-B28B-48B9-9637-B2C0A7391636}"/>
              </a:ext>
            </a:extLst>
          </p:cNvPr>
          <p:cNvSpPr>
            <a:spLocks noGrp="1"/>
          </p:cNvSpPr>
          <p:nvPr>
            <p:ph type="title"/>
          </p:nvPr>
        </p:nvSpPr>
        <p:spPr/>
        <p:txBody>
          <a:bodyPr/>
          <a:lstStyle/>
          <a:p>
            <a:r>
              <a:rPr lang="en-US" sz="2700" dirty="0"/>
              <a:t>Operational amplifier example – OPA211</a:t>
            </a:r>
          </a:p>
        </p:txBody>
      </p:sp>
      <p:sp>
        <p:nvSpPr>
          <p:cNvPr id="4" name="Slide Number Placeholder 3">
            <a:extLst>
              <a:ext uri="{FF2B5EF4-FFF2-40B4-BE49-F238E27FC236}">
                <a16:creationId xmlns="" xmlns:a16="http://schemas.microsoft.com/office/drawing/2014/main" id="{A47119D1-ABE7-4323-BA5E-00CDEEC7BBC3}"/>
              </a:ext>
            </a:extLst>
          </p:cNvPr>
          <p:cNvSpPr>
            <a:spLocks noGrp="1"/>
          </p:cNvSpPr>
          <p:nvPr>
            <p:ph type="sldNum" sz="quarter" idx="10"/>
          </p:nvPr>
        </p:nvSpPr>
        <p:spPr/>
        <p:txBody>
          <a:bodyPr/>
          <a:lstStyle/>
          <a:p>
            <a:pPr>
              <a:defRPr/>
            </a:pPr>
            <a:fld id="{2B97888F-6AF7-4263-B69D-592D8C33BAC7}" type="slidenum">
              <a:rPr lang="en-US" smtClean="0"/>
              <a:pPr>
                <a:defRPr/>
              </a:pPr>
              <a:t>21</a:t>
            </a:fld>
            <a:endParaRPr lang="en-US"/>
          </a:p>
        </p:txBody>
      </p:sp>
      <p:pic>
        <p:nvPicPr>
          <p:cNvPr id="10" name="Picture 9">
            <a:extLst>
              <a:ext uri="{FF2B5EF4-FFF2-40B4-BE49-F238E27FC236}">
                <a16:creationId xmlns="" xmlns:a16="http://schemas.microsoft.com/office/drawing/2014/main" id="{58CC3AE2-DF11-4DDF-B765-C6FEB307B340}"/>
              </a:ext>
            </a:extLst>
          </p:cNvPr>
          <p:cNvPicPr>
            <a:picLocks noChangeAspect="1"/>
          </p:cNvPicPr>
          <p:nvPr/>
        </p:nvPicPr>
        <p:blipFill>
          <a:blip r:embed="rId2"/>
          <a:stretch>
            <a:fillRect/>
          </a:stretch>
        </p:blipFill>
        <p:spPr>
          <a:xfrm>
            <a:off x="137120" y="754124"/>
            <a:ext cx="4434880" cy="3543783"/>
          </a:xfrm>
          <a:prstGeom prst="rect">
            <a:avLst/>
          </a:prstGeom>
          <a:effectLst>
            <a:outerShdw blurRad="50800" dist="38100" dir="2700000" algn="tl" rotWithShape="0">
              <a:prstClr val="black">
                <a:alpha val="40000"/>
              </a:prstClr>
            </a:outerShdw>
          </a:effectLst>
        </p:spPr>
      </p:pic>
      <p:pic>
        <p:nvPicPr>
          <p:cNvPr id="13" name="Picture 12">
            <a:extLst>
              <a:ext uri="{FF2B5EF4-FFF2-40B4-BE49-F238E27FC236}">
                <a16:creationId xmlns="" xmlns:a16="http://schemas.microsoft.com/office/drawing/2014/main" id="{3472590E-EC35-47A3-819E-BA17E2FBD444}"/>
              </a:ext>
            </a:extLst>
          </p:cNvPr>
          <p:cNvPicPr>
            <a:picLocks noChangeAspect="1"/>
          </p:cNvPicPr>
          <p:nvPr/>
        </p:nvPicPr>
        <p:blipFill>
          <a:blip r:embed="rId3"/>
          <a:stretch>
            <a:fillRect/>
          </a:stretch>
        </p:blipFill>
        <p:spPr>
          <a:xfrm>
            <a:off x="4811701" y="754124"/>
            <a:ext cx="4142441" cy="3543783"/>
          </a:xfrm>
          <a:prstGeom prst="rect">
            <a:avLst/>
          </a:prstGeom>
          <a:effectLst>
            <a:outerShdw blurRad="50800" dist="38100" dir="2700000" algn="tl" rotWithShape="0">
              <a:prstClr val="black">
                <a:alpha val="40000"/>
              </a:prstClr>
            </a:outerShdw>
          </a:effectLst>
        </p:spPr>
      </p:pic>
      <p:sp>
        <p:nvSpPr>
          <p:cNvPr id="14" name="TextBox 13">
            <a:extLst>
              <a:ext uri="{FF2B5EF4-FFF2-40B4-BE49-F238E27FC236}">
                <a16:creationId xmlns="" xmlns:a16="http://schemas.microsoft.com/office/drawing/2014/main" id="{8947A379-3D9F-4AE2-BA32-CC5942DE347C}"/>
              </a:ext>
            </a:extLst>
          </p:cNvPr>
          <p:cNvSpPr txBox="1"/>
          <p:nvPr/>
        </p:nvSpPr>
        <p:spPr>
          <a:xfrm>
            <a:off x="1504957" y="4343995"/>
            <a:ext cx="1667444" cy="307777"/>
          </a:xfrm>
          <a:prstGeom prst="rect">
            <a:avLst/>
          </a:prstGeom>
          <a:noFill/>
        </p:spPr>
        <p:txBody>
          <a:bodyPr wrap="none" rtlCol="0">
            <a:spAutoFit/>
          </a:bodyPr>
          <a:lstStyle/>
          <a:p>
            <a:pPr algn="ctr"/>
            <a:r>
              <a:rPr lang="en-US" sz="1400" dirty="0"/>
              <a:t>Schematic capture</a:t>
            </a:r>
          </a:p>
        </p:txBody>
      </p:sp>
      <p:sp>
        <p:nvSpPr>
          <p:cNvPr id="15" name="TextBox 14">
            <a:extLst>
              <a:ext uri="{FF2B5EF4-FFF2-40B4-BE49-F238E27FC236}">
                <a16:creationId xmlns="" xmlns:a16="http://schemas.microsoft.com/office/drawing/2014/main" id="{DDBB0673-1381-4B83-A8E5-D7239230A482}"/>
              </a:ext>
            </a:extLst>
          </p:cNvPr>
          <p:cNvSpPr txBox="1"/>
          <p:nvPr/>
        </p:nvSpPr>
        <p:spPr>
          <a:xfrm>
            <a:off x="5993895" y="4332381"/>
            <a:ext cx="1778051" cy="307777"/>
          </a:xfrm>
          <a:prstGeom prst="rect">
            <a:avLst/>
          </a:prstGeom>
          <a:noFill/>
        </p:spPr>
        <p:txBody>
          <a:bodyPr wrap="none" rtlCol="0">
            <a:spAutoFit/>
          </a:bodyPr>
          <a:lstStyle/>
          <a:p>
            <a:pPr algn="ctr"/>
            <a:r>
              <a:rPr lang="en-US" sz="1400" dirty="0"/>
              <a:t>AC simulation result</a:t>
            </a:r>
          </a:p>
        </p:txBody>
      </p:sp>
    </p:spTree>
    <p:extLst>
      <p:ext uri="{BB962C8B-B14F-4D97-AF65-F5344CB8AC3E}">
        <p14:creationId xmlns:p14="http://schemas.microsoft.com/office/powerpoint/2010/main" val="4789702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74DFFC4-FFB1-4B18-A9FC-F3635568DE16}"/>
              </a:ext>
            </a:extLst>
          </p:cNvPr>
          <p:cNvSpPr>
            <a:spLocks noGrp="1"/>
          </p:cNvSpPr>
          <p:nvPr>
            <p:ph type="title"/>
          </p:nvPr>
        </p:nvSpPr>
        <p:spPr/>
        <p:txBody>
          <a:bodyPr/>
          <a:lstStyle/>
          <a:p>
            <a:r>
              <a:rPr lang="en-US" sz="2700" dirty="0"/>
              <a:t>Power supply example – TPS7A52</a:t>
            </a:r>
          </a:p>
        </p:txBody>
      </p:sp>
      <p:sp>
        <p:nvSpPr>
          <p:cNvPr id="4" name="Slide Number Placeholder 3">
            <a:extLst>
              <a:ext uri="{FF2B5EF4-FFF2-40B4-BE49-F238E27FC236}">
                <a16:creationId xmlns="" xmlns:a16="http://schemas.microsoft.com/office/drawing/2014/main" id="{B999F603-5D53-4943-A2AE-65D19E8EDF60}"/>
              </a:ext>
            </a:extLst>
          </p:cNvPr>
          <p:cNvSpPr>
            <a:spLocks noGrp="1"/>
          </p:cNvSpPr>
          <p:nvPr>
            <p:ph type="sldNum" sz="quarter" idx="10"/>
          </p:nvPr>
        </p:nvSpPr>
        <p:spPr/>
        <p:txBody>
          <a:bodyPr/>
          <a:lstStyle/>
          <a:p>
            <a:pPr>
              <a:defRPr/>
            </a:pPr>
            <a:fld id="{2B97888F-6AF7-4263-B69D-592D8C33BAC7}" type="slidenum">
              <a:rPr lang="en-US" smtClean="0"/>
              <a:pPr>
                <a:defRPr/>
              </a:pPr>
              <a:t>22</a:t>
            </a:fld>
            <a:endParaRPr lang="en-US"/>
          </a:p>
        </p:txBody>
      </p:sp>
      <p:pic>
        <p:nvPicPr>
          <p:cNvPr id="12" name="Picture 11">
            <a:extLst>
              <a:ext uri="{FF2B5EF4-FFF2-40B4-BE49-F238E27FC236}">
                <a16:creationId xmlns="" xmlns:a16="http://schemas.microsoft.com/office/drawing/2014/main" id="{F08A304F-10E2-484D-8FEB-93A12235EC93}"/>
              </a:ext>
            </a:extLst>
          </p:cNvPr>
          <p:cNvPicPr>
            <a:picLocks noChangeAspect="1"/>
          </p:cNvPicPr>
          <p:nvPr/>
        </p:nvPicPr>
        <p:blipFill>
          <a:blip r:embed="rId2"/>
          <a:stretch>
            <a:fillRect/>
          </a:stretch>
        </p:blipFill>
        <p:spPr>
          <a:xfrm>
            <a:off x="5130677" y="1200582"/>
            <a:ext cx="3877100" cy="3058997"/>
          </a:xfrm>
          <a:prstGeom prst="rect">
            <a:avLst/>
          </a:prstGeom>
          <a:effectLst>
            <a:outerShdw blurRad="50800" dist="38100" dir="2700000" algn="tl" rotWithShape="0">
              <a:prstClr val="black">
                <a:alpha val="40000"/>
              </a:prstClr>
            </a:outerShdw>
          </a:effectLst>
        </p:spPr>
      </p:pic>
      <p:sp>
        <p:nvSpPr>
          <p:cNvPr id="13" name="TextBox 12">
            <a:extLst>
              <a:ext uri="{FF2B5EF4-FFF2-40B4-BE49-F238E27FC236}">
                <a16:creationId xmlns="" xmlns:a16="http://schemas.microsoft.com/office/drawing/2014/main" id="{B6FB944D-46F7-4007-8ECA-718D9CF7CB88}"/>
              </a:ext>
            </a:extLst>
          </p:cNvPr>
          <p:cNvSpPr txBox="1"/>
          <p:nvPr/>
        </p:nvSpPr>
        <p:spPr>
          <a:xfrm>
            <a:off x="1504957" y="4343995"/>
            <a:ext cx="1667444" cy="307777"/>
          </a:xfrm>
          <a:prstGeom prst="rect">
            <a:avLst/>
          </a:prstGeom>
          <a:noFill/>
        </p:spPr>
        <p:txBody>
          <a:bodyPr wrap="none" rtlCol="0">
            <a:spAutoFit/>
          </a:bodyPr>
          <a:lstStyle/>
          <a:p>
            <a:pPr algn="ctr"/>
            <a:r>
              <a:rPr lang="en-US" sz="1400" dirty="0"/>
              <a:t>Schematic capture</a:t>
            </a:r>
          </a:p>
        </p:txBody>
      </p:sp>
      <p:sp>
        <p:nvSpPr>
          <p:cNvPr id="14" name="TextBox 13">
            <a:extLst>
              <a:ext uri="{FF2B5EF4-FFF2-40B4-BE49-F238E27FC236}">
                <a16:creationId xmlns="" xmlns:a16="http://schemas.microsoft.com/office/drawing/2014/main" id="{860C5C0E-0230-40AC-B996-E48C1D833D08}"/>
              </a:ext>
            </a:extLst>
          </p:cNvPr>
          <p:cNvSpPr txBox="1"/>
          <p:nvPr/>
        </p:nvSpPr>
        <p:spPr>
          <a:xfrm>
            <a:off x="5749567" y="4332381"/>
            <a:ext cx="2266711" cy="307777"/>
          </a:xfrm>
          <a:prstGeom prst="rect">
            <a:avLst/>
          </a:prstGeom>
          <a:noFill/>
        </p:spPr>
        <p:txBody>
          <a:bodyPr wrap="none" rtlCol="0">
            <a:spAutoFit/>
          </a:bodyPr>
          <a:lstStyle/>
          <a:p>
            <a:pPr algn="ctr"/>
            <a:r>
              <a:rPr lang="en-US" sz="1400" dirty="0"/>
              <a:t>Transient simulation result</a:t>
            </a:r>
          </a:p>
        </p:txBody>
      </p:sp>
      <p:pic>
        <p:nvPicPr>
          <p:cNvPr id="15" name="Picture 14">
            <a:extLst>
              <a:ext uri="{FF2B5EF4-FFF2-40B4-BE49-F238E27FC236}">
                <a16:creationId xmlns="" xmlns:a16="http://schemas.microsoft.com/office/drawing/2014/main" id="{575736A2-714D-4BC4-B0B7-BBFDE5CA089B}"/>
              </a:ext>
            </a:extLst>
          </p:cNvPr>
          <p:cNvPicPr>
            <a:picLocks noChangeAspect="1"/>
          </p:cNvPicPr>
          <p:nvPr/>
        </p:nvPicPr>
        <p:blipFill>
          <a:blip r:embed="rId3"/>
          <a:stretch>
            <a:fillRect/>
          </a:stretch>
        </p:blipFill>
        <p:spPr>
          <a:xfrm>
            <a:off x="124461" y="1200582"/>
            <a:ext cx="4891576" cy="305899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667578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6E9594F-9193-4E22-AB6E-F41FC3507B81}"/>
              </a:ext>
            </a:extLst>
          </p:cNvPr>
          <p:cNvSpPr>
            <a:spLocks noGrp="1"/>
          </p:cNvSpPr>
          <p:nvPr>
            <p:ph type="title"/>
          </p:nvPr>
        </p:nvSpPr>
        <p:spPr/>
        <p:txBody>
          <a:bodyPr/>
          <a:lstStyle/>
          <a:p>
            <a:r>
              <a:rPr lang="en-US" sz="2700" dirty="0"/>
              <a:t>Modeling Application – Power MOSFET</a:t>
            </a:r>
          </a:p>
        </p:txBody>
      </p:sp>
      <p:sp>
        <p:nvSpPr>
          <p:cNvPr id="4" name="Slide Number Placeholder 3">
            <a:extLst>
              <a:ext uri="{FF2B5EF4-FFF2-40B4-BE49-F238E27FC236}">
                <a16:creationId xmlns="" xmlns:a16="http://schemas.microsoft.com/office/drawing/2014/main" id="{75EF3042-3CC2-4D03-A8CD-B8273EC02863}"/>
              </a:ext>
            </a:extLst>
          </p:cNvPr>
          <p:cNvSpPr>
            <a:spLocks noGrp="1"/>
          </p:cNvSpPr>
          <p:nvPr>
            <p:ph type="sldNum" sz="quarter" idx="10"/>
          </p:nvPr>
        </p:nvSpPr>
        <p:spPr/>
        <p:txBody>
          <a:bodyPr/>
          <a:lstStyle/>
          <a:p>
            <a:pPr>
              <a:defRPr/>
            </a:pPr>
            <a:fld id="{2B97888F-6AF7-4263-B69D-592D8C33BAC7}" type="slidenum">
              <a:rPr lang="en-US" smtClean="0"/>
              <a:pPr>
                <a:defRPr/>
              </a:pPr>
              <a:t>23</a:t>
            </a:fld>
            <a:endParaRPr lang="en-US"/>
          </a:p>
        </p:txBody>
      </p:sp>
      <p:pic>
        <p:nvPicPr>
          <p:cNvPr id="5" name="Picture 4">
            <a:extLst>
              <a:ext uri="{FF2B5EF4-FFF2-40B4-BE49-F238E27FC236}">
                <a16:creationId xmlns="" xmlns:a16="http://schemas.microsoft.com/office/drawing/2014/main" id="{C38BB3B5-8B19-43AB-8836-C558128E29C1}"/>
              </a:ext>
            </a:extLst>
          </p:cNvPr>
          <p:cNvPicPr>
            <a:picLocks noChangeAspect="1"/>
          </p:cNvPicPr>
          <p:nvPr/>
        </p:nvPicPr>
        <p:blipFill>
          <a:blip r:embed="rId2"/>
          <a:stretch>
            <a:fillRect/>
          </a:stretch>
        </p:blipFill>
        <p:spPr>
          <a:xfrm>
            <a:off x="675005" y="788048"/>
            <a:ext cx="3173095" cy="3479152"/>
          </a:xfrm>
          <a:prstGeom prst="rect">
            <a:avLst/>
          </a:prstGeom>
          <a:effectLst>
            <a:outerShdw blurRad="50800" dist="38100" dir="2700000" algn="tl" rotWithShape="0">
              <a:prstClr val="black">
                <a:alpha val="40000"/>
              </a:prstClr>
            </a:outerShdw>
          </a:effectLst>
        </p:spPr>
      </p:pic>
      <p:sp>
        <p:nvSpPr>
          <p:cNvPr id="6" name="TextBox 5">
            <a:extLst>
              <a:ext uri="{FF2B5EF4-FFF2-40B4-BE49-F238E27FC236}">
                <a16:creationId xmlns="" xmlns:a16="http://schemas.microsoft.com/office/drawing/2014/main" id="{9171A7FF-93DE-4D9C-AF89-9BAEF53518B7}"/>
              </a:ext>
            </a:extLst>
          </p:cNvPr>
          <p:cNvSpPr txBox="1"/>
          <p:nvPr/>
        </p:nvSpPr>
        <p:spPr>
          <a:xfrm>
            <a:off x="1495306" y="4343995"/>
            <a:ext cx="1667444" cy="307777"/>
          </a:xfrm>
          <a:prstGeom prst="rect">
            <a:avLst/>
          </a:prstGeom>
          <a:noFill/>
        </p:spPr>
        <p:txBody>
          <a:bodyPr wrap="none" rtlCol="0">
            <a:spAutoFit/>
          </a:bodyPr>
          <a:lstStyle/>
          <a:p>
            <a:pPr algn="ctr"/>
            <a:r>
              <a:rPr lang="en-US" sz="1400" dirty="0"/>
              <a:t>Schematic capture</a:t>
            </a:r>
          </a:p>
        </p:txBody>
      </p:sp>
      <p:sp>
        <p:nvSpPr>
          <p:cNvPr id="7" name="TextBox 6">
            <a:extLst>
              <a:ext uri="{FF2B5EF4-FFF2-40B4-BE49-F238E27FC236}">
                <a16:creationId xmlns="" xmlns:a16="http://schemas.microsoft.com/office/drawing/2014/main" id="{33A7007C-4618-437B-BA54-D8043BAFE556}"/>
              </a:ext>
            </a:extLst>
          </p:cNvPr>
          <p:cNvSpPr txBox="1"/>
          <p:nvPr/>
        </p:nvSpPr>
        <p:spPr>
          <a:xfrm>
            <a:off x="5611104" y="4332381"/>
            <a:ext cx="1787670" cy="307777"/>
          </a:xfrm>
          <a:prstGeom prst="rect">
            <a:avLst/>
          </a:prstGeom>
          <a:noFill/>
        </p:spPr>
        <p:txBody>
          <a:bodyPr wrap="none" rtlCol="0">
            <a:spAutoFit/>
          </a:bodyPr>
          <a:lstStyle/>
          <a:p>
            <a:pPr algn="ctr"/>
            <a:r>
              <a:rPr lang="en-US" sz="1400" dirty="0"/>
              <a:t>DC simulation result</a:t>
            </a:r>
          </a:p>
        </p:txBody>
      </p:sp>
      <p:pic>
        <p:nvPicPr>
          <p:cNvPr id="8" name="Picture 7">
            <a:extLst>
              <a:ext uri="{FF2B5EF4-FFF2-40B4-BE49-F238E27FC236}">
                <a16:creationId xmlns="" xmlns:a16="http://schemas.microsoft.com/office/drawing/2014/main" id="{ECAE7E31-7D6A-4FB1-BE2C-1B23373E7C11}"/>
              </a:ext>
            </a:extLst>
          </p:cNvPr>
          <p:cNvPicPr>
            <a:picLocks noChangeAspect="1"/>
          </p:cNvPicPr>
          <p:nvPr/>
        </p:nvPicPr>
        <p:blipFill>
          <a:blip r:embed="rId3"/>
          <a:stretch>
            <a:fillRect/>
          </a:stretch>
        </p:blipFill>
        <p:spPr>
          <a:xfrm>
            <a:off x="4263002" y="788046"/>
            <a:ext cx="4306882" cy="347915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640418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24</a:t>
            </a:fld>
            <a:endParaRPr lang="en-US"/>
          </a:p>
        </p:txBody>
      </p:sp>
      <p:sp>
        <p:nvSpPr>
          <p:cNvPr id="5" name="Rectangle 4"/>
          <p:cNvSpPr/>
          <p:nvPr/>
        </p:nvSpPr>
        <p:spPr>
          <a:xfrm>
            <a:off x="0" y="0"/>
            <a:ext cx="9144000"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u="sng" dirty="0"/>
              <a:t>Part 4</a:t>
            </a:r>
            <a:r>
              <a:rPr lang="en-US" dirty="0"/>
              <a:t/>
            </a:r>
            <a:br>
              <a:rPr lang="en-US" dirty="0"/>
            </a:br>
            <a:r>
              <a:rPr lang="en-US" sz="3600" dirty="0"/>
              <a:t>Additional Resources</a:t>
            </a:r>
            <a:endParaRPr lang="en-US" baseline="-25000" dirty="0"/>
          </a:p>
        </p:txBody>
      </p:sp>
      <p:sp>
        <p:nvSpPr>
          <p:cNvPr id="6" name="Rectangle 5"/>
          <p:cNvSpPr/>
          <p:nvPr/>
        </p:nvSpPr>
        <p:spPr>
          <a:xfrm>
            <a:off x="2286000" y="3844039"/>
            <a:ext cx="4572000" cy="923330"/>
          </a:xfrm>
          <a:prstGeom prst="rect">
            <a:avLst/>
          </a:prstGeom>
        </p:spPr>
        <p:txBody>
          <a:bodyPr>
            <a:spAutoFit/>
          </a:bodyPr>
          <a:lstStyle/>
          <a:p>
            <a:pPr marL="0" indent="0" algn="ctr">
              <a:buNone/>
            </a:pPr>
            <a:r>
              <a:rPr lang="en-US" b="1" dirty="0">
                <a:solidFill>
                  <a:srgbClr val="C00000"/>
                </a:solidFill>
                <a:cs typeface="Courier New" panose="02070309020205020404" pitchFamily="49" charset="0"/>
              </a:rPr>
              <a:t>Tip: </a:t>
            </a:r>
            <a:r>
              <a:rPr lang="en-US" dirty="0">
                <a:solidFill>
                  <a:schemeClr val="bg1"/>
                </a:solidFill>
                <a:cs typeface="Courier New" panose="02070309020205020404" pitchFamily="49" charset="0"/>
              </a:rPr>
              <a:t>Choose the “Last Plot” setting in your sim profile to preserve results display settings between runs.</a:t>
            </a:r>
          </a:p>
        </p:txBody>
      </p:sp>
    </p:spTree>
    <p:extLst>
      <p:ext uri="{BB962C8B-B14F-4D97-AF65-F5344CB8AC3E}">
        <p14:creationId xmlns:p14="http://schemas.microsoft.com/office/powerpoint/2010/main" val="977217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 xmlns:a16="http://schemas.microsoft.com/office/drawing/2014/main" id="{84BEA090-A9E8-4249-8C98-733DCE4AD9B2}"/>
              </a:ext>
            </a:extLst>
          </p:cNvPr>
          <p:cNvSpPr/>
          <p:nvPr/>
        </p:nvSpPr>
        <p:spPr>
          <a:xfrm>
            <a:off x="360947" y="842210"/>
            <a:ext cx="4042610" cy="3708751"/>
          </a:xfrm>
          <a:prstGeom prst="rect">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 xmlns:a16="http://schemas.microsoft.com/office/drawing/2014/main" id="{F1A4B919-90A2-44C8-8084-08E6C968461E}"/>
              </a:ext>
            </a:extLst>
          </p:cNvPr>
          <p:cNvSpPr>
            <a:spLocks noGrp="1"/>
          </p:cNvSpPr>
          <p:nvPr>
            <p:ph type="title"/>
          </p:nvPr>
        </p:nvSpPr>
        <p:spPr/>
        <p:txBody>
          <a:bodyPr/>
          <a:lstStyle/>
          <a:p>
            <a:r>
              <a:rPr lang="en-US" sz="2700" dirty="0"/>
              <a:t>Additional resources</a:t>
            </a:r>
          </a:p>
        </p:txBody>
      </p:sp>
      <p:sp>
        <p:nvSpPr>
          <p:cNvPr id="4" name="Slide Number Placeholder 3">
            <a:extLst>
              <a:ext uri="{FF2B5EF4-FFF2-40B4-BE49-F238E27FC236}">
                <a16:creationId xmlns="" xmlns:a16="http://schemas.microsoft.com/office/drawing/2014/main" id="{447002A3-6F34-455E-9C23-396A90242CDA}"/>
              </a:ext>
            </a:extLst>
          </p:cNvPr>
          <p:cNvSpPr>
            <a:spLocks noGrp="1"/>
          </p:cNvSpPr>
          <p:nvPr>
            <p:ph type="sldNum" sz="quarter" idx="10"/>
          </p:nvPr>
        </p:nvSpPr>
        <p:spPr/>
        <p:txBody>
          <a:bodyPr/>
          <a:lstStyle/>
          <a:p>
            <a:pPr>
              <a:defRPr/>
            </a:pPr>
            <a:fld id="{2B97888F-6AF7-4263-B69D-592D8C33BAC7}" type="slidenum">
              <a:rPr lang="en-US" smtClean="0"/>
              <a:pPr>
                <a:defRPr/>
              </a:pPr>
              <a:t>25</a:t>
            </a:fld>
            <a:endParaRPr lang="en-US"/>
          </a:p>
        </p:txBody>
      </p:sp>
      <p:pic>
        <p:nvPicPr>
          <p:cNvPr id="6" name="Picture 5">
            <a:extLst>
              <a:ext uri="{FF2B5EF4-FFF2-40B4-BE49-F238E27FC236}">
                <a16:creationId xmlns="" xmlns:a16="http://schemas.microsoft.com/office/drawing/2014/main" id="{F2BE8AC9-CF71-4279-AF4B-4EE082530589}"/>
              </a:ext>
            </a:extLst>
          </p:cNvPr>
          <p:cNvPicPr>
            <a:picLocks noChangeAspect="1"/>
          </p:cNvPicPr>
          <p:nvPr/>
        </p:nvPicPr>
        <p:blipFill>
          <a:blip r:embed="rId2"/>
          <a:stretch>
            <a:fillRect/>
          </a:stretch>
        </p:blipFill>
        <p:spPr>
          <a:xfrm>
            <a:off x="4740445" y="245626"/>
            <a:ext cx="3334385" cy="4305335"/>
          </a:xfrm>
          <a:prstGeom prst="rect">
            <a:avLst/>
          </a:prstGeom>
          <a:ln>
            <a:solidFill>
              <a:schemeClr val="tx1">
                <a:lumMod val="50000"/>
                <a:lumOff val="50000"/>
              </a:schemeClr>
            </a:solidFill>
          </a:ln>
          <a:effectLst>
            <a:outerShdw blurRad="50800" dist="38100" dir="2700000" algn="tl" rotWithShape="0">
              <a:prstClr val="black">
                <a:alpha val="40000"/>
              </a:prstClr>
            </a:outerShdw>
          </a:effectLst>
        </p:spPr>
      </p:pic>
      <p:sp>
        <p:nvSpPr>
          <p:cNvPr id="7" name="Rectangle 6">
            <a:extLst>
              <a:ext uri="{FF2B5EF4-FFF2-40B4-BE49-F238E27FC236}">
                <a16:creationId xmlns="" xmlns:a16="http://schemas.microsoft.com/office/drawing/2014/main" id="{7B0EBD83-29D4-47CB-A2C0-EC743EBA2179}"/>
              </a:ext>
            </a:extLst>
          </p:cNvPr>
          <p:cNvSpPr/>
          <p:nvPr/>
        </p:nvSpPr>
        <p:spPr>
          <a:xfrm>
            <a:off x="368566" y="1189121"/>
            <a:ext cx="4034989" cy="3361840"/>
          </a:xfrm>
          <a:prstGeom prst="rect">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lnSpc>
                <a:spcPts val="2000"/>
              </a:lnSpc>
              <a:spcBef>
                <a:spcPts val="0"/>
              </a:spcBef>
              <a:buFont typeface="Arial" panose="020B0604020202020204" pitchFamily="34" charset="0"/>
              <a:buChar char="•"/>
            </a:pPr>
            <a:r>
              <a:rPr lang="en-US" sz="1400" dirty="0">
                <a:solidFill>
                  <a:schemeClr val="tx1"/>
                </a:solidFill>
              </a:rPr>
              <a:t>Self-guided, step-by-step tutorial that walks the user through the entire tool workflow</a:t>
            </a:r>
          </a:p>
          <a:p>
            <a:pPr marL="666645" lvl="1" indent="-285750">
              <a:lnSpc>
                <a:spcPts val="2000"/>
              </a:lnSpc>
              <a:spcBef>
                <a:spcPts val="0"/>
              </a:spcBef>
              <a:buFont typeface="Arial" panose="020B0604020202020204" pitchFamily="34" charset="0"/>
              <a:buChar char="•"/>
            </a:pPr>
            <a:r>
              <a:rPr lang="en-US" sz="1400" dirty="0">
                <a:solidFill>
                  <a:schemeClr val="tx1"/>
                </a:solidFill>
              </a:rPr>
              <a:t>Includes basic and more advanced content</a:t>
            </a:r>
          </a:p>
          <a:p>
            <a:pPr marL="666645" lvl="1" indent="-285750">
              <a:lnSpc>
                <a:spcPts val="2000"/>
              </a:lnSpc>
              <a:spcBef>
                <a:spcPts val="0"/>
              </a:spcBef>
              <a:buFont typeface="Arial" panose="020B0604020202020204" pitchFamily="34" charset="0"/>
              <a:buChar char="•"/>
            </a:pPr>
            <a:r>
              <a:rPr lang="en-US" sz="1400" dirty="0">
                <a:solidFill>
                  <a:schemeClr val="tx1"/>
                </a:solidFill>
              </a:rPr>
              <a:t>Includes debugging and troubleshooting</a:t>
            </a:r>
          </a:p>
          <a:p>
            <a:pPr marL="285750" indent="-285750">
              <a:lnSpc>
                <a:spcPts val="2000"/>
              </a:lnSpc>
              <a:buFont typeface="Arial" panose="020B0604020202020204" pitchFamily="34" charset="0"/>
              <a:buChar char="•"/>
            </a:pPr>
            <a:r>
              <a:rPr lang="en-US" sz="1400" dirty="0">
                <a:solidFill>
                  <a:schemeClr val="tx1"/>
                </a:solidFill>
              </a:rPr>
              <a:t>Available from the </a:t>
            </a:r>
            <a:r>
              <a:rPr lang="en-US" sz="1400" dirty="0" smtClean="0">
                <a:solidFill>
                  <a:schemeClr val="tx1"/>
                </a:solidFill>
              </a:rPr>
              <a:t>PSpice </a:t>
            </a:r>
            <a:r>
              <a:rPr lang="en-US" sz="1400" dirty="0">
                <a:solidFill>
                  <a:schemeClr val="tx1"/>
                </a:solidFill>
              </a:rPr>
              <a:t>for TI start page:</a:t>
            </a:r>
          </a:p>
          <a:p>
            <a:pPr marL="742950" lvl="1" indent="-285750">
              <a:lnSpc>
                <a:spcPts val="2000"/>
              </a:lnSpc>
              <a:buFont typeface="Arial" panose="020B0604020202020204" pitchFamily="34" charset="0"/>
              <a:buChar char="•"/>
            </a:pPr>
            <a:r>
              <a:rPr lang="en-US" sz="1400" dirty="0">
                <a:solidFill>
                  <a:schemeClr val="tx1"/>
                </a:solidFill>
              </a:rPr>
              <a:t>Click </a:t>
            </a:r>
            <a:r>
              <a:rPr lang="en-US" sz="1400" i="1" dirty="0" smtClean="0">
                <a:solidFill>
                  <a:schemeClr val="tx1"/>
                </a:solidFill>
              </a:rPr>
              <a:t>Training Course</a:t>
            </a:r>
            <a:endParaRPr lang="en-US" sz="1400" i="1" dirty="0">
              <a:solidFill>
                <a:schemeClr val="tx1"/>
              </a:solidFill>
            </a:endParaRPr>
          </a:p>
        </p:txBody>
      </p:sp>
      <p:sp>
        <p:nvSpPr>
          <p:cNvPr id="11" name="TextBox 10">
            <a:extLst>
              <a:ext uri="{FF2B5EF4-FFF2-40B4-BE49-F238E27FC236}">
                <a16:creationId xmlns="" xmlns:a16="http://schemas.microsoft.com/office/drawing/2014/main" id="{832215D8-8E35-44E6-A450-1624B9C29DB0}"/>
              </a:ext>
            </a:extLst>
          </p:cNvPr>
          <p:cNvSpPr txBox="1"/>
          <p:nvPr/>
        </p:nvSpPr>
        <p:spPr>
          <a:xfrm>
            <a:off x="360947" y="853206"/>
            <a:ext cx="4042609" cy="338554"/>
          </a:xfrm>
          <a:prstGeom prst="rect">
            <a:avLst/>
          </a:prstGeom>
          <a:solidFill>
            <a:schemeClr val="tx1">
              <a:lumMod val="65000"/>
              <a:lumOff val="35000"/>
            </a:schemeClr>
          </a:solidFill>
          <a:ln>
            <a:solidFill>
              <a:schemeClr val="tx1">
                <a:lumMod val="65000"/>
                <a:lumOff val="35000"/>
              </a:schemeClr>
            </a:solidFill>
          </a:ln>
        </p:spPr>
        <p:txBody>
          <a:bodyPr wrap="square" rtlCol="0">
            <a:spAutoFit/>
          </a:bodyPr>
          <a:lstStyle/>
          <a:p>
            <a:pPr algn="ctr"/>
            <a:r>
              <a:rPr lang="en-US" sz="1600" b="1" dirty="0">
                <a:solidFill>
                  <a:schemeClr val="bg1"/>
                </a:solidFill>
              </a:rPr>
              <a:t>Hands-on training manual</a:t>
            </a:r>
          </a:p>
        </p:txBody>
      </p:sp>
      <p:pic>
        <p:nvPicPr>
          <p:cNvPr id="13" name="Picture 12">
            <a:extLst>
              <a:ext uri="{FF2B5EF4-FFF2-40B4-BE49-F238E27FC236}">
                <a16:creationId xmlns="" xmlns:a16="http://schemas.microsoft.com/office/drawing/2014/main" id="{50409C1E-59C8-430A-A284-5C7C0E0BA46F}"/>
              </a:ext>
            </a:extLst>
          </p:cNvPr>
          <p:cNvPicPr>
            <a:picLocks noChangeAspect="1"/>
          </p:cNvPicPr>
          <p:nvPr/>
        </p:nvPicPr>
        <p:blipFill rotWithShape="1">
          <a:blip r:embed="rId3"/>
          <a:srcRect t="32699"/>
          <a:stretch/>
        </p:blipFill>
        <p:spPr>
          <a:xfrm>
            <a:off x="473431" y="3392108"/>
            <a:ext cx="3848312" cy="1098282"/>
          </a:xfrm>
          <a:prstGeom prst="rect">
            <a:avLst/>
          </a:prstGeom>
        </p:spPr>
      </p:pic>
      <p:cxnSp>
        <p:nvCxnSpPr>
          <p:cNvPr id="9" name="Straight Arrow Connector 8">
            <a:extLst>
              <a:ext uri="{FF2B5EF4-FFF2-40B4-BE49-F238E27FC236}">
                <a16:creationId xmlns="" xmlns:a16="http://schemas.microsoft.com/office/drawing/2014/main" id="{9E88F48F-3FD0-43B9-9AE4-BA29D00984F7}"/>
              </a:ext>
            </a:extLst>
          </p:cNvPr>
          <p:cNvCxnSpPr>
            <a:cxnSpLocks/>
          </p:cNvCxnSpPr>
          <p:nvPr/>
        </p:nvCxnSpPr>
        <p:spPr>
          <a:xfrm flipH="1">
            <a:off x="1150620" y="3048000"/>
            <a:ext cx="1097280" cy="609600"/>
          </a:xfrm>
          <a:prstGeom prst="straightConnector1">
            <a:avLst/>
          </a:prstGeom>
          <a:ln w="28575">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72951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Additional resources, cont.</a:t>
            </a:r>
          </a:p>
        </p:txBody>
      </p:sp>
      <p:sp>
        <p:nvSpPr>
          <p:cNvPr id="4" name="Slide Number Placeholder 3"/>
          <p:cNvSpPr>
            <a:spLocks noGrp="1"/>
          </p:cNvSpPr>
          <p:nvPr>
            <p:ph type="sldNum" sz="quarter" idx="10"/>
          </p:nvPr>
        </p:nvSpPr>
        <p:spPr/>
        <p:txBody>
          <a:bodyPr/>
          <a:lstStyle/>
          <a:p>
            <a:fld id="{3B20521C-F793-4067-BB07-C7AF74E21EF3}" type="slidenum">
              <a:rPr lang="en-US" smtClean="0">
                <a:solidFill>
                  <a:srgbClr val="000000"/>
                </a:solidFill>
              </a:rPr>
              <a:pPr/>
              <a:t>26</a:t>
            </a:fld>
            <a:endParaRPr lang="en-US">
              <a:solidFill>
                <a:srgbClr val="000000"/>
              </a:solidFill>
            </a:endParaRPr>
          </a:p>
        </p:txBody>
      </p:sp>
      <p:sp>
        <p:nvSpPr>
          <p:cNvPr id="5" name="Rectangle 4"/>
          <p:cNvSpPr/>
          <p:nvPr/>
        </p:nvSpPr>
        <p:spPr>
          <a:xfrm>
            <a:off x="360947" y="842210"/>
            <a:ext cx="4042610" cy="3112169"/>
          </a:xfrm>
          <a:prstGeom prst="rect">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4700336" y="843115"/>
            <a:ext cx="4042610" cy="3112171"/>
          </a:xfrm>
          <a:prstGeom prst="rect">
            <a:avLst/>
          </a:prstGeom>
          <a:solidFill>
            <a:schemeClr val="bg1"/>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60947" y="853206"/>
            <a:ext cx="4042609" cy="338554"/>
          </a:xfrm>
          <a:prstGeom prst="rect">
            <a:avLst/>
          </a:prstGeom>
          <a:solidFill>
            <a:schemeClr val="tx1">
              <a:lumMod val="65000"/>
              <a:lumOff val="35000"/>
            </a:schemeClr>
          </a:solidFill>
          <a:ln>
            <a:solidFill>
              <a:schemeClr val="tx1">
                <a:lumMod val="65000"/>
                <a:lumOff val="35000"/>
              </a:schemeClr>
            </a:solidFill>
          </a:ln>
        </p:spPr>
        <p:txBody>
          <a:bodyPr wrap="square" rtlCol="0">
            <a:spAutoFit/>
          </a:bodyPr>
          <a:lstStyle/>
          <a:p>
            <a:pPr algn="ctr"/>
            <a:r>
              <a:rPr lang="en-US" sz="1600" b="1" dirty="0">
                <a:solidFill>
                  <a:schemeClr val="bg1"/>
                </a:solidFill>
              </a:rPr>
              <a:t>Overview content</a:t>
            </a:r>
          </a:p>
        </p:txBody>
      </p:sp>
      <p:sp>
        <p:nvSpPr>
          <p:cNvPr id="8" name="TextBox 7"/>
          <p:cNvSpPr txBox="1"/>
          <p:nvPr/>
        </p:nvSpPr>
        <p:spPr>
          <a:xfrm>
            <a:off x="4700336" y="843115"/>
            <a:ext cx="4042610" cy="338554"/>
          </a:xfrm>
          <a:prstGeom prst="rect">
            <a:avLst/>
          </a:prstGeom>
          <a:solidFill>
            <a:schemeClr val="tx1">
              <a:lumMod val="65000"/>
              <a:lumOff val="35000"/>
            </a:schemeClr>
          </a:solidFill>
          <a:ln>
            <a:solidFill>
              <a:schemeClr val="tx1">
                <a:lumMod val="65000"/>
                <a:lumOff val="35000"/>
              </a:schemeClr>
            </a:solidFill>
          </a:ln>
        </p:spPr>
        <p:txBody>
          <a:bodyPr wrap="square" rtlCol="0">
            <a:spAutoFit/>
          </a:bodyPr>
          <a:lstStyle>
            <a:defPPr>
              <a:defRPr lang="en-US"/>
            </a:defPPr>
            <a:lvl1pPr algn="ctr">
              <a:defRPr sz="1600" b="1">
                <a:solidFill>
                  <a:schemeClr val="bg1"/>
                </a:solidFill>
              </a:defRPr>
            </a:lvl1pPr>
          </a:lstStyle>
          <a:p>
            <a:r>
              <a:rPr lang="en-US" dirty="0"/>
              <a:t>Technical training videos</a:t>
            </a:r>
          </a:p>
        </p:txBody>
      </p:sp>
      <p:sp>
        <p:nvSpPr>
          <p:cNvPr id="10" name="TextBox 9"/>
          <p:cNvSpPr txBox="1"/>
          <p:nvPr/>
        </p:nvSpPr>
        <p:spPr>
          <a:xfrm>
            <a:off x="360946" y="4042610"/>
            <a:ext cx="8381999" cy="307777"/>
          </a:xfrm>
          <a:prstGeom prst="rect">
            <a:avLst/>
          </a:prstGeom>
          <a:solidFill>
            <a:schemeClr val="accent6">
              <a:lumMod val="20000"/>
              <a:lumOff val="80000"/>
            </a:schemeClr>
          </a:solidFill>
          <a:ln w="12700">
            <a:solidFill>
              <a:schemeClr val="bg1">
                <a:lumMod val="65000"/>
              </a:schemeClr>
            </a:solidFill>
          </a:ln>
        </p:spPr>
        <p:txBody>
          <a:bodyPr wrap="square" rtlCol="0" anchor="ctr">
            <a:spAutoFit/>
          </a:bodyPr>
          <a:lstStyle/>
          <a:p>
            <a:pPr algn="ctr"/>
            <a:r>
              <a:rPr lang="en-US" sz="1400" b="1" dirty="0">
                <a:solidFill>
                  <a:schemeClr val="bg1"/>
                </a:solidFill>
                <a:hlinkClick r:id="rId3"/>
              </a:rPr>
              <a:t>TI.com/</a:t>
            </a:r>
            <a:r>
              <a:rPr lang="en-US" sz="1400" b="1" dirty="0" err="1">
                <a:solidFill>
                  <a:schemeClr val="bg1"/>
                </a:solidFill>
                <a:hlinkClick r:id="rId3"/>
              </a:rPr>
              <a:t>pspice</a:t>
            </a:r>
            <a:r>
              <a:rPr lang="en-US" sz="1400" b="1" dirty="0">
                <a:solidFill>
                  <a:schemeClr val="bg1"/>
                </a:solidFill>
                <a:hlinkClick r:id="rId3"/>
              </a:rPr>
              <a:t>-for-</a:t>
            </a:r>
            <a:r>
              <a:rPr lang="en-US" sz="1400" b="1" dirty="0" err="1">
                <a:solidFill>
                  <a:schemeClr val="bg1"/>
                </a:solidFill>
                <a:hlinkClick r:id="rId3"/>
              </a:rPr>
              <a:t>ti</a:t>
            </a:r>
            <a:endParaRPr lang="en-US" sz="1400" b="1" dirty="0">
              <a:solidFill>
                <a:schemeClr val="bg1"/>
              </a:solidFill>
            </a:endParaRPr>
          </a:p>
        </p:txBody>
      </p:sp>
      <p:sp>
        <p:nvSpPr>
          <p:cNvPr id="13" name="TextBox 12"/>
          <p:cNvSpPr txBox="1"/>
          <p:nvPr/>
        </p:nvSpPr>
        <p:spPr>
          <a:xfrm>
            <a:off x="2465501" y="1515219"/>
            <a:ext cx="1873031" cy="1061829"/>
          </a:xfrm>
          <a:prstGeom prst="rect">
            <a:avLst/>
          </a:prstGeom>
          <a:noFill/>
        </p:spPr>
        <p:txBody>
          <a:bodyPr wrap="square" rtlCol="0">
            <a:spAutoFit/>
          </a:bodyPr>
          <a:lstStyle/>
          <a:p>
            <a:r>
              <a:rPr lang="en-US" sz="1050" b="1" dirty="0"/>
              <a:t>How to simulate complex analog power and signal-chain circuits with PSpice</a:t>
            </a:r>
            <a:r>
              <a:rPr lang="en-US" sz="1050" b="1" baseline="30000" dirty="0"/>
              <a:t>®</a:t>
            </a:r>
            <a:r>
              <a:rPr lang="en-US" sz="1050" b="1" dirty="0"/>
              <a:t> for TI</a:t>
            </a:r>
            <a:endParaRPr lang="en-US" sz="1050" i="1" dirty="0"/>
          </a:p>
          <a:p>
            <a:endParaRPr lang="en-US" sz="1050" b="1" dirty="0"/>
          </a:p>
          <a:p>
            <a:r>
              <a:rPr lang="en-US" sz="1050" b="1" dirty="0"/>
              <a:t>[</a:t>
            </a:r>
            <a:r>
              <a:rPr lang="en-US" sz="1050" b="1" dirty="0">
                <a:hlinkClick r:id="rId4"/>
              </a:rPr>
              <a:t>Link</a:t>
            </a:r>
            <a:r>
              <a:rPr lang="en-US" sz="1050" b="1" dirty="0"/>
              <a:t>]</a:t>
            </a:r>
          </a:p>
        </p:txBody>
      </p:sp>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94282" y="2748358"/>
            <a:ext cx="1672618" cy="927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2465501" y="2824475"/>
            <a:ext cx="1657320" cy="738664"/>
          </a:xfrm>
          <a:prstGeom prst="rect">
            <a:avLst/>
          </a:prstGeom>
          <a:noFill/>
        </p:spPr>
        <p:txBody>
          <a:bodyPr wrap="square" rtlCol="0">
            <a:spAutoFit/>
          </a:bodyPr>
          <a:lstStyle/>
          <a:p>
            <a:r>
              <a:rPr lang="en-US" sz="1050" b="1" dirty="0" smtClean="0"/>
              <a:t>PSpice </a:t>
            </a:r>
            <a:r>
              <a:rPr lang="en-US" sz="1050" b="1" dirty="0"/>
              <a:t>for TI</a:t>
            </a:r>
          </a:p>
          <a:p>
            <a:r>
              <a:rPr lang="en-US" sz="1050" b="1" dirty="0"/>
              <a:t>overview video</a:t>
            </a:r>
          </a:p>
          <a:p>
            <a:endParaRPr lang="en-US" sz="1050" b="1" dirty="0"/>
          </a:p>
          <a:p>
            <a:r>
              <a:rPr lang="en-US" sz="1050" b="1" dirty="0"/>
              <a:t>[</a:t>
            </a:r>
            <a:r>
              <a:rPr lang="en-US" sz="1050" b="1" dirty="0">
                <a:hlinkClick r:id="rId6"/>
              </a:rPr>
              <a:t>Link</a:t>
            </a:r>
            <a:r>
              <a:rPr lang="en-US" sz="1050" b="1" dirty="0"/>
              <a:t>]</a:t>
            </a:r>
          </a:p>
        </p:txBody>
      </p:sp>
      <p:pic>
        <p:nvPicPr>
          <p:cNvPr id="1031" name="Picture 7" descr="https://httpsak-a.akamaihd.net/3816841626001/3816841626001_6178799806001_6162816981001-vs.jpg?pubId=3816841626001&amp;videoId=6162816981001"/>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4865643" y="2093276"/>
            <a:ext cx="1155423" cy="649926"/>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https://httpsak-a.akamaihd.net/3816841626001/3816841626001_6178379940001_6162737009001-vs.jpg?pubId=3816841626001&amp;videoId=6162737009001"/>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4865643" y="1307431"/>
            <a:ext cx="1155423" cy="649925"/>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https://httpsak-a.akamaihd.net/3816841626001/3816841626001_6178379931001_6162537751001-vs.jpg?pubId=3816841626001&amp;videoId=6162537751001"/>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6167946" y="1307431"/>
            <a:ext cx="1155422" cy="649925"/>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https://httpsak-a.akamaihd.net/3816841626001/3816841626001_6178799803001_6162524499001-vs.jpg?pubId=3816841626001&amp;videoId=6162524499001"/>
          <p:cNvPicPr>
            <a:picLocks noChangeAspect="1" noChangeArrowheads="1"/>
          </p:cNvPicPr>
          <p:nvPr/>
        </p:nvPicPr>
        <p:blipFill>
          <a:blip r:embed="rId10" cstate="print">
            <a:extLst>
              <a:ext uri="{28A0092B-C50C-407E-A947-70E740481C1C}">
                <a14:useLocalDpi xmlns:a14="http://schemas.microsoft.com/office/drawing/2010/main"/>
              </a:ext>
            </a:extLst>
          </a:blip>
          <a:srcRect/>
          <a:stretch>
            <a:fillRect/>
          </a:stretch>
        </p:blipFill>
        <p:spPr bwMode="auto">
          <a:xfrm>
            <a:off x="6166853" y="2105309"/>
            <a:ext cx="1134034" cy="637894"/>
          </a:xfrm>
          <a:prstGeom prst="rect">
            <a:avLst/>
          </a:prstGeom>
          <a:noFill/>
          <a:extLst>
            <a:ext uri="{909E8E84-426E-40DD-AFC4-6F175D3DCCD1}">
              <a14:hiddenFill xmlns:a14="http://schemas.microsoft.com/office/drawing/2010/main">
                <a:solidFill>
                  <a:srgbClr val="FFFFFF"/>
                </a:solidFill>
              </a14:hiddenFill>
            </a:ext>
          </a:extLst>
        </p:spPr>
      </p:pic>
      <p:pic>
        <p:nvPicPr>
          <p:cNvPr id="1041" name="Picture 17" descr="https://httpsak-a.akamaihd.net/3816841626001/3816841626001_6178799807001_6162727926001-vs.jpg?pubId=3816841626001&amp;videoId=6162727926001"/>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7459694" y="1307432"/>
            <a:ext cx="1155420" cy="649924"/>
          </a:xfrm>
          <a:prstGeom prst="rect">
            <a:avLst/>
          </a:prstGeom>
          <a:noFill/>
          <a:extLst>
            <a:ext uri="{909E8E84-426E-40DD-AFC4-6F175D3DCCD1}">
              <a14:hiddenFill xmlns:a14="http://schemas.microsoft.com/office/drawing/2010/main">
                <a:solidFill>
                  <a:srgbClr val="FFFFFF"/>
                </a:solidFill>
              </a14:hiddenFill>
            </a:ext>
          </a:extLst>
        </p:spPr>
      </p:pic>
      <p:pic>
        <p:nvPicPr>
          <p:cNvPr id="1043" name="Picture 19" descr="https://httpsak-a.akamaihd.net/3816841626001/3816841626001_6178799810001_6162507020001-vs.jpg?pubId=3816841626001&amp;videoId=6162507020001"/>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7459695" y="2093277"/>
            <a:ext cx="1155420" cy="649924"/>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4865643" y="3593488"/>
            <a:ext cx="3749471" cy="261610"/>
          </a:xfrm>
          <a:prstGeom prst="rect">
            <a:avLst/>
          </a:prstGeom>
          <a:noFill/>
        </p:spPr>
        <p:txBody>
          <a:bodyPr wrap="square" rtlCol="0">
            <a:spAutoFit/>
          </a:bodyPr>
          <a:lstStyle/>
          <a:p>
            <a:pPr algn="ctr"/>
            <a:r>
              <a:rPr lang="en-US" sz="1100" b="1" dirty="0"/>
              <a:t>[</a:t>
            </a:r>
            <a:r>
              <a:rPr lang="en-US" sz="1100" b="1" dirty="0">
                <a:hlinkClick r:id="rId3"/>
              </a:rPr>
              <a:t>Link to videos</a:t>
            </a:r>
            <a:r>
              <a:rPr lang="en-US" sz="1100" b="1" dirty="0"/>
              <a:t>]</a:t>
            </a:r>
          </a:p>
        </p:txBody>
      </p:sp>
      <p:pic>
        <p:nvPicPr>
          <p:cNvPr id="1027" name="Picture 3"/>
          <p:cNvPicPr>
            <a:picLocks noChangeAspect="1" noChangeArrowheads="1"/>
          </p:cNvPicPr>
          <p:nvPr/>
        </p:nvPicPr>
        <p:blipFill>
          <a:blip r:embed="rId13" cstate="print">
            <a:extLst>
              <a:ext uri="{28A0092B-C50C-407E-A947-70E740481C1C}">
                <a14:useLocalDpi xmlns:a14="http://schemas.microsoft.com/office/drawing/2010/main"/>
              </a:ext>
            </a:extLst>
          </a:blip>
          <a:srcRect/>
          <a:stretch>
            <a:fillRect/>
          </a:stretch>
        </p:blipFill>
        <p:spPr bwMode="auto">
          <a:xfrm>
            <a:off x="694282" y="1570868"/>
            <a:ext cx="1672618" cy="950533"/>
          </a:xfrm>
          <a:prstGeom prst="rect">
            <a:avLst/>
          </a:prstGeom>
          <a:noFill/>
          <a:ln w="9525">
            <a:solidFill>
              <a:schemeClr val="accent5">
                <a:lumMod val="5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1029" name="Picture 5" descr="https://httpsak-a.akamaihd.net/3816841626001/3816841626001_6178379939001_6162531404001-vs.jpg?pubId=3816841626001&amp;videoId=6162531404001"/>
          <p:cNvPicPr>
            <a:picLocks noChangeAspect="1" noChangeArrowheads="1"/>
          </p:cNvPicPr>
          <p:nvPr/>
        </p:nvPicPr>
        <p:blipFill>
          <a:blip r:embed="rId14" cstate="print">
            <a:extLst>
              <a:ext uri="{28A0092B-C50C-407E-A947-70E740481C1C}">
                <a14:useLocalDpi xmlns:a14="http://schemas.microsoft.com/office/drawing/2010/main"/>
              </a:ext>
            </a:extLst>
          </a:blip>
          <a:srcRect/>
          <a:stretch>
            <a:fillRect/>
          </a:stretch>
        </p:blipFill>
        <p:spPr bwMode="auto">
          <a:xfrm>
            <a:off x="5524154" y="2875508"/>
            <a:ext cx="1138202" cy="64023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https://httpsak-a.akamaihd.net/3816841626001/3816841626001_6178379932001_6162526779001-vs.jpg?pubId=3816841626001&amp;videoId=6162526779001"/>
          <p:cNvPicPr>
            <a:picLocks noChangeAspect="1" noChangeArrowheads="1"/>
          </p:cNvPicPr>
          <p:nvPr/>
        </p:nvPicPr>
        <p:blipFill>
          <a:blip r:embed="rId15" cstate="print">
            <a:extLst>
              <a:ext uri="{28A0092B-C50C-407E-A947-70E740481C1C}">
                <a14:useLocalDpi xmlns:a14="http://schemas.microsoft.com/office/drawing/2010/main"/>
              </a:ext>
            </a:extLst>
          </a:blip>
          <a:srcRect/>
          <a:stretch>
            <a:fillRect/>
          </a:stretch>
        </p:blipFill>
        <p:spPr bwMode="auto">
          <a:xfrm>
            <a:off x="6810382" y="2875508"/>
            <a:ext cx="1138204" cy="6402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50165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5AAD3C20-E94D-4B29-9341-942AF19F4CDE}"/>
              </a:ext>
            </a:extLst>
          </p:cNvPr>
          <p:cNvSpPr>
            <a:spLocks noGrp="1"/>
          </p:cNvSpPr>
          <p:nvPr>
            <p:ph idx="1"/>
          </p:nvPr>
        </p:nvSpPr>
        <p:spPr/>
        <p:txBody>
          <a:bodyPr/>
          <a:lstStyle/>
          <a:p>
            <a:r>
              <a:rPr lang="en-US" dirty="0"/>
              <a:t>Series of articles </a:t>
            </a:r>
            <a:r>
              <a:rPr lang="en-US" dirty="0" smtClean="0"/>
              <a:t>that covers </a:t>
            </a:r>
            <a:r>
              <a:rPr lang="en-US" dirty="0"/>
              <a:t>verifying parameters of amplifier models:</a:t>
            </a:r>
          </a:p>
          <a:p>
            <a:pPr marL="0" lvl="1" indent="341313"/>
            <a:r>
              <a:rPr lang="en-US" sz="1400" dirty="0"/>
              <a:t>Part 1: </a:t>
            </a:r>
            <a:r>
              <a:rPr lang="en-US" sz="1400" dirty="0">
                <a:hlinkClick r:id="rId2"/>
              </a:rPr>
              <a:t>Output impedance</a:t>
            </a:r>
            <a:endParaRPr lang="en-US" sz="1400" dirty="0"/>
          </a:p>
          <a:p>
            <a:pPr marL="0" lvl="1" indent="341313"/>
            <a:r>
              <a:rPr lang="en-US" sz="1400" dirty="0"/>
              <a:t>Part 2: </a:t>
            </a:r>
            <a:r>
              <a:rPr lang="en-US" sz="1400" dirty="0">
                <a:hlinkClick r:id="rId3"/>
              </a:rPr>
              <a:t>Small-signal bandwidth</a:t>
            </a:r>
            <a:endParaRPr lang="en-US" sz="1400" dirty="0"/>
          </a:p>
          <a:p>
            <a:pPr marL="0" lvl="1" indent="341313"/>
            <a:r>
              <a:rPr lang="en-US" sz="1400" dirty="0"/>
              <a:t>Part 3: </a:t>
            </a:r>
            <a:r>
              <a:rPr lang="en-US" sz="1400" dirty="0">
                <a:hlinkClick r:id="rId4"/>
              </a:rPr>
              <a:t>Input-referred errors</a:t>
            </a:r>
            <a:endParaRPr lang="en-US" sz="1400" dirty="0"/>
          </a:p>
          <a:p>
            <a:pPr marL="0" lvl="1" indent="341313"/>
            <a:r>
              <a:rPr lang="en-US" sz="1400" dirty="0"/>
              <a:t>Part 4: </a:t>
            </a:r>
            <a:r>
              <a:rPr lang="en-US" sz="1400" dirty="0">
                <a:hlinkClick r:id="rId5"/>
              </a:rPr>
              <a:t>Noise</a:t>
            </a:r>
            <a:endParaRPr lang="en-US" sz="1400" dirty="0"/>
          </a:p>
        </p:txBody>
      </p:sp>
      <p:pic>
        <p:nvPicPr>
          <p:cNvPr id="7" name="Picture 6">
            <a:extLst>
              <a:ext uri="{FF2B5EF4-FFF2-40B4-BE49-F238E27FC236}">
                <a16:creationId xmlns="" xmlns:a16="http://schemas.microsoft.com/office/drawing/2014/main" id="{59D3A483-D157-45BC-8218-9E8A8DCF106D}"/>
              </a:ext>
            </a:extLst>
          </p:cNvPr>
          <p:cNvPicPr>
            <a:picLocks noChangeAspect="1"/>
          </p:cNvPicPr>
          <p:nvPr/>
        </p:nvPicPr>
        <p:blipFill>
          <a:blip r:embed="rId6"/>
          <a:stretch>
            <a:fillRect/>
          </a:stretch>
        </p:blipFill>
        <p:spPr>
          <a:xfrm>
            <a:off x="162508" y="2510405"/>
            <a:ext cx="2254063" cy="1932055"/>
          </a:xfrm>
          <a:prstGeom prst="rect">
            <a:avLst/>
          </a:prstGeom>
        </p:spPr>
      </p:pic>
      <p:pic>
        <p:nvPicPr>
          <p:cNvPr id="9" name="Picture 8">
            <a:extLst>
              <a:ext uri="{FF2B5EF4-FFF2-40B4-BE49-F238E27FC236}">
                <a16:creationId xmlns="" xmlns:a16="http://schemas.microsoft.com/office/drawing/2014/main" id="{7D78C209-E5B8-4FD4-AFA7-C05D26795915}"/>
              </a:ext>
            </a:extLst>
          </p:cNvPr>
          <p:cNvPicPr>
            <a:picLocks noChangeAspect="1"/>
          </p:cNvPicPr>
          <p:nvPr/>
        </p:nvPicPr>
        <p:blipFill rotWithShape="1">
          <a:blip r:embed="rId7"/>
          <a:srcRect l="3659" t="6212" r="2431" b="7569"/>
          <a:stretch/>
        </p:blipFill>
        <p:spPr>
          <a:xfrm>
            <a:off x="3321706" y="2784823"/>
            <a:ext cx="2344244" cy="1486512"/>
          </a:xfrm>
          <a:prstGeom prst="rect">
            <a:avLst/>
          </a:prstGeom>
        </p:spPr>
      </p:pic>
      <p:pic>
        <p:nvPicPr>
          <p:cNvPr id="13" name="Picture 12">
            <a:extLst>
              <a:ext uri="{FF2B5EF4-FFF2-40B4-BE49-F238E27FC236}">
                <a16:creationId xmlns="" xmlns:a16="http://schemas.microsoft.com/office/drawing/2014/main" id="{79BC0C02-CDE0-49EC-874F-2E2E1F4FC6A9}"/>
              </a:ext>
            </a:extLst>
          </p:cNvPr>
          <p:cNvPicPr>
            <a:picLocks noChangeAspect="1"/>
          </p:cNvPicPr>
          <p:nvPr/>
        </p:nvPicPr>
        <p:blipFill>
          <a:blip r:embed="rId8"/>
          <a:stretch>
            <a:fillRect/>
          </a:stretch>
        </p:blipFill>
        <p:spPr>
          <a:xfrm>
            <a:off x="6487379" y="2914357"/>
            <a:ext cx="2561601" cy="1646216"/>
          </a:xfrm>
          <a:prstGeom prst="rect">
            <a:avLst/>
          </a:prstGeom>
        </p:spPr>
      </p:pic>
      <p:cxnSp>
        <p:nvCxnSpPr>
          <p:cNvPr id="14" name="Straight Arrow Connector 13">
            <a:extLst>
              <a:ext uri="{FF2B5EF4-FFF2-40B4-BE49-F238E27FC236}">
                <a16:creationId xmlns="" xmlns:a16="http://schemas.microsoft.com/office/drawing/2014/main" id="{DD424B07-BA3A-4B3D-B062-BF3CF7DD5916}"/>
              </a:ext>
            </a:extLst>
          </p:cNvPr>
          <p:cNvCxnSpPr>
            <a:cxnSpLocks/>
          </p:cNvCxnSpPr>
          <p:nvPr/>
        </p:nvCxnSpPr>
        <p:spPr>
          <a:xfrm>
            <a:off x="2419847" y="3546763"/>
            <a:ext cx="799408" cy="1"/>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 xmlns:a16="http://schemas.microsoft.com/office/drawing/2014/main" id="{25E2CE5F-E68B-44C5-820B-FD246A77035F}"/>
              </a:ext>
            </a:extLst>
          </p:cNvPr>
          <p:cNvCxnSpPr>
            <a:cxnSpLocks/>
          </p:cNvCxnSpPr>
          <p:nvPr/>
        </p:nvCxnSpPr>
        <p:spPr>
          <a:xfrm>
            <a:off x="5673570" y="3501062"/>
            <a:ext cx="799408" cy="1"/>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 xmlns:a16="http://schemas.microsoft.com/office/drawing/2014/main" id="{83017625-EFE2-4ABC-9D5C-F0765C1E8103}"/>
              </a:ext>
            </a:extLst>
          </p:cNvPr>
          <p:cNvSpPr>
            <a:spLocks noGrp="1"/>
          </p:cNvSpPr>
          <p:nvPr>
            <p:ph type="title"/>
          </p:nvPr>
        </p:nvSpPr>
        <p:spPr/>
        <p:txBody>
          <a:bodyPr/>
          <a:lstStyle/>
          <a:p>
            <a:r>
              <a:rPr lang="en-US" dirty="0"/>
              <a:t>“Trust, but verify” SPICE models</a:t>
            </a:r>
          </a:p>
        </p:txBody>
      </p:sp>
    </p:spTree>
    <p:extLst>
      <p:ext uri="{BB962C8B-B14F-4D97-AF65-F5344CB8AC3E}">
        <p14:creationId xmlns:p14="http://schemas.microsoft.com/office/powerpoint/2010/main" val="124175613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09D69412-479D-4093-9387-79262A0AD0BA}"/>
              </a:ext>
            </a:extLst>
          </p:cNvPr>
          <p:cNvPicPr>
            <a:picLocks noChangeAspect="1"/>
          </p:cNvPicPr>
          <p:nvPr/>
        </p:nvPicPr>
        <p:blipFill rotWithShape="1">
          <a:blip r:embed="rId2"/>
          <a:srcRect r="29248"/>
          <a:stretch/>
        </p:blipFill>
        <p:spPr>
          <a:xfrm>
            <a:off x="272769" y="2031060"/>
            <a:ext cx="8610996" cy="1252468"/>
          </a:xfrm>
          <a:prstGeom prst="rect">
            <a:avLst/>
          </a:prstGeom>
        </p:spPr>
      </p:pic>
      <p:sp>
        <p:nvSpPr>
          <p:cNvPr id="2" name="Title 1">
            <a:extLst>
              <a:ext uri="{FF2B5EF4-FFF2-40B4-BE49-F238E27FC236}">
                <a16:creationId xmlns="" xmlns:a16="http://schemas.microsoft.com/office/drawing/2014/main" id="{78D8E7F4-C74C-40E7-A605-E8A766EDFA6A}"/>
              </a:ext>
            </a:extLst>
          </p:cNvPr>
          <p:cNvSpPr>
            <a:spLocks noGrp="1"/>
          </p:cNvSpPr>
          <p:nvPr>
            <p:ph type="title"/>
          </p:nvPr>
        </p:nvSpPr>
        <p:spPr/>
        <p:txBody>
          <a:bodyPr/>
          <a:lstStyle/>
          <a:p>
            <a:r>
              <a:rPr lang="en-US" sz="2700" dirty="0"/>
              <a:t>Direct support from TI</a:t>
            </a:r>
          </a:p>
        </p:txBody>
      </p:sp>
      <p:sp>
        <p:nvSpPr>
          <p:cNvPr id="3" name="Content Placeholder 2">
            <a:extLst>
              <a:ext uri="{FF2B5EF4-FFF2-40B4-BE49-F238E27FC236}">
                <a16:creationId xmlns="" xmlns:a16="http://schemas.microsoft.com/office/drawing/2014/main" id="{4769FE54-0672-442D-8495-041CD19756FE}"/>
              </a:ext>
            </a:extLst>
          </p:cNvPr>
          <p:cNvSpPr>
            <a:spLocks noGrp="1"/>
          </p:cNvSpPr>
          <p:nvPr>
            <p:ph idx="1"/>
          </p:nvPr>
        </p:nvSpPr>
        <p:spPr/>
        <p:txBody>
          <a:bodyPr/>
          <a:lstStyle/>
          <a:p>
            <a:r>
              <a:rPr lang="en-US" sz="1800" dirty="0"/>
              <a:t>For tool-related support: </a:t>
            </a:r>
            <a:r>
              <a:rPr lang="en-US" sz="1800" dirty="0">
                <a:hlinkClick r:id="rId3"/>
              </a:rPr>
              <a:t>Simulation, hardware &amp; system design tools forum</a:t>
            </a:r>
            <a:endParaRPr lang="en-US" sz="1800" dirty="0"/>
          </a:p>
          <a:p>
            <a:r>
              <a:rPr lang="en-US" sz="1800" dirty="0"/>
              <a:t>For specific model or product support: post to that product’s forum</a:t>
            </a:r>
          </a:p>
          <a:p>
            <a:pPr lvl="1"/>
            <a:r>
              <a:rPr lang="en-US" sz="1600" dirty="0"/>
              <a:t>i.e. For amplifier support, post to the </a:t>
            </a:r>
            <a:r>
              <a:rPr lang="en-US" sz="1600" dirty="0">
                <a:hlinkClick r:id="rId4"/>
              </a:rPr>
              <a:t>Amplifiers forum</a:t>
            </a:r>
            <a:endParaRPr lang="en-US" sz="1600" dirty="0"/>
          </a:p>
          <a:p>
            <a:endParaRPr lang="en-US" dirty="0"/>
          </a:p>
          <a:p>
            <a:endParaRPr lang="en-US" dirty="0"/>
          </a:p>
          <a:p>
            <a:endParaRPr lang="en-US" dirty="0"/>
          </a:p>
          <a:p>
            <a:endParaRPr lang="en-US" dirty="0"/>
          </a:p>
          <a:p>
            <a:pPr marL="0" indent="0">
              <a:buNone/>
            </a:pPr>
            <a:endParaRPr lang="en-US" sz="1000" b="1" dirty="0">
              <a:solidFill>
                <a:schemeClr val="tx2"/>
              </a:solidFill>
            </a:endParaRPr>
          </a:p>
          <a:p>
            <a:pPr marL="0" indent="0">
              <a:buNone/>
            </a:pPr>
            <a:r>
              <a:rPr lang="en-US" sz="1800" b="1" dirty="0">
                <a:solidFill>
                  <a:schemeClr val="tx2"/>
                </a:solidFill>
              </a:rPr>
              <a:t>Note:</a:t>
            </a:r>
            <a:r>
              <a:rPr lang="en-US" sz="1800" dirty="0"/>
              <a:t> these forums are all supported by TI applications engineers who are graded on responsiveness and quality of support. You should get an initial reply in 24h.</a:t>
            </a:r>
          </a:p>
        </p:txBody>
      </p:sp>
      <p:sp>
        <p:nvSpPr>
          <p:cNvPr id="4" name="Slide Number Placeholder 3">
            <a:extLst>
              <a:ext uri="{FF2B5EF4-FFF2-40B4-BE49-F238E27FC236}">
                <a16:creationId xmlns="" xmlns:a16="http://schemas.microsoft.com/office/drawing/2014/main" id="{9567D131-A11B-4423-8553-42D850461E75}"/>
              </a:ext>
            </a:extLst>
          </p:cNvPr>
          <p:cNvSpPr>
            <a:spLocks noGrp="1"/>
          </p:cNvSpPr>
          <p:nvPr>
            <p:ph type="sldNum" sz="quarter" idx="10"/>
          </p:nvPr>
        </p:nvSpPr>
        <p:spPr/>
        <p:txBody>
          <a:bodyPr/>
          <a:lstStyle/>
          <a:p>
            <a:pPr>
              <a:defRPr/>
            </a:pPr>
            <a:fld id="{2B97888F-6AF7-4263-B69D-592D8C33BAC7}" type="slidenum">
              <a:rPr lang="en-US" smtClean="0"/>
              <a:pPr>
                <a:defRPr/>
              </a:pPr>
              <a:t>28</a:t>
            </a:fld>
            <a:endParaRPr lang="en-US"/>
          </a:p>
        </p:txBody>
      </p:sp>
      <p:cxnSp>
        <p:nvCxnSpPr>
          <p:cNvPr id="8" name="Straight Arrow Connector 7">
            <a:extLst>
              <a:ext uri="{FF2B5EF4-FFF2-40B4-BE49-F238E27FC236}">
                <a16:creationId xmlns="" xmlns:a16="http://schemas.microsoft.com/office/drawing/2014/main" id="{46BD37C0-F19A-429F-8D76-AC3D14052819}"/>
              </a:ext>
            </a:extLst>
          </p:cNvPr>
          <p:cNvCxnSpPr>
            <a:cxnSpLocks/>
          </p:cNvCxnSpPr>
          <p:nvPr/>
        </p:nvCxnSpPr>
        <p:spPr>
          <a:xfrm flipH="1" flipV="1">
            <a:off x="4015048" y="3150523"/>
            <a:ext cx="1022464" cy="257695"/>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330973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SPICE tips – </a:t>
            </a:r>
            <a:r>
              <a:rPr lang="en-US" sz="2700" dirty="0" smtClean="0"/>
              <a:t>analysis </a:t>
            </a:r>
            <a:r>
              <a:rPr lang="en-US" sz="2700" dirty="0"/>
              <a:t>parameters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29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660823645"/>
              </p:ext>
            </p:extLst>
          </p:nvPr>
        </p:nvGraphicFramePr>
        <p:xfrm>
          <a:off x="1046316" y="711634"/>
          <a:ext cx="7012690" cy="3695228"/>
        </p:xfrm>
        <a:graphic>
          <a:graphicData uri="http://schemas.openxmlformats.org/drawingml/2006/table">
            <a:tbl>
              <a:tblPr firstRow="1" bandRow="1">
                <a:tableStyleId>{93296810-A885-4BE3-A3E7-6D5BEEA58F35}</a:tableStyleId>
              </a:tblPr>
              <a:tblGrid>
                <a:gridCol w="1559724">
                  <a:extLst>
                    <a:ext uri="{9D8B030D-6E8A-4147-A177-3AD203B41FA5}">
                      <a16:colId xmlns="" xmlns:a16="http://schemas.microsoft.com/office/drawing/2014/main" val="20000"/>
                    </a:ext>
                  </a:extLst>
                </a:gridCol>
                <a:gridCol w="1083614">
                  <a:extLst>
                    <a:ext uri="{9D8B030D-6E8A-4147-A177-3AD203B41FA5}">
                      <a16:colId xmlns="" xmlns:a16="http://schemas.microsoft.com/office/drawing/2014/main" val="20001"/>
                    </a:ext>
                  </a:extLst>
                </a:gridCol>
                <a:gridCol w="1298866">
                  <a:extLst>
                    <a:ext uri="{9D8B030D-6E8A-4147-A177-3AD203B41FA5}">
                      <a16:colId xmlns="" xmlns:a16="http://schemas.microsoft.com/office/drawing/2014/main" val="20002"/>
                    </a:ext>
                  </a:extLst>
                </a:gridCol>
                <a:gridCol w="3070486">
                  <a:extLst>
                    <a:ext uri="{9D8B030D-6E8A-4147-A177-3AD203B41FA5}">
                      <a16:colId xmlns="" xmlns:a16="http://schemas.microsoft.com/office/drawing/2014/main" val="20003"/>
                    </a:ext>
                  </a:extLst>
                </a:gridCol>
              </a:tblGrid>
              <a:tr h="466888">
                <a:tc>
                  <a:txBody>
                    <a:bodyPr/>
                    <a:lstStyle/>
                    <a:p>
                      <a:pPr algn="ctr"/>
                      <a:r>
                        <a:rPr lang="en-US" sz="1500" dirty="0">
                          <a:solidFill>
                            <a:schemeClr val="bg1"/>
                          </a:solidFill>
                        </a:rPr>
                        <a:t>Option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5000"/>
                        <a:lumOff val="35000"/>
                      </a:schemeClr>
                    </a:solidFill>
                  </a:tcPr>
                </a:tc>
                <a:tc>
                  <a:txBody>
                    <a:bodyPr/>
                    <a:lstStyle/>
                    <a:p>
                      <a:pPr algn="ctr"/>
                      <a:r>
                        <a:rPr lang="en-US" sz="1500" dirty="0">
                          <a:solidFill>
                            <a:schemeClr val="bg1"/>
                          </a:solidFill>
                        </a:rPr>
                        <a:t>Default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5000"/>
                        <a:lumOff val="35000"/>
                      </a:schemeClr>
                    </a:solidFill>
                  </a:tcPr>
                </a:tc>
                <a:tc>
                  <a:txBody>
                    <a:bodyPr/>
                    <a:lstStyle/>
                    <a:p>
                      <a:pPr algn="ctr"/>
                      <a:r>
                        <a:rPr lang="en-US" sz="1500" dirty="0">
                          <a:solidFill>
                            <a:schemeClr val="bg1"/>
                          </a:solidFill>
                        </a:rPr>
                        <a:t>Relaxed</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5000"/>
                        <a:lumOff val="35000"/>
                      </a:schemeClr>
                    </a:solidFill>
                  </a:tcPr>
                </a:tc>
                <a:tc>
                  <a:txBody>
                    <a:bodyPr/>
                    <a:lstStyle/>
                    <a:p>
                      <a:r>
                        <a:rPr lang="en-US" sz="1500" dirty="0">
                          <a:solidFill>
                            <a:schemeClr val="bg1"/>
                          </a:solidFill>
                        </a:rPr>
                        <a:t>Effect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5000"/>
                        <a:lumOff val="35000"/>
                      </a:schemeClr>
                    </a:solidFill>
                  </a:tcPr>
                </a:tc>
                <a:extLst>
                  <a:ext uri="{0D108BD9-81ED-4DB2-BD59-A6C34878D82A}">
                    <a16:rowId xmlns="" xmlns:a16="http://schemas.microsoft.com/office/drawing/2014/main" val="10000"/>
                  </a:ext>
                </a:extLst>
              </a:tr>
              <a:tr h="466888">
                <a:tc>
                  <a:txBody>
                    <a:bodyPr/>
                    <a:lstStyle/>
                    <a:p>
                      <a:pPr algn="ctr"/>
                      <a:r>
                        <a:rPr lang="en-US" sz="1500" b="0" i="0" dirty="0" err="1">
                          <a:solidFill>
                            <a:schemeClr val="tx1"/>
                          </a:solidFill>
                        </a:rPr>
                        <a:t>AutoConverge</a:t>
                      </a:r>
                      <a:endParaRPr lang="en-US" sz="1500" b="0" i="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pPr algn="ctr"/>
                      <a:r>
                        <a:rPr lang="en-US" sz="1500" dirty="0"/>
                        <a:t>Off</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pPr algn="ctr"/>
                      <a:r>
                        <a:rPr lang="en-US" sz="1500" dirty="0"/>
                        <a:t>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r>
                        <a:rPr lang="en-US" sz="1500" dirty="0"/>
                        <a:t>Relaxes multiple parameters if needed to enable convergence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extLst>
                  <a:ext uri="{0D108BD9-81ED-4DB2-BD59-A6C34878D82A}">
                    <a16:rowId xmlns="" xmlns:a16="http://schemas.microsoft.com/office/drawing/2014/main" val="2151461435"/>
                  </a:ext>
                </a:extLst>
              </a:tr>
              <a:tr h="466888">
                <a:tc>
                  <a:txBody>
                    <a:bodyPr/>
                    <a:lstStyle/>
                    <a:p>
                      <a:pPr algn="ctr"/>
                      <a:r>
                        <a:rPr lang="en-US" sz="1500" b="0" i="0" dirty="0">
                          <a:solidFill>
                            <a:schemeClr val="tx1"/>
                          </a:solidFill>
                        </a:rPr>
                        <a:t>ABSTOL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500" dirty="0"/>
                        <a:t>1e-12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500" dirty="0"/>
                        <a:t>1e-10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dirty="0"/>
                        <a:t>Sets the absolute</a:t>
                      </a:r>
                      <a:r>
                        <a:rPr lang="en-US" sz="1500" baseline="0" dirty="0"/>
                        <a:t> tolerance of nodal currents between DC iterations</a:t>
                      </a:r>
                      <a:endParaRPr lang="en-US"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1"/>
                  </a:ext>
                </a:extLst>
              </a:tr>
              <a:tr h="466888">
                <a:tc>
                  <a:txBody>
                    <a:bodyPr/>
                    <a:lstStyle/>
                    <a:p>
                      <a:pPr algn="ctr"/>
                      <a:r>
                        <a:rPr lang="en-US" sz="1500" b="0" i="0" dirty="0">
                          <a:solidFill>
                            <a:schemeClr val="tx1"/>
                          </a:solidFill>
                        </a:rPr>
                        <a:t>RELTOL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pPr algn="ctr"/>
                      <a:r>
                        <a:rPr lang="en-US" sz="1500" dirty="0"/>
                        <a:t>1e-3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pPr algn="ctr"/>
                      <a:r>
                        <a:rPr lang="en-US" sz="1500" dirty="0"/>
                        <a:t>3e-3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r>
                        <a:rPr lang="en-US" sz="1500" dirty="0"/>
                        <a:t>Sets the relative tolerance of the nodal voltages</a:t>
                      </a:r>
                      <a:r>
                        <a:rPr lang="en-US" sz="1500" baseline="0" dirty="0"/>
                        <a:t> at each DC iteration compared to the first</a:t>
                      </a:r>
                      <a:endParaRPr lang="en-US"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extLst>
                  <a:ext uri="{0D108BD9-81ED-4DB2-BD59-A6C34878D82A}">
                    <a16:rowId xmlns="" xmlns:a16="http://schemas.microsoft.com/office/drawing/2014/main" val="10002"/>
                  </a:ext>
                </a:extLst>
              </a:tr>
              <a:tr h="576580">
                <a:tc>
                  <a:txBody>
                    <a:bodyPr/>
                    <a:lstStyle/>
                    <a:p>
                      <a:pPr algn="ctr"/>
                      <a:r>
                        <a:rPr lang="en-US" sz="1500" b="0" i="0" dirty="0">
                          <a:solidFill>
                            <a:schemeClr val="tx1"/>
                          </a:solidFill>
                        </a:rPr>
                        <a:t>GMIN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500" dirty="0"/>
                        <a:t>1e-12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500" dirty="0"/>
                        <a:t>1e-10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500" dirty="0"/>
                        <a:t>Adds </a:t>
                      </a:r>
                      <a:r>
                        <a:rPr lang="en-US" sz="1500" baseline="0" dirty="0"/>
                        <a:t>conductance parallel to every p-n junction</a:t>
                      </a:r>
                      <a:endParaRPr lang="en-US" sz="15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0003"/>
                  </a:ext>
                </a:extLst>
              </a:tr>
              <a:tr h="466888">
                <a:tc>
                  <a:txBody>
                    <a:bodyPr/>
                    <a:lstStyle/>
                    <a:p>
                      <a:pPr algn="ctr"/>
                      <a:r>
                        <a:rPr lang="en-US" sz="1500" b="0" i="0" dirty="0">
                          <a:solidFill>
                            <a:schemeClr val="tx1"/>
                          </a:solidFill>
                        </a:rPr>
                        <a:t>CSHUNT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pPr algn="ctr"/>
                      <a:r>
                        <a:rPr lang="en-US" sz="1500" dirty="0"/>
                        <a:t>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pPr algn="ctr"/>
                      <a:r>
                        <a:rPr lang="en-US" sz="1500" dirty="0"/>
                        <a:t>1e-15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tc>
                  <a:txBody>
                    <a:bodyPr/>
                    <a:lstStyle/>
                    <a:p>
                      <a:r>
                        <a:rPr lang="en-US" sz="1500" dirty="0"/>
                        <a:t>Adds capacitance from every node to 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7ECED"/>
                    </a:solidFill>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29142063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en-US" sz="2700" dirty="0"/>
              <a:t>Agenda</a:t>
            </a:r>
          </a:p>
        </p:txBody>
      </p:sp>
      <p:sp>
        <p:nvSpPr>
          <p:cNvPr id="10243" name="Rectangle 3"/>
          <p:cNvSpPr>
            <a:spLocks noGrp="1" noChangeArrowheads="1"/>
          </p:cNvSpPr>
          <p:nvPr>
            <p:ph idx="1"/>
          </p:nvPr>
        </p:nvSpPr>
        <p:spPr/>
        <p:txBody>
          <a:bodyPr/>
          <a:lstStyle/>
          <a:p>
            <a:r>
              <a:rPr lang="en-US" sz="1800" dirty="0"/>
              <a:t>TI simulation tools overview </a:t>
            </a:r>
            <a:r>
              <a:rPr lang="en-US" sz="1800" b="1" dirty="0">
                <a:solidFill>
                  <a:schemeClr val="tx2"/>
                </a:solidFill>
              </a:rPr>
              <a:t>– 10 min.</a:t>
            </a:r>
          </a:p>
          <a:p>
            <a:r>
              <a:rPr lang="en-US" sz="1800" dirty="0"/>
              <a:t>PSpice</a:t>
            </a:r>
            <a:r>
              <a:rPr lang="en-US" sz="1800" baseline="30000" dirty="0"/>
              <a:t>®</a:t>
            </a:r>
            <a:r>
              <a:rPr lang="en-US" sz="1800" dirty="0"/>
              <a:t> for TI deep dive </a:t>
            </a:r>
            <a:r>
              <a:rPr lang="en-US" sz="1800" b="1" dirty="0">
                <a:solidFill>
                  <a:schemeClr val="tx2"/>
                </a:solidFill>
              </a:rPr>
              <a:t>– 10 min.</a:t>
            </a:r>
          </a:p>
          <a:p>
            <a:pPr lvl="1"/>
            <a:r>
              <a:rPr lang="en-US" sz="1600" dirty="0"/>
              <a:t>Features and limitations</a:t>
            </a:r>
          </a:p>
          <a:p>
            <a:pPr lvl="1"/>
            <a:r>
              <a:rPr lang="en-US" sz="1600" dirty="0"/>
              <a:t>Built-in model library</a:t>
            </a:r>
          </a:p>
          <a:p>
            <a:r>
              <a:rPr lang="en-US" sz="1800" dirty="0"/>
              <a:t>Setup and simulation examples </a:t>
            </a:r>
            <a:r>
              <a:rPr lang="en-US" sz="1800" b="1" dirty="0">
                <a:solidFill>
                  <a:schemeClr val="tx2"/>
                </a:solidFill>
              </a:rPr>
              <a:t>– 25 min.</a:t>
            </a:r>
          </a:p>
          <a:p>
            <a:pPr lvl="1"/>
            <a:r>
              <a:rPr lang="en-US" sz="1600" dirty="0"/>
              <a:t>Operational amplifier: OPA211</a:t>
            </a:r>
          </a:p>
          <a:p>
            <a:pPr lvl="1"/>
            <a:r>
              <a:rPr lang="en-US" sz="1600" dirty="0"/>
              <a:t>Power supply: TPS7A52</a:t>
            </a:r>
          </a:p>
          <a:p>
            <a:pPr lvl="1"/>
            <a:r>
              <a:rPr lang="en-US" sz="1600" dirty="0"/>
              <a:t>Modeling Application: Power MOSFET</a:t>
            </a:r>
          </a:p>
          <a:p>
            <a:r>
              <a:rPr lang="en-US" sz="1800" dirty="0"/>
              <a:t>Additional resources</a:t>
            </a:r>
          </a:p>
        </p:txBody>
      </p:sp>
      <p:sp>
        <p:nvSpPr>
          <p:cNvPr id="10244" name="Slide Number Placeholder 3"/>
          <p:cNvSpPr>
            <a:spLocks noGrp="1"/>
          </p:cNvSpPr>
          <p:nvPr>
            <p:ph type="sldNum" sz="quarter" idx="10"/>
          </p:nvPr>
        </p:nvSpPr>
        <p:spPr/>
        <p:txBody>
          <a:bodyPr/>
          <a:lstStyle/>
          <a:p>
            <a:fld id="{8622773B-7332-4E92-84CF-34A277FF245B}" type="slidenum">
              <a:rPr lang="en-US" smtClean="0"/>
              <a:pPr/>
              <a:t>3</a:t>
            </a:fld>
            <a:endParaRPr lang="en-US"/>
          </a:p>
        </p:txBody>
      </p:sp>
      <p:grpSp>
        <p:nvGrpSpPr>
          <p:cNvPr id="2" name="Group 1">
            <a:extLst>
              <a:ext uri="{FF2B5EF4-FFF2-40B4-BE49-F238E27FC236}">
                <a16:creationId xmlns="" xmlns:a16="http://schemas.microsoft.com/office/drawing/2014/main" id="{5F080E45-EFDD-483C-91F5-2D41C33F3A7D}"/>
              </a:ext>
            </a:extLst>
          </p:cNvPr>
          <p:cNvGrpSpPr/>
          <p:nvPr/>
        </p:nvGrpSpPr>
        <p:grpSpPr>
          <a:xfrm>
            <a:off x="6578260" y="237125"/>
            <a:ext cx="2935780" cy="1778236"/>
            <a:chOff x="6578260" y="237125"/>
            <a:chExt cx="2935780" cy="1778236"/>
          </a:xfrm>
        </p:grpSpPr>
        <p:pic>
          <p:nvPicPr>
            <p:cNvPr id="3" name="Picture 2">
              <a:extLst>
                <a:ext uri="{FF2B5EF4-FFF2-40B4-BE49-F238E27FC236}">
                  <a16:creationId xmlns="" xmlns:a16="http://schemas.microsoft.com/office/drawing/2014/main" id="{90178EDC-2377-45C3-A717-1F498E6DEECE}"/>
                </a:ext>
              </a:extLst>
            </p:cNvPr>
            <p:cNvPicPr>
              <a:picLocks noChangeAspect="1"/>
            </p:cNvPicPr>
            <p:nvPr/>
          </p:nvPicPr>
          <p:blipFill>
            <a:blip r:embed="rId2"/>
            <a:stretch>
              <a:fillRect/>
            </a:stretch>
          </p:blipFill>
          <p:spPr>
            <a:xfrm>
              <a:off x="6642100" y="237125"/>
              <a:ext cx="410569" cy="410569"/>
            </a:xfrm>
            <a:prstGeom prst="rect">
              <a:avLst/>
            </a:prstGeom>
          </p:spPr>
        </p:pic>
        <p:pic>
          <p:nvPicPr>
            <p:cNvPr id="9" name="Picture 8">
              <a:extLst>
                <a:ext uri="{FF2B5EF4-FFF2-40B4-BE49-F238E27FC236}">
                  <a16:creationId xmlns="" xmlns:a16="http://schemas.microsoft.com/office/drawing/2014/main" id="{5E82D193-7D5D-4DD1-AC2B-72A19B7B7BC5}"/>
                </a:ext>
              </a:extLst>
            </p:cNvPr>
            <p:cNvPicPr>
              <a:picLocks noChangeAspect="1"/>
            </p:cNvPicPr>
            <p:nvPr/>
          </p:nvPicPr>
          <p:blipFill>
            <a:blip r:embed="rId2"/>
            <a:stretch>
              <a:fillRect/>
            </a:stretch>
          </p:blipFill>
          <p:spPr>
            <a:xfrm>
              <a:off x="6642100" y="689360"/>
              <a:ext cx="410569" cy="410569"/>
            </a:xfrm>
            <a:prstGeom prst="rect">
              <a:avLst/>
            </a:prstGeom>
          </p:spPr>
        </p:pic>
        <p:pic>
          <p:nvPicPr>
            <p:cNvPr id="10" name="Picture 9">
              <a:extLst>
                <a:ext uri="{FF2B5EF4-FFF2-40B4-BE49-F238E27FC236}">
                  <a16:creationId xmlns="" xmlns:a16="http://schemas.microsoft.com/office/drawing/2014/main" id="{084659AD-EA72-4475-82F7-E565D2D833D1}"/>
                </a:ext>
              </a:extLst>
            </p:cNvPr>
            <p:cNvPicPr>
              <a:picLocks noChangeAspect="1"/>
            </p:cNvPicPr>
            <p:nvPr/>
          </p:nvPicPr>
          <p:blipFill>
            <a:blip r:embed="rId2"/>
            <a:stretch>
              <a:fillRect/>
            </a:stretch>
          </p:blipFill>
          <p:spPr>
            <a:xfrm>
              <a:off x="6642100" y="1152557"/>
              <a:ext cx="410569" cy="410569"/>
            </a:xfrm>
            <a:prstGeom prst="rect">
              <a:avLst/>
            </a:prstGeom>
          </p:spPr>
        </p:pic>
        <p:pic>
          <p:nvPicPr>
            <p:cNvPr id="11" name="Picture 10">
              <a:extLst>
                <a:ext uri="{FF2B5EF4-FFF2-40B4-BE49-F238E27FC236}">
                  <a16:creationId xmlns="" xmlns:a16="http://schemas.microsoft.com/office/drawing/2014/main" id="{895DCD84-B32E-4ED1-BDAB-92D783D57C5B}"/>
                </a:ext>
              </a:extLst>
            </p:cNvPr>
            <p:cNvPicPr>
              <a:picLocks noChangeAspect="1"/>
            </p:cNvPicPr>
            <p:nvPr/>
          </p:nvPicPr>
          <p:blipFill>
            <a:blip r:embed="rId2"/>
            <a:stretch>
              <a:fillRect/>
            </a:stretch>
          </p:blipFill>
          <p:spPr>
            <a:xfrm>
              <a:off x="6642100" y="1604792"/>
              <a:ext cx="410569" cy="410569"/>
            </a:xfrm>
            <a:prstGeom prst="rect">
              <a:avLst/>
            </a:prstGeom>
          </p:spPr>
        </p:pic>
        <p:cxnSp>
          <p:nvCxnSpPr>
            <p:cNvPr id="13" name="Straight Connector 12">
              <a:extLst>
                <a:ext uri="{FF2B5EF4-FFF2-40B4-BE49-F238E27FC236}">
                  <a16:creationId xmlns="" xmlns:a16="http://schemas.microsoft.com/office/drawing/2014/main" id="{53F57504-392E-44A8-8DA0-5228B9E0652B}"/>
                </a:ext>
              </a:extLst>
            </p:cNvPr>
            <p:cNvCxnSpPr>
              <a:cxnSpLocks/>
            </p:cNvCxnSpPr>
            <p:nvPr/>
          </p:nvCxnSpPr>
          <p:spPr>
            <a:xfrm>
              <a:off x="7052669" y="601160"/>
              <a:ext cx="1859556" cy="8836"/>
            </a:xfrm>
            <a:prstGeom prst="line">
              <a:avLst/>
            </a:prstGeom>
            <a:ln w="9525">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 xmlns:a16="http://schemas.microsoft.com/office/drawing/2014/main" id="{E9601358-3B4E-4C0D-853D-A1B2E1ABD48E}"/>
                </a:ext>
              </a:extLst>
            </p:cNvPr>
            <p:cNvCxnSpPr>
              <a:cxnSpLocks/>
            </p:cNvCxnSpPr>
            <p:nvPr/>
          </p:nvCxnSpPr>
          <p:spPr>
            <a:xfrm>
              <a:off x="7052669" y="1053287"/>
              <a:ext cx="1859556" cy="8836"/>
            </a:xfrm>
            <a:prstGeom prst="line">
              <a:avLst/>
            </a:prstGeom>
            <a:ln w="9525">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 xmlns:a16="http://schemas.microsoft.com/office/drawing/2014/main" id="{7FD1A20F-A69D-4485-A52A-3A12440C5802}"/>
                </a:ext>
              </a:extLst>
            </p:cNvPr>
            <p:cNvCxnSpPr>
              <a:cxnSpLocks/>
            </p:cNvCxnSpPr>
            <p:nvPr/>
          </p:nvCxnSpPr>
          <p:spPr>
            <a:xfrm>
              <a:off x="7052669" y="1516591"/>
              <a:ext cx="1859556" cy="8836"/>
            </a:xfrm>
            <a:prstGeom prst="line">
              <a:avLst/>
            </a:prstGeom>
            <a:ln w="9525">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 xmlns:a16="http://schemas.microsoft.com/office/drawing/2014/main" id="{38C63092-C32C-4CEF-A6B9-E7714AC2C98F}"/>
                </a:ext>
              </a:extLst>
            </p:cNvPr>
            <p:cNvCxnSpPr>
              <a:cxnSpLocks/>
            </p:cNvCxnSpPr>
            <p:nvPr/>
          </p:nvCxnSpPr>
          <p:spPr>
            <a:xfrm>
              <a:off x="7052669" y="1973659"/>
              <a:ext cx="1859556" cy="8836"/>
            </a:xfrm>
            <a:prstGeom prst="line">
              <a:avLst/>
            </a:prstGeom>
            <a:ln w="9525">
              <a:solidFill>
                <a:schemeClr val="bg1">
                  <a:lumMod val="75000"/>
                </a:schemeClr>
              </a:solidFill>
              <a:prstDash val="lgDash"/>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 xmlns:a16="http://schemas.microsoft.com/office/drawing/2014/main" id="{CE5FD745-C751-45DD-87AF-77BD32A38384}"/>
                </a:ext>
              </a:extLst>
            </p:cNvPr>
            <p:cNvPicPr>
              <a:picLocks noChangeAspect="1"/>
            </p:cNvPicPr>
            <p:nvPr/>
          </p:nvPicPr>
          <p:blipFill>
            <a:blip r:embed="rId3"/>
            <a:stretch>
              <a:fillRect/>
            </a:stretch>
          </p:blipFill>
          <p:spPr>
            <a:xfrm rot="3115753">
              <a:off x="7679177" y="-662531"/>
              <a:ext cx="733946" cy="2935780"/>
            </a:xfrm>
            <a:prstGeom prst="rect">
              <a:avLst/>
            </a:prstGeom>
          </p:spPr>
        </p:pic>
      </p:grpSp>
      <p:sp>
        <p:nvSpPr>
          <p:cNvPr id="4" name="TextBox 3">
            <a:extLst>
              <a:ext uri="{FF2B5EF4-FFF2-40B4-BE49-F238E27FC236}">
                <a16:creationId xmlns="" xmlns:a16="http://schemas.microsoft.com/office/drawing/2014/main" id="{30996159-E608-4391-862E-2780460D6477}"/>
              </a:ext>
            </a:extLst>
          </p:cNvPr>
          <p:cNvSpPr txBox="1"/>
          <p:nvPr/>
        </p:nvSpPr>
        <p:spPr>
          <a:xfrm>
            <a:off x="5473029" y="3804166"/>
            <a:ext cx="2877774" cy="646331"/>
          </a:xfrm>
          <a:prstGeom prst="rect">
            <a:avLst/>
          </a:prstGeom>
          <a:noFill/>
        </p:spPr>
        <p:txBody>
          <a:bodyPr wrap="none" rtlCol="0">
            <a:spAutoFit/>
          </a:bodyPr>
          <a:lstStyle/>
          <a:p>
            <a:pPr algn="ctr"/>
            <a:r>
              <a:rPr lang="en-US" i="1" dirty="0"/>
              <a:t>Please ask your questions</a:t>
            </a:r>
            <a:br>
              <a:rPr lang="en-US" i="1" dirty="0"/>
            </a:br>
            <a:r>
              <a:rPr lang="en-US" i="1" dirty="0"/>
              <a:t>in the chat!</a:t>
            </a:r>
          </a:p>
        </p:txBody>
      </p:sp>
      <p:sp>
        <p:nvSpPr>
          <p:cNvPr id="5" name="TextBox 4">
            <a:extLst>
              <a:ext uri="{FF2B5EF4-FFF2-40B4-BE49-F238E27FC236}">
                <a16:creationId xmlns="" xmlns:a16="http://schemas.microsoft.com/office/drawing/2014/main" id="{E3F3ACC5-6E7F-4164-90F8-C439297973AD}"/>
              </a:ext>
            </a:extLst>
          </p:cNvPr>
          <p:cNvSpPr txBox="1"/>
          <p:nvPr/>
        </p:nvSpPr>
        <p:spPr>
          <a:xfrm>
            <a:off x="6414664" y="3199898"/>
            <a:ext cx="497252" cy="707886"/>
          </a:xfrm>
          <a:prstGeom prst="rect">
            <a:avLst/>
          </a:prstGeom>
          <a:noFill/>
        </p:spPr>
        <p:txBody>
          <a:bodyPr wrap="none" rtlCol="0">
            <a:spAutoFit/>
          </a:bodyPr>
          <a:lstStyle/>
          <a:p>
            <a:r>
              <a:rPr lang="en-US" sz="4000" b="1" dirty="0">
                <a:solidFill>
                  <a:srgbClr val="C00000"/>
                </a:solidFill>
              </a:rPr>
              <a:t>?</a:t>
            </a:r>
          </a:p>
        </p:txBody>
      </p:sp>
      <p:sp>
        <p:nvSpPr>
          <p:cNvPr id="17" name="TextBox 16">
            <a:extLst>
              <a:ext uri="{FF2B5EF4-FFF2-40B4-BE49-F238E27FC236}">
                <a16:creationId xmlns="" xmlns:a16="http://schemas.microsoft.com/office/drawing/2014/main" id="{010E62D0-AB8D-4CED-9AEB-29CB891BD670}"/>
              </a:ext>
            </a:extLst>
          </p:cNvPr>
          <p:cNvSpPr txBox="1"/>
          <p:nvPr/>
        </p:nvSpPr>
        <p:spPr>
          <a:xfrm>
            <a:off x="6672410" y="3096483"/>
            <a:ext cx="497252" cy="707886"/>
          </a:xfrm>
          <a:prstGeom prst="rect">
            <a:avLst/>
          </a:prstGeom>
          <a:noFill/>
        </p:spPr>
        <p:txBody>
          <a:bodyPr wrap="none" rtlCol="0">
            <a:spAutoFit/>
          </a:bodyPr>
          <a:lstStyle/>
          <a:p>
            <a:r>
              <a:rPr lang="en-US" sz="4000" b="1" dirty="0">
                <a:solidFill>
                  <a:srgbClr val="1B6674"/>
                </a:solidFill>
              </a:rPr>
              <a:t>?</a:t>
            </a:r>
          </a:p>
        </p:txBody>
      </p:sp>
      <p:sp>
        <p:nvSpPr>
          <p:cNvPr id="21" name="TextBox 20">
            <a:extLst>
              <a:ext uri="{FF2B5EF4-FFF2-40B4-BE49-F238E27FC236}">
                <a16:creationId xmlns="" xmlns:a16="http://schemas.microsoft.com/office/drawing/2014/main" id="{996F2145-E6BB-47FA-B699-405C84AD826D}"/>
              </a:ext>
            </a:extLst>
          </p:cNvPr>
          <p:cNvSpPr txBox="1"/>
          <p:nvPr/>
        </p:nvSpPr>
        <p:spPr>
          <a:xfrm>
            <a:off x="6921036" y="3212989"/>
            <a:ext cx="497252" cy="707886"/>
          </a:xfrm>
          <a:prstGeom prst="rect">
            <a:avLst/>
          </a:prstGeom>
          <a:noFill/>
        </p:spPr>
        <p:txBody>
          <a:bodyPr wrap="none" rtlCol="0">
            <a:spAutoFit/>
          </a:bodyPr>
          <a:lstStyle/>
          <a:p>
            <a:r>
              <a:rPr lang="en-US" sz="4000" b="1" dirty="0">
                <a:solidFill>
                  <a:schemeClr val="accent4"/>
                </a:solidFill>
              </a:rPr>
              <a: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SPICE tips – DC path to GND</a:t>
            </a:r>
          </a:p>
        </p:txBody>
      </p:sp>
      <p:sp>
        <p:nvSpPr>
          <p:cNvPr id="3" name="Content Placeholder 2"/>
          <p:cNvSpPr>
            <a:spLocks noGrp="1"/>
          </p:cNvSpPr>
          <p:nvPr>
            <p:ph idx="1"/>
          </p:nvPr>
        </p:nvSpPr>
        <p:spPr/>
        <p:txBody>
          <a:bodyPr/>
          <a:lstStyle/>
          <a:p>
            <a:r>
              <a:rPr lang="en-US" sz="1800" dirty="0"/>
              <a:t>Ensure DC path to ground at every node</a:t>
            </a:r>
          </a:p>
          <a:p>
            <a:pPr lvl="1"/>
            <a:r>
              <a:rPr lang="en-US" sz="1600" dirty="0"/>
              <a:t>Can force a path with large resistors (1T, etc.) that don’t affect electrical performance</a:t>
            </a:r>
          </a:p>
          <a:p>
            <a:pPr lvl="1"/>
            <a:r>
              <a:rPr lang="en-US" sz="1600" dirty="0"/>
              <a:t>Try to use the smallest value possible</a:t>
            </a: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r>
              <a:rPr lang="en-US" dirty="0"/>
              <a:t/>
            </a:r>
            <a:br>
              <a:rPr lang="en-US" dirty="0"/>
            </a:br>
            <a:endParaRPr lang="en-US" dirty="0"/>
          </a:p>
          <a:p>
            <a:endParaRPr lang="en-US"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30</a:t>
            </a:fld>
            <a:endParaRPr lang="en-US"/>
          </a:p>
        </p:txBody>
      </p:sp>
      <p:pic>
        <p:nvPicPr>
          <p:cNvPr id="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4842" t="5756" r="3543" b="7353"/>
          <a:stretch/>
        </p:blipFill>
        <p:spPr bwMode="auto">
          <a:xfrm>
            <a:off x="2500179" y="1728328"/>
            <a:ext cx="3946342" cy="27704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356504" y="1728327"/>
            <a:ext cx="538764" cy="1104193"/>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356504" y="3460021"/>
            <a:ext cx="538764" cy="1104193"/>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0897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2"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80" t="9666" r="3234" b="9415"/>
          <a:stretch/>
        </p:blipFill>
        <p:spPr bwMode="auto">
          <a:xfrm>
            <a:off x="1784349" y="2519512"/>
            <a:ext cx="5588000" cy="2096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p:txBody>
          <a:bodyPr/>
          <a:lstStyle/>
          <a:p>
            <a:r>
              <a:rPr lang="en-US" sz="2700" dirty="0"/>
              <a:t>SPICE tips – </a:t>
            </a:r>
            <a:r>
              <a:rPr lang="en-US" sz="2700" dirty="0" smtClean="0"/>
              <a:t>linear </a:t>
            </a:r>
            <a:r>
              <a:rPr lang="en-US" sz="2700" dirty="0"/>
              <a:t>circuits</a:t>
            </a:r>
          </a:p>
        </p:txBody>
      </p:sp>
      <p:sp>
        <p:nvSpPr>
          <p:cNvPr id="3" name="Content Placeholder 2"/>
          <p:cNvSpPr>
            <a:spLocks noGrp="1"/>
          </p:cNvSpPr>
          <p:nvPr>
            <p:ph idx="1"/>
          </p:nvPr>
        </p:nvSpPr>
        <p:spPr>
          <a:xfrm>
            <a:off x="333378" y="786357"/>
            <a:ext cx="8467725" cy="1270569"/>
          </a:xfrm>
        </p:spPr>
        <p:txBody>
          <a:bodyPr/>
          <a:lstStyle/>
          <a:p>
            <a:r>
              <a:rPr lang="en-US" sz="1800" dirty="0"/>
              <a:t>Design functional blocks with as linear behavior as possible</a:t>
            </a:r>
          </a:p>
          <a:p>
            <a:pPr lvl="1"/>
            <a:r>
              <a:rPr lang="en-US" sz="1600" dirty="0"/>
              <a:t>Sharp transitions or discontinuities cause issues with convergence checks</a:t>
            </a:r>
          </a:p>
          <a:p>
            <a:pPr lvl="1"/>
            <a:r>
              <a:rPr lang="en-US" sz="1600" dirty="0"/>
              <a:t>Use R-C filter networks to reduce bandwidth of subcircuits for smooth transitions</a:t>
            </a:r>
          </a:p>
          <a:p>
            <a:pPr lvl="1"/>
            <a:r>
              <a:rPr lang="en-US" sz="1600" dirty="0"/>
              <a:t>Use voltage inputs and current outputs wherever possible</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31</a:t>
            </a:fld>
            <a:endParaRPr lang="en-US"/>
          </a:p>
        </p:txBody>
      </p:sp>
      <p:sp>
        <p:nvSpPr>
          <p:cNvPr id="6" name="TextBox 5"/>
          <p:cNvSpPr txBox="1"/>
          <p:nvPr/>
        </p:nvSpPr>
        <p:spPr>
          <a:xfrm>
            <a:off x="6781800" y="2288679"/>
            <a:ext cx="2012950" cy="461665"/>
          </a:xfrm>
          <a:prstGeom prst="rect">
            <a:avLst/>
          </a:prstGeom>
          <a:noFill/>
        </p:spPr>
        <p:txBody>
          <a:bodyPr wrap="square" rtlCol="0">
            <a:spAutoFit/>
          </a:bodyPr>
          <a:lstStyle/>
          <a:p>
            <a:r>
              <a:rPr lang="en-US" sz="1200" dirty="0"/>
              <a:t>R-C filter slows edges of subcircuit output</a:t>
            </a:r>
          </a:p>
        </p:txBody>
      </p:sp>
      <p:cxnSp>
        <p:nvCxnSpPr>
          <p:cNvPr id="10" name="Straight Arrow Connector 9"/>
          <p:cNvCxnSpPr>
            <a:stCxn id="6" idx="1"/>
          </p:cNvCxnSpPr>
          <p:nvPr/>
        </p:nvCxnSpPr>
        <p:spPr>
          <a:xfrm flipH="1">
            <a:off x="6629402" y="2519512"/>
            <a:ext cx="152398" cy="372653"/>
          </a:xfrm>
          <a:prstGeom prst="straightConnector1">
            <a:avLst/>
          </a:prstGeom>
          <a:ln w="127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03450" y="2260363"/>
            <a:ext cx="1147622" cy="276999"/>
          </a:xfrm>
          <a:prstGeom prst="rect">
            <a:avLst/>
          </a:prstGeom>
          <a:noFill/>
        </p:spPr>
        <p:txBody>
          <a:bodyPr wrap="none" rtlCol="0">
            <a:spAutoFit/>
          </a:bodyPr>
          <a:lstStyle/>
          <a:p>
            <a:r>
              <a:rPr lang="en-US" sz="1200" dirty="0"/>
              <a:t>Voltage inputs</a:t>
            </a:r>
          </a:p>
        </p:txBody>
      </p:sp>
      <p:cxnSp>
        <p:nvCxnSpPr>
          <p:cNvPr id="15" name="Straight Arrow Connector 14"/>
          <p:cNvCxnSpPr>
            <a:stCxn id="14" idx="2"/>
          </p:cNvCxnSpPr>
          <p:nvPr/>
        </p:nvCxnSpPr>
        <p:spPr>
          <a:xfrm flipH="1">
            <a:off x="2159000" y="2537362"/>
            <a:ext cx="618261" cy="234154"/>
          </a:xfrm>
          <a:prstGeom prst="straightConnector1">
            <a:avLst/>
          </a:prstGeom>
          <a:ln w="127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2777261" y="2537362"/>
            <a:ext cx="181839" cy="540266"/>
          </a:xfrm>
          <a:prstGeom prst="straightConnector1">
            <a:avLst/>
          </a:prstGeom>
          <a:ln w="127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3651250" y="2260363"/>
            <a:ext cx="1165704" cy="276999"/>
          </a:xfrm>
          <a:prstGeom prst="rect">
            <a:avLst/>
          </a:prstGeom>
          <a:noFill/>
        </p:spPr>
        <p:txBody>
          <a:bodyPr wrap="none" rtlCol="0">
            <a:spAutoFit/>
          </a:bodyPr>
          <a:lstStyle/>
          <a:p>
            <a:r>
              <a:rPr lang="en-US" sz="1200" dirty="0"/>
              <a:t>Current output</a:t>
            </a:r>
          </a:p>
        </p:txBody>
      </p:sp>
      <p:cxnSp>
        <p:nvCxnSpPr>
          <p:cNvPr id="21" name="Straight Arrow Connector 20"/>
          <p:cNvCxnSpPr/>
          <p:nvPr/>
        </p:nvCxnSpPr>
        <p:spPr>
          <a:xfrm>
            <a:off x="4578349" y="2519512"/>
            <a:ext cx="190500" cy="185462"/>
          </a:xfrm>
          <a:prstGeom prst="straightConnector1">
            <a:avLst/>
          </a:prstGeom>
          <a:ln w="127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845300" y="4019313"/>
            <a:ext cx="2106667" cy="646331"/>
          </a:xfrm>
          <a:prstGeom prst="rect">
            <a:avLst/>
          </a:prstGeom>
          <a:noFill/>
        </p:spPr>
        <p:txBody>
          <a:bodyPr wrap="none" rtlCol="0">
            <a:spAutoFit/>
          </a:bodyPr>
          <a:lstStyle/>
          <a:p>
            <a:r>
              <a:rPr lang="en-US" sz="1200" dirty="0"/>
              <a:t>Resistor converts current to </a:t>
            </a:r>
            <a:br>
              <a:rPr lang="en-US" sz="1200" dirty="0"/>
            </a:br>
            <a:r>
              <a:rPr lang="en-US" sz="1200" dirty="0"/>
              <a:t>voltage and provides DC</a:t>
            </a:r>
            <a:br>
              <a:rPr lang="en-US" sz="1200" dirty="0"/>
            </a:br>
            <a:r>
              <a:rPr lang="en-US" sz="1200" dirty="0"/>
              <a:t>path to GND</a:t>
            </a:r>
          </a:p>
        </p:txBody>
      </p:sp>
      <p:cxnSp>
        <p:nvCxnSpPr>
          <p:cNvPr id="33" name="Straight Arrow Connector 32"/>
          <p:cNvCxnSpPr>
            <a:stCxn id="32" idx="1"/>
          </p:cNvCxnSpPr>
          <p:nvPr/>
        </p:nvCxnSpPr>
        <p:spPr>
          <a:xfrm flipH="1" flipV="1">
            <a:off x="5613401" y="3613150"/>
            <a:ext cx="1231899" cy="729329"/>
          </a:xfrm>
          <a:prstGeom prst="straightConnector1">
            <a:avLst/>
          </a:prstGeom>
          <a:ln w="12700">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923552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SPICE tips – </a:t>
            </a:r>
            <a:r>
              <a:rPr lang="en-US" sz="2700" dirty="0" smtClean="0"/>
              <a:t>bounded </a:t>
            </a:r>
            <a:r>
              <a:rPr lang="en-US" sz="2700" dirty="0"/>
              <a:t>matrix</a:t>
            </a:r>
          </a:p>
        </p:txBody>
      </p:sp>
      <p:sp>
        <p:nvSpPr>
          <p:cNvPr id="3" name="Content Placeholder 2"/>
          <p:cNvSpPr>
            <a:spLocks noGrp="1"/>
          </p:cNvSpPr>
          <p:nvPr>
            <p:ph idx="1"/>
          </p:nvPr>
        </p:nvSpPr>
        <p:spPr/>
        <p:txBody>
          <a:bodyPr/>
          <a:lstStyle/>
          <a:p>
            <a:r>
              <a:rPr lang="en-US" sz="1800" dirty="0"/>
              <a:t>Keep matrix equations as tightly bounded as possible</a:t>
            </a:r>
          </a:p>
          <a:p>
            <a:pPr lvl="1"/>
            <a:r>
              <a:rPr lang="en-US" sz="1600" dirty="0"/>
              <a:t>Place limits on gain and buffer stages</a:t>
            </a:r>
          </a:p>
          <a:p>
            <a:pPr lvl="1"/>
            <a:r>
              <a:rPr lang="en-US" sz="1600" dirty="0"/>
              <a:t>Use only as much gain as required</a:t>
            </a:r>
          </a:p>
          <a:p>
            <a:pPr lvl="1"/>
            <a:r>
              <a:rPr lang="en-US" sz="1600" dirty="0"/>
              <a:t>Scale resistances to keep node voltages and currents in similar ranges</a:t>
            </a:r>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32</a:t>
            </a:fld>
            <a:endParaRPr lang="en-US"/>
          </a:p>
        </p:txBody>
      </p:sp>
      <p:pic>
        <p:nvPicPr>
          <p:cNvPr id="153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519" y="2111076"/>
            <a:ext cx="2658834" cy="2498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75127" y="2159597"/>
            <a:ext cx="3749697" cy="23832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Arrow Connector 9"/>
          <p:cNvCxnSpPr/>
          <p:nvPr/>
        </p:nvCxnSpPr>
        <p:spPr>
          <a:xfrm>
            <a:off x="3448353" y="3102716"/>
            <a:ext cx="710552" cy="0"/>
          </a:xfrm>
          <a:prstGeom prst="straightConnector1">
            <a:avLst/>
          </a:prstGeom>
          <a:ln w="41275">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399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SPICE tips – </a:t>
            </a:r>
            <a:r>
              <a:rPr lang="en-US" sz="2700" dirty="0" smtClean="0"/>
              <a:t>simplified </a:t>
            </a:r>
            <a:r>
              <a:rPr lang="en-US" sz="2700" dirty="0"/>
              <a:t>components</a:t>
            </a:r>
          </a:p>
        </p:txBody>
      </p:sp>
      <p:sp>
        <p:nvSpPr>
          <p:cNvPr id="3" name="Content Placeholder 2"/>
          <p:cNvSpPr>
            <a:spLocks noGrp="1"/>
          </p:cNvSpPr>
          <p:nvPr>
            <p:ph idx="1"/>
          </p:nvPr>
        </p:nvSpPr>
        <p:spPr/>
        <p:txBody>
          <a:bodyPr/>
          <a:lstStyle/>
          <a:p>
            <a:r>
              <a:rPr lang="en-US" sz="1800" dirty="0"/>
              <a:t>Replace complex components with simple approximations if exact component modeling isn’t necessary</a:t>
            </a:r>
          </a:p>
          <a:p>
            <a:pPr lvl="1"/>
            <a:r>
              <a:rPr lang="en-US" sz="1600" b="1" dirty="0">
                <a:solidFill>
                  <a:srgbClr val="C00000"/>
                </a:solidFill>
              </a:rPr>
              <a:t>Example: </a:t>
            </a:r>
            <a:r>
              <a:rPr lang="en-US" sz="1600" dirty="0"/>
              <a:t>ideal diode </a:t>
            </a:r>
            <a:r>
              <a:rPr lang="en-US" sz="1600" dirty="0">
                <a:sym typeface="Wingdings" panose="05000000000000000000" pitchFamily="2" charset="2"/>
              </a:rPr>
              <a:t> voltage-controlled switch</a:t>
            </a:r>
            <a:endParaRPr lang="en-US" sz="1600" dirty="0"/>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33</a:t>
            </a:fld>
            <a:endParaRPr lang="en-US"/>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131" t="16917" r="4471" b="17362"/>
          <a:stretch/>
        </p:blipFill>
        <p:spPr bwMode="auto">
          <a:xfrm>
            <a:off x="2473861" y="2119171"/>
            <a:ext cx="1781035" cy="358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94" t="6092" r="2578" b="6208"/>
          <a:stretch/>
        </p:blipFill>
        <p:spPr bwMode="auto">
          <a:xfrm>
            <a:off x="75440" y="2653146"/>
            <a:ext cx="4179456" cy="1410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993" t="9840" r="2865" b="7985"/>
          <a:stretch/>
        </p:blipFill>
        <p:spPr bwMode="auto">
          <a:xfrm>
            <a:off x="4790952" y="2692112"/>
            <a:ext cx="4292221"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655022" y="2131871"/>
            <a:ext cx="1915909" cy="369332"/>
          </a:xfrm>
          <a:prstGeom prst="rect">
            <a:avLst/>
          </a:prstGeom>
          <a:noFill/>
        </p:spPr>
        <p:txBody>
          <a:bodyPr wrap="none" rtlCol="0">
            <a:spAutoFit/>
          </a:bodyPr>
          <a:lstStyle/>
          <a:p>
            <a:r>
              <a:rPr lang="en-US" b="1" dirty="0"/>
              <a:t>Diode equation</a:t>
            </a:r>
            <a:r>
              <a:rPr lang="en-US" dirty="0"/>
              <a:t>:</a:t>
            </a:r>
          </a:p>
        </p:txBody>
      </p:sp>
      <p:sp>
        <p:nvSpPr>
          <p:cNvPr id="16" name="Rectangle 15"/>
          <p:cNvSpPr/>
          <p:nvPr/>
        </p:nvSpPr>
        <p:spPr>
          <a:xfrm>
            <a:off x="1626624" y="3133364"/>
            <a:ext cx="345476" cy="44234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2446565" y="3133363"/>
            <a:ext cx="345476" cy="442349"/>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226997" y="2853584"/>
            <a:ext cx="610532" cy="61294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7079982" y="2853584"/>
            <a:ext cx="610532" cy="61294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p:cNvCxnSpPr/>
          <p:nvPr/>
        </p:nvCxnSpPr>
        <p:spPr>
          <a:xfrm>
            <a:off x="4227004" y="3133364"/>
            <a:ext cx="673130" cy="0"/>
          </a:xfrm>
          <a:prstGeom prst="straightConnector1">
            <a:avLst/>
          </a:prstGeom>
          <a:ln w="41275">
            <a:solidFill>
              <a:srgbClr val="C00000"/>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928943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34</a:t>
            </a:fld>
            <a:endParaRPr lang="en-US"/>
          </a:p>
        </p:txBody>
      </p:sp>
      <p:sp>
        <p:nvSpPr>
          <p:cNvPr id="5" name="Rectangle 4"/>
          <p:cNvSpPr/>
          <p:nvPr/>
        </p:nvSpPr>
        <p:spPr>
          <a:xfrm>
            <a:off x="0" y="0"/>
            <a:ext cx="9144000"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t>Thank you!</a:t>
            </a:r>
            <a:endParaRPr lang="en-US" baseline="-25000" dirty="0"/>
          </a:p>
        </p:txBody>
      </p:sp>
    </p:spTree>
    <p:extLst>
      <p:ext uri="{BB962C8B-B14F-4D97-AF65-F5344CB8AC3E}">
        <p14:creationId xmlns:p14="http://schemas.microsoft.com/office/powerpoint/2010/main" val="10057327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3" name="Rectangle 2"/>
          <p:cNvSpPr/>
          <p:nvPr/>
        </p:nvSpPr>
        <p:spPr>
          <a:xfrm>
            <a:off x="8507858" y="0"/>
            <a:ext cx="721672" cy="246221"/>
          </a:xfrm>
          <a:prstGeom prst="rect">
            <a:avLst/>
          </a:prstGeom>
        </p:spPr>
        <p:txBody>
          <a:bodyPr wrap="none">
            <a:spAutoFit/>
          </a:bodyPr>
          <a:lstStyle/>
          <a:p>
            <a:r>
              <a:rPr lang="en-US" sz="1000" dirty="0"/>
              <a:t>SLYP725</a:t>
            </a:r>
            <a:endParaRPr lang="en-US" sz="1000" dirty="0"/>
          </a:p>
        </p:txBody>
      </p:sp>
    </p:spTree>
    <p:extLst>
      <p:ext uri="{BB962C8B-B14F-4D97-AF65-F5344CB8AC3E}">
        <p14:creationId xmlns:p14="http://schemas.microsoft.com/office/powerpoint/2010/main" val="3459544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2B97888F-6AF7-4263-B69D-592D8C33BAC7}" type="slidenum">
              <a:rPr lang="en-US" smtClean="0"/>
              <a:pPr>
                <a:defRPr/>
              </a:pPr>
              <a:t>4</a:t>
            </a:fld>
            <a:endParaRPr lang="en-US"/>
          </a:p>
        </p:txBody>
      </p:sp>
      <p:sp>
        <p:nvSpPr>
          <p:cNvPr id="5" name="Rectangle 4"/>
          <p:cNvSpPr/>
          <p:nvPr/>
        </p:nvSpPr>
        <p:spPr>
          <a:xfrm>
            <a:off x="0" y="0"/>
            <a:ext cx="9144000" cy="51435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u="sng" dirty="0"/>
              <a:t>Part 1</a:t>
            </a:r>
            <a:r>
              <a:rPr lang="en-US" dirty="0"/>
              <a:t/>
            </a:r>
            <a:br>
              <a:rPr lang="en-US" dirty="0"/>
            </a:br>
            <a:r>
              <a:rPr lang="en-US" sz="3600" dirty="0"/>
              <a:t>TI simulation tools overview</a:t>
            </a:r>
            <a:endParaRPr lang="en-US" baseline="-25000" dirty="0"/>
          </a:p>
        </p:txBody>
      </p:sp>
      <p:sp>
        <p:nvSpPr>
          <p:cNvPr id="6" name="Rectangle 5"/>
          <p:cNvSpPr/>
          <p:nvPr/>
        </p:nvSpPr>
        <p:spPr>
          <a:xfrm>
            <a:off x="2286000" y="3844039"/>
            <a:ext cx="4572000" cy="646331"/>
          </a:xfrm>
          <a:prstGeom prst="rect">
            <a:avLst/>
          </a:prstGeom>
        </p:spPr>
        <p:txBody>
          <a:bodyPr>
            <a:spAutoFit/>
          </a:bodyPr>
          <a:lstStyle/>
          <a:p>
            <a:pPr marL="0" indent="0" algn="ctr">
              <a:buNone/>
            </a:pPr>
            <a:r>
              <a:rPr lang="en-US" b="1" dirty="0">
                <a:solidFill>
                  <a:srgbClr val="C00000"/>
                </a:solidFill>
                <a:cs typeface="Courier New" panose="02070309020205020404" pitchFamily="49" charset="0"/>
              </a:rPr>
              <a:t>Tip: </a:t>
            </a:r>
            <a:r>
              <a:rPr lang="en-US" dirty="0">
                <a:solidFill>
                  <a:schemeClr val="bg1"/>
                </a:solidFill>
                <a:cs typeface="Courier New" panose="02070309020205020404" pitchFamily="49" charset="0"/>
              </a:rPr>
              <a:t>SPICE stands for “Simulation Program with Integrated Circuit Emphasis”</a:t>
            </a:r>
          </a:p>
        </p:txBody>
      </p:sp>
    </p:spTree>
    <p:extLst>
      <p:ext uri="{BB962C8B-B14F-4D97-AF65-F5344CB8AC3E}">
        <p14:creationId xmlns:p14="http://schemas.microsoft.com/office/powerpoint/2010/main" val="3536431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DCB2B71-125F-4AA0-8204-635A197D971B}"/>
              </a:ext>
            </a:extLst>
          </p:cNvPr>
          <p:cNvSpPr>
            <a:spLocks noGrp="1"/>
          </p:cNvSpPr>
          <p:nvPr>
            <p:ph type="title"/>
          </p:nvPr>
        </p:nvSpPr>
        <p:spPr/>
        <p:txBody>
          <a:bodyPr/>
          <a:lstStyle/>
          <a:p>
            <a:r>
              <a:rPr lang="en-US" sz="2700" dirty="0"/>
              <a:t>Time for some audience participation…</a:t>
            </a:r>
          </a:p>
        </p:txBody>
      </p:sp>
      <p:sp>
        <p:nvSpPr>
          <p:cNvPr id="4" name="Slide Number Placeholder 3">
            <a:extLst>
              <a:ext uri="{FF2B5EF4-FFF2-40B4-BE49-F238E27FC236}">
                <a16:creationId xmlns="" xmlns:a16="http://schemas.microsoft.com/office/drawing/2014/main" id="{881E1659-A51F-454D-9EBB-D2B6A78A1B86}"/>
              </a:ext>
            </a:extLst>
          </p:cNvPr>
          <p:cNvSpPr>
            <a:spLocks noGrp="1"/>
          </p:cNvSpPr>
          <p:nvPr>
            <p:ph type="sldNum" sz="quarter" idx="10"/>
          </p:nvPr>
        </p:nvSpPr>
        <p:spPr/>
        <p:txBody>
          <a:bodyPr/>
          <a:lstStyle/>
          <a:p>
            <a:pPr>
              <a:defRPr/>
            </a:pPr>
            <a:fld id="{2B97888F-6AF7-4263-B69D-592D8C33BAC7}" type="slidenum">
              <a:rPr lang="en-US" smtClean="0"/>
              <a:pPr>
                <a:defRPr/>
              </a:pPr>
              <a:t>5</a:t>
            </a:fld>
            <a:endParaRPr lang="en-US"/>
          </a:p>
        </p:txBody>
      </p:sp>
      <p:pic>
        <p:nvPicPr>
          <p:cNvPr id="6" name="Picture 5">
            <a:extLst>
              <a:ext uri="{FF2B5EF4-FFF2-40B4-BE49-F238E27FC236}">
                <a16:creationId xmlns="" xmlns:a16="http://schemas.microsoft.com/office/drawing/2014/main" id="{C5DB013B-0B9E-4567-A9D1-68FC341BA482}"/>
              </a:ext>
            </a:extLst>
          </p:cNvPr>
          <p:cNvPicPr>
            <a:picLocks noChangeAspect="1"/>
          </p:cNvPicPr>
          <p:nvPr/>
        </p:nvPicPr>
        <p:blipFill>
          <a:blip r:embed="rId2"/>
          <a:stretch>
            <a:fillRect/>
          </a:stretch>
        </p:blipFill>
        <p:spPr>
          <a:xfrm>
            <a:off x="1185862" y="784629"/>
            <a:ext cx="6772275" cy="378433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43268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2700" dirty="0"/>
              <a:t>Introducing PSpice</a:t>
            </a:r>
            <a:r>
              <a:rPr lang="en-US" sz="2700" baseline="30000" dirty="0"/>
              <a:t>®</a:t>
            </a:r>
            <a:r>
              <a:rPr lang="en-US" sz="2700" dirty="0"/>
              <a:t> for TI</a:t>
            </a:r>
          </a:p>
        </p:txBody>
      </p:sp>
      <p:grpSp>
        <p:nvGrpSpPr>
          <p:cNvPr id="10" name="Group 9"/>
          <p:cNvGrpSpPr/>
          <p:nvPr/>
        </p:nvGrpSpPr>
        <p:grpSpPr>
          <a:xfrm>
            <a:off x="-1" y="606582"/>
            <a:ext cx="9144001" cy="3743606"/>
            <a:chOff x="-1" y="606582"/>
            <a:chExt cx="9144001" cy="3743606"/>
          </a:xfrm>
          <a:effectLst/>
        </p:grpSpPr>
        <p:sp>
          <p:nvSpPr>
            <p:cNvPr id="9" name="Rectangle 8"/>
            <p:cNvSpPr/>
            <p:nvPr/>
          </p:nvSpPr>
          <p:spPr>
            <a:xfrm>
              <a:off x="0" y="606582"/>
              <a:ext cx="9144000" cy="3739084"/>
            </a:xfrm>
            <a:prstGeom prst="rect">
              <a:avLst/>
            </a:prstGeom>
            <a:gradFill flip="none" rotWithShape="1">
              <a:gsLst>
                <a:gs pos="0">
                  <a:schemeClr val="bg1">
                    <a:lumMod val="85000"/>
                  </a:schemeClr>
                </a:gs>
                <a:gs pos="52000">
                  <a:schemeClr val="bg1">
                    <a:lumMod val="85000"/>
                  </a:schemeClr>
                </a:gs>
                <a:gs pos="100000">
                  <a:schemeClr val="bg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t="-120"/>
            <a:stretch/>
          </p:blipFill>
          <p:spPr>
            <a:xfrm>
              <a:off x="-1" y="606582"/>
              <a:ext cx="4345664" cy="3743606"/>
            </a:xfrm>
            <a:prstGeom prst="rect">
              <a:avLst/>
            </a:prstGeom>
          </p:spPr>
        </p:pic>
      </p:grpSp>
      <p:sp>
        <p:nvSpPr>
          <p:cNvPr id="8" name="Content Placeholder 2">
            <a:extLst>
              <a:ext uri="{FF2B5EF4-FFF2-40B4-BE49-F238E27FC236}">
                <a16:creationId xmlns="" xmlns:a16="http://schemas.microsoft.com/office/drawing/2014/main" id="{A2B15223-FFB1-43CB-BE01-FADE105D3361}"/>
              </a:ext>
            </a:extLst>
          </p:cNvPr>
          <p:cNvSpPr txBox="1">
            <a:spLocks/>
          </p:cNvSpPr>
          <p:nvPr/>
        </p:nvSpPr>
        <p:spPr bwMode="auto">
          <a:xfrm>
            <a:off x="4483768" y="834416"/>
            <a:ext cx="4569694" cy="3312074"/>
          </a:xfrm>
          <a:prstGeom prst="rect">
            <a:avLst/>
          </a:prstGeom>
          <a:noFill/>
          <a:ln w="9525" algn="ctr">
            <a:noFill/>
            <a:miter lim="800000"/>
            <a:headEnd/>
            <a:tailEnd/>
          </a:ln>
        </p:spPr>
        <p:txBody>
          <a:bodyPr vert="horz" wrap="square" lIns="121726" tIns="60865" rIns="121726" bIns="60865" numCol="1" anchor="ctr" anchorCtr="0" compatLnSpc="1">
            <a:prstTxWarp prst="textNoShape">
              <a:avLst/>
            </a:prstTxWarp>
          </a:bodyPr>
          <a:lstStyle>
            <a:lvl1pPr marL="227013" indent="-227013" algn="l" rtl="0" eaLnBrk="0" fontAlgn="base" hangingPunct="0">
              <a:spcBef>
                <a:spcPts val="800"/>
              </a:spcBef>
              <a:spcAft>
                <a:spcPct val="0"/>
              </a:spcAft>
              <a:buChar char="•"/>
              <a:defRPr sz="2000">
                <a:solidFill>
                  <a:schemeClr val="tx1"/>
                </a:solidFill>
                <a:latin typeface="+mn-lt"/>
                <a:ea typeface="+mn-ea"/>
                <a:cs typeface="+mn-cs"/>
              </a:defRPr>
            </a:lvl1pPr>
            <a:lvl2pPr marL="574675" indent="-233363" algn="l" rtl="0" eaLnBrk="0" fontAlgn="base" hangingPunct="0">
              <a:spcBef>
                <a:spcPct val="20000"/>
              </a:spcBef>
              <a:spcAft>
                <a:spcPct val="0"/>
              </a:spcAft>
              <a:buChar char="–"/>
              <a:defRPr>
                <a:solidFill>
                  <a:schemeClr val="tx1"/>
                </a:solidFill>
                <a:latin typeface="+mn-lt"/>
              </a:defRPr>
            </a:lvl2pPr>
            <a:lvl3pPr marL="854075" indent="-165100" algn="l" rtl="0" eaLnBrk="0" fontAlgn="base" hangingPunct="0">
              <a:spcBef>
                <a:spcPct val="15000"/>
              </a:spcBef>
              <a:spcAft>
                <a:spcPct val="0"/>
              </a:spcAft>
              <a:buChar char="•"/>
              <a:defRPr sz="1800">
                <a:solidFill>
                  <a:schemeClr val="tx1"/>
                </a:solidFill>
                <a:latin typeface="+mn-lt"/>
              </a:defRPr>
            </a:lvl3pPr>
            <a:lvl4pPr marL="1201738" indent="-233363" algn="l" rtl="0" eaLnBrk="0" fontAlgn="base" hangingPunct="0">
              <a:spcBef>
                <a:spcPct val="5000"/>
              </a:spcBef>
              <a:spcAft>
                <a:spcPct val="0"/>
              </a:spcAft>
              <a:buChar char="–"/>
              <a:defRPr sz="1800">
                <a:solidFill>
                  <a:schemeClr val="tx1"/>
                </a:solidFill>
                <a:latin typeface="+mn-lt"/>
              </a:defRPr>
            </a:lvl4pPr>
            <a:lvl5pPr marL="1489075" indent="-173038" algn="l" rtl="0" eaLnBrk="0" fontAlgn="base" hangingPunct="0">
              <a:spcBef>
                <a:spcPct val="0"/>
              </a:spcBef>
              <a:spcAft>
                <a:spcPct val="0"/>
              </a:spcAft>
              <a:buChar char="»"/>
              <a:defRPr sz="1800">
                <a:solidFill>
                  <a:schemeClr val="tx1"/>
                </a:solidFill>
                <a:latin typeface="+mn-lt"/>
              </a:defRPr>
            </a:lvl5pPr>
            <a:lvl6pPr marL="1946275" indent="-173038" algn="l" rtl="0" fontAlgn="base">
              <a:spcBef>
                <a:spcPct val="0"/>
              </a:spcBef>
              <a:spcAft>
                <a:spcPct val="0"/>
              </a:spcAft>
              <a:buChar char="»"/>
              <a:defRPr sz="1600">
                <a:solidFill>
                  <a:schemeClr val="tx1"/>
                </a:solidFill>
                <a:latin typeface="+mn-lt"/>
              </a:defRPr>
            </a:lvl6pPr>
            <a:lvl7pPr marL="2403475" indent="-173038" algn="l" rtl="0" fontAlgn="base">
              <a:spcBef>
                <a:spcPct val="0"/>
              </a:spcBef>
              <a:spcAft>
                <a:spcPct val="0"/>
              </a:spcAft>
              <a:buChar char="»"/>
              <a:defRPr sz="1600">
                <a:solidFill>
                  <a:schemeClr val="tx1"/>
                </a:solidFill>
                <a:latin typeface="+mn-lt"/>
              </a:defRPr>
            </a:lvl7pPr>
            <a:lvl8pPr marL="2860675" indent="-173038" algn="l" rtl="0" fontAlgn="base">
              <a:spcBef>
                <a:spcPct val="0"/>
              </a:spcBef>
              <a:spcAft>
                <a:spcPct val="0"/>
              </a:spcAft>
              <a:buChar char="»"/>
              <a:defRPr sz="1600">
                <a:solidFill>
                  <a:schemeClr val="tx1"/>
                </a:solidFill>
                <a:latin typeface="+mn-lt"/>
              </a:defRPr>
            </a:lvl8pPr>
            <a:lvl9pPr marL="3317875" indent="-173038" algn="l" rtl="0" fontAlgn="base">
              <a:spcBef>
                <a:spcPct val="0"/>
              </a:spcBef>
              <a:spcAft>
                <a:spcPct val="0"/>
              </a:spcAft>
              <a:buChar char="»"/>
              <a:defRPr sz="1600">
                <a:solidFill>
                  <a:schemeClr val="tx1"/>
                </a:solidFill>
                <a:latin typeface="+mn-lt"/>
              </a:defRPr>
            </a:lvl9pPr>
          </a:lstStyle>
          <a:p>
            <a:pPr marL="0" indent="0" defTabSz="608559">
              <a:spcAft>
                <a:spcPts val="600"/>
              </a:spcAft>
              <a:buNone/>
            </a:pPr>
            <a:r>
              <a:rPr lang="en-US" sz="1400" b="1" dirty="0" smtClean="0"/>
              <a:t>PSpice </a:t>
            </a:r>
            <a:r>
              <a:rPr lang="en-US" sz="1400" b="1" dirty="0"/>
              <a:t>for TI will help engineers speed time to market and reduce development costs, delivering:</a:t>
            </a:r>
          </a:p>
          <a:p>
            <a:pPr defTabSz="608559">
              <a:spcAft>
                <a:spcPts val="600"/>
              </a:spcAft>
            </a:pPr>
            <a:r>
              <a:rPr lang="en-US" sz="1400" b="1" dirty="0">
                <a:solidFill>
                  <a:schemeClr val="tx1">
                    <a:lumMod val="65000"/>
                    <a:lumOff val="35000"/>
                  </a:schemeClr>
                </a:solidFill>
              </a:rPr>
              <a:t>Full-featured simulation of entire systems.</a:t>
            </a:r>
          </a:p>
          <a:p>
            <a:pPr lvl="1" defTabSz="608559">
              <a:spcAft>
                <a:spcPts val="600"/>
              </a:spcAft>
            </a:pPr>
            <a:r>
              <a:rPr lang="en-US" sz="1200" dirty="0"/>
              <a:t>Advanced capabilities, including Monte Carlo and </a:t>
            </a:r>
            <a:br>
              <a:rPr lang="en-US" sz="1200" dirty="0"/>
            </a:br>
            <a:r>
              <a:rPr lang="en-US" sz="1200" dirty="0"/>
              <a:t>worst-case analysis.</a:t>
            </a:r>
          </a:p>
          <a:p>
            <a:pPr lvl="1" defTabSz="608559">
              <a:spcAft>
                <a:spcPts val="600"/>
              </a:spcAft>
            </a:pPr>
            <a:r>
              <a:rPr lang="en-US" sz="1200" dirty="0"/>
              <a:t>Synchronized library of &gt;5,700 models and counting.</a:t>
            </a:r>
          </a:p>
          <a:p>
            <a:pPr lvl="1" defTabSz="608559">
              <a:spcAft>
                <a:spcPts val="600"/>
              </a:spcAft>
            </a:pPr>
            <a:r>
              <a:rPr lang="en-US" sz="1200" dirty="0"/>
              <a:t>No design size limitations.</a:t>
            </a:r>
          </a:p>
          <a:p>
            <a:pPr lvl="1" defTabSz="608559">
              <a:spcAft>
                <a:spcPts val="600"/>
              </a:spcAft>
            </a:pPr>
            <a:r>
              <a:rPr lang="en-US" sz="1200" dirty="0"/>
              <a:t>Easy transition to layout and prototype.</a:t>
            </a:r>
            <a:endParaRPr lang="en-US" sz="1200" i="1" dirty="0"/>
          </a:p>
          <a:p>
            <a:pPr defTabSz="608559">
              <a:spcAft>
                <a:spcPts val="600"/>
              </a:spcAft>
            </a:pPr>
            <a:r>
              <a:rPr lang="en-US" sz="1400" b="1" dirty="0">
                <a:solidFill>
                  <a:schemeClr val="tx1">
                    <a:lumMod val="65000"/>
                    <a:lumOff val="35000"/>
                  </a:schemeClr>
                </a:solidFill>
              </a:rPr>
              <a:t>Integrated design resources.</a:t>
            </a:r>
          </a:p>
          <a:p>
            <a:pPr lvl="1" defTabSz="608559">
              <a:spcAft>
                <a:spcPts val="600"/>
              </a:spcAft>
            </a:pPr>
            <a:r>
              <a:rPr lang="en-US" sz="1200" dirty="0"/>
              <a:t>Quick access to TI product information.</a:t>
            </a:r>
          </a:p>
          <a:p>
            <a:pPr lvl="1" defTabSz="608559">
              <a:spcAft>
                <a:spcPts val="600"/>
              </a:spcAft>
            </a:pPr>
            <a:r>
              <a:rPr lang="en-US" sz="1200" dirty="0"/>
              <a:t>No need to manually upload new TI models.</a:t>
            </a:r>
          </a:p>
        </p:txBody>
      </p:sp>
      <p:sp>
        <p:nvSpPr>
          <p:cNvPr id="11" name="Slide Number Placeholder 3"/>
          <p:cNvSpPr>
            <a:spLocks noGrp="1"/>
          </p:cNvSpPr>
          <p:nvPr>
            <p:ph type="sldNum" sz="quarter" idx="10"/>
          </p:nvPr>
        </p:nvSpPr>
        <p:spPr>
          <a:xfrm>
            <a:off x="6710089" y="4410873"/>
            <a:ext cx="2133600" cy="154781"/>
          </a:xfrm>
        </p:spPr>
        <p:txBody>
          <a:bodyPr/>
          <a:lstStyle/>
          <a:p>
            <a:fld id="{3B20521C-F793-4067-BB07-C7AF74E21EF3}" type="slidenum">
              <a:rPr lang="en-US" smtClean="0">
                <a:solidFill>
                  <a:srgbClr val="000000"/>
                </a:solidFill>
              </a:rPr>
              <a:pPr/>
              <a:t>6</a:t>
            </a:fld>
            <a:endParaRPr lang="en-US" dirty="0">
              <a:solidFill>
                <a:srgbClr val="000000"/>
              </a:solidFill>
            </a:endParaRPr>
          </a:p>
        </p:txBody>
      </p:sp>
    </p:spTree>
    <p:extLst>
      <p:ext uri="{BB962C8B-B14F-4D97-AF65-F5344CB8AC3E}">
        <p14:creationId xmlns:p14="http://schemas.microsoft.com/office/powerpoint/2010/main" val="37543094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700" dirty="0"/>
              <a:t>Why is TI partnering with Cadence?</a:t>
            </a:r>
          </a:p>
        </p:txBody>
      </p:sp>
      <p:sp>
        <p:nvSpPr>
          <p:cNvPr id="5" name="Rectangle 4">
            <a:extLst>
              <a:ext uri="{FF2B5EF4-FFF2-40B4-BE49-F238E27FC236}">
                <a16:creationId xmlns="" xmlns:a16="http://schemas.microsoft.com/office/drawing/2014/main" id="{D60C844F-3CA3-CF4E-AE6A-A2B1E4861E62}"/>
              </a:ext>
            </a:extLst>
          </p:cNvPr>
          <p:cNvSpPr/>
          <p:nvPr/>
        </p:nvSpPr>
        <p:spPr>
          <a:xfrm>
            <a:off x="5933397" y="686333"/>
            <a:ext cx="2760283" cy="17390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en-US"/>
          </a:p>
        </p:txBody>
      </p:sp>
      <p:pic>
        <p:nvPicPr>
          <p:cNvPr id="12" name="Picture 11">
            <a:extLst>
              <a:ext uri="{FF2B5EF4-FFF2-40B4-BE49-F238E27FC236}">
                <a16:creationId xmlns="" xmlns:a16="http://schemas.microsoft.com/office/drawing/2014/main" id="{7966A9BE-F616-F244-9A31-B237B2CB17C6}"/>
              </a:ext>
            </a:extLst>
          </p:cNvPr>
          <p:cNvPicPr>
            <a:picLocks noChangeAspect="1"/>
          </p:cNvPicPr>
          <p:nvPr/>
        </p:nvPicPr>
        <p:blipFill>
          <a:blip r:embed="rId3" cstate="print">
            <a:duotone>
              <a:prstClr val="black"/>
              <a:schemeClr val="accent5">
                <a:lumMod val="50000"/>
                <a:tint val="45000"/>
                <a:satMod val="400000"/>
              </a:schemeClr>
            </a:duotone>
            <a:extLst>
              <a:ext uri="{28A0092B-C50C-407E-A947-70E740481C1C}">
                <a14:useLocalDpi xmlns:a14="http://schemas.microsoft.com/office/drawing/2010/main"/>
              </a:ext>
            </a:extLst>
          </a:blip>
          <a:stretch>
            <a:fillRect/>
          </a:stretch>
        </p:blipFill>
        <p:spPr>
          <a:xfrm>
            <a:off x="588062" y="688466"/>
            <a:ext cx="1479949" cy="1479949"/>
          </a:xfrm>
          <a:prstGeom prst="rect">
            <a:avLst/>
          </a:prstGeom>
        </p:spPr>
      </p:pic>
      <p:sp>
        <p:nvSpPr>
          <p:cNvPr id="13" name="Rectangular Callout 12">
            <a:extLst>
              <a:ext uri="{FF2B5EF4-FFF2-40B4-BE49-F238E27FC236}">
                <a16:creationId xmlns="" xmlns:a16="http://schemas.microsoft.com/office/drawing/2014/main" id="{86CD8D4A-DCD7-6449-ACB6-012EE7398B51}"/>
              </a:ext>
            </a:extLst>
          </p:cNvPr>
          <p:cNvSpPr/>
          <p:nvPr/>
        </p:nvSpPr>
        <p:spPr>
          <a:xfrm>
            <a:off x="5912491" y="667422"/>
            <a:ext cx="2781964" cy="1591375"/>
          </a:xfrm>
          <a:prstGeom prst="wedgeRectCallou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fontAlgn="base">
              <a:spcBef>
                <a:spcPct val="0"/>
              </a:spcBef>
              <a:spcAft>
                <a:spcPct val="0"/>
              </a:spcAft>
            </a:pPr>
            <a:endParaRPr lang="en-US">
              <a:noFill/>
            </a:endParaRPr>
          </a:p>
        </p:txBody>
      </p:sp>
      <p:sp>
        <p:nvSpPr>
          <p:cNvPr id="14" name="Rectangular Callout 13">
            <a:extLst>
              <a:ext uri="{FF2B5EF4-FFF2-40B4-BE49-F238E27FC236}">
                <a16:creationId xmlns="" xmlns:a16="http://schemas.microsoft.com/office/drawing/2014/main" id="{A4B54553-C740-C547-B0F4-BBD84782C33D}"/>
              </a:ext>
            </a:extLst>
          </p:cNvPr>
          <p:cNvSpPr/>
          <p:nvPr/>
        </p:nvSpPr>
        <p:spPr>
          <a:xfrm rot="10800000" flipH="1">
            <a:off x="5912492" y="2258797"/>
            <a:ext cx="2781962" cy="1600471"/>
          </a:xfrm>
          <a:prstGeom prst="wedgeRectCallout">
            <a:avLst>
              <a:gd name="adj1" fmla="val -20273"/>
              <a:gd name="adj2" fmla="val 72069"/>
            </a:avLst>
          </a:prstGeom>
          <a:solidFill>
            <a:schemeClr val="accent2">
              <a:lumMod val="75000"/>
              <a:lumOff val="2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fontAlgn="base">
              <a:spcBef>
                <a:spcPct val="0"/>
              </a:spcBef>
              <a:spcAft>
                <a:spcPct val="0"/>
              </a:spcAft>
            </a:pPr>
            <a:endParaRPr lang="en-US">
              <a:solidFill>
                <a:schemeClr val="accent6">
                  <a:lumMod val="75000"/>
                </a:schemeClr>
              </a:solidFill>
            </a:endParaRPr>
          </a:p>
        </p:txBody>
      </p:sp>
      <p:sp>
        <p:nvSpPr>
          <p:cNvPr id="17" name="Rectangular Callout 16">
            <a:extLst>
              <a:ext uri="{FF2B5EF4-FFF2-40B4-BE49-F238E27FC236}">
                <a16:creationId xmlns="" xmlns:a16="http://schemas.microsoft.com/office/drawing/2014/main" id="{38DC1109-E9DD-E940-8055-A25B3CEBF578}"/>
              </a:ext>
            </a:extLst>
          </p:cNvPr>
          <p:cNvSpPr/>
          <p:nvPr/>
        </p:nvSpPr>
        <p:spPr>
          <a:xfrm>
            <a:off x="331570" y="667420"/>
            <a:ext cx="2781964" cy="1596329"/>
          </a:xfrm>
          <a:prstGeom prst="wedgeRectCallou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fontAlgn="base">
              <a:spcBef>
                <a:spcPct val="0"/>
              </a:spcBef>
              <a:spcAft>
                <a:spcPct val="0"/>
              </a:spcAft>
            </a:pPr>
            <a:endParaRPr lang="en-US">
              <a:noFill/>
            </a:endParaRPr>
          </a:p>
        </p:txBody>
      </p:sp>
      <p:sp>
        <p:nvSpPr>
          <p:cNvPr id="18" name="Rectangular Callout 17">
            <a:extLst>
              <a:ext uri="{FF2B5EF4-FFF2-40B4-BE49-F238E27FC236}">
                <a16:creationId xmlns="" xmlns:a16="http://schemas.microsoft.com/office/drawing/2014/main" id="{B6FBF012-50BB-F744-9CBF-8BA8E1CA180B}"/>
              </a:ext>
            </a:extLst>
          </p:cNvPr>
          <p:cNvSpPr/>
          <p:nvPr/>
        </p:nvSpPr>
        <p:spPr>
          <a:xfrm rot="10800000">
            <a:off x="334620" y="2258797"/>
            <a:ext cx="2781964" cy="1600472"/>
          </a:xfrm>
          <a:prstGeom prst="wedgeRectCallout">
            <a:avLst>
              <a:gd name="adj1" fmla="val -20273"/>
              <a:gd name="adj2" fmla="val 72069"/>
            </a:avLst>
          </a:prstGeom>
          <a:solidFill>
            <a:srgbClr val="1B6674"/>
          </a:solidFill>
          <a:ln w="31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fontAlgn="base">
              <a:spcBef>
                <a:spcPct val="0"/>
              </a:spcBef>
              <a:spcAft>
                <a:spcPct val="0"/>
              </a:spcAft>
            </a:pPr>
            <a:endParaRPr lang="en-US">
              <a:solidFill>
                <a:srgbClr val="FFFFFF"/>
              </a:solidFill>
            </a:endParaRPr>
          </a:p>
        </p:txBody>
      </p:sp>
      <p:sp>
        <p:nvSpPr>
          <p:cNvPr id="19" name="Rectangular Callout 18">
            <a:extLst>
              <a:ext uri="{FF2B5EF4-FFF2-40B4-BE49-F238E27FC236}">
                <a16:creationId xmlns="" xmlns:a16="http://schemas.microsoft.com/office/drawing/2014/main" id="{C396CACC-91C1-2940-85AF-652839B1D86D}"/>
              </a:ext>
            </a:extLst>
          </p:cNvPr>
          <p:cNvSpPr/>
          <p:nvPr/>
        </p:nvSpPr>
        <p:spPr>
          <a:xfrm rot="10800000">
            <a:off x="3119028" y="2120227"/>
            <a:ext cx="2786492" cy="1739043"/>
          </a:xfrm>
          <a:prstGeom prst="wedgeRectCallout">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fontAlgn="base">
              <a:spcBef>
                <a:spcPct val="0"/>
              </a:spcBef>
              <a:spcAft>
                <a:spcPct val="0"/>
              </a:spcAft>
            </a:pPr>
            <a:endParaRPr lang="en-US">
              <a:noFill/>
            </a:endParaRPr>
          </a:p>
        </p:txBody>
      </p:sp>
      <p:sp>
        <p:nvSpPr>
          <p:cNvPr id="20" name="Rectangular Callout 19">
            <a:extLst>
              <a:ext uri="{FF2B5EF4-FFF2-40B4-BE49-F238E27FC236}">
                <a16:creationId xmlns="" xmlns:a16="http://schemas.microsoft.com/office/drawing/2014/main" id="{EC4F9BBE-A376-A943-9E15-588AD03E12CE}"/>
              </a:ext>
            </a:extLst>
          </p:cNvPr>
          <p:cNvSpPr/>
          <p:nvPr/>
        </p:nvSpPr>
        <p:spPr>
          <a:xfrm>
            <a:off x="3123558" y="663278"/>
            <a:ext cx="2781962" cy="1600471"/>
          </a:xfrm>
          <a:prstGeom prst="wedgeRectCallout">
            <a:avLst>
              <a:gd name="adj1" fmla="val -20273"/>
              <a:gd name="adj2" fmla="val 72069"/>
            </a:avLst>
          </a:prstGeom>
          <a:solidFill>
            <a:schemeClr val="tx2"/>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fontAlgn="base">
              <a:spcBef>
                <a:spcPct val="0"/>
              </a:spcBef>
              <a:spcAft>
                <a:spcPct val="0"/>
              </a:spcAft>
            </a:pPr>
            <a:endParaRPr lang="en-US">
              <a:noFill/>
            </a:endParaRPr>
          </a:p>
        </p:txBody>
      </p:sp>
      <p:sp>
        <p:nvSpPr>
          <p:cNvPr id="23" name="TextBox 22">
            <a:extLst>
              <a:ext uri="{FF2B5EF4-FFF2-40B4-BE49-F238E27FC236}">
                <a16:creationId xmlns="" xmlns:a16="http://schemas.microsoft.com/office/drawing/2014/main" id="{A2601AA5-7B96-0742-9692-D763924B1393}"/>
              </a:ext>
            </a:extLst>
          </p:cNvPr>
          <p:cNvSpPr txBox="1"/>
          <p:nvPr/>
        </p:nvSpPr>
        <p:spPr>
          <a:xfrm>
            <a:off x="419025" y="2321801"/>
            <a:ext cx="2641319" cy="1261948"/>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lIns="91430" tIns="45716" rIns="91430" bIns="45716" rtlCol="0" anchor="ctr">
            <a:noAutofit/>
          </a:bodyPr>
          <a:lstStyle>
            <a:defPPr>
              <a:defRPr lang="en-US"/>
            </a:defPPr>
            <a:lvl1pPr lvl="0">
              <a:defRPr>
                <a:solidFill>
                  <a:schemeClr val="lt1"/>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sz="1600" b="1" dirty="0">
                <a:solidFill>
                  <a:srgbClr val="FFFFFF"/>
                </a:solidFill>
              </a:rPr>
              <a:t>Growing demand</a:t>
            </a:r>
          </a:p>
          <a:p>
            <a:r>
              <a:rPr lang="en-US" sz="1200" dirty="0">
                <a:solidFill>
                  <a:srgbClr val="FFFFFF"/>
                </a:solidFill>
              </a:rPr>
              <a:t>There is an increased need for simulation software to test new design concepts, accelerate product development and demonstrate regulatory compliance.</a:t>
            </a:r>
          </a:p>
        </p:txBody>
      </p:sp>
      <p:sp>
        <p:nvSpPr>
          <p:cNvPr id="24" name="TextBox 23">
            <a:extLst>
              <a:ext uri="{FF2B5EF4-FFF2-40B4-BE49-F238E27FC236}">
                <a16:creationId xmlns="" xmlns:a16="http://schemas.microsoft.com/office/drawing/2014/main" id="{6DD98D2D-46B2-2640-923A-C2DD1906B937}"/>
              </a:ext>
            </a:extLst>
          </p:cNvPr>
          <p:cNvSpPr txBox="1"/>
          <p:nvPr/>
        </p:nvSpPr>
        <p:spPr>
          <a:xfrm>
            <a:off x="3200995" y="755394"/>
            <a:ext cx="2636141" cy="123244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91430" tIns="45716" rIns="91430" bIns="45716" rtlCol="0" anchor="ctr">
            <a:noAutofit/>
          </a:bodyPr>
          <a:lstStyle>
            <a:defPPr>
              <a:defRPr lang="en-US"/>
            </a:defPPr>
            <a:lvl1pPr algn="ctr">
              <a:defRPr sz="3200" b="1">
                <a:solidFill>
                  <a:srgbClr val="FFFFFF"/>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pPr algn="l"/>
            <a:r>
              <a:rPr lang="en-US" sz="1600" dirty="0"/>
              <a:t>Short design timelines</a:t>
            </a:r>
            <a:endParaRPr lang="en-US" sz="1600" b="0" dirty="0"/>
          </a:p>
          <a:p>
            <a:pPr algn="l"/>
            <a:r>
              <a:rPr lang="en-US" sz="1200" b="0" dirty="0"/>
              <a:t>Today’s design engineers must produce accurate designs on tight deadlines — in many cases, reducing the prototyping and evaluation phases of their designs.</a:t>
            </a:r>
          </a:p>
        </p:txBody>
      </p:sp>
      <p:sp>
        <p:nvSpPr>
          <p:cNvPr id="25" name="TextBox 24">
            <a:extLst>
              <a:ext uri="{FF2B5EF4-FFF2-40B4-BE49-F238E27FC236}">
                <a16:creationId xmlns="" xmlns:a16="http://schemas.microsoft.com/office/drawing/2014/main" id="{FD3F1991-6F27-6C4B-BBDE-5C3A1A0E241D}"/>
              </a:ext>
            </a:extLst>
          </p:cNvPr>
          <p:cNvSpPr txBox="1"/>
          <p:nvPr/>
        </p:nvSpPr>
        <p:spPr>
          <a:xfrm>
            <a:off x="6006066" y="2263749"/>
            <a:ext cx="2583997" cy="1511867"/>
          </a:xfrm>
          <a:prstGeom prst="rect">
            <a:avLst/>
          </a:prstGeom>
          <a:noFill/>
          <a:ln>
            <a:noFill/>
          </a:ln>
          <a:effectLst/>
        </p:spPr>
        <p:style>
          <a:lnRef idx="1">
            <a:schemeClr val="accent3"/>
          </a:lnRef>
          <a:fillRef idx="3">
            <a:schemeClr val="accent3"/>
          </a:fillRef>
          <a:effectRef idx="2">
            <a:schemeClr val="accent3"/>
          </a:effectRef>
          <a:fontRef idx="minor">
            <a:schemeClr val="lt1"/>
          </a:fontRef>
        </p:style>
        <p:txBody>
          <a:bodyPr wrap="square" lIns="91430" tIns="45716" rIns="91430" bIns="45716" rtlCol="0" anchor="ctr">
            <a:noAutofit/>
          </a:bodyPr>
          <a:lstStyle>
            <a:defPPr>
              <a:defRPr lang="en-US"/>
            </a:defPPr>
            <a:lvl1pPr lvl="0">
              <a:defRPr>
                <a:solidFill>
                  <a:schemeClr val="lt1"/>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r>
              <a:rPr lang="en-US" sz="1100" b="1" dirty="0">
                <a:solidFill>
                  <a:srgbClr val="FFFFFF"/>
                </a:solidFill>
              </a:rPr>
              <a:t> </a:t>
            </a:r>
            <a:endParaRPr lang="en-US" sz="1100" dirty="0">
              <a:solidFill>
                <a:srgbClr val="FFFFFF"/>
              </a:solidFill>
            </a:endParaRPr>
          </a:p>
        </p:txBody>
      </p:sp>
      <p:sp>
        <p:nvSpPr>
          <p:cNvPr id="3" name="TextBox 2"/>
          <p:cNvSpPr txBox="1"/>
          <p:nvPr/>
        </p:nvSpPr>
        <p:spPr>
          <a:xfrm>
            <a:off x="476347" y="3583749"/>
            <a:ext cx="2583997" cy="215444"/>
          </a:xfrm>
          <a:prstGeom prst="rect">
            <a:avLst/>
          </a:prstGeom>
          <a:noFill/>
        </p:spPr>
        <p:txBody>
          <a:bodyPr wrap="square" rtlCol="0">
            <a:spAutoFit/>
          </a:bodyPr>
          <a:lstStyle/>
          <a:p>
            <a:pPr algn="r"/>
            <a:r>
              <a:rPr lang="en-US" sz="800" i="1" dirty="0">
                <a:solidFill>
                  <a:schemeClr val="bg1"/>
                </a:solidFill>
              </a:rPr>
              <a:t>Source: </a:t>
            </a:r>
            <a:r>
              <a:rPr lang="en-US" sz="800" i="1" dirty="0">
                <a:solidFill>
                  <a:schemeClr val="bg1"/>
                </a:solidFill>
                <a:hlinkClick r:id="rId4"/>
              </a:rPr>
              <a:t>ABI Research</a:t>
            </a:r>
            <a:endParaRPr lang="en-US" sz="800" i="1" dirty="0">
              <a:solidFill>
                <a:schemeClr val="bg1"/>
              </a:solidFill>
            </a:endParaRPr>
          </a:p>
        </p:txBody>
      </p:sp>
      <p:sp>
        <p:nvSpPr>
          <p:cNvPr id="31" name="TextBox 30">
            <a:extLst>
              <a:ext uri="{FF2B5EF4-FFF2-40B4-BE49-F238E27FC236}">
                <a16:creationId xmlns="" xmlns:a16="http://schemas.microsoft.com/office/drawing/2014/main" id="{6DD98D2D-46B2-2640-923A-C2DD1906B937}"/>
              </a:ext>
            </a:extLst>
          </p:cNvPr>
          <p:cNvSpPr txBox="1"/>
          <p:nvPr/>
        </p:nvSpPr>
        <p:spPr>
          <a:xfrm>
            <a:off x="6006066" y="2327111"/>
            <a:ext cx="2636141" cy="1472081"/>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91430" tIns="45716" rIns="91430" bIns="45716" rtlCol="0" anchor="ctr">
            <a:noAutofit/>
          </a:bodyPr>
          <a:lstStyle>
            <a:defPPr>
              <a:defRPr lang="en-US"/>
            </a:defPPr>
            <a:lvl1pPr algn="ctr">
              <a:defRPr sz="3200" b="1">
                <a:solidFill>
                  <a:srgbClr val="FFFFFF"/>
                </a:solidFill>
                <a:latin typeface="+mn-lt"/>
                <a:cs typeface="+mn-cs"/>
              </a:defRPr>
            </a:lvl1pPr>
            <a:lvl2pPr>
              <a:defRPr>
                <a:solidFill>
                  <a:schemeClr val="lt1"/>
                </a:solidFill>
                <a:latin typeface="+mn-lt"/>
                <a:cs typeface="+mn-cs"/>
              </a:defRPr>
            </a:lvl2pPr>
            <a:lvl3pPr>
              <a:defRPr>
                <a:solidFill>
                  <a:schemeClr val="lt1"/>
                </a:solidFill>
                <a:latin typeface="+mn-lt"/>
                <a:cs typeface="+mn-cs"/>
              </a:defRPr>
            </a:lvl3pPr>
            <a:lvl4pPr>
              <a:defRPr>
                <a:solidFill>
                  <a:schemeClr val="lt1"/>
                </a:solidFill>
                <a:latin typeface="+mn-lt"/>
                <a:cs typeface="+mn-cs"/>
              </a:defRPr>
            </a:lvl4pPr>
            <a:lvl5pPr>
              <a:defRPr>
                <a:solidFill>
                  <a:schemeClr val="lt1"/>
                </a:solidFill>
                <a:latin typeface="+mn-lt"/>
                <a:cs typeface="+mn-cs"/>
              </a:defRPr>
            </a:lvl5pPr>
            <a:lvl6pPr>
              <a:defRPr>
                <a:solidFill>
                  <a:schemeClr val="lt1"/>
                </a:solidFill>
                <a:latin typeface="+mn-lt"/>
                <a:cs typeface="+mn-cs"/>
              </a:defRPr>
            </a:lvl6pPr>
            <a:lvl7pPr>
              <a:defRPr>
                <a:solidFill>
                  <a:schemeClr val="lt1"/>
                </a:solidFill>
                <a:latin typeface="+mn-lt"/>
                <a:cs typeface="+mn-cs"/>
              </a:defRPr>
            </a:lvl7pPr>
            <a:lvl8pPr>
              <a:defRPr>
                <a:solidFill>
                  <a:schemeClr val="lt1"/>
                </a:solidFill>
                <a:latin typeface="+mn-lt"/>
                <a:cs typeface="+mn-cs"/>
              </a:defRPr>
            </a:lvl8pPr>
            <a:lvl9pPr>
              <a:defRPr>
                <a:solidFill>
                  <a:schemeClr val="lt1"/>
                </a:solidFill>
                <a:latin typeface="+mn-lt"/>
                <a:cs typeface="+mn-cs"/>
              </a:defRPr>
            </a:lvl9pPr>
          </a:lstStyle>
          <a:p>
            <a:pPr algn="l"/>
            <a:r>
              <a:rPr lang="en-US" sz="1600" dirty="0"/>
              <a:t>Desire for more advanced simulation</a:t>
            </a:r>
          </a:p>
          <a:p>
            <a:pPr algn="l"/>
            <a:r>
              <a:rPr lang="en-US" sz="1200" b="0" dirty="0"/>
              <a:t>Existing simulation tools in the market lack advanced analysis capabilities, model portability and flexibility, and easy library synchronization.</a:t>
            </a:r>
          </a:p>
        </p:txBody>
      </p:sp>
      <p:sp>
        <p:nvSpPr>
          <p:cNvPr id="33" name="TextBox 32"/>
          <p:cNvSpPr txBox="1"/>
          <p:nvPr/>
        </p:nvSpPr>
        <p:spPr>
          <a:xfrm>
            <a:off x="334621" y="3855125"/>
            <a:ext cx="8359059" cy="523220"/>
          </a:xfrm>
          <a:prstGeom prst="rect">
            <a:avLst/>
          </a:prstGeom>
          <a:solidFill>
            <a:schemeClr val="bg2"/>
          </a:solidFill>
          <a:ln w="3175">
            <a:solidFill>
              <a:schemeClr val="accent5">
                <a:lumMod val="50000"/>
              </a:schemeClr>
            </a:solidFill>
          </a:ln>
          <a:effectLst/>
        </p:spPr>
        <p:txBody>
          <a:bodyPr wrap="square" rtlCol="0">
            <a:spAutoFit/>
          </a:bodyPr>
          <a:lstStyle/>
          <a:p>
            <a:pPr algn="ctr"/>
            <a:r>
              <a:rPr lang="en-US" sz="1400" b="1" dirty="0">
                <a:solidFill>
                  <a:schemeClr val="bg1"/>
                </a:solidFill>
              </a:rPr>
              <a:t>“Tools that are intuitive and include system-level simulation capabilities can </a:t>
            </a:r>
            <a:br>
              <a:rPr lang="en-US" sz="1400" b="1" dirty="0">
                <a:solidFill>
                  <a:schemeClr val="bg1"/>
                </a:solidFill>
              </a:rPr>
            </a:br>
            <a:r>
              <a:rPr lang="en-US" sz="1400" b="1" dirty="0">
                <a:solidFill>
                  <a:schemeClr val="bg1"/>
                </a:solidFill>
              </a:rPr>
              <a:t>cut the development time and speed time to market.” </a:t>
            </a:r>
            <a:r>
              <a:rPr lang="en-US" sz="1400" dirty="0">
                <a:solidFill>
                  <a:schemeClr val="bg1"/>
                </a:solidFill>
              </a:rPr>
              <a:t>– Kevin Anderson, </a:t>
            </a:r>
            <a:r>
              <a:rPr lang="en-US" sz="1400" dirty="0" err="1">
                <a:solidFill>
                  <a:schemeClr val="bg1"/>
                </a:solidFill>
              </a:rPr>
              <a:t>Omdia</a:t>
            </a:r>
            <a:endParaRPr lang="en-US" sz="1400" dirty="0">
              <a:solidFill>
                <a:schemeClr val="bg1"/>
              </a:solidFill>
            </a:endParaRPr>
          </a:p>
        </p:txBody>
      </p:sp>
      <p:sp>
        <p:nvSpPr>
          <p:cNvPr id="21" name="Slide Number Placeholder 3"/>
          <p:cNvSpPr>
            <a:spLocks noGrp="1"/>
          </p:cNvSpPr>
          <p:nvPr>
            <p:ph type="sldNum" sz="quarter" idx="10"/>
          </p:nvPr>
        </p:nvSpPr>
        <p:spPr>
          <a:xfrm>
            <a:off x="6710089" y="4410873"/>
            <a:ext cx="2133600" cy="154781"/>
          </a:xfrm>
        </p:spPr>
        <p:txBody>
          <a:bodyPr/>
          <a:lstStyle/>
          <a:p>
            <a:fld id="{3B20521C-F793-4067-BB07-C7AF74E21EF3}" type="slidenum">
              <a:rPr lang="en-US" smtClean="0">
                <a:solidFill>
                  <a:srgbClr val="000000"/>
                </a:solidFill>
              </a:rPr>
              <a:pPr/>
              <a:t>7</a:t>
            </a:fld>
            <a:endParaRPr lang="en-US" dirty="0">
              <a:solidFill>
                <a:srgbClr val="000000"/>
              </a:solidFill>
            </a:endParaRPr>
          </a:p>
        </p:txBody>
      </p:sp>
      <p:pic>
        <p:nvPicPr>
          <p:cNvPr id="6" name="Picture 5">
            <a:extLst>
              <a:ext uri="{FF2B5EF4-FFF2-40B4-BE49-F238E27FC236}">
                <a16:creationId xmlns="" xmlns:a16="http://schemas.microsoft.com/office/drawing/2014/main" id="{1816FA82-FA48-4584-9934-81E995C011A0}"/>
              </a:ext>
            </a:extLst>
          </p:cNvPr>
          <p:cNvPicPr>
            <a:picLocks noChangeAspect="1"/>
          </p:cNvPicPr>
          <p:nvPr/>
        </p:nvPicPr>
        <p:blipFill>
          <a:blip r:embed="rId5"/>
          <a:stretch>
            <a:fillRect/>
          </a:stretch>
        </p:blipFill>
        <p:spPr>
          <a:xfrm>
            <a:off x="4073703" y="2678902"/>
            <a:ext cx="873922" cy="900316"/>
          </a:xfrm>
          <a:prstGeom prst="rect">
            <a:avLst/>
          </a:prstGeom>
        </p:spPr>
      </p:pic>
      <p:pic>
        <p:nvPicPr>
          <p:cNvPr id="7" name="Picture 6">
            <a:extLst>
              <a:ext uri="{FF2B5EF4-FFF2-40B4-BE49-F238E27FC236}">
                <a16:creationId xmlns="" xmlns:a16="http://schemas.microsoft.com/office/drawing/2014/main" id="{503A91CB-F400-4F53-BEEC-D7C958CBCCD3}"/>
              </a:ext>
            </a:extLst>
          </p:cNvPr>
          <p:cNvPicPr>
            <a:picLocks noChangeAspect="1"/>
          </p:cNvPicPr>
          <p:nvPr/>
        </p:nvPicPr>
        <p:blipFill>
          <a:blip r:embed="rId6"/>
          <a:stretch>
            <a:fillRect/>
          </a:stretch>
        </p:blipFill>
        <p:spPr>
          <a:xfrm>
            <a:off x="7007447" y="918864"/>
            <a:ext cx="1303469" cy="877946"/>
          </a:xfrm>
          <a:prstGeom prst="rect">
            <a:avLst/>
          </a:prstGeom>
        </p:spPr>
      </p:pic>
    </p:spTree>
    <p:extLst>
      <p:ext uri="{BB962C8B-B14F-4D97-AF65-F5344CB8AC3E}">
        <p14:creationId xmlns:p14="http://schemas.microsoft.com/office/powerpoint/2010/main" val="9121476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 xmlns:a16="http://schemas.microsoft.com/office/drawing/2014/main" id="{4A42631A-7A5C-4FFA-AA17-C9A59478EA7D}"/>
              </a:ext>
            </a:extLst>
          </p:cNvPr>
          <p:cNvSpPr/>
          <p:nvPr/>
        </p:nvSpPr>
        <p:spPr>
          <a:xfrm>
            <a:off x="0" y="760260"/>
            <a:ext cx="9144000" cy="1749290"/>
          </a:xfrm>
          <a:prstGeom prst="rect">
            <a:avLst/>
          </a:prstGeom>
          <a:solidFill>
            <a:schemeClr val="bg1">
              <a:lumMod val="8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rtlCol="0" anchor="ctr"/>
          <a:lstStyle/>
          <a:p>
            <a:pPr algn="ctr"/>
            <a:endParaRPr lang="en-US" dirty="0"/>
          </a:p>
        </p:txBody>
      </p:sp>
      <p:cxnSp>
        <p:nvCxnSpPr>
          <p:cNvPr id="20" name="Straight Connector 19">
            <a:extLst>
              <a:ext uri="{FF2B5EF4-FFF2-40B4-BE49-F238E27FC236}">
                <a16:creationId xmlns="" xmlns:a16="http://schemas.microsoft.com/office/drawing/2014/main" id="{0180C6E7-D429-4B7F-A53A-A16E03A4C3DB}"/>
              </a:ext>
            </a:extLst>
          </p:cNvPr>
          <p:cNvCxnSpPr>
            <a:cxnSpLocks/>
          </p:cNvCxnSpPr>
          <p:nvPr/>
        </p:nvCxnSpPr>
        <p:spPr>
          <a:xfrm>
            <a:off x="1" y="1319978"/>
            <a:ext cx="9139082" cy="0"/>
          </a:xfrm>
          <a:prstGeom prst="line">
            <a:avLst/>
          </a:prstGeom>
          <a:ln w="7620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197" name="Title 196"/>
          <p:cNvSpPr>
            <a:spLocks noGrp="1"/>
          </p:cNvSpPr>
          <p:nvPr>
            <p:ph type="title"/>
          </p:nvPr>
        </p:nvSpPr>
        <p:spPr>
          <a:xfrm>
            <a:off x="152401" y="121238"/>
            <a:ext cx="8986682" cy="610791"/>
          </a:xfrm>
        </p:spPr>
        <p:txBody>
          <a:bodyPr/>
          <a:lstStyle/>
          <a:p>
            <a:r>
              <a:rPr lang="en-US" sz="2700" dirty="0">
                <a:solidFill>
                  <a:srgbClr val="DE0000"/>
                </a:solidFill>
              </a:rPr>
              <a:t>Is </a:t>
            </a:r>
            <a:r>
              <a:rPr lang="en-US" sz="2700" dirty="0" smtClean="0">
                <a:solidFill>
                  <a:srgbClr val="DE0000"/>
                </a:solidFill>
              </a:rPr>
              <a:t>PSpice</a:t>
            </a:r>
            <a:r>
              <a:rPr lang="en-US" sz="2700" baseline="30000" dirty="0" smtClean="0"/>
              <a:t> </a:t>
            </a:r>
            <a:r>
              <a:rPr lang="en-US" sz="2700" dirty="0" smtClean="0">
                <a:solidFill>
                  <a:srgbClr val="DE0000"/>
                </a:solidFill>
              </a:rPr>
              <a:t> </a:t>
            </a:r>
            <a:r>
              <a:rPr lang="en-US" sz="2700" dirty="0">
                <a:solidFill>
                  <a:srgbClr val="DE0000"/>
                </a:solidFill>
              </a:rPr>
              <a:t>for TI replacing other TI tools?</a:t>
            </a:r>
          </a:p>
        </p:txBody>
      </p:sp>
      <p:sp>
        <p:nvSpPr>
          <p:cNvPr id="6" name="TextBox 5"/>
          <p:cNvSpPr txBox="1"/>
          <p:nvPr/>
        </p:nvSpPr>
        <p:spPr>
          <a:xfrm>
            <a:off x="5127797" y="1900126"/>
            <a:ext cx="1363663" cy="523208"/>
          </a:xfrm>
          <a:prstGeom prst="rect">
            <a:avLst/>
          </a:prstGeom>
          <a:noFill/>
        </p:spPr>
        <p:txBody>
          <a:bodyPr wrap="square" lIns="91426" tIns="45714" rIns="91426" bIns="45714" rtlCol="0">
            <a:spAutoFit/>
          </a:bodyPr>
          <a:lstStyle/>
          <a:p>
            <a:pPr algn="ctr" defTabSz="914310"/>
            <a:r>
              <a:rPr lang="en-US" sz="1400" dirty="0">
                <a:solidFill>
                  <a:schemeClr val="tx2"/>
                </a:solidFill>
                <a:cs typeface="Arial" charset="0"/>
              </a:rPr>
              <a:t>Design &amp; simulation</a:t>
            </a:r>
          </a:p>
        </p:txBody>
      </p:sp>
      <p:sp>
        <p:nvSpPr>
          <p:cNvPr id="8" name="TextBox 7"/>
          <p:cNvSpPr txBox="1"/>
          <p:nvPr/>
        </p:nvSpPr>
        <p:spPr>
          <a:xfrm>
            <a:off x="7234228" y="1897222"/>
            <a:ext cx="1405313" cy="523208"/>
          </a:xfrm>
          <a:prstGeom prst="rect">
            <a:avLst/>
          </a:prstGeom>
          <a:noFill/>
        </p:spPr>
        <p:txBody>
          <a:bodyPr wrap="square" lIns="91426" tIns="45714" rIns="91426" bIns="45714" rtlCol="0">
            <a:spAutoFit/>
          </a:bodyPr>
          <a:lstStyle/>
          <a:p>
            <a:pPr algn="ctr" defTabSz="914310"/>
            <a:r>
              <a:rPr lang="en-US" sz="1400" dirty="0">
                <a:solidFill>
                  <a:schemeClr val="accent6">
                    <a:lumMod val="75000"/>
                  </a:schemeClr>
                </a:solidFill>
                <a:cs typeface="Arial" charset="0"/>
              </a:rPr>
              <a:t>Design </a:t>
            </a:r>
          </a:p>
          <a:p>
            <a:pPr algn="ctr" defTabSz="914310"/>
            <a:r>
              <a:rPr lang="en-US" sz="1400" dirty="0">
                <a:solidFill>
                  <a:schemeClr val="accent6">
                    <a:lumMod val="75000"/>
                  </a:schemeClr>
                </a:solidFill>
                <a:cs typeface="Arial" charset="0"/>
              </a:rPr>
              <a:t>support</a:t>
            </a:r>
          </a:p>
        </p:txBody>
      </p:sp>
      <p:sp>
        <p:nvSpPr>
          <p:cNvPr id="11" name="TextBox 10"/>
          <p:cNvSpPr txBox="1"/>
          <p:nvPr/>
        </p:nvSpPr>
        <p:spPr>
          <a:xfrm>
            <a:off x="588975" y="1892353"/>
            <a:ext cx="1363663" cy="523208"/>
          </a:xfrm>
          <a:prstGeom prst="rect">
            <a:avLst/>
          </a:prstGeom>
          <a:noFill/>
        </p:spPr>
        <p:txBody>
          <a:bodyPr wrap="square" lIns="91426" tIns="45714" rIns="91426" bIns="45714" rtlCol="0">
            <a:spAutoFit/>
          </a:bodyPr>
          <a:lstStyle/>
          <a:p>
            <a:pPr algn="ctr" defTabSz="914310"/>
            <a:r>
              <a:rPr lang="en-US" sz="1400" dirty="0">
                <a:solidFill>
                  <a:srgbClr val="1B6674"/>
                </a:solidFill>
                <a:cs typeface="Arial" charset="0"/>
              </a:rPr>
              <a:t>Fundamentals &amp; skill-building</a:t>
            </a:r>
          </a:p>
        </p:txBody>
      </p:sp>
      <p:sp>
        <p:nvSpPr>
          <p:cNvPr id="170" name="TextBox 169"/>
          <p:cNvSpPr txBox="1"/>
          <p:nvPr/>
        </p:nvSpPr>
        <p:spPr>
          <a:xfrm>
            <a:off x="2804060" y="1891735"/>
            <a:ext cx="1551859" cy="523208"/>
          </a:xfrm>
          <a:prstGeom prst="rect">
            <a:avLst/>
          </a:prstGeom>
          <a:noFill/>
        </p:spPr>
        <p:txBody>
          <a:bodyPr wrap="square" lIns="91426" tIns="45714" rIns="91426" bIns="45714" rtlCol="0">
            <a:spAutoFit/>
          </a:bodyPr>
          <a:lstStyle/>
          <a:p>
            <a:pPr algn="ctr" defTabSz="914310"/>
            <a:r>
              <a:rPr lang="en-US" sz="1400" dirty="0">
                <a:solidFill>
                  <a:schemeClr val="tx1">
                    <a:lumMod val="75000"/>
                    <a:lumOff val="25000"/>
                  </a:schemeClr>
                </a:solidFill>
                <a:cs typeface="Arial" charset="0"/>
              </a:rPr>
              <a:t>Investigation &amp; brainstorming</a:t>
            </a:r>
          </a:p>
        </p:txBody>
      </p:sp>
      <p:sp>
        <p:nvSpPr>
          <p:cNvPr id="106" name="Oval 105">
            <a:extLst>
              <a:ext uri="{FF2B5EF4-FFF2-40B4-BE49-F238E27FC236}">
                <a16:creationId xmlns="" xmlns:a16="http://schemas.microsoft.com/office/drawing/2014/main" id="{53625FF9-5F6C-4BEE-8C18-68A7DCA4913F}"/>
              </a:ext>
            </a:extLst>
          </p:cNvPr>
          <p:cNvSpPr/>
          <p:nvPr/>
        </p:nvSpPr>
        <p:spPr>
          <a:xfrm>
            <a:off x="849842" y="912453"/>
            <a:ext cx="841931" cy="841931"/>
          </a:xfrm>
          <a:prstGeom prst="ellipse">
            <a:avLst/>
          </a:prstGeom>
          <a:solidFill>
            <a:srgbClr val="1B6674"/>
          </a:solidFill>
          <a:ln>
            <a:solidFill>
              <a:srgbClr val="1B66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 xmlns:a16="http://schemas.microsoft.com/office/drawing/2014/main" id="{6D7E7708-C429-42CD-B291-9553965F1326}"/>
              </a:ext>
            </a:extLst>
          </p:cNvPr>
          <p:cNvGrpSpPr/>
          <p:nvPr/>
        </p:nvGrpSpPr>
        <p:grpSpPr>
          <a:xfrm>
            <a:off x="7492537" y="915012"/>
            <a:ext cx="841931" cy="841931"/>
            <a:chOff x="6238549" y="965171"/>
            <a:chExt cx="841931" cy="841931"/>
          </a:xfrm>
        </p:grpSpPr>
        <p:sp>
          <p:nvSpPr>
            <p:cNvPr id="104" name="Oval 103">
              <a:extLst>
                <a:ext uri="{FF2B5EF4-FFF2-40B4-BE49-F238E27FC236}">
                  <a16:creationId xmlns="" xmlns:a16="http://schemas.microsoft.com/office/drawing/2014/main" id="{7CD9E555-4591-44F5-9C55-6152B74CA592}"/>
                </a:ext>
              </a:extLst>
            </p:cNvPr>
            <p:cNvSpPr/>
            <p:nvPr/>
          </p:nvSpPr>
          <p:spPr>
            <a:xfrm>
              <a:off x="6238549" y="965171"/>
              <a:ext cx="841931" cy="841931"/>
            </a:xfrm>
            <a:prstGeom prst="ellipse">
              <a:avLst/>
            </a:prstGeom>
            <a:solidFill>
              <a:schemeClr val="accent2">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8" name="Group 257">
              <a:extLst>
                <a:ext uri="{FF2B5EF4-FFF2-40B4-BE49-F238E27FC236}">
                  <a16:creationId xmlns="" xmlns:a16="http://schemas.microsoft.com/office/drawing/2014/main" id="{5FC53A7A-3D42-48C2-AD5D-6694A204C893}"/>
                </a:ext>
              </a:extLst>
            </p:cNvPr>
            <p:cNvGrpSpPr/>
            <p:nvPr/>
          </p:nvGrpSpPr>
          <p:grpSpPr>
            <a:xfrm>
              <a:off x="6409957" y="1178905"/>
              <a:ext cx="541050" cy="426567"/>
              <a:chOff x="2205038" y="1149350"/>
              <a:chExt cx="1095375" cy="863601"/>
            </a:xfrm>
          </p:grpSpPr>
          <p:sp>
            <p:nvSpPr>
              <p:cNvPr id="259" name="Freeform 5">
                <a:extLst>
                  <a:ext uri="{FF2B5EF4-FFF2-40B4-BE49-F238E27FC236}">
                    <a16:creationId xmlns="" xmlns:a16="http://schemas.microsoft.com/office/drawing/2014/main" id="{55EDBEE4-7F4B-4ED3-9C8E-1B59C6CED5B9}"/>
                  </a:ext>
                </a:extLst>
              </p:cNvPr>
              <p:cNvSpPr>
                <a:spLocks/>
              </p:cNvSpPr>
              <p:nvPr/>
            </p:nvSpPr>
            <p:spPr bwMode="auto">
              <a:xfrm>
                <a:off x="2205038" y="1149350"/>
                <a:ext cx="639763" cy="611188"/>
              </a:xfrm>
              <a:custGeom>
                <a:avLst/>
                <a:gdLst>
                  <a:gd name="T0" fmla="*/ 677 w 677"/>
                  <a:gd name="T1" fmla="*/ 262 h 645"/>
                  <a:gd name="T2" fmla="*/ 677 w 677"/>
                  <a:gd name="T3" fmla="*/ 46 h 645"/>
                  <a:gd name="T4" fmla="*/ 631 w 677"/>
                  <a:gd name="T5" fmla="*/ 0 h 645"/>
                  <a:gd name="T6" fmla="*/ 48 w 677"/>
                  <a:gd name="T7" fmla="*/ 0 h 645"/>
                  <a:gd name="T8" fmla="*/ 2 w 677"/>
                  <a:gd name="T9" fmla="*/ 46 h 645"/>
                  <a:gd name="T10" fmla="*/ 2 w 677"/>
                  <a:gd name="T11" fmla="*/ 461 h 645"/>
                  <a:gd name="T12" fmla="*/ 45 w 677"/>
                  <a:gd name="T13" fmla="*/ 503 h 645"/>
                  <a:gd name="T14" fmla="*/ 114 w 677"/>
                  <a:gd name="T15" fmla="*/ 503 h 645"/>
                  <a:gd name="T16" fmla="*/ 114 w 677"/>
                  <a:gd name="T17" fmla="*/ 645 h 645"/>
                  <a:gd name="T18" fmla="*/ 256 w 677"/>
                  <a:gd name="T19" fmla="*/ 507 h 645"/>
                  <a:gd name="T20" fmla="*/ 484 w 677"/>
                  <a:gd name="T21" fmla="*/ 50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77" h="645">
                    <a:moveTo>
                      <a:pt x="677" y="262"/>
                    </a:moveTo>
                    <a:cubicBezTo>
                      <a:pt x="677" y="155"/>
                      <a:pt x="677" y="46"/>
                      <a:pt x="677" y="46"/>
                    </a:cubicBezTo>
                    <a:cubicBezTo>
                      <a:pt x="677" y="21"/>
                      <a:pt x="657" y="0"/>
                      <a:pt x="631" y="0"/>
                    </a:cubicBezTo>
                    <a:cubicBezTo>
                      <a:pt x="48" y="0"/>
                      <a:pt x="48" y="0"/>
                      <a:pt x="48" y="0"/>
                    </a:cubicBezTo>
                    <a:cubicBezTo>
                      <a:pt x="22" y="0"/>
                      <a:pt x="2" y="21"/>
                      <a:pt x="2" y="46"/>
                    </a:cubicBezTo>
                    <a:cubicBezTo>
                      <a:pt x="2" y="461"/>
                      <a:pt x="2" y="461"/>
                      <a:pt x="2" y="461"/>
                    </a:cubicBezTo>
                    <a:cubicBezTo>
                      <a:pt x="2" y="461"/>
                      <a:pt x="0" y="502"/>
                      <a:pt x="45" y="503"/>
                    </a:cubicBezTo>
                    <a:cubicBezTo>
                      <a:pt x="95" y="504"/>
                      <a:pt x="114" y="503"/>
                      <a:pt x="114" y="503"/>
                    </a:cubicBezTo>
                    <a:cubicBezTo>
                      <a:pt x="114" y="645"/>
                      <a:pt x="114" y="645"/>
                      <a:pt x="114" y="645"/>
                    </a:cubicBezTo>
                    <a:cubicBezTo>
                      <a:pt x="256" y="507"/>
                      <a:pt x="256" y="507"/>
                      <a:pt x="256" y="507"/>
                    </a:cubicBezTo>
                    <a:cubicBezTo>
                      <a:pt x="256" y="507"/>
                      <a:pt x="379" y="507"/>
                      <a:pt x="484" y="507"/>
                    </a:cubicBezTo>
                  </a:path>
                </a:pathLst>
              </a:custGeom>
              <a:noFill/>
              <a:ln w="12700"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0" name="Freeform 6">
                <a:extLst>
                  <a:ext uri="{FF2B5EF4-FFF2-40B4-BE49-F238E27FC236}">
                    <a16:creationId xmlns="" xmlns:a16="http://schemas.microsoft.com/office/drawing/2014/main" id="{EC6C00E8-4290-45A4-A857-4DE680C008C0}"/>
                  </a:ext>
                </a:extLst>
              </p:cNvPr>
              <p:cNvSpPr>
                <a:spLocks noEditPoints="1"/>
              </p:cNvSpPr>
              <p:nvPr/>
            </p:nvSpPr>
            <p:spPr bwMode="auto">
              <a:xfrm>
                <a:off x="2384425" y="1387475"/>
                <a:ext cx="282575" cy="179388"/>
              </a:xfrm>
              <a:custGeom>
                <a:avLst/>
                <a:gdLst>
                  <a:gd name="T0" fmla="*/ 214 w 299"/>
                  <a:gd name="T1" fmla="*/ 20 h 188"/>
                  <a:gd name="T2" fmla="*/ 279 w 299"/>
                  <a:gd name="T3" fmla="*/ 80 h 188"/>
                  <a:gd name="T4" fmla="*/ 279 w 299"/>
                  <a:gd name="T5" fmla="*/ 168 h 188"/>
                  <a:gd name="T6" fmla="*/ 20 w 299"/>
                  <a:gd name="T7" fmla="*/ 168 h 188"/>
                  <a:gd name="T8" fmla="*/ 20 w 299"/>
                  <a:gd name="T9" fmla="*/ 80 h 188"/>
                  <a:gd name="T10" fmla="*/ 85 w 299"/>
                  <a:gd name="T11" fmla="*/ 20 h 188"/>
                  <a:gd name="T12" fmla="*/ 214 w 299"/>
                  <a:gd name="T13" fmla="*/ 20 h 188"/>
                  <a:gd name="T14" fmla="*/ 214 w 299"/>
                  <a:gd name="T15" fmla="*/ 0 h 188"/>
                  <a:gd name="T16" fmla="*/ 85 w 299"/>
                  <a:gd name="T17" fmla="*/ 0 h 188"/>
                  <a:gd name="T18" fmla="*/ 0 w 299"/>
                  <a:gd name="T19" fmla="*/ 80 h 188"/>
                  <a:gd name="T20" fmla="*/ 0 w 299"/>
                  <a:gd name="T21" fmla="*/ 168 h 188"/>
                  <a:gd name="T22" fmla="*/ 20 w 299"/>
                  <a:gd name="T23" fmla="*/ 188 h 188"/>
                  <a:gd name="T24" fmla="*/ 279 w 299"/>
                  <a:gd name="T25" fmla="*/ 188 h 188"/>
                  <a:gd name="T26" fmla="*/ 299 w 299"/>
                  <a:gd name="T27" fmla="*/ 168 h 188"/>
                  <a:gd name="T28" fmla="*/ 299 w 299"/>
                  <a:gd name="T29" fmla="*/ 80 h 188"/>
                  <a:gd name="T30" fmla="*/ 214 w 299"/>
                  <a:gd name="T31"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9" h="188">
                    <a:moveTo>
                      <a:pt x="214" y="20"/>
                    </a:moveTo>
                    <a:cubicBezTo>
                      <a:pt x="253" y="20"/>
                      <a:pt x="279" y="46"/>
                      <a:pt x="279" y="80"/>
                    </a:cubicBezTo>
                    <a:cubicBezTo>
                      <a:pt x="279" y="168"/>
                      <a:pt x="279" y="168"/>
                      <a:pt x="279" y="168"/>
                    </a:cubicBezTo>
                    <a:cubicBezTo>
                      <a:pt x="20" y="168"/>
                      <a:pt x="20" y="168"/>
                      <a:pt x="20" y="168"/>
                    </a:cubicBezTo>
                    <a:cubicBezTo>
                      <a:pt x="20" y="80"/>
                      <a:pt x="20" y="80"/>
                      <a:pt x="20" y="80"/>
                    </a:cubicBezTo>
                    <a:cubicBezTo>
                      <a:pt x="20" y="46"/>
                      <a:pt x="46" y="20"/>
                      <a:pt x="85" y="20"/>
                    </a:cubicBezTo>
                    <a:cubicBezTo>
                      <a:pt x="214" y="20"/>
                      <a:pt x="214" y="20"/>
                      <a:pt x="214" y="20"/>
                    </a:cubicBezTo>
                    <a:moveTo>
                      <a:pt x="214" y="0"/>
                    </a:moveTo>
                    <a:cubicBezTo>
                      <a:pt x="85" y="0"/>
                      <a:pt x="85" y="0"/>
                      <a:pt x="85" y="0"/>
                    </a:cubicBezTo>
                    <a:cubicBezTo>
                      <a:pt x="36" y="0"/>
                      <a:pt x="0" y="34"/>
                      <a:pt x="0" y="80"/>
                    </a:cubicBezTo>
                    <a:cubicBezTo>
                      <a:pt x="0" y="168"/>
                      <a:pt x="0" y="168"/>
                      <a:pt x="0" y="168"/>
                    </a:cubicBezTo>
                    <a:cubicBezTo>
                      <a:pt x="0" y="179"/>
                      <a:pt x="9" y="188"/>
                      <a:pt x="20" y="188"/>
                    </a:cubicBezTo>
                    <a:cubicBezTo>
                      <a:pt x="279" y="188"/>
                      <a:pt x="279" y="188"/>
                      <a:pt x="279" y="188"/>
                    </a:cubicBezTo>
                    <a:cubicBezTo>
                      <a:pt x="290" y="188"/>
                      <a:pt x="299" y="179"/>
                      <a:pt x="299" y="168"/>
                    </a:cubicBezTo>
                    <a:cubicBezTo>
                      <a:pt x="299" y="80"/>
                      <a:pt x="299" y="80"/>
                      <a:pt x="299" y="80"/>
                    </a:cubicBezTo>
                    <a:cubicBezTo>
                      <a:pt x="299" y="34"/>
                      <a:pt x="263" y="0"/>
                      <a:pt x="21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1" name="Freeform 7">
                <a:extLst>
                  <a:ext uri="{FF2B5EF4-FFF2-40B4-BE49-F238E27FC236}">
                    <a16:creationId xmlns="" xmlns:a16="http://schemas.microsoft.com/office/drawing/2014/main" id="{F96502BE-4C21-428C-8B81-EA6C56F61B9F}"/>
                  </a:ext>
                </a:extLst>
              </p:cNvPr>
              <p:cNvSpPr>
                <a:spLocks noEditPoints="1"/>
              </p:cNvSpPr>
              <p:nvPr/>
            </p:nvSpPr>
            <p:spPr bwMode="auto">
              <a:xfrm>
                <a:off x="2447925" y="1212850"/>
                <a:ext cx="157163" cy="157163"/>
              </a:xfrm>
              <a:custGeom>
                <a:avLst/>
                <a:gdLst>
                  <a:gd name="T0" fmla="*/ 82 w 165"/>
                  <a:gd name="T1" fmla="*/ 20 h 166"/>
                  <a:gd name="T2" fmla="*/ 145 w 165"/>
                  <a:gd name="T3" fmla="*/ 83 h 166"/>
                  <a:gd name="T4" fmla="*/ 82 w 165"/>
                  <a:gd name="T5" fmla="*/ 146 h 166"/>
                  <a:gd name="T6" fmla="*/ 20 w 165"/>
                  <a:gd name="T7" fmla="*/ 83 h 166"/>
                  <a:gd name="T8" fmla="*/ 82 w 165"/>
                  <a:gd name="T9" fmla="*/ 20 h 166"/>
                  <a:gd name="T10" fmla="*/ 82 w 165"/>
                  <a:gd name="T11" fmla="*/ 0 h 166"/>
                  <a:gd name="T12" fmla="*/ 0 w 165"/>
                  <a:gd name="T13" fmla="*/ 83 h 166"/>
                  <a:gd name="T14" fmla="*/ 82 w 165"/>
                  <a:gd name="T15" fmla="*/ 166 h 166"/>
                  <a:gd name="T16" fmla="*/ 165 w 165"/>
                  <a:gd name="T17" fmla="*/ 83 h 166"/>
                  <a:gd name="T18" fmla="*/ 82 w 165"/>
                  <a:gd name="T19"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6">
                    <a:moveTo>
                      <a:pt x="82" y="20"/>
                    </a:moveTo>
                    <a:cubicBezTo>
                      <a:pt x="117" y="20"/>
                      <a:pt x="145" y="48"/>
                      <a:pt x="145" y="83"/>
                    </a:cubicBezTo>
                    <a:cubicBezTo>
                      <a:pt x="145" y="117"/>
                      <a:pt x="117" y="146"/>
                      <a:pt x="82" y="146"/>
                    </a:cubicBezTo>
                    <a:cubicBezTo>
                      <a:pt x="48" y="146"/>
                      <a:pt x="20" y="117"/>
                      <a:pt x="20" y="83"/>
                    </a:cubicBezTo>
                    <a:cubicBezTo>
                      <a:pt x="20" y="48"/>
                      <a:pt x="48" y="20"/>
                      <a:pt x="82" y="20"/>
                    </a:cubicBezTo>
                    <a:moveTo>
                      <a:pt x="82" y="0"/>
                    </a:moveTo>
                    <a:cubicBezTo>
                      <a:pt x="37" y="0"/>
                      <a:pt x="0" y="37"/>
                      <a:pt x="0" y="83"/>
                    </a:cubicBezTo>
                    <a:cubicBezTo>
                      <a:pt x="0" y="128"/>
                      <a:pt x="37" y="166"/>
                      <a:pt x="82" y="166"/>
                    </a:cubicBezTo>
                    <a:cubicBezTo>
                      <a:pt x="128" y="166"/>
                      <a:pt x="165" y="128"/>
                      <a:pt x="165" y="83"/>
                    </a:cubicBezTo>
                    <a:cubicBezTo>
                      <a:pt x="165" y="37"/>
                      <a:pt x="128" y="0"/>
                      <a:pt x="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2" name="Line 8">
                <a:extLst>
                  <a:ext uri="{FF2B5EF4-FFF2-40B4-BE49-F238E27FC236}">
                    <a16:creationId xmlns="" xmlns:a16="http://schemas.microsoft.com/office/drawing/2014/main" id="{BB974DD8-4ECB-447B-A3D5-8D60C14F0E62}"/>
                  </a:ext>
                </a:extLst>
              </p:cNvPr>
              <p:cNvSpPr>
                <a:spLocks noChangeShapeType="1"/>
              </p:cNvSpPr>
              <p:nvPr/>
            </p:nvSpPr>
            <p:spPr bwMode="auto">
              <a:xfrm>
                <a:off x="2457450" y="1479550"/>
                <a:ext cx="0" cy="74613"/>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3" name="Line 9">
                <a:extLst>
                  <a:ext uri="{FF2B5EF4-FFF2-40B4-BE49-F238E27FC236}">
                    <a16:creationId xmlns="" xmlns:a16="http://schemas.microsoft.com/office/drawing/2014/main" id="{0A011ABD-BF1B-4447-9F40-5BF5F543C261}"/>
                  </a:ext>
                </a:extLst>
              </p:cNvPr>
              <p:cNvSpPr>
                <a:spLocks noChangeShapeType="1"/>
              </p:cNvSpPr>
              <p:nvPr/>
            </p:nvSpPr>
            <p:spPr bwMode="auto">
              <a:xfrm>
                <a:off x="2597150" y="1479550"/>
                <a:ext cx="0" cy="74613"/>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4" name="Freeform 10">
                <a:extLst>
                  <a:ext uri="{FF2B5EF4-FFF2-40B4-BE49-F238E27FC236}">
                    <a16:creationId xmlns="" xmlns:a16="http://schemas.microsoft.com/office/drawing/2014/main" id="{7082AC04-959D-4737-847D-2D6D8828E1AC}"/>
                  </a:ext>
                </a:extLst>
              </p:cNvPr>
              <p:cNvSpPr>
                <a:spLocks/>
              </p:cNvSpPr>
              <p:nvPr/>
            </p:nvSpPr>
            <p:spPr bwMode="auto">
              <a:xfrm>
                <a:off x="2660650" y="1401763"/>
                <a:ext cx="639763" cy="611188"/>
              </a:xfrm>
              <a:custGeom>
                <a:avLst/>
                <a:gdLst>
                  <a:gd name="T0" fmla="*/ 0 w 677"/>
                  <a:gd name="T1" fmla="*/ 46 h 645"/>
                  <a:gd name="T2" fmla="*/ 0 w 677"/>
                  <a:gd name="T3" fmla="*/ 460 h 645"/>
                  <a:gd name="T4" fmla="*/ 46 w 677"/>
                  <a:gd name="T5" fmla="*/ 506 h 645"/>
                  <a:gd name="T6" fmla="*/ 421 w 677"/>
                  <a:gd name="T7" fmla="*/ 506 h 645"/>
                  <a:gd name="T8" fmla="*/ 563 w 677"/>
                  <a:gd name="T9" fmla="*/ 645 h 645"/>
                  <a:gd name="T10" fmla="*/ 563 w 677"/>
                  <a:gd name="T11" fmla="*/ 503 h 645"/>
                  <a:gd name="T12" fmla="*/ 632 w 677"/>
                  <a:gd name="T13" fmla="*/ 503 h 645"/>
                  <a:gd name="T14" fmla="*/ 675 w 677"/>
                  <a:gd name="T15" fmla="*/ 460 h 645"/>
                  <a:gd name="T16" fmla="*/ 675 w 677"/>
                  <a:gd name="T17" fmla="*/ 46 h 645"/>
                  <a:gd name="T18" fmla="*/ 629 w 677"/>
                  <a:gd name="T19" fmla="*/ 0 h 645"/>
                  <a:gd name="T20" fmla="*/ 46 w 677"/>
                  <a:gd name="T21" fmla="*/ 0 h 645"/>
                  <a:gd name="T22" fmla="*/ 0 w 677"/>
                  <a:gd name="T23" fmla="*/ 46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7" h="645">
                    <a:moveTo>
                      <a:pt x="0" y="46"/>
                    </a:moveTo>
                    <a:cubicBezTo>
                      <a:pt x="0" y="460"/>
                      <a:pt x="0" y="460"/>
                      <a:pt x="0" y="460"/>
                    </a:cubicBezTo>
                    <a:cubicBezTo>
                      <a:pt x="0" y="486"/>
                      <a:pt x="20" y="506"/>
                      <a:pt x="46" y="506"/>
                    </a:cubicBezTo>
                    <a:cubicBezTo>
                      <a:pt x="421" y="506"/>
                      <a:pt x="421" y="506"/>
                      <a:pt x="421" y="506"/>
                    </a:cubicBezTo>
                    <a:cubicBezTo>
                      <a:pt x="563" y="645"/>
                      <a:pt x="563" y="645"/>
                      <a:pt x="563" y="645"/>
                    </a:cubicBezTo>
                    <a:cubicBezTo>
                      <a:pt x="563" y="503"/>
                      <a:pt x="563" y="503"/>
                      <a:pt x="563" y="503"/>
                    </a:cubicBezTo>
                    <a:cubicBezTo>
                      <a:pt x="563" y="503"/>
                      <a:pt x="582" y="504"/>
                      <a:pt x="632" y="503"/>
                    </a:cubicBezTo>
                    <a:cubicBezTo>
                      <a:pt x="677" y="502"/>
                      <a:pt x="675" y="460"/>
                      <a:pt x="675" y="460"/>
                    </a:cubicBezTo>
                    <a:cubicBezTo>
                      <a:pt x="675" y="46"/>
                      <a:pt x="675" y="46"/>
                      <a:pt x="675" y="46"/>
                    </a:cubicBezTo>
                    <a:cubicBezTo>
                      <a:pt x="675" y="21"/>
                      <a:pt x="655" y="0"/>
                      <a:pt x="629" y="0"/>
                    </a:cubicBezTo>
                    <a:cubicBezTo>
                      <a:pt x="46" y="0"/>
                      <a:pt x="46" y="0"/>
                      <a:pt x="46" y="0"/>
                    </a:cubicBezTo>
                    <a:cubicBezTo>
                      <a:pt x="20" y="0"/>
                      <a:pt x="0" y="21"/>
                      <a:pt x="0" y="46"/>
                    </a:cubicBezTo>
                    <a:close/>
                  </a:path>
                </a:pathLst>
              </a:custGeom>
              <a:noFill/>
              <a:ln w="12700" cap="flat">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5" name="Freeform 11">
                <a:extLst>
                  <a:ext uri="{FF2B5EF4-FFF2-40B4-BE49-F238E27FC236}">
                    <a16:creationId xmlns="" xmlns:a16="http://schemas.microsoft.com/office/drawing/2014/main" id="{273ECA89-8F18-42F3-BD8A-90B49F0D750C}"/>
                  </a:ext>
                </a:extLst>
              </p:cNvPr>
              <p:cNvSpPr>
                <a:spLocks noEditPoints="1"/>
              </p:cNvSpPr>
              <p:nvPr/>
            </p:nvSpPr>
            <p:spPr bwMode="auto">
              <a:xfrm>
                <a:off x="2838450" y="1643063"/>
                <a:ext cx="282575" cy="177800"/>
              </a:xfrm>
              <a:custGeom>
                <a:avLst/>
                <a:gdLst>
                  <a:gd name="T0" fmla="*/ 214 w 299"/>
                  <a:gd name="T1" fmla="*/ 20 h 188"/>
                  <a:gd name="T2" fmla="*/ 279 w 299"/>
                  <a:gd name="T3" fmla="*/ 79 h 188"/>
                  <a:gd name="T4" fmla="*/ 279 w 299"/>
                  <a:gd name="T5" fmla="*/ 168 h 188"/>
                  <a:gd name="T6" fmla="*/ 20 w 299"/>
                  <a:gd name="T7" fmla="*/ 168 h 188"/>
                  <a:gd name="T8" fmla="*/ 20 w 299"/>
                  <a:gd name="T9" fmla="*/ 79 h 188"/>
                  <a:gd name="T10" fmla="*/ 85 w 299"/>
                  <a:gd name="T11" fmla="*/ 20 h 188"/>
                  <a:gd name="T12" fmla="*/ 214 w 299"/>
                  <a:gd name="T13" fmla="*/ 20 h 188"/>
                  <a:gd name="T14" fmla="*/ 214 w 299"/>
                  <a:gd name="T15" fmla="*/ 0 h 188"/>
                  <a:gd name="T16" fmla="*/ 85 w 299"/>
                  <a:gd name="T17" fmla="*/ 0 h 188"/>
                  <a:gd name="T18" fmla="*/ 0 w 299"/>
                  <a:gd name="T19" fmla="*/ 79 h 188"/>
                  <a:gd name="T20" fmla="*/ 0 w 299"/>
                  <a:gd name="T21" fmla="*/ 168 h 188"/>
                  <a:gd name="T22" fmla="*/ 20 w 299"/>
                  <a:gd name="T23" fmla="*/ 188 h 188"/>
                  <a:gd name="T24" fmla="*/ 279 w 299"/>
                  <a:gd name="T25" fmla="*/ 188 h 188"/>
                  <a:gd name="T26" fmla="*/ 299 w 299"/>
                  <a:gd name="T27" fmla="*/ 168 h 188"/>
                  <a:gd name="T28" fmla="*/ 299 w 299"/>
                  <a:gd name="T29" fmla="*/ 79 h 188"/>
                  <a:gd name="T30" fmla="*/ 214 w 299"/>
                  <a:gd name="T31" fmla="*/ 0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9" h="188">
                    <a:moveTo>
                      <a:pt x="214" y="20"/>
                    </a:moveTo>
                    <a:cubicBezTo>
                      <a:pt x="253" y="20"/>
                      <a:pt x="279" y="46"/>
                      <a:pt x="279" y="79"/>
                    </a:cubicBezTo>
                    <a:cubicBezTo>
                      <a:pt x="279" y="168"/>
                      <a:pt x="279" y="168"/>
                      <a:pt x="279" y="168"/>
                    </a:cubicBezTo>
                    <a:cubicBezTo>
                      <a:pt x="20" y="168"/>
                      <a:pt x="20" y="168"/>
                      <a:pt x="20" y="168"/>
                    </a:cubicBezTo>
                    <a:cubicBezTo>
                      <a:pt x="20" y="79"/>
                      <a:pt x="20" y="79"/>
                      <a:pt x="20" y="79"/>
                    </a:cubicBezTo>
                    <a:cubicBezTo>
                      <a:pt x="20" y="46"/>
                      <a:pt x="46" y="20"/>
                      <a:pt x="85" y="20"/>
                    </a:cubicBezTo>
                    <a:cubicBezTo>
                      <a:pt x="214" y="20"/>
                      <a:pt x="214" y="20"/>
                      <a:pt x="214" y="20"/>
                    </a:cubicBezTo>
                    <a:moveTo>
                      <a:pt x="214" y="0"/>
                    </a:moveTo>
                    <a:cubicBezTo>
                      <a:pt x="85" y="0"/>
                      <a:pt x="85" y="0"/>
                      <a:pt x="85" y="0"/>
                    </a:cubicBezTo>
                    <a:cubicBezTo>
                      <a:pt x="36" y="0"/>
                      <a:pt x="0" y="33"/>
                      <a:pt x="0" y="79"/>
                    </a:cubicBezTo>
                    <a:cubicBezTo>
                      <a:pt x="0" y="168"/>
                      <a:pt x="0" y="168"/>
                      <a:pt x="0" y="168"/>
                    </a:cubicBezTo>
                    <a:cubicBezTo>
                      <a:pt x="0" y="179"/>
                      <a:pt x="9" y="188"/>
                      <a:pt x="20" y="188"/>
                    </a:cubicBezTo>
                    <a:cubicBezTo>
                      <a:pt x="279" y="188"/>
                      <a:pt x="279" y="188"/>
                      <a:pt x="279" y="188"/>
                    </a:cubicBezTo>
                    <a:cubicBezTo>
                      <a:pt x="290" y="188"/>
                      <a:pt x="299" y="179"/>
                      <a:pt x="299" y="168"/>
                    </a:cubicBezTo>
                    <a:cubicBezTo>
                      <a:pt x="299" y="79"/>
                      <a:pt x="299" y="79"/>
                      <a:pt x="299" y="79"/>
                    </a:cubicBezTo>
                    <a:cubicBezTo>
                      <a:pt x="299" y="33"/>
                      <a:pt x="263" y="0"/>
                      <a:pt x="21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6" name="Freeform 12">
                <a:extLst>
                  <a:ext uri="{FF2B5EF4-FFF2-40B4-BE49-F238E27FC236}">
                    <a16:creationId xmlns="" xmlns:a16="http://schemas.microsoft.com/office/drawing/2014/main" id="{0F3FC544-57ED-4BE8-84E8-362637C504E1}"/>
                  </a:ext>
                </a:extLst>
              </p:cNvPr>
              <p:cNvSpPr>
                <a:spLocks noEditPoints="1"/>
              </p:cNvSpPr>
              <p:nvPr/>
            </p:nvSpPr>
            <p:spPr bwMode="auto">
              <a:xfrm>
                <a:off x="2903538" y="1468438"/>
                <a:ext cx="155575" cy="155575"/>
              </a:xfrm>
              <a:custGeom>
                <a:avLst/>
                <a:gdLst>
                  <a:gd name="T0" fmla="*/ 82 w 165"/>
                  <a:gd name="T1" fmla="*/ 20 h 165"/>
                  <a:gd name="T2" fmla="*/ 145 w 165"/>
                  <a:gd name="T3" fmla="*/ 83 h 165"/>
                  <a:gd name="T4" fmla="*/ 82 w 165"/>
                  <a:gd name="T5" fmla="*/ 145 h 165"/>
                  <a:gd name="T6" fmla="*/ 20 w 165"/>
                  <a:gd name="T7" fmla="*/ 83 h 165"/>
                  <a:gd name="T8" fmla="*/ 82 w 165"/>
                  <a:gd name="T9" fmla="*/ 20 h 165"/>
                  <a:gd name="T10" fmla="*/ 82 w 165"/>
                  <a:gd name="T11" fmla="*/ 0 h 165"/>
                  <a:gd name="T12" fmla="*/ 0 w 165"/>
                  <a:gd name="T13" fmla="*/ 83 h 165"/>
                  <a:gd name="T14" fmla="*/ 82 w 165"/>
                  <a:gd name="T15" fmla="*/ 165 h 165"/>
                  <a:gd name="T16" fmla="*/ 165 w 165"/>
                  <a:gd name="T17" fmla="*/ 83 h 165"/>
                  <a:gd name="T18" fmla="*/ 82 w 165"/>
                  <a:gd name="T19"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5" h="165">
                    <a:moveTo>
                      <a:pt x="82" y="20"/>
                    </a:moveTo>
                    <a:cubicBezTo>
                      <a:pt x="117" y="20"/>
                      <a:pt x="145" y="48"/>
                      <a:pt x="145" y="83"/>
                    </a:cubicBezTo>
                    <a:cubicBezTo>
                      <a:pt x="145" y="117"/>
                      <a:pt x="117" y="145"/>
                      <a:pt x="82" y="145"/>
                    </a:cubicBezTo>
                    <a:cubicBezTo>
                      <a:pt x="48" y="145"/>
                      <a:pt x="20" y="117"/>
                      <a:pt x="20" y="83"/>
                    </a:cubicBezTo>
                    <a:cubicBezTo>
                      <a:pt x="20" y="48"/>
                      <a:pt x="48" y="20"/>
                      <a:pt x="82" y="20"/>
                    </a:cubicBezTo>
                    <a:moveTo>
                      <a:pt x="82" y="0"/>
                    </a:moveTo>
                    <a:cubicBezTo>
                      <a:pt x="37" y="0"/>
                      <a:pt x="0" y="37"/>
                      <a:pt x="0" y="83"/>
                    </a:cubicBezTo>
                    <a:cubicBezTo>
                      <a:pt x="0" y="128"/>
                      <a:pt x="37" y="165"/>
                      <a:pt x="82" y="165"/>
                    </a:cubicBezTo>
                    <a:cubicBezTo>
                      <a:pt x="128" y="165"/>
                      <a:pt x="165" y="128"/>
                      <a:pt x="165" y="83"/>
                    </a:cubicBezTo>
                    <a:cubicBezTo>
                      <a:pt x="165" y="37"/>
                      <a:pt x="128" y="0"/>
                      <a:pt x="82"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7" name="Line 13">
                <a:extLst>
                  <a:ext uri="{FF2B5EF4-FFF2-40B4-BE49-F238E27FC236}">
                    <a16:creationId xmlns="" xmlns:a16="http://schemas.microsoft.com/office/drawing/2014/main" id="{32D051EF-4E1A-42C2-BA32-A051853B85C9}"/>
                  </a:ext>
                </a:extLst>
              </p:cNvPr>
              <p:cNvSpPr>
                <a:spLocks noChangeShapeType="1"/>
              </p:cNvSpPr>
              <p:nvPr/>
            </p:nvSpPr>
            <p:spPr bwMode="auto">
              <a:xfrm>
                <a:off x="2911475" y="1735138"/>
                <a:ext cx="0" cy="73025"/>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268" name="Line 14">
                <a:extLst>
                  <a:ext uri="{FF2B5EF4-FFF2-40B4-BE49-F238E27FC236}">
                    <a16:creationId xmlns="" xmlns:a16="http://schemas.microsoft.com/office/drawing/2014/main" id="{737F85F0-3250-4B34-921C-B833C048C35D}"/>
                  </a:ext>
                </a:extLst>
              </p:cNvPr>
              <p:cNvSpPr>
                <a:spLocks noChangeShapeType="1"/>
              </p:cNvSpPr>
              <p:nvPr/>
            </p:nvSpPr>
            <p:spPr bwMode="auto">
              <a:xfrm>
                <a:off x="3051175" y="1735138"/>
                <a:ext cx="0" cy="73025"/>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grpSp>
      </p:grpSp>
      <p:sp>
        <p:nvSpPr>
          <p:cNvPr id="19" name="TextBox 18">
            <a:extLst>
              <a:ext uri="{FF2B5EF4-FFF2-40B4-BE49-F238E27FC236}">
                <a16:creationId xmlns="" xmlns:a16="http://schemas.microsoft.com/office/drawing/2014/main" id="{E477F102-F131-433B-BBBB-F2DB2454C0A6}"/>
              </a:ext>
            </a:extLst>
          </p:cNvPr>
          <p:cNvSpPr txBox="1"/>
          <p:nvPr/>
        </p:nvSpPr>
        <p:spPr>
          <a:xfrm>
            <a:off x="491803" y="2601038"/>
            <a:ext cx="1625755" cy="1448596"/>
          </a:xfrm>
          <a:prstGeom prst="rect">
            <a:avLst/>
          </a:prstGeom>
          <a:noFill/>
        </p:spPr>
        <p:txBody>
          <a:bodyPr wrap="square" lIns="91434" tIns="45717" rIns="91434" bIns="45717" rtlCol="0">
            <a:spAutoFit/>
          </a:bodyPr>
          <a:lstStyle/>
          <a:p>
            <a:pPr marL="117466" indent="-117466" defTabSz="914310">
              <a:lnSpc>
                <a:spcPct val="85000"/>
              </a:lnSpc>
              <a:spcAft>
                <a:spcPts val="400"/>
              </a:spcAft>
              <a:buFont typeface="Arial" panose="020B0604020202020204" pitchFamily="34" charset="0"/>
              <a:buChar char="•"/>
            </a:pPr>
            <a:r>
              <a:rPr lang="en-US" sz="1100" dirty="0">
                <a:solidFill>
                  <a:schemeClr val="bg1">
                    <a:lumMod val="65000"/>
                  </a:schemeClr>
                </a:solidFill>
              </a:rPr>
              <a:t>Educational e-books</a:t>
            </a:r>
          </a:p>
          <a:p>
            <a:pPr marL="117466" indent="-117466" defTabSz="914310">
              <a:lnSpc>
                <a:spcPct val="85000"/>
              </a:lnSpc>
              <a:spcAft>
                <a:spcPts val="400"/>
              </a:spcAft>
              <a:buFont typeface="Arial" panose="020B0604020202020204" pitchFamily="34" charset="0"/>
              <a:buChar char="•"/>
            </a:pPr>
            <a:r>
              <a:rPr lang="en-US" sz="1100" dirty="0">
                <a:solidFill>
                  <a:schemeClr val="accent5">
                    <a:lumMod val="75000"/>
                  </a:schemeClr>
                </a:solidFill>
                <a:hlinkClick r:id="rId3"/>
              </a:rPr>
              <a:t>Technical articles</a:t>
            </a:r>
            <a:endParaRPr lang="en-US" sz="1100" dirty="0">
              <a:solidFill>
                <a:schemeClr val="accent5">
                  <a:lumMod val="75000"/>
                </a:schemeClr>
              </a:solidFill>
            </a:endParaRPr>
          </a:p>
          <a:p>
            <a:pPr marL="117466" indent="-117466" defTabSz="914310">
              <a:lnSpc>
                <a:spcPct val="85000"/>
              </a:lnSpc>
              <a:spcAft>
                <a:spcPts val="400"/>
              </a:spcAft>
              <a:buFont typeface="Arial" panose="020B0604020202020204" pitchFamily="34" charset="0"/>
              <a:buChar char="•"/>
            </a:pPr>
            <a:r>
              <a:rPr lang="en-US" sz="1100" dirty="0">
                <a:solidFill>
                  <a:schemeClr val="accent5">
                    <a:lumMod val="75000"/>
                  </a:schemeClr>
                </a:solidFill>
                <a:hlinkClick r:id="rId4"/>
              </a:rPr>
              <a:t>TI Precision Labs</a:t>
            </a:r>
            <a:endParaRPr lang="en-US" sz="1100" dirty="0">
              <a:solidFill>
                <a:schemeClr val="accent5">
                  <a:lumMod val="75000"/>
                </a:schemeClr>
              </a:solidFill>
            </a:endParaRPr>
          </a:p>
          <a:p>
            <a:pPr marL="117466" indent="-117466" defTabSz="914310">
              <a:lnSpc>
                <a:spcPct val="85000"/>
              </a:lnSpc>
              <a:spcAft>
                <a:spcPts val="400"/>
              </a:spcAft>
              <a:buFont typeface="Arial" panose="020B0604020202020204" pitchFamily="34" charset="0"/>
              <a:buChar char="•"/>
            </a:pPr>
            <a:r>
              <a:rPr lang="en-US" sz="1100" dirty="0">
                <a:solidFill>
                  <a:schemeClr val="accent5">
                    <a:lumMod val="75000"/>
                  </a:schemeClr>
                </a:solidFill>
                <a:hlinkClick r:id="rId5"/>
              </a:rPr>
              <a:t>Power Supply Design Seminars</a:t>
            </a:r>
            <a:r>
              <a:rPr lang="en-US" sz="1100" dirty="0">
                <a:solidFill>
                  <a:schemeClr val="accent5">
                    <a:lumMod val="75000"/>
                  </a:schemeClr>
                </a:solidFill>
              </a:rPr>
              <a:t> (PSDS)</a:t>
            </a:r>
          </a:p>
          <a:p>
            <a:pPr marL="117466" indent="-117466" defTabSz="914310">
              <a:lnSpc>
                <a:spcPct val="85000"/>
              </a:lnSpc>
              <a:spcAft>
                <a:spcPts val="400"/>
              </a:spcAft>
              <a:buFont typeface="Arial" panose="020B0604020202020204" pitchFamily="34" charset="0"/>
              <a:buChar char="•"/>
            </a:pPr>
            <a:r>
              <a:rPr lang="en-US" sz="1100" dirty="0">
                <a:solidFill>
                  <a:schemeClr val="accent5">
                    <a:lumMod val="75000"/>
                  </a:schemeClr>
                </a:solidFill>
              </a:rPr>
              <a:t>Additional videos at </a:t>
            </a:r>
            <a:r>
              <a:rPr lang="en-US" sz="1100" dirty="0">
                <a:solidFill>
                  <a:schemeClr val="accent5">
                    <a:lumMod val="75000"/>
                  </a:schemeClr>
                </a:solidFill>
                <a:hlinkClick r:id="rId6"/>
              </a:rPr>
              <a:t>training.ti.com</a:t>
            </a:r>
            <a:endParaRPr lang="en-US" sz="1100" dirty="0">
              <a:solidFill>
                <a:schemeClr val="accent5">
                  <a:lumMod val="75000"/>
                </a:schemeClr>
              </a:solidFill>
            </a:endParaRPr>
          </a:p>
        </p:txBody>
      </p:sp>
      <p:sp>
        <p:nvSpPr>
          <p:cNvPr id="96" name="TextBox 95">
            <a:extLst>
              <a:ext uri="{FF2B5EF4-FFF2-40B4-BE49-F238E27FC236}">
                <a16:creationId xmlns="" xmlns:a16="http://schemas.microsoft.com/office/drawing/2014/main" id="{B4F30167-6F3B-40D9-8D05-1E8077D59AC0}"/>
              </a:ext>
            </a:extLst>
          </p:cNvPr>
          <p:cNvSpPr txBox="1"/>
          <p:nvPr/>
        </p:nvSpPr>
        <p:spPr>
          <a:xfrm>
            <a:off x="2776117" y="2601038"/>
            <a:ext cx="1558005" cy="1528105"/>
          </a:xfrm>
          <a:prstGeom prst="rect">
            <a:avLst/>
          </a:prstGeom>
          <a:noFill/>
        </p:spPr>
        <p:txBody>
          <a:bodyPr wrap="square" lIns="91434" tIns="45717" rIns="91434" bIns="45717" rtlCol="0">
            <a:spAutoFit/>
          </a:bodyPr>
          <a:lstStyle/>
          <a:p>
            <a:pPr marL="117466" indent="-117466" defTabSz="914310">
              <a:lnSpc>
                <a:spcPct val="85000"/>
              </a:lnSpc>
              <a:spcAft>
                <a:spcPts val="400"/>
              </a:spcAft>
              <a:buFont typeface="Arial" panose="020B0604020202020204" pitchFamily="34" charset="0"/>
              <a:buChar char="•"/>
            </a:pPr>
            <a:r>
              <a:rPr lang="en-US" sz="1100" dirty="0">
                <a:solidFill>
                  <a:schemeClr val="bg1">
                    <a:lumMod val="65000"/>
                  </a:schemeClr>
                </a:solidFill>
              </a:rPr>
              <a:t>Easy part selection on TI.com </a:t>
            </a:r>
          </a:p>
          <a:p>
            <a:pPr marL="117466" indent="-117466" defTabSz="914310">
              <a:lnSpc>
                <a:spcPct val="85000"/>
              </a:lnSpc>
              <a:spcAft>
                <a:spcPts val="400"/>
              </a:spcAft>
              <a:buFont typeface="Arial" panose="020B0604020202020204" pitchFamily="34" charset="0"/>
              <a:buChar char="•"/>
            </a:pPr>
            <a:r>
              <a:rPr lang="en-US" sz="1100" dirty="0">
                <a:solidFill>
                  <a:schemeClr val="accent5">
                    <a:lumMod val="75000"/>
                  </a:schemeClr>
                </a:solidFill>
                <a:hlinkClick r:id="rId7"/>
              </a:rPr>
              <a:t>Reference designs </a:t>
            </a:r>
            <a:r>
              <a:rPr lang="en-US" sz="1100" dirty="0">
                <a:solidFill>
                  <a:schemeClr val="bg1">
                    <a:lumMod val="65000"/>
                  </a:schemeClr>
                </a:solidFill>
              </a:rPr>
              <a:t>for specific applications</a:t>
            </a:r>
          </a:p>
          <a:p>
            <a:pPr marL="117466" indent="-117466" defTabSz="914310">
              <a:lnSpc>
                <a:spcPct val="85000"/>
              </a:lnSpc>
              <a:spcAft>
                <a:spcPts val="400"/>
              </a:spcAft>
              <a:buFont typeface="Arial" panose="020B0604020202020204" pitchFamily="34" charset="0"/>
              <a:buChar char="•"/>
            </a:pPr>
            <a:r>
              <a:rPr lang="en-US" sz="1100" dirty="0">
                <a:solidFill>
                  <a:schemeClr val="bg1">
                    <a:lumMod val="65000"/>
                  </a:schemeClr>
                </a:solidFill>
              </a:rPr>
              <a:t>Application notes and technical white papers</a:t>
            </a:r>
          </a:p>
          <a:p>
            <a:pPr defTabSz="914310">
              <a:lnSpc>
                <a:spcPct val="85000"/>
              </a:lnSpc>
              <a:spcAft>
                <a:spcPts val="400"/>
              </a:spcAft>
            </a:pPr>
            <a:endParaRPr lang="en-US" sz="1000" dirty="0">
              <a:solidFill>
                <a:schemeClr val="tx1">
                  <a:lumMod val="65000"/>
                  <a:lumOff val="35000"/>
                </a:schemeClr>
              </a:solidFill>
            </a:endParaRPr>
          </a:p>
        </p:txBody>
      </p:sp>
      <p:sp>
        <p:nvSpPr>
          <p:cNvPr id="97" name="TextBox 96">
            <a:extLst>
              <a:ext uri="{FF2B5EF4-FFF2-40B4-BE49-F238E27FC236}">
                <a16:creationId xmlns="" xmlns:a16="http://schemas.microsoft.com/office/drawing/2014/main" id="{B4F30167-6F3B-40D9-8D05-1E8077D59AC0}"/>
              </a:ext>
            </a:extLst>
          </p:cNvPr>
          <p:cNvSpPr txBox="1"/>
          <p:nvPr/>
        </p:nvSpPr>
        <p:spPr>
          <a:xfrm>
            <a:off x="7146983" y="2601038"/>
            <a:ext cx="1579802" cy="719165"/>
          </a:xfrm>
          <a:prstGeom prst="rect">
            <a:avLst/>
          </a:prstGeom>
          <a:noFill/>
        </p:spPr>
        <p:txBody>
          <a:bodyPr wrap="square" lIns="91434" tIns="45717" rIns="91434" bIns="45717" rtlCol="0">
            <a:spAutoFit/>
          </a:bodyPr>
          <a:lstStyle/>
          <a:p>
            <a:pPr marL="117466" indent="-117466" defTabSz="914310">
              <a:lnSpc>
                <a:spcPct val="85000"/>
              </a:lnSpc>
              <a:spcAft>
                <a:spcPts val="400"/>
              </a:spcAft>
              <a:buFont typeface="Arial" panose="020B0604020202020204" pitchFamily="34" charset="0"/>
              <a:buChar char="•"/>
            </a:pPr>
            <a:r>
              <a:rPr lang="en-US" sz="1100" dirty="0">
                <a:solidFill>
                  <a:schemeClr val="accent5">
                    <a:lumMod val="75000"/>
                  </a:schemeClr>
                </a:solidFill>
                <a:hlinkClick r:id="rId8"/>
              </a:rPr>
              <a:t>e2e.ti.com</a:t>
            </a:r>
            <a:endParaRPr lang="en-US" sz="1100" dirty="0">
              <a:solidFill>
                <a:schemeClr val="accent5">
                  <a:lumMod val="75000"/>
                </a:schemeClr>
              </a:solidFill>
            </a:endParaRPr>
          </a:p>
          <a:p>
            <a:pPr marL="117466" indent="-117466">
              <a:lnSpc>
                <a:spcPct val="85000"/>
              </a:lnSpc>
              <a:spcAft>
                <a:spcPts val="400"/>
              </a:spcAft>
              <a:buFont typeface="Arial" panose="020B0604020202020204" pitchFamily="34" charset="0"/>
              <a:buChar char="•"/>
            </a:pPr>
            <a:r>
              <a:rPr lang="en-US" sz="1100" dirty="0">
                <a:solidFill>
                  <a:schemeClr val="bg1">
                    <a:lumMod val="65000"/>
                  </a:schemeClr>
                </a:solidFill>
              </a:rPr>
              <a:t>Forums for expert answers to technical questions</a:t>
            </a:r>
            <a:endParaRPr lang="en-US" sz="1000" dirty="0">
              <a:solidFill>
                <a:schemeClr val="bg1">
                  <a:lumMod val="65000"/>
                </a:schemeClr>
              </a:solidFill>
            </a:endParaRPr>
          </a:p>
        </p:txBody>
      </p:sp>
      <p:sp>
        <p:nvSpPr>
          <p:cNvPr id="99" name="TextBox 98">
            <a:extLst>
              <a:ext uri="{FF2B5EF4-FFF2-40B4-BE49-F238E27FC236}">
                <a16:creationId xmlns="" xmlns:a16="http://schemas.microsoft.com/office/drawing/2014/main" id="{B4F30167-6F3B-40D9-8D05-1E8077D59AC0}"/>
              </a:ext>
            </a:extLst>
          </p:cNvPr>
          <p:cNvSpPr txBox="1"/>
          <p:nvPr/>
        </p:nvSpPr>
        <p:spPr>
          <a:xfrm>
            <a:off x="5019727" y="2601038"/>
            <a:ext cx="1579802" cy="1774582"/>
          </a:xfrm>
          <a:prstGeom prst="rect">
            <a:avLst/>
          </a:prstGeom>
          <a:noFill/>
        </p:spPr>
        <p:txBody>
          <a:bodyPr wrap="square" lIns="91434" tIns="45717" rIns="91434" bIns="45717" rtlCol="0">
            <a:spAutoFit/>
          </a:bodyPr>
          <a:lstStyle/>
          <a:p>
            <a:pPr marL="117466" indent="-117466" defTabSz="914310">
              <a:lnSpc>
                <a:spcPct val="85000"/>
              </a:lnSpc>
              <a:spcAft>
                <a:spcPts val="400"/>
              </a:spcAft>
              <a:buFont typeface="Arial" panose="020B0604020202020204" pitchFamily="34" charset="0"/>
              <a:buChar char="•"/>
            </a:pPr>
            <a:r>
              <a:rPr lang="en-US" sz="1100" dirty="0">
                <a:solidFill>
                  <a:schemeClr val="tx1">
                    <a:lumMod val="65000"/>
                    <a:lumOff val="35000"/>
                  </a:schemeClr>
                </a:solidFill>
              </a:rPr>
              <a:t>Evaluation modules</a:t>
            </a:r>
            <a:endParaRPr lang="en-US" sz="1100" dirty="0">
              <a:solidFill>
                <a:schemeClr val="tx1">
                  <a:lumMod val="65000"/>
                  <a:lumOff val="35000"/>
                </a:schemeClr>
              </a:solidFill>
              <a:hlinkClick r:id="" action="ppaction://noaction"/>
            </a:endParaRPr>
          </a:p>
          <a:p>
            <a:pPr marL="117466" indent="-117466" defTabSz="914310">
              <a:lnSpc>
                <a:spcPct val="85000"/>
              </a:lnSpc>
              <a:spcAft>
                <a:spcPts val="400"/>
              </a:spcAft>
              <a:buFont typeface="Arial" panose="020B0604020202020204" pitchFamily="34" charset="0"/>
              <a:buChar char="•"/>
            </a:pPr>
            <a:r>
              <a:rPr lang="en-US" sz="1100" dirty="0">
                <a:solidFill>
                  <a:schemeClr val="tx1">
                    <a:lumMod val="65000"/>
                    <a:lumOff val="35000"/>
                  </a:schemeClr>
                </a:solidFill>
                <a:hlinkClick r:id="" action="ppaction://noaction"/>
              </a:rPr>
              <a:t>WEBENCH</a:t>
            </a:r>
            <a:r>
              <a:rPr lang="en-US" sz="1100" baseline="30000" dirty="0">
                <a:solidFill>
                  <a:schemeClr val="tx1">
                    <a:lumMod val="65000"/>
                    <a:lumOff val="35000"/>
                  </a:schemeClr>
                </a:solidFill>
                <a:hlinkClick r:id="rId9"/>
              </a:rPr>
              <a:t>®</a:t>
            </a:r>
            <a:r>
              <a:rPr lang="en-US" sz="1100" dirty="0">
                <a:solidFill>
                  <a:schemeClr val="tx1">
                    <a:lumMod val="65000"/>
                    <a:lumOff val="35000"/>
                  </a:schemeClr>
                </a:solidFill>
                <a:hlinkClick r:id="rId9"/>
              </a:rPr>
              <a:t> Power Designer </a:t>
            </a:r>
            <a:endParaRPr lang="en-US" sz="1100" dirty="0">
              <a:solidFill>
                <a:schemeClr val="tx1">
                  <a:lumMod val="65000"/>
                  <a:lumOff val="35000"/>
                </a:schemeClr>
              </a:solidFill>
            </a:endParaRPr>
          </a:p>
          <a:p>
            <a:pPr marL="117466" indent="-117466" defTabSz="914310">
              <a:lnSpc>
                <a:spcPct val="85000"/>
              </a:lnSpc>
              <a:spcAft>
                <a:spcPts val="400"/>
              </a:spcAft>
              <a:buFont typeface="Arial" panose="020B0604020202020204" pitchFamily="34" charset="0"/>
              <a:buChar char="•"/>
            </a:pPr>
            <a:r>
              <a:rPr lang="en-US" sz="1100" dirty="0">
                <a:solidFill>
                  <a:schemeClr val="tx1">
                    <a:lumMod val="65000"/>
                    <a:lumOff val="35000"/>
                  </a:schemeClr>
                </a:solidFill>
                <a:hlinkClick r:id="rId10"/>
              </a:rPr>
              <a:t>Filter Design Tool</a:t>
            </a:r>
            <a:endParaRPr lang="en-US" sz="1100" dirty="0">
              <a:solidFill>
                <a:schemeClr val="tx1">
                  <a:lumMod val="65000"/>
                  <a:lumOff val="35000"/>
                </a:schemeClr>
              </a:solidFill>
            </a:endParaRPr>
          </a:p>
          <a:p>
            <a:pPr marL="117466" indent="-117466" defTabSz="914310">
              <a:lnSpc>
                <a:spcPct val="85000"/>
              </a:lnSpc>
              <a:spcAft>
                <a:spcPts val="400"/>
              </a:spcAft>
              <a:buFont typeface="Arial" panose="020B0604020202020204" pitchFamily="34" charset="0"/>
              <a:buChar char="•"/>
            </a:pPr>
            <a:r>
              <a:rPr lang="en-US" sz="1100" dirty="0">
                <a:solidFill>
                  <a:schemeClr val="tx1">
                    <a:lumMod val="65000"/>
                    <a:lumOff val="35000"/>
                  </a:schemeClr>
                </a:solidFill>
                <a:hlinkClick r:id="rId11"/>
              </a:rPr>
              <a:t>Analog Engineer’s Calculator</a:t>
            </a:r>
            <a:r>
              <a:rPr lang="en-US" sz="1100" dirty="0">
                <a:solidFill>
                  <a:schemeClr val="tx1">
                    <a:lumMod val="65000"/>
                    <a:lumOff val="35000"/>
                  </a:schemeClr>
                </a:solidFill>
              </a:rPr>
              <a:t>, </a:t>
            </a:r>
            <a:r>
              <a:rPr lang="en-US" sz="1100" dirty="0">
                <a:solidFill>
                  <a:schemeClr val="tx1">
                    <a:lumMod val="65000"/>
                    <a:lumOff val="35000"/>
                  </a:schemeClr>
                </a:solidFill>
                <a:hlinkClick r:id="rId12"/>
              </a:rPr>
              <a:t>Circuit Cookbooks</a:t>
            </a:r>
            <a:r>
              <a:rPr lang="en-US" sz="1100" dirty="0">
                <a:solidFill>
                  <a:schemeClr val="tx1">
                    <a:lumMod val="65000"/>
                    <a:lumOff val="35000"/>
                  </a:schemeClr>
                </a:solidFill>
              </a:rPr>
              <a:t> &amp; </a:t>
            </a:r>
            <a:r>
              <a:rPr lang="en-US" sz="1100" dirty="0">
                <a:solidFill>
                  <a:schemeClr val="tx1">
                    <a:lumMod val="65000"/>
                    <a:lumOff val="35000"/>
                  </a:schemeClr>
                </a:solidFill>
                <a:hlinkClick r:id="rId13"/>
              </a:rPr>
              <a:t>Pocket Reference</a:t>
            </a:r>
            <a:endParaRPr lang="en-US" sz="1100" dirty="0">
              <a:solidFill>
                <a:schemeClr val="tx1">
                  <a:lumMod val="65000"/>
                  <a:lumOff val="35000"/>
                </a:schemeClr>
              </a:solidFill>
            </a:endParaRPr>
          </a:p>
          <a:p>
            <a:pPr marL="117466" indent="-117466" defTabSz="914310">
              <a:lnSpc>
                <a:spcPct val="85000"/>
              </a:lnSpc>
              <a:spcAft>
                <a:spcPts val="400"/>
              </a:spcAft>
              <a:buFont typeface="Arial" panose="020B0604020202020204" pitchFamily="34" charset="0"/>
              <a:buChar char="•"/>
            </a:pPr>
            <a:r>
              <a:rPr lang="en-US" sz="1100" dirty="0">
                <a:solidFill>
                  <a:schemeClr val="tx1">
                    <a:lumMod val="65000"/>
                    <a:lumOff val="35000"/>
                  </a:schemeClr>
                </a:solidFill>
                <a:hlinkClick r:id="rId14"/>
              </a:rPr>
              <a:t>TINA-TI™</a:t>
            </a:r>
            <a:endParaRPr lang="en-US" sz="1100" dirty="0">
              <a:solidFill>
                <a:schemeClr val="tx1">
                  <a:lumMod val="65000"/>
                  <a:lumOff val="35000"/>
                </a:schemeClr>
              </a:solidFill>
            </a:endParaRPr>
          </a:p>
          <a:p>
            <a:pPr defTabSz="914310">
              <a:lnSpc>
                <a:spcPct val="85000"/>
              </a:lnSpc>
              <a:spcAft>
                <a:spcPts val="400"/>
              </a:spcAft>
            </a:pPr>
            <a:endParaRPr lang="en-US" sz="1000" dirty="0">
              <a:solidFill>
                <a:schemeClr val="tx1">
                  <a:lumMod val="65000"/>
                  <a:lumOff val="35000"/>
                </a:schemeClr>
              </a:solidFill>
            </a:endParaRPr>
          </a:p>
        </p:txBody>
      </p:sp>
      <p:pic>
        <p:nvPicPr>
          <p:cNvPr id="7" name="Picture 6">
            <a:hlinkClick r:id="rId15"/>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4992568" y="4142246"/>
            <a:ext cx="1579802" cy="493688"/>
          </a:xfrm>
          <a:prstGeom prst="rect">
            <a:avLst/>
          </a:prstGeom>
        </p:spPr>
      </p:pic>
      <p:grpSp>
        <p:nvGrpSpPr>
          <p:cNvPr id="2" name="Group 1"/>
          <p:cNvGrpSpPr/>
          <p:nvPr/>
        </p:nvGrpSpPr>
        <p:grpSpPr>
          <a:xfrm>
            <a:off x="3134155" y="911250"/>
            <a:ext cx="841931" cy="841931"/>
            <a:chOff x="2458182" y="1001780"/>
            <a:chExt cx="841931" cy="841931"/>
          </a:xfrm>
        </p:grpSpPr>
        <p:sp>
          <p:nvSpPr>
            <p:cNvPr id="105" name="Oval 104">
              <a:extLst>
                <a:ext uri="{FF2B5EF4-FFF2-40B4-BE49-F238E27FC236}">
                  <a16:creationId xmlns="" xmlns:a16="http://schemas.microsoft.com/office/drawing/2014/main" id="{D72E1360-5295-4FCE-B061-0613740561EB}"/>
                </a:ext>
              </a:extLst>
            </p:cNvPr>
            <p:cNvSpPr/>
            <p:nvPr/>
          </p:nvSpPr>
          <p:spPr>
            <a:xfrm>
              <a:off x="2458182" y="1001780"/>
              <a:ext cx="841931" cy="841931"/>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8" name="Picture 97">
              <a:extLst>
                <a:ext uri="{FF2B5EF4-FFF2-40B4-BE49-F238E27FC236}">
                  <a16:creationId xmlns="" xmlns:a16="http://schemas.microsoft.com/office/drawing/2014/main" id="{4D4C6FF5-C302-4AD0-84B6-8EF1BB644A7E}"/>
                </a:ext>
              </a:extLst>
            </p:cNvPr>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2660196" y="1176019"/>
              <a:ext cx="437901" cy="495858"/>
            </a:xfrm>
            <a:prstGeom prst="rect">
              <a:avLst/>
            </a:prstGeom>
          </p:spPr>
        </p:pic>
      </p:grpSp>
      <p:grpSp>
        <p:nvGrpSpPr>
          <p:cNvPr id="3" name="Group 2"/>
          <p:cNvGrpSpPr/>
          <p:nvPr/>
        </p:nvGrpSpPr>
        <p:grpSpPr>
          <a:xfrm>
            <a:off x="1058906" y="1121636"/>
            <a:ext cx="401354" cy="406283"/>
            <a:chOff x="886691" y="1219461"/>
            <a:chExt cx="401354" cy="406283"/>
          </a:xfrm>
        </p:grpSpPr>
        <p:sp>
          <p:nvSpPr>
            <p:cNvPr id="100" name="Rectangle 107">
              <a:extLst>
                <a:ext uri="{FF2B5EF4-FFF2-40B4-BE49-F238E27FC236}">
                  <a16:creationId xmlns="" xmlns:a16="http://schemas.microsoft.com/office/drawing/2014/main" id="{FBF37E70-674F-4215-8337-671816F53D70}"/>
                </a:ext>
              </a:extLst>
            </p:cNvPr>
            <p:cNvSpPr>
              <a:spLocks noChangeArrowheads="1"/>
            </p:cNvSpPr>
            <p:nvPr/>
          </p:nvSpPr>
          <p:spPr bwMode="auto">
            <a:xfrm>
              <a:off x="1038546" y="1219461"/>
              <a:ext cx="249499" cy="240567"/>
            </a:xfrm>
            <a:prstGeom prst="rect">
              <a:avLst/>
            </a:pr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101" name="Freeform 108">
              <a:extLst>
                <a:ext uri="{FF2B5EF4-FFF2-40B4-BE49-F238E27FC236}">
                  <a16:creationId xmlns="" xmlns:a16="http://schemas.microsoft.com/office/drawing/2014/main" id="{91BA8B58-EB96-4201-8562-8CCF2C15AF40}"/>
                </a:ext>
              </a:extLst>
            </p:cNvPr>
            <p:cNvSpPr>
              <a:spLocks/>
            </p:cNvSpPr>
            <p:nvPr/>
          </p:nvSpPr>
          <p:spPr bwMode="auto">
            <a:xfrm>
              <a:off x="1110624" y="1460951"/>
              <a:ext cx="52980" cy="146003"/>
            </a:xfrm>
            <a:custGeom>
              <a:avLst/>
              <a:gdLst>
                <a:gd name="T0" fmla="*/ 172 w 172"/>
                <a:gd name="T1" fmla="*/ 0 h 474"/>
                <a:gd name="T2" fmla="*/ 172 w 172"/>
                <a:gd name="T3" fmla="*/ 275 h 474"/>
                <a:gd name="T4" fmla="*/ 0 w 172"/>
                <a:gd name="T5" fmla="*/ 474 h 474"/>
              </a:gdLst>
              <a:ahLst/>
              <a:cxnLst>
                <a:cxn ang="0">
                  <a:pos x="T0" y="T1"/>
                </a:cxn>
                <a:cxn ang="0">
                  <a:pos x="T2" y="T3"/>
                </a:cxn>
                <a:cxn ang="0">
                  <a:pos x="T4" y="T5"/>
                </a:cxn>
              </a:cxnLst>
              <a:rect l="0" t="0" r="r" b="b"/>
              <a:pathLst>
                <a:path w="172" h="474">
                  <a:moveTo>
                    <a:pt x="172" y="0"/>
                  </a:moveTo>
                  <a:lnTo>
                    <a:pt x="172" y="275"/>
                  </a:lnTo>
                  <a:lnTo>
                    <a:pt x="0" y="474"/>
                  </a:ln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102" name="Line 109">
              <a:extLst>
                <a:ext uri="{FF2B5EF4-FFF2-40B4-BE49-F238E27FC236}">
                  <a16:creationId xmlns="" xmlns:a16="http://schemas.microsoft.com/office/drawing/2014/main" id="{2E1FCAAE-CCD4-4B50-BEA9-743A59BFCA9A}"/>
                </a:ext>
              </a:extLst>
            </p:cNvPr>
            <p:cNvSpPr>
              <a:spLocks noChangeShapeType="1"/>
            </p:cNvSpPr>
            <p:nvPr/>
          </p:nvSpPr>
          <p:spPr bwMode="auto">
            <a:xfrm flipH="1" flipV="1">
              <a:off x="1163604" y="1548738"/>
              <a:ext cx="47744" cy="58217"/>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107" name="Oval 110">
              <a:extLst>
                <a:ext uri="{FF2B5EF4-FFF2-40B4-BE49-F238E27FC236}">
                  <a16:creationId xmlns="" xmlns:a16="http://schemas.microsoft.com/office/drawing/2014/main" id="{9A861186-49EB-4D35-AD42-14A1D9835A97}"/>
                </a:ext>
              </a:extLst>
            </p:cNvPr>
            <p:cNvSpPr>
              <a:spLocks noChangeArrowheads="1"/>
            </p:cNvSpPr>
            <p:nvPr/>
          </p:nvSpPr>
          <p:spPr bwMode="auto">
            <a:xfrm>
              <a:off x="923346" y="1269361"/>
              <a:ext cx="70538" cy="70229"/>
            </a:xfrm>
            <a:prstGeom prst="ellipse">
              <a:avLst/>
            </a:prstGeom>
            <a:solidFill>
              <a:schemeClr val="bg1"/>
            </a:solidFill>
            <a:ln>
              <a:noFill/>
            </a:ln>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sp>
          <p:nvSpPr>
            <p:cNvPr id="108" name="Freeform 111">
              <a:extLst>
                <a:ext uri="{FF2B5EF4-FFF2-40B4-BE49-F238E27FC236}">
                  <a16:creationId xmlns="" xmlns:a16="http://schemas.microsoft.com/office/drawing/2014/main" id="{3FEC7588-229D-4227-8689-22021ECBB780}"/>
                </a:ext>
              </a:extLst>
            </p:cNvPr>
            <p:cNvSpPr>
              <a:spLocks/>
            </p:cNvSpPr>
            <p:nvPr/>
          </p:nvSpPr>
          <p:spPr bwMode="auto">
            <a:xfrm>
              <a:off x="886691" y="1309096"/>
              <a:ext cx="221161" cy="316648"/>
            </a:xfrm>
            <a:custGeom>
              <a:avLst/>
              <a:gdLst>
                <a:gd name="T0" fmla="*/ 467 w 467"/>
                <a:gd name="T1" fmla="*/ 27 h 668"/>
                <a:gd name="T2" fmla="*/ 440 w 467"/>
                <a:gd name="T3" fmla="*/ 0 h 668"/>
                <a:gd name="T4" fmla="*/ 427 w 467"/>
                <a:gd name="T5" fmla="*/ 3 h 668"/>
                <a:gd name="T6" fmla="*/ 229 w 467"/>
                <a:gd name="T7" fmla="*/ 93 h 668"/>
                <a:gd name="T8" fmla="*/ 76 w 467"/>
                <a:gd name="T9" fmla="*/ 93 h 668"/>
                <a:gd name="T10" fmla="*/ 0 w 467"/>
                <a:gd name="T11" fmla="*/ 163 h 668"/>
                <a:gd name="T12" fmla="*/ 0 w 467"/>
                <a:gd name="T13" fmla="*/ 348 h 668"/>
                <a:gd name="T14" fmla="*/ 0 w 467"/>
                <a:gd name="T15" fmla="*/ 348 h 668"/>
                <a:gd name="T16" fmla="*/ 0 w 467"/>
                <a:gd name="T17" fmla="*/ 348 h 668"/>
                <a:gd name="T18" fmla="*/ 27 w 467"/>
                <a:gd name="T19" fmla="*/ 375 h 668"/>
                <a:gd name="T20" fmla="*/ 54 w 467"/>
                <a:gd name="T21" fmla="*/ 348 h 668"/>
                <a:gd name="T22" fmla="*/ 54 w 467"/>
                <a:gd name="T23" fmla="*/ 348 h 668"/>
                <a:gd name="T24" fmla="*/ 54 w 467"/>
                <a:gd name="T25" fmla="*/ 348 h 668"/>
                <a:gd name="T26" fmla="*/ 54 w 467"/>
                <a:gd name="T27" fmla="*/ 176 h 668"/>
                <a:gd name="T28" fmla="*/ 75 w 467"/>
                <a:gd name="T29" fmla="*/ 176 h 668"/>
                <a:gd name="T30" fmla="*/ 75 w 467"/>
                <a:gd name="T31" fmla="*/ 634 h 668"/>
                <a:gd name="T32" fmla="*/ 75 w 467"/>
                <a:gd name="T33" fmla="*/ 635 h 668"/>
                <a:gd name="T34" fmla="*/ 108 w 467"/>
                <a:gd name="T35" fmla="*/ 668 h 668"/>
                <a:gd name="T36" fmla="*/ 141 w 467"/>
                <a:gd name="T37" fmla="*/ 635 h 668"/>
                <a:gd name="T38" fmla="*/ 141 w 467"/>
                <a:gd name="T39" fmla="*/ 635 h 668"/>
                <a:gd name="T40" fmla="*/ 141 w 467"/>
                <a:gd name="T41" fmla="*/ 394 h 668"/>
                <a:gd name="T42" fmla="*/ 165 w 467"/>
                <a:gd name="T43" fmla="*/ 394 h 668"/>
                <a:gd name="T44" fmla="*/ 165 w 467"/>
                <a:gd name="T45" fmla="*/ 633 h 668"/>
                <a:gd name="T46" fmla="*/ 164 w 467"/>
                <a:gd name="T47" fmla="*/ 635 h 668"/>
                <a:gd name="T48" fmla="*/ 198 w 467"/>
                <a:gd name="T49" fmla="*/ 668 h 668"/>
                <a:gd name="T50" fmla="*/ 231 w 467"/>
                <a:gd name="T51" fmla="*/ 635 h 668"/>
                <a:gd name="T52" fmla="*/ 231 w 467"/>
                <a:gd name="T53" fmla="*/ 635 h 668"/>
                <a:gd name="T54" fmla="*/ 231 w 467"/>
                <a:gd name="T55" fmla="*/ 154 h 668"/>
                <a:gd name="T56" fmla="*/ 449 w 467"/>
                <a:gd name="T57" fmla="*/ 52 h 668"/>
                <a:gd name="T58" fmla="*/ 467 w 467"/>
                <a:gd name="T59" fmla="*/ 27 h 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67" h="668">
                  <a:moveTo>
                    <a:pt x="467" y="27"/>
                  </a:moveTo>
                  <a:cubicBezTo>
                    <a:pt x="467" y="12"/>
                    <a:pt x="455" y="0"/>
                    <a:pt x="440" y="0"/>
                  </a:cubicBezTo>
                  <a:cubicBezTo>
                    <a:pt x="435" y="0"/>
                    <a:pt x="431" y="1"/>
                    <a:pt x="427" y="3"/>
                  </a:cubicBezTo>
                  <a:cubicBezTo>
                    <a:pt x="421" y="6"/>
                    <a:pt x="228" y="92"/>
                    <a:pt x="229" y="93"/>
                  </a:cubicBezTo>
                  <a:cubicBezTo>
                    <a:pt x="76" y="93"/>
                    <a:pt x="76" y="93"/>
                    <a:pt x="76" y="93"/>
                  </a:cubicBezTo>
                  <a:cubicBezTo>
                    <a:pt x="30" y="93"/>
                    <a:pt x="0" y="123"/>
                    <a:pt x="0" y="163"/>
                  </a:cubicBezTo>
                  <a:cubicBezTo>
                    <a:pt x="0" y="348"/>
                    <a:pt x="0" y="348"/>
                    <a:pt x="0" y="348"/>
                  </a:cubicBezTo>
                  <a:cubicBezTo>
                    <a:pt x="0" y="348"/>
                    <a:pt x="0" y="348"/>
                    <a:pt x="0" y="348"/>
                  </a:cubicBezTo>
                  <a:cubicBezTo>
                    <a:pt x="0" y="348"/>
                    <a:pt x="0" y="348"/>
                    <a:pt x="0" y="348"/>
                  </a:cubicBezTo>
                  <a:cubicBezTo>
                    <a:pt x="0" y="363"/>
                    <a:pt x="12" y="375"/>
                    <a:pt x="27" y="375"/>
                  </a:cubicBezTo>
                  <a:cubicBezTo>
                    <a:pt x="42" y="375"/>
                    <a:pt x="54" y="363"/>
                    <a:pt x="54" y="348"/>
                  </a:cubicBezTo>
                  <a:cubicBezTo>
                    <a:pt x="54" y="348"/>
                    <a:pt x="54" y="348"/>
                    <a:pt x="54" y="348"/>
                  </a:cubicBezTo>
                  <a:cubicBezTo>
                    <a:pt x="54" y="348"/>
                    <a:pt x="54" y="348"/>
                    <a:pt x="54" y="348"/>
                  </a:cubicBezTo>
                  <a:cubicBezTo>
                    <a:pt x="54" y="176"/>
                    <a:pt x="54" y="176"/>
                    <a:pt x="54" y="176"/>
                  </a:cubicBezTo>
                  <a:cubicBezTo>
                    <a:pt x="75" y="176"/>
                    <a:pt x="75" y="176"/>
                    <a:pt x="75" y="176"/>
                  </a:cubicBezTo>
                  <a:cubicBezTo>
                    <a:pt x="75" y="634"/>
                    <a:pt x="75" y="634"/>
                    <a:pt x="75" y="634"/>
                  </a:cubicBezTo>
                  <a:cubicBezTo>
                    <a:pt x="75" y="634"/>
                    <a:pt x="75" y="634"/>
                    <a:pt x="75" y="635"/>
                  </a:cubicBezTo>
                  <a:cubicBezTo>
                    <a:pt x="75" y="653"/>
                    <a:pt x="90" y="668"/>
                    <a:pt x="108" y="668"/>
                  </a:cubicBezTo>
                  <a:cubicBezTo>
                    <a:pt x="126" y="668"/>
                    <a:pt x="141" y="653"/>
                    <a:pt x="141" y="635"/>
                  </a:cubicBezTo>
                  <a:cubicBezTo>
                    <a:pt x="141" y="635"/>
                    <a:pt x="141" y="635"/>
                    <a:pt x="141" y="635"/>
                  </a:cubicBezTo>
                  <a:cubicBezTo>
                    <a:pt x="141" y="394"/>
                    <a:pt x="141" y="394"/>
                    <a:pt x="141" y="394"/>
                  </a:cubicBezTo>
                  <a:cubicBezTo>
                    <a:pt x="165" y="394"/>
                    <a:pt x="165" y="394"/>
                    <a:pt x="165" y="394"/>
                  </a:cubicBezTo>
                  <a:cubicBezTo>
                    <a:pt x="165" y="633"/>
                    <a:pt x="165" y="633"/>
                    <a:pt x="165" y="633"/>
                  </a:cubicBezTo>
                  <a:cubicBezTo>
                    <a:pt x="165" y="634"/>
                    <a:pt x="164" y="634"/>
                    <a:pt x="164" y="635"/>
                  </a:cubicBezTo>
                  <a:cubicBezTo>
                    <a:pt x="164" y="653"/>
                    <a:pt x="179" y="668"/>
                    <a:pt x="198" y="668"/>
                  </a:cubicBezTo>
                  <a:cubicBezTo>
                    <a:pt x="216" y="668"/>
                    <a:pt x="231" y="653"/>
                    <a:pt x="231" y="635"/>
                  </a:cubicBezTo>
                  <a:cubicBezTo>
                    <a:pt x="231" y="635"/>
                    <a:pt x="231" y="635"/>
                    <a:pt x="231" y="635"/>
                  </a:cubicBezTo>
                  <a:cubicBezTo>
                    <a:pt x="231" y="154"/>
                    <a:pt x="231" y="154"/>
                    <a:pt x="231" y="154"/>
                  </a:cubicBezTo>
                  <a:cubicBezTo>
                    <a:pt x="449" y="52"/>
                    <a:pt x="449" y="52"/>
                    <a:pt x="449" y="52"/>
                  </a:cubicBezTo>
                  <a:cubicBezTo>
                    <a:pt x="459" y="49"/>
                    <a:pt x="467" y="39"/>
                    <a:pt x="467"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10"/>
              <a:endParaRPr lang="en-US" dirty="0">
                <a:solidFill>
                  <a:srgbClr val="000000"/>
                </a:solidFill>
              </a:endParaRPr>
            </a:p>
          </p:txBody>
        </p:sp>
      </p:grpSp>
      <p:grpSp>
        <p:nvGrpSpPr>
          <p:cNvPr id="10" name="Group 9"/>
          <p:cNvGrpSpPr/>
          <p:nvPr/>
        </p:nvGrpSpPr>
        <p:grpSpPr>
          <a:xfrm>
            <a:off x="5402197" y="909370"/>
            <a:ext cx="841931" cy="841931"/>
            <a:chOff x="5920880" y="999900"/>
            <a:chExt cx="841931" cy="841931"/>
          </a:xfrm>
        </p:grpSpPr>
        <p:sp>
          <p:nvSpPr>
            <p:cNvPr id="103" name="Oval 102">
              <a:extLst>
                <a:ext uri="{FF2B5EF4-FFF2-40B4-BE49-F238E27FC236}">
                  <a16:creationId xmlns="" xmlns:a16="http://schemas.microsoft.com/office/drawing/2014/main" id="{8E530F45-D4E3-4C75-871D-F1177BF1AF0B}"/>
                </a:ext>
              </a:extLst>
            </p:cNvPr>
            <p:cNvSpPr/>
            <p:nvPr/>
          </p:nvSpPr>
          <p:spPr>
            <a:xfrm>
              <a:off x="5920880" y="999900"/>
              <a:ext cx="841931" cy="841931"/>
            </a:xfrm>
            <a:prstGeom prst="ellipse">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p:cNvPicPr>
              <a:picLocks noChangeAspect="1"/>
            </p:cNvPicPr>
            <p:nvPr/>
          </p:nvPicPr>
          <p:blipFill>
            <a:blip r:embed="rId18" cstate="print">
              <a:extLst>
                <a:ext uri="{BEBA8EAE-BF5A-486C-A8C5-ECC9F3942E4B}">
                  <a14:imgProps xmlns:a14="http://schemas.microsoft.com/office/drawing/2010/main">
                    <a14:imgLayer r:embed="rId19">
                      <a14:imgEffect>
                        <a14:brightnessContrast bright="70000" contrast="100000"/>
                      </a14:imgEffect>
                    </a14:imgLayer>
                  </a14:imgProps>
                </a:ext>
                <a:ext uri="{28A0092B-C50C-407E-A947-70E740481C1C}">
                  <a14:useLocalDpi xmlns:a14="http://schemas.microsoft.com/office/drawing/2010/main"/>
                </a:ext>
              </a:extLst>
            </a:blip>
            <a:stretch>
              <a:fillRect/>
            </a:stretch>
          </p:blipFill>
          <p:spPr>
            <a:xfrm>
              <a:off x="6036688" y="1128999"/>
              <a:ext cx="610314" cy="610314"/>
            </a:xfrm>
            <a:prstGeom prst="rect">
              <a:avLst/>
            </a:prstGeom>
          </p:spPr>
        </p:pic>
      </p:grpSp>
      <p:sp>
        <p:nvSpPr>
          <p:cNvPr id="12" name="Rectangle 11"/>
          <p:cNvSpPr/>
          <p:nvPr/>
        </p:nvSpPr>
        <p:spPr>
          <a:xfrm>
            <a:off x="4756698" y="760260"/>
            <a:ext cx="2123936" cy="3847954"/>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Slide Number Placeholder 3"/>
          <p:cNvSpPr>
            <a:spLocks noGrp="1"/>
          </p:cNvSpPr>
          <p:nvPr>
            <p:ph type="sldNum" sz="quarter" idx="10"/>
          </p:nvPr>
        </p:nvSpPr>
        <p:spPr>
          <a:xfrm>
            <a:off x="6710089" y="4410873"/>
            <a:ext cx="2133600" cy="154781"/>
          </a:xfrm>
        </p:spPr>
        <p:txBody>
          <a:bodyPr/>
          <a:lstStyle/>
          <a:p>
            <a:fld id="{3B20521C-F793-4067-BB07-C7AF74E21EF3}" type="slidenum">
              <a:rPr lang="en-US" smtClean="0">
                <a:solidFill>
                  <a:srgbClr val="000000"/>
                </a:solidFill>
              </a:rPr>
              <a:pPr/>
              <a:t>8</a:t>
            </a:fld>
            <a:endParaRPr lang="en-US" dirty="0">
              <a:solidFill>
                <a:srgbClr val="000000"/>
              </a:solidFill>
            </a:endParaRPr>
          </a:p>
        </p:txBody>
      </p:sp>
    </p:spTree>
    <p:extLst>
      <p:ext uri="{BB962C8B-B14F-4D97-AF65-F5344CB8AC3E}">
        <p14:creationId xmlns:p14="http://schemas.microsoft.com/office/powerpoint/2010/main" val="34063739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D720BB8-B4CF-4422-9C88-71D186627A9D}"/>
              </a:ext>
            </a:extLst>
          </p:cNvPr>
          <p:cNvSpPr>
            <a:spLocks noGrp="1"/>
          </p:cNvSpPr>
          <p:nvPr>
            <p:ph type="title"/>
          </p:nvPr>
        </p:nvSpPr>
        <p:spPr/>
        <p:txBody>
          <a:bodyPr/>
          <a:lstStyle/>
          <a:p>
            <a:r>
              <a:rPr lang="en-US" sz="2700" dirty="0" smtClean="0"/>
              <a:t>PSpice </a:t>
            </a:r>
            <a:r>
              <a:rPr lang="en-US" sz="2700" dirty="0"/>
              <a:t>for TI vs. </a:t>
            </a:r>
            <a:r>
              <a:rPr lang="en-US" sz="2700" dirty="0" smtClean="0"/>
              <a:t>TINA-TI</a:t>
            </a:r>
            <a:endParaRPr lang="en-US" sz="2700" dirty="0"/>
          </a:p>
        </p:txBody>
      </p:sp>
      <p:sp>
        <p:nvSpPr>
          <p:cNvPr id="4" name="Slide Number Placeholder 3">
            <a:extLst>
              <a:ext uri="{FF2B5EF4-FFF2-40B4-BE49-F238E27FC236}">
                <a16:creationId xmlns="" xmlns:a16="http://schemas.microsoft.com/office/drawing/2014/main" id="{A72BC1A5-768F-4D11-8471-D95295694F17}"/>
              </a:ext>
            </a:extLst>
          </p:cNvPr>
          <p:cNvSpPr>
            <a:spLocks noGrp="1"/>
          </p:cNvSpPr>
          <p:nvPr>
            <p:ph type="sldNum" sz="quarter" idx="10"/>
          </p:nvPr>
        </p:nvSpPr>
        <p:spPr/>
        <p:txBody>
          <a:bodyPr/>
          <a:lstStyle/>
          <a:p>
            <a:pPr>
              <a:defRPr/>
            </a:pPr>
            <a:fld id="{2B97888F-6AF7-4263-B69D-592D8C33BAC7}" type="slidenum">
              <a:rPr lang="en-US" smtClean="0"/>
              <a:pPr>
                <a:defRPr/>
              </a:pPr>
              <a:t>9</a:t>
            </a:fld>
            <a:endParaRPr lang="en-US"/>
          </a:p>
        </p:txBody>
      </p:sp>
      <p:graphicFrame>
        <p:nvGraphicFramePr>
          <p:cNvPr id="5" name="Table 4">
            <a:extLst>
              <a:ext uri="{FF2B5EF4-FFF2-40B4-BE49-F238E27FC236}">
                <a16:creationId xmlns="" xmlns:a16="http://schemas.microsoft.com/office/drawing/2014/main" id="{8E8E6E09-E57C-4921-A3E6-51F5049BAB20}"/>
              </a:ext>
            </a:extLst>
          </p:cNvPr>
          <p:cNvGraphicFramePr>
            <a:graphicFrameLocks noGrp="1"/>
          </p:cNvGraphicFramePr>
          <p:nvPr>
            <p:extLst>
              <p:ext uri="{D42A27DB-BD31-4B8C-83A1-F6EECF244321}">
                <p14:modId xmlns:p14="http://schemas.microsoft.com/office/powerpoint/2010/main" val="2417790506"/>
              </p:ext>
            </p:extLst>
          </p:nvPr>
        </p:nvGraphicFramePr>
        <p:xfrm>
          <a:off x="627249" y="809480"/>
          <a:ext cx="7883151" cy="3536922"/>
        </p:xfrm>
        <a:graphic>
          <a:graphicData uri="http://schemas.openxmlformats.org/drawingml/2006/table">
            <a:tbl>
              <a:tblPr firstRow="1" firstCol="1" bandRow="1">
                <a:effectLst>
                  <a:outerShdw blurRad="50800" dist="38100" dir="2700000" algn="tl" rotWithShape="0">
                    <a:prstClr val="black">
                      <a:alpha val="40000"/>
                    </a:prstClr>
                  </a:outerShdw>
                </a:effectLst>
                <a:tableStyleId>{1FECB4D8-DB02-4DC6-A0A2-4F2EBAE1DC90}</a:tableStyleId>
              </a:tblPr>
              <a:tblGrid>
                <a:gridCol w="2755341">
                  <a:extLst>
                    <a:ext uri="{9D8B030D-6E8A-4147-A177-3AD203B41FA5}">
                      <a16:colId xmlns="" xmlns:a16="http://schemas.microsoft.com/office/drawing/2014/main" val="1236526534"/>
                    </a:ext>
                  </a:extLst>
                </a:gridCol>
                <a:gridCol w="2500093">
                  <a:extLst>
                    <a:ext uri="{9D8B030D-6E8A-4147-A177-3AD203B41FA5}">
                      <a16:colId xmlns="" xmlns:a16="http://schemas.microsoft.com/office/drawing/2014/main" val="4138394360"/>
                    </a:ext>
                  </a:extLst>
                </a:gridCol>
                <a:gridCol w="2627717">
                  <a:extLst>
                    <a:ext uri="{9D8B030D-6E8A-4147-A177-3AD203B41FA5}">
                      <a16:colId xmlns="" xmlns:a16="http://schemas.microsoft.com/office/drawing/2014/main" val="3513156268"/>
                    </a:ext>
                  </a:extLst>
                </a:gridCol>
              </a:tblGrid>
              <a:tr h="226754">
                <a:tc>
                  <a:txBody>
                    <a:bodyPr/>
                    <a:lstStyle/>
                    <a:p>
                      <a:pPr marL="0" marR="0" algn="ctr">
                        <a:lnSpc>
                          <a:spcPct val="115000"/>
                        </a:lnSpc>
                        <a:spcBef>
                          <a:spcPts val="0"/>
                        </a:spcBef>
                        <a:spcAft>
                          <a:spcPts val="0"/>
                        </a:spcAft>
                      </a:pPr>
                      <a:r>
                        <a:rPr lang="en-US" sz="1100" dirty="0">
                          <a:effectLst/>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lgn="ctr">
                        <a:lnSpc>
                          <a:spcPct val="115000"/>
                        </a:lnSpc>
                        <a:spcBef>
                          <a:spcPts val="0"/>
                        </a:spcBef>
                        <a:spcAft>
                          <a:spcPts val="0"/>
                        </a:spcAft>
                      </a:pPr>
                      <a:r>
                        <a:rPr lang="en-US" sz="1100" dirty="0" smtClean="0">
                          <a:effectLst/>
                        </a:rPr>
                        <a:t>PSpice </a:t>
                      </a:r>
                      <a:r>
                        <a:rPr lang="en-US" sz="1100" dirty="0">
                          <a:effectLst/>
                        </a:rPr>
                        <a:t>for TI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1B6674"/>
                    </a:solidFill>
                  </a:tcPr>
                </a:tc>
                <a:tc>
                  <a:txBody>
                    <a:bodyPr/>
                    <a:lstStyle/>
                    <a:p>
                      <a:pPr marL="0" marR="0" algn="ctr">
                        <a:lnSpc>
                          <a:spcPct val="115000"/>
                        </a:lnSpc>
                        <a:spcBef>
                          <a:spcPts val="0"/>
                        </a:spcBef>
                        <a:spcAft>
                          <a:spcPts val="0"/>
                        </a:spcAft>
                      </a:pPr>
                      <a:r>
                        <a:rPr lang="en-US" sz="1100" dirty="0">
                          <a:effectLst/>
                        </a:rPr>
                        <a:t>TINA-TI</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1B6674"/>
                    </a:solidFill>
                  </a:tcPr>
                </a:tc>
                <a:extLst>
                  <a:ext uri="{0D108BD9-81ED-4DB2-BD59-A6C34878D82A}">
                    <a16:rowId xmlns="" xmlns:a16="http://schemas.microsoft.com/office/drawing/2014/main" val="513022641"/>
                  </a:ext>
                </a:extLst>
              </a:tr>
              <a:tr h="226754">
                <a:tc gridSpan="3">
                  <a:txBody>
                    <a:bodyPr/>
                    <a:lstStyle/>
                    <a:p>
                      <a:pPr marL="0" marR="0">
                        <a:lnSpc>
                          <a:spcPct val="115000"/>
                        </a:lnSpc>
                        <a:spcBef>
                          <a:spcPts val="0"/>
                        </a:spcBef>
                        <a:spcAft>
                          <a:spcPts val="0"/>
                        </a:spcAft>
                      </a:pPr>
                      <a:r>
                        <a:rPr lang="en-US" sz="1200" dirty="0">
                          <a:solidFill>
                            <a:schemeClr val="bg1"/>
                          </a:solidFill>
                          <a:effectLst/>
                        </a:rPr>
                        <a:t>Analysis / simulation</a:t>
                      </a:r>
                      <a:endParaRPr lang="en-US"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hMerge="1">
                  <a:txBody>
                    <a:bodyPr/>
                    <a:lstStyle/>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648480772"/>
                  </a:ext>
                </a:extLst>
              </a:tr>
              <a:tr h="469071">
                <a:tc>
                  <a:txBody>
                    <a:bodyPr/>
                    <a:lstStyle/>
                    <a:p>
                      <a:pPr marL="228600" marR="0" algn="r">
                        <a:lnSpc>
                          <a:spcPct val="115000"/>
                        </a:lnSpc>
                        <a:spcBef>
                          <a:spcPts val="0"/>
                        </a:spcBef>
                        <a:spcAft>
                          <a:spcPts val="0"/>
                        </a:spcAft>
                      </a:pPr>
                      <a:r>
                        <a:rPr lang="en-US" sz="1100" b="0" dirty="0">
                          <a:effectLst/>
                        </a:rPr>
                        <a:t>AC, Noise, BIAS point, DC sweep, Transient,  Fourier</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solidFill>
                            <a:srgbClr val="007434"/>
                          </a:solidFill>
                          <a:effectLst/>
                        </a:rPr>
                        <a:t>Yes</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solidFill>
                            <a:srgbClr val="007434"/>
                          </a:solidFill>
                          <a:effectLst/>
                        </a:rPr>
                        <a:t>Yes</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13156075"/>
                  </a:ext>
                </a:extLst>
              </a:tr>
              <a:tr h="469071">
                <a:tc>
                  <a:txBody>
                    <a:bodyPr/>
                    <a:lstStyle/>
                    <a:p>
                      <a:pPr marL="228600" marR="0" algn="r">
                        <a:lnSpc>
                          <a:spcPct val="115000"/>
                        </a:lnSpc>
                        <a:spcBef>
                          <a:spcPts val="0"/>
                        </a:spcBef>
                        <a:spcAft>
                          <a:spcPts val="0"/>
                        </a:spcAft>
                      </a:pPr>
                      <a:r>
                        <a:rPr lang="en-US" sz="1100" b="0" dirty="0">
                          <a:effectLst/>
                        </a:rPr>
                        <a:t>Variable sweeps</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007434"/>
                          </a:solidFill>
                          <a:effectLst/>
                        </a:rPr>
                        <a:t>Temperature, </a:t>
                      </a:r>
                      <a:br>
                        <a:rPr lang="en-US" sz="1100" b="1" dirty="0">
                          <a:solidFill>
                            <a:srgbClr val="007434"/>
                          </a:solidFill>
                          <a:effectLst/>
                        </a:rPr>
                      </a:br>
                      <a:r>
                        <a:rPr lang="en-US" sz="1100" b="1" dirty="0">
                          <a:solidFill>
                            <a:srgbClr val="007434"/>
                          </a:solidFill>
                          <a:effectLst/>
                        </a:rPr>
                        <a:t>component, </a:t>
                      </a:r>
                      <a:br>
                        <a:rPr lang="en-US" sz="1100" b="1" dirty="0">
                          <a:solidFill>
                            <a:srgbClr val="007434"/>
                          </a:solidFill>
                          <a:effectLst/>
                        </a:rPr>
                      </a:br>
                      <a:r>
                        <a:rPr lang="en-US" sz="1100" b="1" dirty="0">
                          <a:solidFill>
                            <a:srgbClr val="007434"/>
                          </a:solidFill>
                          <a:effectLst/>
                        </a:rPr>
                        <a:t>parametric</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C00000"/>
                          </a:solidFill>
                          <a:effectLst/>
                        </a:rPr>
                        <a:t>Temperature, </a:t>
                      </a:r>
                      <a:br>
                        <a:rPr lang="en-US" sz="1100" b="1" dirty="0">
                          <a:solidFill>
                            <a:srgbClr val="C00000"/>
                          </a:solidFill>
                          <a:effectLst/>
                        </a:rPr>
                      </a:br>
                      <a:r>
                        <a:rPr lang="en-US" sz="1100" b="1" dirty="0">
                          <a:solidFill>
                            <a:srgbClr val="C00000"/>
                          </a:solidFill>
                          <a:effectLst/>
                        </a:rPr>
                        <a:t>component</a:t>
                      </a:r>
                      <a:endParaRPr lang="en-US" sz="11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566344365"/>
                  </a:ext>
                </a:extLst>
              </a:tr>
              <a:tr h="226754">
                <a:tc>
                  <a:txBody>
                    <a:bodyPr/>
                    <a:lstStyle/>
                    <a:p>
                      <a:pPr marL="228600" marR="0" algn="r">
                        <a:lnSpc>
                          <a:spcPct val="115000"/>
                        </a:lnSpc>
                        <a:spcBef>
                          <a:spcPts val="0"/>
                        </a:spcBef>
                        <a:spcAft>
                          <a:spcPts val="0"/>
                        </a:spcAft>
                      </a:pPr>
                      <a:r>
                        <a:rPr lang="en-US" sz="1100" b="0" dirty="0">
                          <a:effectLst/>
                        </a:rPr>
                        <a:t>Monte Carlo analysis</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solidFill>
                            <a:srgbClr val="007434"/>
                          </a:solidFill>
                          <a:effectLst/>
                        </a:rPr>
                        <a:t>Yes</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solidFill>
                            <a:srgbClr val="C00000"/>
                          </a:solidFill>
                          <a:effectLst/>
                        </a:rPr>
                        <a:t>No</a:t>
                      </a:r>
                      <a:endParaRPr lang="en-US" sz="11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790018367"/>
                  </a:ext>
                </a:extLst>
              </a:tr>
              <a:tr h="226754">
                <a:tc>
                  <a:txBody>
                    <a:bodyPr/>
                    <a:lstStyle/>
                    <a:p>
                      <a:pPr marL="228600" marR="0" algn="r">
                        <a:lnSpc>
                          <a:spcPct val="115000"/>
                        </a:lnSpc>
                        <a:spcBef>
                          <a:spcPts val="0"/>
                        </a:spcBef>
                        <a:spcAft>
                          <a:spcPts val="0"/>
                        </a:spcAft>
                      </a:pPr>
                      <a:r>
                        <a:rPr lang="en-US" sz="1100" b="0" dirty="0">
                          <a:effectLst/>
                        </a:rPr>
                        <a:t>Worst case analysis</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007434"/>
                          </a:solidFill>
                          <a:effectLst/>
                        </a:rPr>
                        <a:t>Yes</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C00000"/>
                          </a:solidFill>
                          <a:effectLst/>
                        </a:rPr>
                        <a:t>No</a:t>
                      </a:r>
                      <a:endParaRPr lang="en-US" sz="11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405295066"/>
                  </a:ext>
                </a:extLst>
              </a:tr>
              <a:tr h="226754">
                <a:tc gridSpan="3">
                  <a:txBody>
                    <a:bodyPr/>
                    <a:lstStyle/>
                    <a:p>
                      <a:pPr marL="0" marR="0">
                        <a:lnSpc>
                          <a:spcPct val="115000"/>
                        </a:lnSpc>
                        <a:spcBef>
                          <a:spcPts val="0"/>
                        </a:spcBef>
                        <a:spcAft>
                          <a:spcPts val="0"/>
                        </a:spcAft>
                      </a:pPr>
                      <a:r>
                        <a:rPr lang="en-US" sz="1200" dirty="0">
                          <a:solidFill>
                            <a:schemeClr val="bg1"/>
                          </a:solidFill>
                          <a:effectLst/>
                        </a:rPr>
                        <a:t>Libraries / components</a:t>
                      </a:r>
                      <a:r>
                        <a:rPr lang="en-US" sz="1100" dirty="0">
                          <a:solidFill>
                            <a:schemeClr val="bg1"/>
                          </a:solidFill>
                          <a:effectLst/>
                        </a:rPr>
                        <a:t> </a:t>
                      </a:r>
                      <a:endParaRPr lang="en-US"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hMerge="1">
                  <a:txBody>
                    <a:bodyPr/>
                    <a:lstStyle/>
                    <a:p>
                      <a:pPr marL="0" marR="0" algn="ctr">
                        <a:lnSpc>
                          <a:spcPct val="115000"/>
                        </a:lnSpc>
                        <a:spcBef>
                          <a:spcPts val="0"/>
                        </a:spcBef>
                        <a:spcAft>
                          <a:spcPts val="0"/>
                        </a:spcAft>
                      </a:pPr>
                      <a:endParaRPr lang="en-US" sz="1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2580445638"/>
                  </a:ext>
                </a:extLst>
              </a:tr>
              <a:tr h="226754">
                <a:tc>
                  <a:txBody>
                    <a:bodyPr/>
                    <a:lstStyle/>
                    <a:p>
                      <a:pPr marL="228600" marR="0" algn="r">
                        <a:lnSpc>
                          <a:spcPct val="115000"/>
                        </a:lnSpc>
                        <a:spcBef>
                          <a:spcPts val="0"/>
                        </a:spcBef>
                        <a:spcAft>
                          <a:spcPts val="0"/>
                        </a:spcAft>
                      </a:pPr>
                      <a:r>
                        <a:rPr lang="en-US" sz="1100" b="0" dirty="0">
                          <a:effectLst/>
                        </a:rPr>
                        <a:t>Internal libraries</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007434"/>
                          </a:solidFill>
                          <a:effectLst/>
                        </a:rPr>
                        <a:t>~5700</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C00000"/>
                          </a:solidFill>
                          <a:effectLst/>
                        </a:rPr>
                        <a:t>~1300</a:t>
                      </a:r>
                      <a:endParaRPr lang="en-US" sz="11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1394233118"/>
                  </a:ext>
                </a:extLst>
              </a:tr>
              <a:tr h="226754">
                <a:tc>
                  <a:txBody>
                    <a:bodyPr/>
                    <a:lstStyle/>
                    <a:p>
                      <a:pPr marL="228600" marR="0" algn="r">
                        <a:lnSpc>
                          <a:spcPct val="115000"/>
                        </a:lnSpc>
                        <a:spcBef>
                          <a:spcPts val="0"/>
                        </a:spcBef>
                        <a:spcAft>
                          <a:spcPts val="0"/>
                        </a:spcAft>
                      </a:pPr>
                      <a:r>
                        <a:rPr lang="en-US" sz="1100" b="0" dirty="0">
                          <a:effectLst/>
                        </a:rPr>
                        <a:t>Automatic library updates</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a:solidFill>
                            <a:srgbClr val="007434"/>
                          </a:solidFill>
                          <a:effectLst/>
                        </a:rPr>
                        <a:t>Yes</a:t>
                      </a:r>
                      <a:endParaRPr lang="en-US" sz="1100" b="1">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a:solidFill>
                            <a:srgbClr val="C00000"/>
                          </a:solidFill>
                          <a:effectLst/>
                        </a:rPr>
                        <a:t>No</a:t>
                      </a:r>
                      <a:endParaRPr lang="en-US" sz="1100" b="1">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087354292"/>
                  </a:ext>
                </a:extLst>
              </a:tr>
              <a:tr h="226754">
                <a:tc>
                  <a:txBody>
                    <a:bodyPr/>
                    <a:lstStyle/>
                    <a:p>
                      <a:pPr marL="228600" marR="0" algn="r">
                        <a:lnSpc>
                          <a:spcPct val="115000"/>
                        </a:lnSpc>
                        <a:spcBef>
                          <a:spcPts val="0"/>
                        </a:spcBef>
                        <a:spcAft>
                          <a:spcPts val="0"/>
                        </a:spcAft>
                      </a:pPr>
                      <a:r>
                        <a:rPr lang="en-US" sz="1100" b="0" dirty="0">
                          <a:effectLst/>
                        </a:rPr>
                        <a:t>Built-in modeling application</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007434"/>
                          </a:solidFill>
                          <a:effectLst/>
                        </a:rPr>
                        <a:t>Yes</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C00000"/>
                          </a:solidFill>
                          <a:effectLst/>
                        </a:rPr>
                        <a:t>No</a:t>
                      </a:r>
                      <a:endParaRPr lang="en-US" sz="11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2764380572"/>
                  </a:ext>
                </a:extLst>
              </a:tr>
              <a:tr h="226754">
                <a:tc gridSpan="3">
                  <a:txBody>
                    <a:bodyPr/>
                    <a:lstStyle/>
                    <a:p>
                      <a:pPr marL="0" marR="0">
                        <a:lnSpc>
                          <a:spcPct val="115000"/>
                        </a:lnSpc>
                        <a:spcBef>
                          <a:spcPts val="0"/>
                        </a:spcBef>
                        <a:spcAft>
                          <a:spcPts val="0"/>
                        </a:spcAft>
                      </a:pPr>
                      <a:r>
                        <a:rPr lang="en-US" sz="1200" dirty="0">
                          <a:solidFill>
                            <a:schemeClr val="bg1"/>
                          </a:solidFill>
                          <a:effectLst/>
                        </a:rPr>
                        <a:t>Schematics </a:t>
                      </a:r>
                      <a:endParaRPr lang="en-US" sz="1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65000"/>
                        <a:lumOff val="35000"/>
                      </a:schemeClr>
                    </a:solidFill>
                  </a:tcPr>
                </a:tc>
                <a:tc hMerge="1">
                  <a:txBody>
                    <a:bodyPr/>
                    <a:lstStyle/>
                    <a:p>
                      <a:pPr marL="0" marR="0" algn="ctr">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algn="ctr">
                        <a:lnSpc>
                          <a:spcPct val="115000"/>
                        </a:lnSpc>
                        <a:spcBef>
                          <a:spcPts val="0"/>
                        </a:spcBef>
                        <a:spcAft>
                          <a:spcPts val="0"/>
                        </a:spcAft>
                      </a:pP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337446370"/>
                  </a:ext>
                </a:extLst>
              </a:tr>
              <a:tr h="221953">
                <a:tc>
                  <a:txBody>
                    <a:bodyPr/>
                    <a:lstStyle/>
                    <a:p>
                      <a:pPr marL="228600" marR="0" algn="r">
                        <a:lnSpc>
                          <a:spcPct val="115000"/>
                        </a:lnSpc>
                        <a:spcBef>
                          <a:spcPts val="0"/>
                        </a:spcBef>
                        <a:spcAft>
                          <a:spcPts val="0"/>
                        </a:spcAft>
                      </a:pPr>
                      <a:r>
                        <a:rPr lang="en-US" sz="1100" b="0" dirty="0">
                          <a:effectLst/>
                        </a:rPr>
                        <a:t>Create hierarchical schematic</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007434"/>
                          </a:solidFill>
                          <a:effectLst/>
                        </a:rPr>
                        <a:t>Yes</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tc>
                  <a:txBody>
                    <a:bodyPr/>
                    <a:lstStyle/>
                    <a:p>
                      <a:pPr marL="0" marR="0" algn="ctr">
                        <a:lnSpc>
                          <a:spcPct val="115000"/>
                        </a:lnSpc>
                        <a:spcBef>
                          <a:spcPts val="0"/>
                        </a:spcBef>
                        <a:spcAft>
                          <a:spcPts val="0"/>
                        </a:spcAft>
                      </a:pPr>
                      <a:r>
                        <a:rPr lang="en-US" sz="1100" b="1" dirty="0">
                          <a:solidFill>
                            <a:srgbClr val="C00000"/>
                          </a:solidFill>
                          <a:effectLst/>
                        </a:rPr>
                        <a:t>No</a:t>
                      </a:r>
                      <a:endParaRPr lang="en-US" sz="11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7ECED"/>
                    </a:solidFill>
                  </a:tcPr>
                </a:tc>
                <a:extLst>
                  <a:ext uri="{0D108BD9-81ED-4DB2-BD59-A6C34878D82A}">
                    <a16:rowId xmlns="" xmlns:a16="http://schemas.microsoft.com/office/drawing/2014/main" val="1428967351"/>
                  </a:ext>
                </a:extLst>
              </a:tr>
              <a:tr h="226754">
                <a:tc>
                  <a:txBody>
                    <a:bodyPr/>
                    <a:lstStyle/>
                    <a:p>
                      <a:pPr marL="228600" marR="0" algn="r">
                        <a:lnSpc>
                          <a:spcPct val="115000"/>
                        </a:lnSpc>
                        <a:spcBef>
                          <a:spcPts val="0"/>
                        </a:spcBef>
                        <a:spcAft>
                          <a:spcPts val="0"/>
                        </a:spcAft>
                      </a:pPr>
                      <a:r>
                        <a:rPr lang="en-US" sz="1100" b="0" dirty="0">
                          <a:effectLst/>
                        </a:rPr>
                        <a:t>Multipage schematics</a:t>
                      </a:r>
                      <a:endParaRPr lang="en-US"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solidFill>
                            <a:srgbClr val="007434"/>
                          </a:solidFill>
                          <a:effectLst/>
                        </a:rPr>
                        <a:t>Yes</a:t>
                      </a:r>
                      <a:endParaRPr lang="en-US" sz="1100" b="1" dirty="0">
                        <a:solidFill>
                          <a:srgbClr val="007434"/>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1100" b="1" dirty="0">
                          <a:solidFill>
                            <a:srgbClr val="C00000"/>
                          </a:solidFill>
                          <a:effectLst/>
                        </a:rPr>
                        <a:t>No</a:t>
                      </a:r>
                      <a:endParaRPr lang="en-US" sz="11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371896333"/>
                  </a:ext>
                </a:extLst>
              </a:tr>
            </a:tbl>
          </a:graphicData>
        </a:graphic>
      </p:graphicFrame>
    </p:spTree>
    <p:extLst>
      <p:ext uri="{BB962C8B-B14F-4D97-AF65-F5344CB8AC3E}">
        <p14:creationId xmlns:p14="http://schemas.microsoft.com/office/powerpoint/2010/main" val="872667723"/>
      </p:ext>
    </p:extLst>
  </p:cSld>
  <p:clrMapOvr>
    <a:masterClrMapping/>
  </p:clrMapOvr>
</p:sld>
</file>

<file path=ppt/theme/theme1.xml><?xml version="1.0" encoding="utf-8"?>
<a:theme xmlns:a="http://schemas.openxmlformats.org/drawingml/2006/main" name="ti">
  <a:themeElements>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2691FC96C779F4295CE9E54B4329376" ma:contentTypeVersion="0" ma:contentTypeDescription="Create a new document." ma:contentTypeScope="" ma:versionID="89193378b3020d1be605bd31ee699fe4">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ECE73A0-07A4-4B43-9245-EC651231671F}">
  <ds:schemaRefs>
    <ds:schemaRef ds:uri="http://schemas.microsoft.com/sharepoint/v3/contenttype/forms"/>
  </ds:schemaRefs>
</ds:datastoreItem>
</file>

<file path=customXml/itemProps2.xml><?xml version="1.0" encoding="utf-8"?>
<ds:datastoreItem xmlns:ds="http://schemas.openxmlformats.org/officeDocument/2006/customXml" ds:itemID="{97D03167-A513-4156-A986-D333D5F2F8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9629B46A-0953-468F-8979-4C44A160A374}">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3992</TotalTime>
  <Words>2817</Words>
  <Application>Microsoft Office PowerPoint</Application>
  <PresentationFormat>On-screen Show (16:9)</PresentationFormat>
  <Paragraphs>375</Paragraphs>
  <Slides>35</Slides>
  <Notes>9</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ti</vt:lpstr>
      <vt:lpstr>Getting started with the new PSpice® for TI design and simulation tool</vt:lpstr>
      <vt:lpstr>About me – Ian Williams Business lead, Low-Voltage LDOs</vt:lpstr>
      <vt:lpstr>Agenda</vt:lpstr>
      <vt:lpstr>PowerPoint Presentation</vt:lpstr>
      <vt:lpstr>Time for some audience participation…</vt:lpstr>
      <vt:lpstr>Introducing PSpice® for TI</vt:lpstr>
      <vt:lpstr>Why is TI partnering with Cadence?</vt:lpstr>
      <vt:lpstr>Is PSpice  for TI replacing other TI tools?</vt:lpstr>
      <vt:lpstr>PSpice for TI vs. TINA-TI</vt:lpstr>
      <vt:lpstr>PowerPoint Presentation</vt:lpstr>
      <vt:lpstr>Software features and limitations FAQ</vt:lpstr>
      <vt:lpstr>Built-in TI model library</vt:lpstr>
      <vt:lpstr>How do I update the TI model library?</vt:lpstr>
      <vt:lpstr>Are models editable?</vt:lpstr>
      <vt:lpstr>Modeling application</vt:lpstr>
      <vt:lpstr>Modeling application, cont.</vt:lpstr>
      <vt:lpstr>Additional included model libraries</vt:lpstr>
      <vt:lpstr>Importing third-party or custom models</vt:lpstr>
      <vt:lpstr>Types of models on TI.com</vt:lpstr>
      <vt:lpstr>PowerPoint Presentation</vt:lpstr>
      <vt:lpstr>Operational amplifier example – OPA211</vt:lpstr>
      <vt:lpstr>Power supply example – TPS7A52</vt:lpstr>
      <vt:lpstr>Modeling Application – Power MOSFET</vt:lpstr>
      <vt:lpstr>PowerPoint Presentation</vt:lpstr>
      <vt:lpstr>Additional resources</vt:lpstr>
      <vt:lpstr>Additional resources, cont.</vt:lpstr>
      <vt:lpstr>“Trust, but verify” SPICE models</vt:lpstr>
      <vt:lpstr>Direct support from TI</vt:lpstr>
      <vt:lpstr>SPICE tips – analysis parameters</vt:lpstr>
      <vt:lpstr>SPICE tips – DC path to GND</vt:lpstr>
      <vt:lpstr>SPICE tips – linear circuits</vt:lpstr>
      <vt:lpstr>SPICE tips – bounded matrix</vt:lpstr>
      <vt:lpstr>SPICE tips – simplified components</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Goldsmith, Lisa</dc:creator>
  <cp:lastModifiedBy>Speziale, Marisa</cp:lastModifiedBy>
  <cp:revision>90</cp:revision>
  <dcterms:created xsi:type="dcterms:W3CDTF">2019-12-09T20:38:24Z</dcterms:created>
  <dcterms:modified xsi:type="dcterms:W3CDTF">2020-12-16T06:01:42Z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0x01010022691FC96C779F4295CE9E54B4329376</vt:lpwstr>
  </property>
</Properties>
</file>