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1"/>
  </p:notesMasterIdLst>
  <p:sldIdLst>
    <p:sldId id="308" r:id="rId2"/>
    <p:sldId id="257" r:id="rId3"/>
    <p:sldId id="282" r:id="rId4"/>
    <p:sldId id="283" r:id="rId5"/>
    <p:sldId id="261" r:id="rId6"/>
    <p:sldId id="263" r:id="rId7"/>
    <p:sldId id="287" r:id="rId8"/>
    <p:sldId id="266" r:id="rId9"/>
    <p:sldId id="267" r:id="rId10"/>
    <p:sldId id="284" r:id="rId11"/>
    <p:sldId id="285" r:id="rId12"/>
    <p:sldId id="286" r:id="rId13"/>
    <p:sldId id="269" r:id="rId14"/>
    <p:sldId id="288" r:id="rId15"/>
    <p:sldId id="294" r:id="rId16"/>
    <p:sldId id="290" r:id="rId17"/>
    <p:sldId id="302" r:id="rId18"/>
    <p:sldId id="298" r:id="rId19"/>
    <p:sldId id="303" r:id="rId20"/>
    <p:sldId id="304" r:id="rId21"/>
    <p:sldId id="295" r:id="rId22"/>
    <p:sldId id="296" r:id="rId23"/>
    <p:sldId id="297" r:id="rId24"/>
    <p:sldId id="299" r:id="rId25"/>
    <p:sldId id="300" r:id="rId26"/>
    <p:sldId id="305" r:id="rId27"/>
    <p:sldId id="306" r:id="rId28"/>
    <p:sldId id="301" r:id="rId29"/>
    <p:sldId id="307" r:id="rId30"/>
  </p:sldIdLst>
  <p:sldSz cx="9144000" cy="5143500" type="screen16x9"/>
  <p:notesSz cx="9296400" cy="14770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3808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76179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14268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52357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1904467" algn="l" defTabSz="76179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285362" algn="l" defTabSz="76179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2666253" algn="l" defTabSz="76179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047146" algn="l" defTabSz="76179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3197" autoAdjust="0"/>
  </p:normalViewPr>
  <p:slideViewPr>
    <p:cSldViewPr>
      <p:cViewPr varScale="1">
        <p:scale>
          <a:sx n="79" d="100"/>
          <a:sy n="79" d="100"/>
        </p:scale>
        <p:origin x="84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Book2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Book2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238635170603676"/>
          <c:y val="6.168066491688539E-2"/>
          <c:w val="0.67899632545931754"/>
          <c:h val="0.68133770778652669"/>
        </c:manualLayout>
      </c:layout>
      <c:scatterChart>
        <c:scatterStyle val="smoothMarker"/>
        <c:varyColors val="0"/>
        <c:ser>
          <c:idx val="2"/>
          <c:order val="0"/>
          <c:tx>
            <c:v>no P R no S R</c:v>
          </c:tx>
          <c:spPr>
            <a:ln>
              <a:solidFill>
                <a:srgbClr val="0070C0"/>
              </a:solidFill>
            </a:ln>
          </c:spPr>
          <c:marker>
            <c:symbol val="diamond"/>
            <c:size val="7"/>
            <c:spPr>
              <a:solidFill>
                <a:srgbClr val="0070C0"/>
              </a:solidFill>
              <a:ln>
                <a:solidFill>
                  <a:srgbClr val="0070C0"/>
                </a:solidFill>
              </a:ln>
            </c:spPr>
          </c:marker>
          <c:xVal>
            <c:numRef>
              <c:f>idealpulsesource_SR!$A$3:$A$23</c:f>
              <c:numCache>
                <c:formatCode>General</c:formatCode>
                <c:ptCount val="21"/>
                <c:pt idx="0">
                  <c:v>400</c:v>
                </c:pt>
                <c:pt idx="1">
                  <c:v>410</c:v>
                </c:pt>
                <c:pt idx="2">
                  <c:v>420</c:v>
                </c:pt>
                <c:pt idx="3">
                  <c:v>430</c:v>
                </c:pt>
                <c:pt idx="4">
                  <c:v>440</c:v>
                </c:pt>
                <c:pt idx="5">
                  <c:v>450</c:v>
                </c:pt>
                <c:pt idx="6">
                  <c:v>460</c:v>
                </c:pt>
                <c:pt idx="7">
                  <c:v>470</c:v>
                </c:pt>
                <c:pt idx="8">
                  <c:v>480</c:v>
                </c:pt>
                <c:pt idx="9">
                  <c:v>490</c:v>
                </c:pt>
                <c:pt idx="10">
                  <c:v>500</c:v>
                </c:pt>
                <c:pt idx="11">
                  <c:v>510</c:v>
                </c:pt>
                <c:pt idx="12">
                  <c:v>520</c:v>
                </c:pt>
                <c:pt idx="13">
                  <c:v>530</c:v>
                </c:pt>
                <c:pt idx="14">
                  <c:v>540</c:v>
                </c:pt>
                <c:pt idx="15">
                  <c:v>550</c:v>
                </c:pt>
                <c:pt idx="16">
                  <c:v>560</c:v>
                </c:pt>
                <c:pt idx="17">
                  <c:v>570</c:v>
                </c:pt>
                <c:pt idx="18">
                  <c:v>580</c:v>
                </c:pt>
                <c:pt idx="19">
                  <c:v>590</c:v>
                </c:pt>
                <c:pt idx="20">
                  <c:v>600</c:v>
                </c:pt>
              </c:numCache>
            </c:numRef>
          </c:xVal>
          <c:yVal>
            <c:numRef>
              <c:f>idealpulsesource_SR!$D$3:$D$23</c:f>
              <c:numCache>
                <c:formatCode>General</c:formatCode>
                <c:ptCount val="21"/>
                <c:pt idx="0">
                  <c:v>23.606000000000002</c:v>
                </c:pt>
                <c:pt idx="1">
                  <c:v>23.617999999999999</c:v>
                </c:pt>
                <c:pt idx="2">
                  <c:v>23.611999999999998</c:v>
                </c:pt>
                <c:pt idx="3">
                  <c:v>23.626000000000001</c:v>
                </c:pt>
                <c:pt idx="4">
                  <c:v>23.614999999999998</c:v>
                </c:pt>
                <c:pt idx="5">
                  <c:v>23.634</c:v>
                </c:pt>
                <c:pt idx="6">
                  <c:v>23.616</c:v>
                </c:pt>
                <c:pt idx="7">
                  <c:v>23.632999999999999</c:v>
                </c:pt>
                <c:pt idx="8">
                  <c:v>23.635999999999999</c:v>
                </c:pt>
                <c:pt idx="9">
                  <c:v>23.626000000000001</c:v>
                </c:pt>
                <c:pt idx="10">
                  <c:v>23.646000000000001</c:v>
                </c:pt>
                <c:pt idx="11">
                  <c:v>23.63</c:v>
                </c:pt>
                <c:pt idx="12">
                  <c:v>23.632000000000001</c:v>
                </c:pt>
                <c:pt idx="13">
                  <c:v>23.651</c:v>
                </c:pt>
                <c:pt idx="14">
                  <c:v>23.664999999999999</c:v>
                </c:pt>
                <c:pt idx="15">
                  <c:v>23.66</c:v>
                </c:pt>
                <c:pt idx="16">
                  <c:v>23.645</c:v>
                </c:pt>
                <c:pt idx="17">
                  <c:v>23.620999999999999</c:v>
                </c:pt>
                <c:pt idx="18">
                  <c:v>23.588999999999999</c:v>
                </c:pt>
                <c:pt idx="19">
                  <c:v>23.550999999999998</c:v>
                </c:pt>
                <c:pt idx="20">
                  <c:v>23.506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A71-BC43-AA8A-774A89981E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2968448"/>
        <c:axId val="225663232"/>
      </c:scatterChart>
      <c:valAx>
        <c:axId val="222968448"/>
        <c:scaling>
          <c:orientation val="minMax"/>
          <c:max val="600"/>
          <c:min val="40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Switching</a:t>
                </a:r>
                <a:r>
                  <a:rPr lang="en-US" baseline="0"/>
                  <a:t> frequency (kHz)</a:t>
                </a:r>
                <a:endParaRPr lang="en-US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225663232"/>
        <c:crosses val="autoZero"/>
        <c:crossBetween val="midCat"/>
      </c:valAx>
      <c:valAx>
        <c:axId val="225663232"/>
        <c:scaling>
          <c:orientation val="minMax"/>
          <c:max val="26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Output Voltage (V)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222968448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7881014873140857"/>
          <c:y val="5.9690966048598762E-2"/>
          <c:w val="0.72450620143070354"/>
          <c:h val="0.69161713656760648"/>
        </c:manualLayout>
      </c:layout>
      <c:scatterChart>
        <c:scatterStyle val="smoothMarker"/>
        <c:varyColors val="0"/>
        <c:ser>
          <c:idx val="0"/>
          <c:order val="0"/>
          <c:tx>
            <c:v>no P R no S R</c:v>
          </c:tx>
          <c:xVal>
            <c:numRef>
              <c:f>idealpulsesource_PR!$A$3:$A$23</c:f>
              <c:numCache>
                <c:formatCode>General</c:formatCode>
                <c:ptCount val="21"/>
                <c:pt idx="0">
                  <c:v>400</c:v>
                </c:pt>
                <c:pt idx="1">
                  <c:v>410</c:v>
                </c:pt>
                <c:pt idx="2">
                  <c:v>420</c:v>
                </c:pt>
                <c:pt idx="3">
                  <c:v>430</c:v>
                </c:pt>
                <c:pt idx="4">
                  <c:v>440</c:v>
                </c:pt>
                <c:pt idx="5">
                  <c:v>450</c:v>
                </c:pt>
                <c:pt idx="6">
                  <c:v>460</c:v>
                </c:pt>
                <c:pt idx="7">
                  <c:v>470</c:v>
                </c:pt>
                <c:pt idx="8">
                  <c:v>480</c:v>
                </c:pt>
                <c:pt idx="9">
                  <c:v>490</c:v>
                </c:pt>
                <c:pt idx="10">
                  <c:v>500</c:v>
                </c:pt>
                <c:pt idx="11">
                  <c:v>510</c:v>
                </c:pt>
                <c:pt idx="12">
                  <c:v>520</c:v>
                </c:pt>
                <c:pt idx="13">
                  <c:v>530</c:v>
                </c:pt>
                <c:pt idx="14">
                  <c:v>540</c:v>
                </c:pt>
                <c:pt idx="15">
                  <c:v>550</c:v>
                </c:pt>
                <c:pt idx="16">
                  <c:v>560</c:v>
                </c:pt>
                <c:pt idx="17">
                  <c:v>570</c:v>
                </c:pt>
                <c:pt idx="18">
                  <c:v>580</c:v>
                </c:pt>
                <c:pt idx="19">
                  <c:v>590</c:v>
                </c:pt>
                <c:pt idx="20">
                  <c:v>600</c:v>
                </c:pt>
              </c:numCache>
            </c:numRef>
          </c:xVal>
          <c:yVal>
            <c:numRef>
              <c:f>idealpulsesource_PR!$B$3:$B$23</c:f>
              <c:numCache>
                <c:formatCode>General</c:formatCode>
                <c:ptCount val="21"/>
                <c:pt idx="0">
                  <c:v>25.135000000000002</c:v>
                </c:pt>
                <c:pt idx="1">
                  <c:v>25.071000000000002</c:v>
                </c:pt>
                <c:pt idx="2">
                  <c:v>24.995000000000001</c:v>
                </c:pt>
                <c:pt idx="3">
                  <c:v>24.943999999999999</c:v>
                </c:pt>
                <c:pt idx="4">
                  <c:v>24.867999999999999</c:v>
                </c:pt>
                <c:pt idx="5">
                  <c:v>24.827000000000002</c:v>
                </c:pt>
                <c:pt idx="6">
                  <c:v>24.753</c:v>
                </c:pt>
                <c:pt idx="7">
                  <c:v>24.712</c:v>
                </c:pt>
                <c:pt idx="8">
                  <c:v>24.68</c:v>
                </c:pt>
                <c:pt idx="9">
                  <c:v>24.603999999999999</c:v>
                </c:pt>
                <c:pt idx="10">
                  <c:v>24.576000000000001</c:v>
                </c:pt>
                <c:pt idx="11">
                  <c:v>24.553000000000001</c:v>
                </c:pt>
                <c:pt idx="12">
                  <c:v>24.474</c:v>
                </c:pt>
                <c:pt idx="13">
                  <c:v>24.45</c:v>
                </c:pt>
                <c:pt idx="14">
                  <c:v>24.436</c:v>
                </c:pt>
                <c:pt idx="15">
                  <c:v>24.411999999999999</c:v>
                </c:pt>
                <c:pt idx="16">
                  <c:v>24.370999999999999</c:v>
                </c:pt>
                <c:pt idx="17">
                  <c:v>24.321999999999999</c:v>
                </c:pt>
                <c:pt idx="18">
                  <c:v>24.265999999999998</c:v>
                </c:pt>
                <c:pt idx="19">
                  <c:v>24.204999999999998</c:v>
                </c:pt>
                <c:pt idx="20">
                  <c:v>24.14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389-8947-923C-22C50EC5A6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3880576"/>
        <c:axId val="234194048"/>
      </c:scatterChart>
      <c:valAx>
        <c:axId val="233880576"/>
        <c:scaling>
          <c:orientation val="minMax"/>
          <c:max val="600"/>
          <c:min val="40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Switching frequency (kHz)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234194048"/>
        <c:crosses val="autoZero"/>
        <c:crossBetween val="midCat"/>
      </c:valAx>
      <c:valAx>
        <c:axId val="234194048"/>
        <c:scaling>
          <c:orientation val="minMax"/>
          <c:max val="26"/>
          <c:min val="24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Output Voltage (V)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233880576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image" Target="../media/image43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image" Target="../media/image46.emf"/><Relationship Id="rId4" Type="http://schemas.openxmlformats.org/officeDocument/2006/relationships/image" Target="../media/image49.e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6.emf"/><Relationship Id="rId3" Type="http://schemas.openxmlformats.org/officeDocument/2006/relationships/image" Target="../media/image51.emf"/><Relationship Id="rId7" Type="http://schemas.openxmlformats.org/officeDocument/2006/relationships/image" Target="../media/image55.emf"/><Relationship Id="rId2" Type="http://schemas.openxmlformats.org/officeDocument/2006/relationships/image" Target="../media/image50.emf"/><Relationship Id="rId1" Type="http://schemas.openxmlformats.org/officeDocument/2006/relationships/image" Target="../media/image43.emf"/><Relationship Id="rId6" Type="http://schemas.openxmlformats.org/officeDocument/2006/relationships/image" Target="../media/image54.emf"/><Relationship Id="rId5" Type="http://schemas.openxmlformats.org/officeDocument/2006/relationships/image" Target="../media/image53.emf"/><Relationship Id="rId4" Type="http://schemas.openxmlformats.org/officeDocument/2006/relationships/image" Target="../media/image52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image" Target="../media/image57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emf"/><Relationship Id="rId1" Type="http://schemas.openxmlformats.org/officeDocument/2006/relationships/image" Target="../media/image5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image" Target="../media/image64.emf"/><Relationship Id="rId1" Type="http://schemas.openxmlformats.org/officeDocument/2006/relationships/image" Target="../media/image63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74.emf"/><Relationship Id="rId1" Type="http://schemas.openxmlformats.org/officeDocument/2006/relationships/image" Target="../media/image7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9075" cy="738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738" y="0"/>
            <a:ext cx="4029075" cy="738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85AE80-DCE5-4368-A38C-8B5498878EC2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274638" y="1108075"/>
            <a:ext cx="9845676" cy="5538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275" y="7015163"/>
            <a:ext cx="7435850" cy="66468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4028738"/>
            <a:ext cx="4029075" cy="738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738" y="14028738"/>
            <a:ext cx="4029075" cy="738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66AFC3-6DF7-4568-B0B5-F3346904E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25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6AFC3-6DF7-4568-B0B5-F3346904EE7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4048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D2394B-E06C-4DC9-BCC2-551C3DED9AAD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34178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D2394B-E06C-4DC9-BCC2-551C3DED9AAD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7411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D2394B-E06C-4DC9-BCC2-551C3DED9AAD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5054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7"/>
          </a:xfrm>
        </p:spPr>
        <p:txBody>
          <a:bodyPr anchor="t"/>
          <a:lstStyle>
            <a:lvl1pPr algn="l">
              <a:defRPr sz="330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0895" indent="0">
              <a:buNone/>
              <a:defRPr sz="1500"/>
            </a:lvl2pPr>
            <a:lvl3pPr marL="761790" indent="0">
              <a:buNone/>
              <a:defRPr sz="1300"/>
            </a:lvl3pPr>
            <a:lvl4pPr marL="1142683" indent="0">
              <a:buNone/>
              <a:defRPr sz="1200"/>
            </a:lvl4pPr>
            <a:lvl5pPr marL="1523573" indent="0">
              <a:buNone/>
              <a:defRPr sz="1200"/>
            </a:lvl5pPr>
            <a:lvl6pPr marL="1904467" indent="0">
              <a:buNone/>
              <a:defRPr sz="1200"/>
            </a:lvl6pPr>
            <a:lvl7pPr marL="2285362" indent="0">
              <a:buNone/>
              <a:defRPr sz="1200"/>
            </a:lvl7pPr>
            <a:lvl8pPr marL="2666253" indent="0">
              <a:buNone/>
              <a:defRPr sz="1200"/>
            </a:lvl8pPr>
            <a:lvl9pPr marL="304714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38925" y="4537472"/>
            <a:ext cx="2133600" cy="154782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118DC-F0C3-4C61-9EEA-2C495CD0458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375" y="889398"/>
            <a:ext cx="4157663" cy="35194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889398"/>
            <a:ext cx="4157662" cy="35194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548F6-AAA9-4A8D-A869-511B3DFE325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895" indent="0">
              <a:buNone/>
              <a:defRPr sz="1700" b="1"/>
            </a:lvl2pPr>
            <a:lvl3pPr marL="761790" indent="0">
              <a:buNone/>
              <a:defRPr sz="1500" b="1"/>
            </a:lvl3pPr>
            <a:lvl4pPr marL="1142683" indent="0">
              <a:buNone/>
              <a:defRPr sz="1300" b="1"/>
            </a:lvl4pPr>
            <a:lvl5pPr marL="1523573" indent="0">
              <a:buNone/>
              <a:defRPr sz="1300" b="1"/>
            </a:lvl5pPr>
            <a:lvl6pPr marL="1904467" indent="0">
              <a:buNone/>
              <a:defRPr sz="1300" b="1"/>
            </a:lvl6pPr>
            <a:lvl7pPr marL="2285362" indent="0">
              <a:buNone/>
              <a:defRPr sz="1300" b="1"/>
            </a:lvl7pPr>
            <a:lvl8pPr marL="2666253" indent="0">
              <a:buNone/>
              <a:defRPr sz="1300" b="1"/>
            </a:lvl8pPr>
            <a:lvl9pPr marL="3047146" indent="0">
              <a:buNone/>
              <a:defRPr sz="1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895" indent="0">
              <a:buNone/>
              <a:defRPr sz="1700" b="1"/>
            </a:lvl2pPr>
            <a:lvl3pPr marL="761790" indent="0">
              <a:buNone/>
              <a:defRPr sz="1500" b="1"/>
            </a:lvl3pPr>
            <a:lvl4pPr marL="1142683" indent="0">
              <a:buNone/>
              <a:defRPr sz="1300" b="1"/>
            </a:lvl4pPr>
            <a:lvl5pPr marL="1523573" indent="0">
              <a:buNone/>
              <a:defRPr sz="1300" b="1"/>
            </a:lvl5pPr>
            <a:lvl6pPr marL="1904467" indent="0">
              <a:buNone/>
              <a:defRPr sz="1300" b="1"/>
            </a:lvl6pPr>
            <a:lvl7pPr marL="2285362" indent="0">
              <a:buNone/>
              <a:defRPr sz="1300" b="1"/>
            </a:lvl7pPr>
            <a:lvl8pPr marL="2666253" indent="0">
              <a:buNone/>
              <a:defRPr sz="1300" b="1"/>
            </a:lvl8pPr>
            <a:lvl9pPr marL="3047146" indent="0">
              <a:buNone/>
              <a:defRPr sz="1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7"/>
            <a:ext cx="4041775" cy="2963466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C35C9-3222-4444-B33E-8AB075BE83C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52F08-588C-488E-A5AB-DF69250DE86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430B41-3034-4777-B6DE-71856D98569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8"/>
          </a:xfrm>
        </p:spPr>
        <p:txBody>
          <a:bodyPr anchor="b"/>
          <a:lstStyle>
            <a:lvl1pPr algn="l">
              <a:defRPr sz="27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8298"/>
          </a:xfrm>
        </p:spPr>
        <p:txBody>
          <a:bodyPr/>
          <a:lstStyle>
            <a:lvl1pPr marL="0" indent="0">
              <a:buNone/>
              <a:defRPr sz="1700"/>
            </a:lvl1pPr>
            <a:lvl2pPr marL="380895" indent="0">
              <a:buNone/>
              <a:defRPr sz="1000"/>
            </a:lvl2pPr>
            <a:lvl3pPr marL="761790" indent="0">
              <a:buNone/>
              <a:defRPr sz="800"/>
            </a:lvl3pPr>
            <a:lvl4pPr marL="1142683" indent="0">
              <a:buNone/>
              <a:defRPr sz="700"/>
            </a:lvl4pPr>
            <a:lvl5pPr marL="1523573" indent="0">
              <a:buNone/>
              <a:defRPr sz="700"/>
            </a:lvl5pPr>
            <a:lvl6pPr marL="1904467" indent="0">
              <a:buNone/>
              <a:defRPr sz="700"/>
            </a:lvl6pPr>
            <a:lvl7pPr marL="2285362" indent="0">
              <a:buNone/>
              <a:defRPr sz="700"/>
            </a:lvl7pPr>
            <a:lvl8pPr marL="2666253" indent="0">
              <a:buNone/>
              <a:defRPr sz="700"/>
            </a:lvl8pPr>
            <a:lvl9pPr marL="3047146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97EEC-B5BC-42C5-B73F-31CC660D4D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3"/>
          </a:xfrm>
        </p:spPr>
        <p:txBody>
          <a:bodyPr anchor="b"/>
          <a:lstStyle>
            <a:lvl1pPr algn="l">
              <a:defRPr sz="23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0895" indent="0">
              <a:buNone/>
              <a:defRPr sz="2300"/>
            </a:lvl2pPr>
            <a:lvl3pPr marL="761790" indent="0">
              <a:buNone/>
              <a:defRPr sz="2000"/>
            </a:lvl3pPr>
            <a:lvl4pPr marL="1142683" indent="0">
              <a:buNone/>
              <a:defRPr sz="1700"/>
            </a:lvl4pPr>
            <a:lvl5pPr marL="1523573" indent="0">
              <a:buNone/>
              <a:defRPr sz="1700"/>
            </a:lvl5pPr>
            <a:lvl6pPr marL="1904467" indent="0">
              <a:buNone/>
              <a:defRPr sz="1700"/>
            </a:lvl6pPr>
            <a:lvl7pPr marL="2285362" indent="0">
              <a:buNone/>
              <a:defRPr sz="1700"/>
            </a:lvl7pPr>
            <a:lvl8pPr marL="2666253" indent="0">
              <a:buNone/>
              <a:defRPr sz="1700"/>
            </a:lvl8pPr>
            <a:lvl9pPr marL="3047146" indent="0">
              <a:buNone/>
              <a:defRPr sz="17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Aft>
                <a:spcPct val="0"/>
              </a:spcAft>
              <a:buNone/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0895" indent="0">
              <a:buNone/>
              <a:defRPr sz="1000"/>
            </a:lvl2pPr>
            <a:lvl3pPr marL="761790" indent="0">
              <a:buNone/>
              <a:defRPr sz="800"/>
            </a:lvl3pPr>
            <a:lvl4pPr marL="1142683" indent="0">
              <a:buNone/>
              <a:defRPr sz="700"/>
            </a:lvl4pPr>
            <a:lvl5pPr marL="1523573" indent="0">
              <a:buNone/>
              <a:defRPr sz="700"/>
            </a:lvl5pPr>
            <a:lvl6pPr marL="1904467" indent="0">
              <a:buNone/>
              <a:defRPr sz="700"/>
            </a:lvl6pPr>
            <a:lvl7pPr marL="2285362" indent="0">
              <a:buNone/>
              <a:defRPr sz="700"/>
            </a:lvl7pPr>
            <a:lvl8pPr marL="2666253" indent="0">
              <a:buNone/>
              <a:defRPr sz="700"/>
            </a:lvl8pPr>
            <a:lvl9pPr marL="3047146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55F34B-1C25-4090-A4A7-9CEE84F430B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E2BCE-81FD-49AD-8F3F-8C803C0A891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3" y="107157"/>
            <a:ext cx="2141537" cy="4301728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1775" y="107157"/>
            <a:ext cx="6275388" cy="430172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B3E699-3BC5-4E82-A48B-54CC42B0E66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F557F9C-1201-3A47-8D2D-7E98BF45F0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E7816-A48B-4805-9A47-CE865F4F101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Box 31"/>
          <p:cNvSpPr txBox="1">
            <a:spLocks noChangeArrowheads="1"/>
          </p:cNvSpPr>
          <p:nvPr userDrawn="1"/>
        </p:nvSpPr>
        <p:spPr bwMode="auto">
          <a:xfrm>
            <a:off x="334013" y="4511183"/>
            <a:ext cx="2111375" cy="18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6179" tIns="38088" rIns="76179" bIns="38088">
            <a:spAutoFit/>
          </a:bodyPr>
          <a:lstStyle/>
          <a:p>
            <a:pPr marL="0" marR="0" indent="0" algn="l" defTabSz="76179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/>
              <a:t>TI Confidential – NDA</a:t>
            </a:r>
            <a:r>
              <a:rPr lang="en-US" sz="700" baseline="0" dirty="0"/>
              <a:t> Restrictions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704014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9AC919B-4D01-4240-BDFD-860B66B017A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E7816-A48B-4805-9A47-CE865F4F101F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D9AC919B-4D01-4240-BDFD-860B66B017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0" name="Group 9"/>
          <p:cNvGrpSpPr/>
          <p:nvPr userDrawn="1"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1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Text Box 31"/>
          <p:cNvSpPr txBox="1">
            <a:spLocks noChangeArrowheads="1"/>
          </p:cNvSpPr>
          <p:nvPr userDrawn="1"/>
        </p:nvSpPr>
        <p:spPr bwMode="auto">
          <a:xfrm>
            <a:off x="334013" y="4511183"/>
            <a:ext cx="2111375" cy="18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6179" tIns="38088" rIns="76179" bIns="38088">
            <a:spAutoFit/>
          </a:bodyPr>
          <a:lstStyle/>
          <a:p>
            <a:pPr marL="0" marR="0" indent="0" algn="l" defTabSz="76179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/>
              <a:t>TI Confidential – NDA</a:t>
            </a:r>
            <a:r>
              <a:rPr lang="en-US" sz="700" baseline="0" dirty="0"/>
              <a:t> Restrictions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6561054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95A376EF-9F60-DF48-B8CB-F1963F50440E}"/>
              </a:ext>
            </a:extLst>
          </p:cNvPr>
          <p:cNvGrpSpPr/>
          <p:nvPr userDrawn="1"/>
        </p:nvGrpSpPr>
        <p:grpSpPr>
          <a:xfrm>
            <a:off x="1" y="4613950"/>
            <a:ext cx="8826500" cy="388620"/>
            <a:chOff x="0" y="6321425"/>
            <a:chExt cx="10591800" cy="466344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DFFAC7B-2B39-064A-BCD4-000B0194F591}"/>
                </a:ext>
              </a:extLst>
            </p:cNvPr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pic>
          <p:nvPicPr>
            <p:cNvPr id="9" name="Picture 27" descr="ti_logo_powerpoint_1_line.png">
              <a:extLst>
                <a:ext uri="{FF2B5EF4-FFF2-40B4-BE49-F238E27FC236}">
                  <a16:creationId xmlns:a16="http://schemas.microsoft.com/office/drawing/2014/main" id="{A9DC8D7C-1574-044A-9444-0EA11A68F7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657" y="53602"/>
            <a:ext cx="2022164" cy="268568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42900" y="152812"/>
            <a:ext cx="7599230" cy="55778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5189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F557F9C-1201-3A47-8D2D-7E98BF45F0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E7816-A48B-4805-9A47-CE865F4F101F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F557F9C-1201-3A47-8D2D-7E98BF45F0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12" name="Rectangle 11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14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Text Box 31"/>
          <p:cNvSpPr txBox="1">
            <a:spLocks noChangeArrowheads="1"/>
          </p:cNvSpPr>
          <p:nvPr userDrawn="1"/>
        </p:nvSpPr>
        <p:spPr bwMode="auto">
          <a:xfrm>
            <a:off x="334013" y="4511183"/>
            <a:ext cx="2111375" cy="18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6179" tIns="38088" rIns="76179" bIns="38088">
            <a:spAutoFit/>
          </a:bodyPr>
          <a:lstStyle/>
          <a:p>
            <a:pPr marL="0" marR="0" indent="0" algn="l" defTabSz="76179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/>
              <a:t>TI Confidential – NDA</a:t>
            </a:r>
            <a:r>
              <a:rPr lang="en-US" sz="700" baseline="0" dirty="0"/>
              <a:t> Restrictions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912764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DD158AE-82CC-924D-B2D9-111EE21E38D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E7816-A48B-4805-9A47-CE865F4F101F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2DD158AE-82CC-924D-B2D9-111EE21E38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0" name="Group 9"/>
          <p:cNvGrpSpPr/>
          <p:nvPr userDrawn="1"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1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Text Box 31"/>
          <p:cNvSpPr txBox="1">
            <a:spLocks noChangeArrowheads="1"/>
          </p:cNvSpPr>
          <p:nvPr userDrawn="1"/>
        </p:nvSpPr>
        <p:spPr bwMode="auto">
          <a:xfrm>
            <a:off x="334013" y="4511183"/>
            <a:ext cx="2111375" cy="18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6179" tIns="38088" rIns="76179" bIns="38088">
            <a:spAutoFit/>
          </a:bodyPr>
          <a:lstStyle/>
          <a:p>
            <a:pPr marL="0" marR="0" indent="0" algn="l" defTabSz="76179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/>
              <a:t>TI Confidential – NDA</a:t>
            </a:r>
            <a:r>
              <a:rPr lang="en-US" sz="700" baseline="0" dirty="0"/>
              <a:t> Restrictions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154564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BC35851-DCE0-F247-A73D-CE5DAF7E1A2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E7816-A48B-4805-9A47-CE865F4F101F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1BC35851-DCE0-F247-A73D-CE5DAF7E1A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0" name="Group 9"/>
          <p:cNvGrpSpPr/>
          <p:nvPr userDrawn="1"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1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Text Box 31"/>
          <p:cNvSpPr txBox="1">
            <a:spLocks noChangeArrowheads="1"/>
          </p:cNvSpPr>
          <p:nvPr userDrawn="1"/>
        </p:nvSpPr>
        <p:spPr bwMode="auto">
          <a:xfrm>
            <a:off x="334013" y="4511183"/>
            <a:ext cx="2111375" cy="18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6179" tIns="38088" rIns="76179" bIns="38088">
            <a:spAutoFit/>
          </a:bodyPr>
          <a:lstStyle/>
          <a:p>
            <a:pPr marL="0" marR="0" indent="0" algn="l" defTabSz="76179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/>
              <a:t>TI Confidential – NDA</a:t>
            </a:r>
            <a:r>
              <a:rPr lang="en-US" sz="700" baseline="0" dirty="0"/>
              <a:t> Restrictions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1236614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86DE67D-74D6-E24F-A53E-44A9C5B7527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E7816-A48B-4805-9A47-CE865F4F101F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A86DE67D-74D6-E24F-A53E-44A9C5B752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0" name="Group 9"/>
          <p:cNvGrpSpPr/>
          <p:nvPr userDrawn="1"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1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Text Box 31"/>
          <p:cNvSpPr txBox="1">
            <a:spLocks noChangeArrowheads="1"/>
          </p:cNvSpPr>
          <p:nvPr userDrawn="1"/>
        </p:nvSpPr>
        <p:spPr bwMode="auto">
          <a:xfrm>
            <a:off x="334013" y="4511183"/>
            <a:ext cx="2111375" cy="18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6179" tIns="38088" rIns="76179" bIns="38088">
            <a:spAutoFit/>
          </a:bodyPr>
          <a:lstStyle/>
          <a:p>
            <a:pPr marL="0" marR="0" indent="0" algn="l" defTabSz="76179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/>
              <a:t>TI Confidential – NDA</a:t>
            </a:r>
            <a:r>
              <a:rPr lang="en-US" sz="700" baseline="0" dirty="0"/>
              <a:t> Restrictions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2540414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F552890-0675-5942-BD45-247DCD612F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264" y="86"/>
            <a:ext cx="9166479" cy="5143413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5571E-02C7-4909-A943-092A83DD3418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-12526" y="4706938"/>
            <a:ext cx="8826500" cy="388620"/>
            <a:chOff x="0" y="6321425"/>
            <a:chExt cx="10591800" cy="466344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18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1F552890-0675-5942-BD45-247DCD612F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264" y="86"/>
            <a:ext cx="9166479" cy="5143413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>
            <a:off x="-12526" y="4706938"/>
            <a:ext cx="8826500" cy="388620"/>
            <a:chOff x="0" y="6321425"/>
            <a:chExt cx="10591800" cy="466344"/>
          </a:xfrm>
        </p:grpSpPr>
        <p:sp>
          <p:nvSpPr>
            <p:cNvPr id="12" name="Rectangle 11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13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Text Box 31"/>
          <p:cNvSpPr txBox="1">
            <a:spLocks noChangeArrowheads="1"/>
          </p:cNvSpPr>
          <p:nvPr userDrawn="1"/>
        </p:nvSpPr>
        <p:spPr bwMode="auto">
          <a:xfrm>
            <a:off x="334013" y="4511183"/>
            <a:ext cx="2111375" cy="18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6179" tIns="38088" rIns="76179" bIns="38088">
            <a:spAutoFit/>
          </a:bodyPr>
          <a:lstStyle/>
          <a:p>
            <a:pPr marL="0" marR="0" indent="0" algn="l" defTabSz="76179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/>
              <a:t>TI Confidential – NDA</a:t>
            </a:r>
            <a:r>
              <a:rPr lang="en-US" sz="700" baseline="0" dirty="0"/>
              <a:t> Restrictions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10444707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B06B6E4-36B5-2A4D-8795-84CABEE4F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C7E7816-A48B-4805-9A47-CE865F4F101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6B06B6E4-36B5-2A4D-8795-84CABEE4FA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0" name="Group 9"/>
          <p:cNvGrpSpPr/>
          <p:nvPr userDrawn="1"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1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Text Box 31"/>
          <p:cNvSpPr txBox="1">
            <a:spLocks noChangeArrowheads="1"/>
          </p:cNvSpPr>
          <p:nvPr userDrawn="1"/>
        </p:nvSpPr>
        <p:spPr bwMode="auto">
          <a:xfrm>
            <a:off x="334013" y="4511183"/>
            <a:ext cx="2111375" cy="18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6179" tIns="38088" rIns="76179" bIns="38088">
            <a:spAutoFit/>
          </a:bodyPr>
          <a:lstStyle/>
          <a:p>
            <a:pPr marL="0" marR="0" indent="0" algn="l" defTabSz="76179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/>
              <a:t>TI Confidential – NDA</a:t>
            </a:r>
            <a:r>
              <a:rPr lang="en-US" sz="700" baseline="0" dirty="0"/>
              <a:t> Restrictions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3390289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378" y="786357"/>
            <a:ext cx="8467725" cy="3709449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3" y="4743450"/>
            <a:ext cx="8804275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79" tIns="38088" rIns="76179" bIns="38088"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1910" y="4743450"/>
            <a:ext cx="8740140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79" tIns="38088" rIns="76179" bIns="38088" rtlCol="0" anchor="ctr"/>
          <a:lstStyle/>
          <a:p>
            <a:pPr algn="ctr"/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1775" y="107163"/>
            <a:ext cx="8458200" cy="61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3378" y="794149"/>
            <a:ext cx="8467725" cy="37016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4537472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r">
              <a:defRPr sz="700"/>
            </a:lvl1pPr>
          </a:lstStyle>
          <a:p>
            <a:pPr>
              <a:defRPr/>
            </a:pPr>
            <a:fld id="{B6C70261-DCF8-4A97-9502-E8EEF2364CD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0" y="4706938"/>
            <a:ext cx="8826500" cy="388620"/>
            <a:chOff x="0" y="6321425"/>
            <a:chExt cx="10591800" cy="466344"/>
          </a:xfrm>
        </p:grpSpPr>
        <p:sp>
          <p:nvSpPr>
            <p:cNvPr id="18" name="Rectangle 17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  <p:sldLayoutId id="2147483750" r:id="rId18"/>
    <p:sldLayoutId id="2147483726" r:id="rId19"/>
    <p:sldLayoutId id="2147483751" r:id="rId20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5pPr>
      <a:lvl6pPr marL="380895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0000"/>
          </a:solidFill>
          <a:latin typeface="Arial" charset="0"/>
        </a:defRPr>
      </a:lvl6pPr>
      <a:lvl7pPr marL="76179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0000"/>
          </a:solidFill>
          <a:latin typeface="Arial" charset="0"/>
        </a:defRPr>
      </a:lvl7pPr>
      <a:lvl8pPr marL="1142683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0000"/>
          </a:solidFill>
          <a:latin typeface="Arial" charset="0"/>
        </a:defRPr>
      </a:lvl8pPr>
      <a:lvl9pPr marL="1523573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0000"/>
          </a:solidFill>
          <a:latin typeface="Arial" charset="0"/>
        </a:defRPr>
      </a:lvl9pPr>
    </p:titleStyle>
    <p:bodyStyle>
      <a:lvl1pPr marL="189124" indent="-189124" algn="l" rtl="0" eaLnBrk="1" fontAlgn="base" hangingPunct="1">
        <a:spcBef>
          <a:spcPts val="667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78763" indent="-194416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2pPr>
      <a:lvl3pPr marL="711530" indent="-137548" algn="l" rtl="0" eaLnBrk="1" fontAlgn="base" hangingPunct="1">
        <a:spcBef>
          <a:spcPct val="15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001168" indent="-194416" algn="l" rtl="0" eaLnBrk="1" fontAlgn="base" hangingPunct="1">
        <a:spcBef>
          <a:spcPct val="5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1240546" indent="-144163" algn="l" rtl="0" eaLnBrk="1" fontAlgn="base" hangingPunct="1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1621441" indent="-144163" algn="l" rtl="0" eaLnBrk="1" fontAlgn="base" hangingPunct="1">
        <a:spcBef>
          <a:spcPct val="0"/>
        </a:spcBef>
        <a:spcAft>
          <a:spcPct val="0"/>
        </a:spcAft>
        <a:buChar char="»"/>
        <a:defRPr sz="1300">
          <a:solidFill>
            <a:schemeClr val="tx1"/>
          </a:solidFill>
          <a:latin typeface="+mn-lt"/>
        </a:defRPr>
      </a:lvl6pPr>
      <a:lvl7pPr marL="2002336" indent="-144163" algn="l" rtl="0" eaLnBrk="1" fontAlgn="base" hangingPunct="1">
        <a:spcBef>
          <a:spcPct val="0"/>
        </a:spcBef>
        <a:spcAft>
          <a:spcPct val="0"/>
        </a:spcAft>
        <a:buChar char="»"/>
        <a:defRPr sz="1300">
          <a:solidFill>
            <a:schemeClr val="tx1"/>
          </a:solidFill>
          <a:latin typeface="+mn-lt"/>
        </a:defRPr>
      </a:lvl7pPr>
      <a:lvl8pPr marL="2383230" indent="-144163" algn="l" rtl="0" eaLnBrk="1" fontAlgn="base" hangingPunct="1">
        <a:spcBef>
          <a:spcPct val="0"/>
        </a:spcBef>
        <a:spcAft>
          <a:spcPct val="0"/>
        </a:spcAft>
        <a:buChar char="»"/>
        <a:defRPr sz="1300">
          <a:solidFill>
            <a:schemeClr val="tx1"/>
          </a:solidFill>
          <a:latin typeface="+mn-lt"/>
        </a:defRPr>
      </a:lvl8pPr>
      <a:lvl9pPr marL="2764124" indent="-144163" algn="l" rtl="0" eaLnBrk="1" fontAlgn="base" hangingPunct="1">
        <a:spcBef>
          <a:spcPct val="0"/>
        </a:spcBef>
        <a:spcAft>
          <a:spcPct val="0"/>
        </a:spcAft>
        <a:buChar char="»"/>
        <a:defRPr sz="13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895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790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683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573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467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362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253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146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6.e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3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7" Type="http://schemas.openxmlformats.org/officeDocument/2006/relationships/image" Target="../media/image39.gif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8.e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37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1.emf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40.emf"/><Relationship Id="rId4" Type="http://schemas.openxmlformats.org/officeDocument/2006/relationships/oleObject" Target="../embeddings/oleObject20.bin"/><Relationship Id="rId9" Type="http://schemas.openxmlformats.org/officeDocument/2006/relationships/image" Target="../media/image42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image" Target="../media/image45.png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44.emf"/><Relationship Id="rId4" Type="http://schemas.openxmlformats.org/officeDocument/2006/relationships/image" Target="../media/image450.png"/><Relationship Id="rId9" Type="http://schemas.openxmlformats.org/officeDocument/2006/relationships/oleObject" Target="../embeddings/oleObject24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7.emf"/><Relationship Id="rId12" Type="http://schemas.openxmlformats.org/officeDocument/2006/relationships/oleObject" Target="../embeddings/oleObject29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49.emf"/><Relationship Id="rId5" Type="http://schemas.openxmlformats.org/officeDocument/2006/relationships/image" Target="../media/image46.emf"/><Relationship Id="rId10" Type="http://schemas.openxmlformats.org/officeDocument/2006/relationships/oleObject" Target="../embeddings/oleObject28.bin"/><Relationship Id="rId4" Type="http://schemas.openxmlformats.org/officeDocument/2006/relationships/oleObject" Target="../embeddings/oleObject25.bin"/><Relationship Id="rId9" Type="http://schemas.openxmlformats.org/officeDocument/2006/relationships/image" Target="../media/image48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emf"/><Relationship Id="rId13" Type="http://schemas.openxmlformats.org/officeDocument/2006/relationships/oleObject" Target="../embeddings/oleObject35.bin"/><Relationship Id="rId18" Type="http://schemas.openxmlformats.org/officeDocument/2006/relationships/image" Target="../media/image56.emf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12" Type="http://schemas.openxmlformats.org/officeDocument/2006/relationships/image" Target="../media/image53.emf"/><Relationship Id="rId17" Type="http://schemas.openxmlformats.org/officeDocument/2006/relationships/oleObject" Target="../embeddings/oleObject37.bin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55.e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0.emf"/><Relationship Id="rId11" Type="http://schemas.openxmlformats.org/officeDocument/2006/relationships/oleObject" Target="../embeddings/oleObject34.bin"/><Relationship Id="rId5" Type="http://schemas.openxmlformats.org/officeDocument/2006/relationships/oleObject" Target="../embeddings/oleObject31.bin"/><Relationship Id="rId15" Type="http://schemas.openxmlformats.org/officeDocument/2006/relationships/oleObject" Target="../embeddings/oleObject36.bin"/><Relationship Id="rId10" Type="http://schemas.openxmlformats.org/officeDocument/2006/relationships/image" Target="../media/image52.emf"/><Relationship Id="rId4" Type="http://schemas.openxmlformats.org/officeDocument/2006/relationships/image" Target="../media/image43.emf"/><Relationship Id="rId9" Type="http://schemas.openxmlformats.org/officeDocument/2006/relationships/oleObject" Target="../embeddings/oleObject33.bin"/><Relationship Id="rId14" Type="http://schemas.openxmlformats.org/officeDocument/2006/relationships/image" Target="../media/image54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oleObject" Target="../embeddings/oleObject38.bin"/><Relationship Id="rId7" Type="http://schemas.openxmlformats.org/officeDocument/2006/relationships/chart" Target="../charts/chart1.xm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58.e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57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emf"/><Relationship Id="rId3" Type="http://schemas.openxmlformats.org/officeDocument/2006/relationships/oleObject" Target="../embeddings/oleObject40.bin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60.e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59.emf"/><Relationship Id="rId9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62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emf"/><Relationship Id="rId3" Type="http://schemas.openxmlformats.org/officeDocument/2006/relationships/oleObject" Target="../embeddings/oleObject44.bin"/><Relationship Id="rId7" Type="http://schemas.openxmlformats.org/officeDocument/2006/relationships/oleObject" Target="../embeddings/oleObject46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64.e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6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2.png"/><Relationship Id="rId5" Type="http://schemas.openxmlformats.org/officeDocument/2006/relationships/image" Target="../media/image71.emf"/><Relationship Id="rId4" Type="http://schemas.openxmlformats.org/officeDocument/2006/relationships/image" Target="../media/image70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74.e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73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13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7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8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1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5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4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oleObject" Target="../embeddings/oleObject12.bin"/><Relationship Id="rId7" Type="http://schemas.openxmlformats.org/officeDocument/2006/relationships/image" Target="../media/image30.wmf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3.e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3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 simple, robust, and low-EMI solution for inverter gate driver bias supplies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High Voltage Seminar</a:t>
            </a:r>
          </a:p>
          <a:p>
            <a:r>
              <a:rPr lang="en-US" dirty="0"/>
              <a:t>Bing Lu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BA23CF-AA30-4A18-B744-605C3E9DBF07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B383CF-984D-C645-8F8E-9C6E3FBBC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931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Transformer parameter impacts to system EMI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9216322"/>
              </p:ext>
            </p:extLst>
          </p:nvPr>
        </p:nvGraphicFramePr>
        <p:xfrm>
          <a:off x="304800" y="666750"/>
          <a:ext cx="5159375" cy="165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2" name="Visio" r:id="rId3" imgW="5159980" imgH="1653915" progId="Visio.Drawing.11">
                  <p:embed/>
                </p:oleObj>
              </mc:Choice>
              <mc:Fallback>
                <p:oleObj name="Visio" r:id="rId3" imgW="5159980" imgH="1653915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800" y="666750"/>
                        <a:ext cx="5159375" cy="165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8567878"/>
              </p:ext>
            </p:extLst>
          </p:nvPr>
        </p:nvGraphicFramePr>
        <p:xfrm>
          <a:off x="4038600" y="2343150"/>
          <a:ext cx="4848225" cy="2135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3" name="Visio" r:id="rId5" imgW="7409298" imgH="3264124" progId="Visio.Drawing.11">
                  <p:embed/>
                </p:oleObj>
              </mc:Choice>
              <mc:Fallback>
                <p:oleObj name="Visio" r:id="rId5" imgW="7409298" imgH="3264124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38600" y="2343150"/>
                        <a:ext cx="4848225" cy="2135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96851" y="2571750"/>
            <a:ext cx="36576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High dv/</a:t>
            </a:r>
            <a:r>
              <a:rPr lang="en-US" sz="1400" dirty="0" err="1"/>
              <a:t>dt</a:t>
            </a:r>
            <a:r>
              <a:rPr lang="en-US" sz="1400" dirty="0"/>
              <a:t> couples through transformer parasitic capacitor to the primary side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Higher EMI noise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Extra loss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More noise to the controller, CMTI issue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It gets worse with </a:t>
            </a:r>
            <a:r>
              <a:rPr lang="en-US" sz="1400" dirty="0" err="1"/>
              <a:t>SiC</a:t>
            </a:r>
            <a:r>
              <a:rPr lang="en-US" sz="1400" dirty="0"/>
              <a:t> or </a:t>
            </a:r>
            <a:r>
              <a:rPr lang="en-US" sz="1400" dirty="0" err="1"/>
              <a:t>GaN</a:t>
            </a:r>
            <a:r>
              <a:rPr lang="en-US" sz="1400" dirty="0"/>
              <a:t> devices with higher dv/</a:t>
            </a:r>
            <a:r>
              <a:rPr lang="en-US" sz="1400" dirty="0" err="1"/>
              <a:t>dt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958574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774" y="107163"/>
            <a:ext cx="9140826" cy="610791"/>
          </a:xfrm>
        </p:spPr>
        <p:txBody>
          <a:bodyPr/>
          <a:lstStyle/>
          <a:p>
            <a:r>
              <a:rPr lang="en-US" sz="2800" dirty="0"/>
              <a:t>Transformer structure: less parasitic capacitance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8518482"/>
              </p:ext>
            </p:extLst>
          </p:nvPr>
        </p:nvGraphicFramePr>
        <p:xfrm>
          <a:off x="1219200" y="590550"/>
          <a:ext cx="2211290" cy="264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0" name="Visio" r:id="rId3" imgW="2720872" imgH="3254530" progId="Visio.Drawing.11">
                  <p:embed/>
                </p:oleObj>
              </mc:Choice>
              <mc:Fallback>
                <p:oleObj name="Visio" r:id="rId3" imgW="2720872" imgH="325453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9200" y="590550"/>
                        <a:ext cx="2211290" cy="2644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2400" y="3333750"/>
            <a:ext cx="411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The capacitance can be reduced by increasing the insulator thickness</a:t>
            </a:r>
          </a:p>
          <a:p>
            <a:pPr algn="ctr"/>
            <a:r>
              <a:rPr lang="en-US" sz="1400" dirty="0"/>
              <a:t>Less effective due to the large surface area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7898960"/>
              </p:ext>
            </p:extLst>
          </p:nvPr>
        </p:nvGraphicFramePr>
        <p:xfrm>
          <a:off x="4578357" y="666750"/>
          <a:ext cx="2684046" cy="247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1" name="Visio" r:id="rId5" imgW="3313637" imgH="3054120" progId="Visio.Drawing.11">
                  <p:embed/>
                </p:oleObj>
              </mc:Choice>
              <mc:Fallback>
                <p:oleObj name="Visio" r:id="rId5" imgW="3313637" imgH="305412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78357" y="666750"/>
                        <a:ext cx="2684046" cy="2473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648200" y="3333750"/>
            <a:ext cx="411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Split bobbin reduces the capacitance by reducing the surface area and increasing the distance</a:t>
            </a:r>
          </a:p>
          <a:p>
            <a:pPr algn="ctr"/>
            <a:r>
              <a:rPr lang="en-US" sz="1400" dirty="0"/>
              <a:t>Much smaller capacitance can be achieve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400" y="4141470"/>
            <a:ext cx="87959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tx2"/>
                </a:solidFill>
              </a:rPr>
              <a:t>Increasing the distance reduces the capacitance while increasing the leakage inductance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1352550"/>
            <a:ext cx="1524000" cy="1193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8442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How topologies respond to leakage inductance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9926740"/>
              </p:ext>
            </p:extLst>
          </p:nvPr>
        </p:nvGraphicFramePr>
        <p:xfrm>
          <a:off x="271463" y="890588"/>
          <a:ext cx="2047875" cy="197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14" name="Visio" r:id="rId4" imgW="2709707" imgH="2612791" progId="Visio.Drawing.11">
                  <p:embed/>
                </p:oleObj>
              </mc:Choice>
              <mc:Fallback>
                <p:oleObj name="Visio" r:id="rId4" imgW="2709707" imgH="2612791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3" y="890588"/>
                        <a:ext cx="2047875" cy="1974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8248138"/>
              </p:ext>
            </p:extLst>
          </p:nvPr>
        </p:nvGraphicFramePr>
        <p:xfrm>
          <a:off x="3119438" y="1185070"/>
          <a:ext cx="2447925" cy="1385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15" name="Visio" r:id="rId6" imgW="3094606" imgH="1751988" progId="Visio.Drawing.11">
                  <p:embed/>
                </p:oleObj>
              </mc:Choice>
              <mc:Fallback>
                <p:oleObj name="Visio" r:id="rId6" imgW="3094606" imgH="175198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9438" y="1185070"/>
                        <a:ext cx="2447925" cy="1385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0602035"/>
              </p:ext>
            </p:extLst>
          </p:nvPr>
        </p:nvGraphicFramePr>
        <p:xfrm>
          <a:off x="6015038" y="1146176"/>
          <a:ext cx="2867025" cy="146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16" name="Visio" r:id="rId8" imgW="2674088" imgH="1365559" progId="Visio.Drawing.11">
                  <p:embed/>
                </p:oleObj>
              </mc:Choice>
              <mc:Fallback>
                <p:oleObj name="Visio" r:id="rId8" imgW="2674088" imgH="136555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5038" y="1146176"/>
                        <a:ext cx="2867025" cy="1463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05523" y="558284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Flyback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770166" y="558284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Push-pull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44621" y="558284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LLC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33774" y="2935321"/>
            <a:ext cx="2971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/>
                </a:solidFill>
              </a:rPr>
              <a:t>Leakage energy can’t be transferred to secondary side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/>
                </a:solidFill>
              </a:rPr>
              <a:t>Leakage causes</a:t>
            </a:r>
          </a:p>
          <a:p>
            <a:pPr marL="666645" lvl="1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/>
                </a:solidFill>
              </a:rPr>
              <a:t>More EMI noise due to ringing</a:t>
            </a:r>
          </a:p>
          <a:p>
            <a:pPr marL="666645" lvl="1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/>
                </a:solidFill>
              </a:rPr>
              <a:t>More loss</a:t>
            </a:r>
          </a:p>
          <a:p>
            <a:pPr marL="666645" lvl="1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/>
                </a:solidFill>
              </a:rPr>
              <a:t>More device stress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tx2"/>
                </a:solidFill>
              </a:rPr>
              <a:t>Leakage needs to be minimized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96000" y="2935321"/>
            <a:ext cx="2819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3"/>
                </a:solidFill>
              </a:rPr>
              <a:t>Leakage is part of resonant circuit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3"/>
                </a:solidFill>
              </a:rPr>
              <a:t>Leakage energy is fully recovered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3"/>
                </a:solidFill>
              </a:rPr>
              <a:t>No extra ringing caused by the leakage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accent3"/>
                </a:solidFill>
              </a:rPr>
              <a:t>No limitations on the leakage inductance</a:t>
            </a:r>
          </a:p>
        </p:txBody>
      </p:sp>
    </p:spTree>
    <p:extLst>
      <p:ext uri="{BB962C8B-B14F-4D97-AF65-F5344CB8AC3E}">
        <p14:creationId xmlns:p14="http://schemas.microsoft.com/office/powerpoint/2010/main" val="30376765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LLC converter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862388"/>
            <a:ext cx="8467725" cy="842962"/>
          </a:xfrm>
        </p:spPr>
        <p:txBody>
          <a:bodyPr/>
          <a:lstStyle/>
          <a:p>
            <a:r>
              <a:rPr lang="en-US" sz="1400" dirty="0"/>
              <a:t>At resonant frequency, the impedance of resonant tank is equal to zero, input and output is shorted through the transformer. Fixed frequency open-loop control is possible</a:t>
            </a:r>
          </a:p>
          <a:p>
            <a:r>
              <a:rPr lang="en-US" sz="1400" dirty="0"/>
              <a:t>The leakage inductance of the transformer can be used as the resonant inductor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113731"/>
            <a:ext cx="3048000" cy="1753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23726" y="2146488"/>
                <a:ext cx="1034514" cy="4637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05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05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en-US" sz="105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en-US" sz="105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05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05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105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1050" b="0" i="1" smtClean="0">
                              <a:latin typeface="Cambria Math"/>
                            </a:rPr>
                            <m:t>𝜋</m:t>
                          </m:r>
                          <m:rad>
                            <m:radPr>
                              <m:degHide m:val="on"/>
                              <m:ctrlP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en-US" sz="105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050" b="0" i="1" smtClean="0">
                                      <a:latin typeface="Cambria Math"/>
                                    </a:rPr>
                                    <m:t>𝐿</m:t>
                                  </m:r>
                                </m:e>
                                <m:sub>
                                  <m:r>
                                    <a:rPr lang="en-US" sz="1050" b="0" i="1" smtClean="0">
                                      <a:latin typeface="Cambria Math"/>
                                    </a:rPr>
                                    <m:t>𝑟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105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050" b="0" i="1" smtClean="0">
                                      <a:latin typeface="Cambria Math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1050" b="0" i="1" smtClean="0">
                                      <a:latin typeface="Cambria Math"/>
                                    </a:rPr>
                                    <m:t>𝑟</m:t>
                                  </m:r>
                                </m:sub>
                              </m:sSub>
                            </m:e>
                          </m:rad>
                        </m:den>
                      </m:f>
                    </m:oMath>
                  </m:oMathPara>
                </a14:m>
                <a:endParaRPr lang="en-US" sz="105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726" y="2146488"/>
                <a:ext cx="1034514" cy="46371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23726" y="2750390"/>
                <a:ext cx="975973" cy="4664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05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050" b="0" i="1" smtClean="0">
                              <a:latin typeface="Cambria Math"/>
                            </a:rPr>
                            <m:t>𝑄</m:t>
                          </m:r>
                        </m:e>
                        <m:sub>
                          <m:r>
                            <a:rPr lang="en-US" sz="105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sz="105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05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en-US" sz="105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050" b="0" i="1" smtClean="0">
                                      <a:latin typeface="Cambria Math"/>
                                    </a:rPr>
                                    <m:t>𝐿</m:t>
                                  </m:r>
                                </m:e>
                                <m:sub>
                                  <m:r>
                                    <a:rPr lang="en-US" sz="1050" b="0" i="1" smtClean="0">
                                      <a:latin typeface="Cambria Math"/>
                                    </a:rPr>
                                    <m:t>𝑟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105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050" b="0" i="1" smtClean="0">
                                      <a:latin typeface="Cambria Math"/>
                                    </a:rPr>
                                    <m:t>/</m:t>
                                  </m:r>
                                  <m:r>
                                    <a:rPr lang="en-US" sz="1050" b="0" i="1" smtClean="0">
                                      <a:latin typeface="Cambria Math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1050" b="0" i="1" smtClean="0">
                                      <a:latin typeface="Cambria Math"/>
                                    </a:rPr>
                                    <m:t>𝑟</m:t>
                                  </m:r>
                                </m:sub>
                              </m:sSub>
                            </m:e>
                          </m:rad>
                        </m:num>
                        <m:den>
                          <m:sSub>
                            <m:sSubPr>
                              <m:ctrlP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050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1050" b="0" i="1" smtClean="0">
                                  <a:latin typeface="Cambria Math"/>
                                </a:rPr>
                                <m:t>𝑒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105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726" y="2750390"/>
                <a:ext cx="975973" cy="46647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52996" y="3319383"/>
                <a:ext cx="928652" cy="4165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05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050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US" sz="105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sz="105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05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050" b="0" i="1" smtClean="0">
                              <a:latin typeface="Cambria Math"/>
                            </a:rPr>
                            <m:t>8</m:t>
                          </m:r>
                          <m:sSup>
                            <m:sSupPr>
                              <m:ctrlP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050" b="0" i="1" smtClean="0">
                                  <a:latin typeface="Cambria Math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105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050" b="0" i="1" smtClean="0">
                                  <a:latin typeface="Cambria Math"/>
                                </a:rPr>
                                <m:t>𝜋</m:t>
                              </m:r>
                            </m:e>
                            <m:sup>
                              <m:r>
                                <a:rPr lang="en-US" sz="105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sSub>
                        <m:sSubPr>
                          <m:ctrlPr>
                            <a:rPr lang="en-US" sz="105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050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US" sz="1050" b="0" i="1" smtClean="0">
                              <a:latin typeface="Cambria Math"/>
                            </a:rPr>
                            <m:t>𝐿</m:t>
                          </m:r>
                        </m:sub>
                      </m:sSub>
                    </m:oMath>
                  </m:oMathPara>
                </a14:m>
                <a:endParaRPr lang="en-US" sz="105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996" y="3319383"/>
                <a:ext cx="928652" cy="416589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9706055"/>
              </p:ext>
            </p:extLst>
          </p:nvPr>
        </p:nvGraphicFramePr>
        <p:xfrm>
          <a:off x="818356" y="669106"/>
          <a:ext cx="3544887" cy="144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8" name="Visio" r:id="rId7" imgW="3545427" imgH="1443911" progId="Visio.Drawing.11">
                  <p:embed/>
                </p:oleObj>
              </mc:Choice>
              <mc:Fallback>
                <p:oleObj name="Visio" r:id="rId7" imgW="3545427" imgH="1443911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18356" y="669106"/>
                        <a:ext cx="3544887" cy="1444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7062987"/>
              </p:ext>
            </p:extLst>
          </p:nvPr>
        </p:nvGraphicFramePr>
        <p:xfrm>
          <a:off x="4724400" y="310235"/>
          <a:ext cx="3401774" cy="345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9" name="Visio" r:id="rId9" imgW="6339131" imgH="6435505" progId="Visio.Drawing.11">
                  <p:embed/>
                </p:oleObj>
              </mc:Choice>
              <mc:Fallback>
                <p:oleObj name="Visio" r:id="rId9" imgW="6339131" imgH="6435505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24400" y="310235"/>
                        <a:ext cx="3401774" cy="345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182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Rectangle 2">
            <a:extLst>
              <a:ext uri="{FF2B5EF4-FFF2-40B4-BE49-F238E27FC236}">
                <a16:creationId xmlns:a16="http://schemas.microsoft.com/office/drawing/2014/main" id="{B52740B8-DFC9-4A7E-850E-31E048F6CA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1774" y="107169"/>
            <a:ext cx="8921535" cy="610791"/>
          </a:xfrm>
        </p:spPr>
        <p:txBody>
          <a:bodyPr/>
          <a:lstStyle/>
          <a:p>
            <a:r>
              <a:rPr lang="en-US" sz="2800" dirty="0"/>
              <a:t>Transformers for isolated bias supply</a:t>
            </a: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22773B-7332-4E92-84CF-34A277FF245B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4073D64-6D85-4A08-B125-4ABB2C4F0B81}"/>
              </a:ext>
            </a:extLst>
          </p:cNvPr>
          <p:cNvSpPr/>
          <p:nvPr/>
        </p:nvSpPr>
        <p:spPr>
          <a:xfrm>
            <a:off x="0" y="1158875"/>
            <a:ext cx="9144000" cy="294322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BFBF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MS PGothic" pitchFamily="34" charset="-128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41D8C46-EA6E-48E2-A7F8-74A4BFA489F2}"/>
              </a:ext>
            </a:extLst>
          </p:cNvPr>
          <p:cNvSpPr/>
          <p:nvPr/>
        </p:nvSpPr>
        <p:spPr>
          <a:xfrm>
            <a:off x="940301" y="739497"/>
            <a:ext cx="1522381" cy="3584853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8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5EC7A75-0BF9-4C6B-AB95-E054E01E3CB5}"/>
              </a:ext>
            </a:extLst>
          </p:cNvPr>
          <p:cNvSpPr/>
          <p:nvPr/>
        </p:nvSpPr>
        <p:spPr>
          <a:xfrm>
            <a:off x="2525984" y="739899"/>
            <a:ext cx="1522381" cy="3584451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8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E002FE1-11CD-434A-8378-1D1E5BA24E86}"/>
              </a:ext>
            </a:extLst>
          </p:cNvPr>
          <p:cNvSpPr/>
          <p:nvPr/>
        </p:nvSpPr>
        <p:spPr>
          <a:xfrm>
            <a:off x="4121787" y="739497"/>
            <a:ext cx="1522381" cy="3584853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8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E4AE923-254C-40B5-9EF4-CB3BD90F14EE}"/>
              </a:ext>
            </a:extLst>
          </p:cNvPr>
          <p:cNvSpPr/>
          <p:nvPr/>
        </p:nvSpPr>
        <p:spPr>
          <a:xfrm>
            <a:off x="5714767" y="739899"/>
            <a:ext cx="1522381" cy="3584451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8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223532E-DE10-49C7-AAC3-BC8509B1F0B4}"/>
              </a:ext>
            </a:extLst>
          </p:cNvPr>
          <p:cNvSpPr/>
          <p:nvPr/>
        </p:nvSpPr>
        <p:spPr>
          <a:xfrm>
            <a:off x="263658" y="2218883"/>
            <a:ext cx="8678319" cy="365760"/>
          </a:xfrm>
          <a:prstGeom prst="rect">
            <a:avLst/>
          </a:prstGeom>
          <a:solidFill>
            <a:srgbClr val="FFFFFF">
              <a:alpha val="80000"/>
            </a:srgbClr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8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52844E9-33CF-4638-80FF-ED7D911ADF2A}"/>
              </a:ext>
            </a:extLst>
          </p:cNvPr>
          <p:cNvSpPr txBox="1"/>
          <p:nvPr/>
        </p:nvSpPr>
        <p:spPr>
          <a:xfrm>
            <a:off x="202023" y="2295089"/>
            <a:ext cx="74453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</a:t>
            </a:r>
            <a:r>
              <a:rPr kumimoji="0" lang="en-US" sz="800" b="1" i="0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Pri</a:t>
            </a:r>
            <a:r>
              <a:rPr kumimoji="0" lang="en-US" sz="8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-Sec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F86EA77-EF91-4782-9E49-DC8358A93F01}"/>
              </a:ext>
            </a:extLst>
          </p:cNvPr>
          <p:cNvSpPr/>
          <p:nvPr/>
        </p:nvSpPr>
        <p:spPr>
          <a:xfrm>
            <a:off x="4121790" y="2218883"/>
            <a:ext cx="1522381" cy="36576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~20 pF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EFE3C38-ADA3-4193-9B79-0B4C865D944F}"/>
              </a:ext>
            </a:extLst>
          </p:cNvPr>
          <p:cNvSpPr/>
          <p:nvPr/>
        </p:nvSpPr>
        <p:spPr>
          <a:xfrm>
            <a:off x="5714767" y="2218198"/>
            <a:ext cx="1522381" cy="36576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DE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~2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DE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pF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C6A9B33-3C48-4F7A-B86B-9E3AD195EC44}"/>
              </a:ext>
            </a:extLst>
          </p:cNvPr>
          <p:cNvSpPr/>
          <p:nvPr/>
        </p:nvSpPr>
        <p:spPr>
          <a:xfrm>
            <a:off x="941078" y="2219106"/>
            <a:ext cx="1522381" cy="3657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&lt;2pF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8CB0E29-493A-42CE-B23A-54DB710BEAE6}"/>
              </a:ext>
            </a:extLst>
          </p:cNvPr>
          <p:cNvSpPr/>
          <p:nvPr/>
        </p:nvSpPr>
        <p:spPr>
          <a:xfrm>
            <a:off x="2525990" y="2217395"/>
            <a:ext cx="1522381" cy="36576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~10 pF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FD0EF1D-8BB4-44F7-A770-E9BF009AD533}"/>
              </a:ext>
            </a:extLst>
          </p:cNvPr>
          <p:cNvSpPr/>
          <p:nvPr/>
        </p:nvSpPr>
        <p:spPr>
          <a:xfrm>
            <a:off x="261021" y="2606940"/>
            <a:ext cx="8676337" cy="365760"/>
          </a:xfrm>
          <a:prstGeom prst="rect">
            <a:avLst/>
          </a:prstGeom>
          <a:solidFill>
            <a:srgbClr val="FFFFFF">
              <a:alpha val="80000"/>
            </a:srgbClr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8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54CF685-52C1-4458-95EB-44E010A7A52D}"/>
              </a:ext>
            </a:extLst>
          </p:cNvPr>
          <p:cNvSpPr txBox="1"/>
          <p:nvPr/>
        </p:nvSpPr>
        <p:spPr>
          <a:xfrm>
            <a:off x="191924" y="2705474"/>
            <a:ext cx="74453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CMTI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40697F4-CD38-476F-B4EF-ECBAE11E8B35}"/>
              </a:ext>
            </a:extLst>
          </p:cNvPr>
          <p:cNvSpPr/>
          <p:nvPr/>
        </p:nvSpPr>
        <p:spPr>
          <a:xfrm>
            <a:off x="4117542" y="2606939"/>
            <a:ext cx="1522381" cy="36576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Worse than LLC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59EAC95-0B55-4B78-BC56-0604FFB94715}"/>
              </a:ext>
            </a:extLst>
          </p:cNvPr>
          <p:cNvSpPr/>
          <p:nvPr/>
        </p:nvSpPr>
        <p:spPr>
          <a:xfrm>
            <a:off x="5710519" y="2606254"/>
            <a:ext cx="1522381" cy="36576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Much worse than LLC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3E7F615-7D0F-4C2D-A40E-7A15F135E0CD}"/>
              </a:ext>
            </a:extLst>
          </p:cNvPr>
          <p:cNvSpPr/>
          <p:nvPr/>
        </p:nvSpPr>
        <p:spPr>
          <a:xfrm>
            <a:off x="936830" y="2606587"/>
            <a:ext cx="1522381" cy="3657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&gt;150V/ns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CD5D041-9BA3-43FE-A31D-913C919AA119}"/>
              </a:ext>
            </a:extLst>
          </p:cNvPr>
          <p:cNvSpPr/>
          <p:nvPr/>
        </p:nvSpPr>
        <p:spPr>
          <a:xfrm>
            <a:off x="2521742" y="2607162"/>
            <a:ext cx="1522381" cy="36576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Worse than LLC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8521B72-DE85-46A9-BF61-65971D2025C1}"/>
              </a:ext>
            </a:extLst>
          </p:cNvPr>
          <p:cNvSpPr/>
          <p:nvPr/>
        </p:nvSpPr>
        <p:spPr>
          <a:xfrm>
            <a:off x="259411" y="3008160"/>
            <a:ext cx="8678319" cy="365760"/>
          </a:xfrm>
          <a:prstGeom prst="rect">
            <a:avLst/>
          </a:prstGeom>
          <a:solidFill>
            <a:srgbClr val="FFFFFF">
              <a:alpha val="80000"/>
            </a:srgbClr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8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E69164A-86F9-435F-8E79-E78537F8DECA}"/>
              </a:ext>
            </a:extLst>
          </p:cNvPr>
          <p:cNvSpPr txBox="1"/>
          <p:nvPr/>
        </p:nvSpPr>
        <p:spPr>
          <a:xfrm>
            <a:off x="133876" y="3078531"/>
            <a:ext cx="801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Cost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CB84AF1-8A9C-46CC-B875-31785ADF11A3}"/>
              </a:ext>
            </a:extLst>
          </p:cNvPr>
          <p:cNvSpPr/>
          <p:nvPr/>
        </p:nvSpPr>
        <p:spPr>
          <a:xfrm>
            <a:off x="4117541" y="3008159"/>
            <a:ext cx="1522381" cy="36576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&gt;1.3X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99538F2-91A1-48C5-A6CE-4653A67A469D}"/>
              </a:ext>
            </a:extLst>
          </p:cNvPr>
          <p:cNvSpPr/>
          <p:nvPr/>
        </p:nvSpPr>
        <p:spPr>
          <a:xfrm>
            <a:off x="5710518" y="3007474"/>
            <a:ext cx="1522381" cy="36576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&gt;1.18X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7C1AB92-B5B4-451A-8B60-CC47569ABB75}"/>
              </a:ext>
            </a:extLst>
          </p:cNvPr>
          <p:cNvSpPr/>
          <p:nvPr/>
        </p:nvSpPr>
        <p:spPr>
          <a:xfrm>
            <a:off x="937236" y="3008064"/>
            <a:ext cx="1522381" cy="3657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1X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E4A7553-1D09-4FDA-BF1A-90E7228EF098}"/>
              </a:ext>
            </a:extLst>
          </p:cNvPr>
          <p:cNvSpPr/>
          <p:nvPr/>
        </p:nvSpPr>
        <p:spPr>
          <a:xfrm>
            <a:off x="2521741" y="3008382"/>
            <a:ext cx="1522381" cy="36576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&gt;1.15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23BAD76-18C6-4BE2-9F36-0184E2B2F770}"/>
              </a:ext>
            </a:extLst>
          </p:cNvPr>
          <p:cNvSpPr/>
          <p:nvPr/>
        </p:nvSpPr>
        <p:spPr>
          <a:xfrm>
            <a:off x="261021" y="3794246"/>
            <a:ext cx="8676337" cy="365760"/>
          </a:xfrm>
          <a:prstGeom prst="rect">
            <a:avLst/>
          </a:prstGeom>
          <a:solidFill>
            <a:srgbClr val="FFFFFF">
              <a:alpha val="80000"/>
            </a:srgbClr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8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282416D-9A98-4AFC-8134-3BEB4914C437}"/>
              </a:ext>
            </a:extLst>
          </p:cNvPr>
          <p:cNvSpPr txBox="1"/>
          <p:nvPr/>
        </p:nvSpPr>
        <p:spPr>
          <a:xfrm>
            <a:off x="222934" y="3866510"/>
            <a:ext cx="74453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Regulation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1C053AA-E38F-44FF-BB83-1F96EAED14D9}"/>
              </a:ext>
            </a:extLst>
          </p:cNvPr>
          <p:cNvSpPr/>
          <p:nvPr/>
        </p:nvSpPr>
        <p:spPr>
          <a:xfrm>
            <a:off x="4117541" y="3792037"/>
            <a:ext cx="1522381" cy="36576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Better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9266F50-75C8-4759-BC4A-23A3E3E15410}"/>
              </a:ext>
            </a:extLst>
          </p:cNvPr>
          <p:cNvSpPr/>
          <p:nvPr/>
        </p:nvSpPr>
        <p:spPr>
          <a:xfrm>
            <a:off x="5710518" y="3791352"/>
            <a:ext cx="1522381" cy="3657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Best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CB48E06-F1DA-4BF3-A0B3-13461728770A}"/>
              </a:ext>
            </a:extLst>
          </p:cNvPr>
          <p:cNvSpPr/>
          <p:nvPr/>
        </p:nvSpPr>
        <p:spPr>
          <a:xfrm>
            <a:off x="935648" y="3794246"/>
            <a:ext cx="1522381" cy="36576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Good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9E61EE4-C8EA-4B55-99F5-33DC4953A376}"/>
              </a:ext>
            </a:extLst>
          </p:cNvPr>
          <p:cNvSpPr/>
          <p:nvPr/>
        </p:nvSpPr>
        <p:spPr>
          <a:xfrm>
            <a:off x="2521741" y="3794246"/>
            <a:ext cx="1522381" cy="36576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Good</a:t>
            </a:r>
          </a:p>
        </p:txBody>
      </p:sp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87FF16C2-3EFC-43C3-8488-19D6B2648F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303099"/>
              </p:ext>
            </p:extLst>
          </p:nvPr>
        </p:nvGraphicFramePr>
        <p:xfrm>
          <a:off x="1156153" y="1178208"/>
          <a:ext cx="1038225" cy="95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8" name="Visio" r:id="rId4" imgW="3342876" imgH="3085567" progId="Visio.Drawing.11">
                  <p:embed/>
                </p:oleObj>
              </mc:Choice>
              <mc:Fallback>
                <p:oleObj name="Visio" r:id="rId4" imgW="3342876" imgH="308556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6153" y="1178208"/>
                        <a:ext cx="1038225" cy="957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BC784000-06DE-4CDA-A660-FF2908AAAC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5208402"/>
              </p:ext>
            </p:extLst>
          </p:nvPr>
        </p:nvGraphicFramePr>
        <p:xfrm>
          <a:off x="2593391" y="1186145"/>
          <a:ext cx="1387565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9" name="Visio" r:id="rId6" imgW="1933531" imgH="1225912" progId="Visio.Drawing.11">
                  <p:embed/>
                </p:oleObj>
              </mc:Choice>
              <mc:Fallback>
                <p:oleObj name="Visio" r:id="rId6" imgW="1933531" imgH="1225912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93391" y="1186145"/>
                        <a:ext cx="1387565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42212945-B349-4FE4-9F12-0B6A9D9467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5511870"/>
              </p:ext>
            </p:extLst>
          </p:nvPr>
        </p:nvGraphicFramePr>
        <p:xfrm>
          <a:off x="6056854" y="1132074"/>
          <a:ext cx="838200" cy="10119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00" name="Visio" r:id="rId8" imgW="2730441" imgH="3285444" progId="Visio.Drawing.11">
                  <p:embed/>
                </p:oleObj>
              </mc:Choice>
              <mc:Fallback>
                <p:oleObj name="Visio" r:id="rId8" imgW="2730441" imgH="3285444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56854" y="1132074"/>
                        <a:ext cx="838200" cy="10119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D5F6C40B-4976-49BC-BE83-85FE76A283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562279"/>
              </p:ext>
            </p:extLst>
          </p:nvPr>
        </p:nvGraphicFramePr>
        <p:xfrm>
          <a:off x="4513715" y="1134455"/>
          <a:ext cx="838200" cy="10119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01" name="Visio" r:id="rId10" imgW="2730441" imgH="3285444" progId="Visio.Drawing.11">
                  <p:embed/>
                </p:oleObj>
              </mc:Choice>
              <mc:Fallback>
                <p:oleObj name="Visio" r:id="rId10" imgW="2730441" imgH="3285444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3715" y="1134455"/>
                        <a:ext cx="838200" cy="10119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Rectangle 55">
            <a:extLst>
              <a:ext uri="{FF2B5EF4-FFF2-40B4-BE49-F238E27FC236}">
                <a16:creationId xmlns:a16="http://schemas.microsoft.com/office/drawing/2014/main" id="{DCCE50D6-CBAC-4F88-8EE4-5C79081C3811}"/>
              </a:ext>
            </a:extLst>
          </p:cNvPr>
          <p:cNvSpPr/>
          <p:nvPr/>
        </p:nvSpPr>
        <p:spPr>
          <a:xfrm>
            <a:off x="263658" y="3403333"/>
            <a:ext cx="8678319" cy="365760"/>
          </a:xfrm>
          <a:prstGeom prst="rect">
            <a:avLst/>
          </a:prstGeom>
          <a:solidFill>
            <a:srgbClr val="FFFFFF">
              <a:alpha val="80000"/>
            </a:srgbClr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8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4675204-10E4-4566-B596-499F99024B20}"/>
              </a:ext>
            </a:extLst>
          </p:cNvPr>
          <p:cNvSpPr/>
          <p:nvPr/>
        </p:nvSpPr>
        <p:spPr>
          <a:xfrm>
            <a:off x="4121787" y="3403332"/>
            <a:ext cx="1522381" cy="36576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Poor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653446B8-537D-4292-A93A-CE4FBD912952}"/>
              </a:ext>
            </a:extLst>
          </p:cNvPr>
          <p:cNvSpPr/>
          <p:nvPr/>
        </p:nvSpPr>
        <p:spPr>
          <a:xfrm>
            <a:off x="5714764" y="3402647"/>
            <a:ext cx="1522381" cy="36576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Poor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52959CF-E17B-4F7B-A6A4-DBFA94CFB8C6}"/>
              </a:ext>
            </a:extLst>
          </p:cNvPr>
          <p:cNvSpPr txBox="1"/>
          <p:nvPr/>
        </p:nvSpPr>
        <p:spPr>
          <a:xfrm>
            <a:off x="202023" y="3476528"/>
            <a:ext cx="7386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EMI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9C388FC-D097-447E-88C0-77C643E1FF91}"/>
              </a:ext>
            </a:extLst>
          </p:cNvPr>
          <p:cNvSpPr/>
          <p:nvPr/>
        </p:nvSpPr>
        <p:spPr>
          <a:xfrm>
            <a:off x="939894" y="3403237"/>
            <a:ext cx="1522381" cy="3657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Best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874AE05-066D-497E-8270-0E36F7576742}"/>
              </a:ext>
            </a:extLst>
          </p:cNvPr>
          <p:cNvSpPr/>
          <p:nvPr/>
        </p:nvSpPr>
        <p:spPr>
          <a:xfrm>
            <a:off x="2525987" y="3403555"/>
            <a:ext cx="1522381" cy="36576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Good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D657EF9-51A4-41EF-8E2B-20AB137DED9E}"/>
              </a:ext>
            </a:extLst>
          </p:cNvPr>
          <p:cNvSpPr txBox="1"/>
          <p:nvPr/>
        </p:nvSpPr>
        <p:spPr>
          <a:xfrm>
            <a:off x="939524" y="743296"/>
            <a:ext cx="1522381" cy="338554"/>
          </a:xfrm>
          <a:prstGeom prst="rect">
            <a:avLst/>
          </a:prstGeom>
          <a:gradFill flip="none" rotWithShape="1">
            <a:gsLst>
              <a:gs pos="0">
                <a:srgbClr val="117788">
                  <a:lumMod val="50000"/>
                </a:srgbClr>
              </a:gs>
              <a:gs pos="64000">
                <a:srgbClr val="32B4CE">
                  <a:lumMod val="75000"/>
                </a:srgbClr>
              </a:gs>
              <a:gs pos="100000">
                <a:srgbClr val="32B4CE">
                  <a:lumMod val="60000"/>
                  <a:lumOff val="40000"/>
                </a:srgbClr>
              </a:gs>
            </a:gsLst>
            <a:lin ang="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LLC Transformer</a:t>
            </a:r>
          </a:p>
          <a:p>
            <a:pPr lvl="0" algn="ctr">
              <a:defRPr/>
            </a:pPr>
            <a:endParaRPr lang="en-US" sz="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E64A9F3-DD9B-4BDD-B6CF-2520984F44ED}"/>
              </a:ext>
            </a:extLst>
          </p:cNvPr>
          <p:cNvSpPr txBox="1"/>
          <p:nvPr/>
        </p:nvSpPr>
        <p:spPr>
          <a:xfrm>
            <a:off x="2529109" y="742958"/>
            <a:ext cx="1522381" cy="338554"/>
          </a:xfrm>
          <a:prstGeom prst="rect">
            <a:avLst/>
          </a:prstGeom>
          <a:gradFill flip="none" rotWithShape="1">
            <a:gsLst>
              <a:gs pos="0">
                <a:srgbClr val="117788">
                  <a:lumMod val="50000"/>
                </a:srgbClr>
              </a:gs>
              <a:gs pos="64000">
                <a:srgbClr val="32B4CE">
                  <a:lumMod val="75000"/>
                </a:srgbClr>
              </a:gs>
              <a:gs pos="100000">
                <a:srgbClr val="32B4CE">
                  <a:lumMod val="60000"/>
                  <a:lumOff val="40000"/>
                </a:srgbClr>
              </a:gs>
            </a:gsLst>
            <a:lin ang="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Push-Pull Transformer</a:t>
            </a:r>
          </a:p>
          <a:p>
            <a:pPr lvl="0" algn="ctr">
              <a:defRPr/>
            </a:pPr>
            <a:endParaRPr lang="en-US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5BC0833-457E-405A-B224-F5817F674849}"/>
              </a:ext>
            </a:extLst>
          </p:cNvPr>
          <p:cNvSpPr txBox="1"/>
          <p:nvPr/>
        </p:nvSpPr>
        <p:spPr>
          <a:xfrm>
            <a:off x="4126434" y="742958"/>
            <a:ext cx="1522381" cy="338554"/>
          </a:xfrm>
          <a:prstGeom prst="rect">
            <a:avLst/>
          </a:prstGeom>
          <a:gradFill flip="none" rotWithShape="1">
            <a:gsLst>
              <a:gs pos="0">
                <a:srgbClr val="117788">
                  <a:lumMod val="50000"/>
                </a:srgbClr>
              </a:gs>
              <a:gs pos="64000">
                <a:srgbClr val="32B4CE">
                  <a:lumMod val="75000"/>
                </a:srgbClr>
              </a:gs>
              <a:gs pos="100000">
                <a:srgbClr val="32B4CE">
                  <a:lumMod val="60000"/>
                  <a:lumOff val="40000"/>
                </a:srgbClr>
              </a:gs>
            </a:gsLst>
            <a:lin ang="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Three-winding Flyback</a:t>
            </a:r>
          </a:p>
          <a:p>
            <a:pPr lvl="0" algn="ctr">
              <a:defRPr/>
            </a:pPr>
            <a:endParaRPr lang="en-US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8DCEC5F-5FBE-4979-B49A-15F537FFA1ED}"/>
              </a:ext>
            </a:extLst>
          </p:cNvPr>
          <p:cNvSpPr txBox="1"/>
          <p:nvPr/>
        </p:nvSpPr>
        <p:spPr>
          <a:xfrm>
            <a:off x="5719015" y="742958"/>
            <a:ext cx="1522381" cy="338554"/>
          </a:xfrm>
          <a:prstGeom prst="rect">
            <a:avLst/>
          </a:prstGeom>
          <a:gradFill flip="none" rotWithShape="1">
            <a:gsLst>
              <a:gs pos="0">
                <a:srgbClr val="117788">
                  <a:lumMod val="50000"/>
                </a:srgbClr>
              </a:gs>
              <a:gs pos="64000">
                <a:srgbClr val="32B4CE">
                  <a:lumMod val="75000"/>
                </a:srgbClr>
              </a:gs>
              <a:gs pos="100000">
                <a:srgbClr val="32B4CE">
                  <a:lumMod val="60000"/>
                  <a:lumOff val="40000"/>
                </a:srgbClr>
              </a:gs>
            </a:gsLst>
            <a:lin ang="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Two-winding PSR</a:t>
            </a:r>
          </a:p>
          <a:p>
            <a:pPr lvl="0" algn="ctr">
              <a:defRPr/>
            </a:pPr>
            <a:r>
              <a:rPr lang="en-US" sz="8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Flyback</a:t>
            </a:r>
            <a:endParaRPr lang="en-US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E5E0902-CD07-4097-AAAB-30ECE6CBE85A}"/>
              </a:ext>
            </a:extLst>
          </p:cNvPr>
          <p:cNvSpPr/>
          <p:nvPr/>
        </p:nvSpPr>
        <p:spPr>
          <a:xfrm>
            <a:off x="7317565" y="739497"/>
            <a:ext cx="1522381" cy="3584853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8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F15343D7-1298-4B09-9E19-72B16D8A8B76}"/>
              </a:ext>
            </a:extLst>
          </p:cNvPr>
          <p:cNvSpPr/>
          <p:nvPr/>
        </p:nvSpPr>
        <p:spPr>
          <a:xfrm>
            <a:off x="7317565" y="2217796"/>
            <a:ext cx="1522381" cy="36576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~20 pF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6AE9C942-C2D0-4FB3-AB9D-E58C56D6EF95}"/>
              </a:ext>
            </a:extLst>
          </p:cNvPr>
          <p:cNvSpPr/>
          <p:nvPr/>
        </p:nvSpPr>
        <p:spPr>
          <a:xfrm>
            <a:off x="7313317" y="2605852"/>
            <a:ext cx="1522381" cy="36576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Much worse than LLC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BD1EB5E6-1B65-4D1D-80B2-B600CBA5B389}"/>
              </a:ext>
            </a:extLst>
          </p:cNvPr>
          <p:cNvSpPr/>
          <p:nvPr/>
        </p:nvSpPr>
        <p:spPr>
          <a:xfrm>
            <a:off x="7313316" y="3007072"/>
            <a:ext cx="1522381" cy="36576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&gt;1.18X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2E83E7ED-5120-4DEF-8DC6-99836B0A1500}"/>
              </a:ext>
            </a:extLst>
          </p:cNvPr>
          <p:cNvSpPr/>
          <p:nvPr/>
        </p:nvSpPr>
        <p:spPr>
          <a:xfrm>
            <a:off x="7313316" y="3790950"/>
            <a:ext cx="1522381" cy="36576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algn="ctr" defTabSz="454303"/>
            <a:r>
              <a:rPr lang="en-US" sz="800" dirty="0">
                <a:solidFill>
                  <a:srgbClr val="404040"/>
                </a:solidFill>
                <a:latin typeface="Arial"/>
              </a:rPr>
              <a:t>Good</a:t>
            </a:r>
          </a:p>
        </p:txBody>
      </p:sp>
      <p:graphicFrame>
        <p:nvGraphicFramePr>
          <p:cNvPr id="72" name="Object 71">
            <a:extLst>
              <a:ext uri="{FF2B5EF4-FFF2-40B4-BE49-F238E27FC236}">
                <a16:creationId xmlns:a16="http://schemas.microsoft.com/office/drawing/2014/main" id="{D3DD22F0-D0AC-4C05-B8B9-B60B33CFE6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5636484"/>
              </p:ext>
            </p:extLst>
          </p:nvPr>
        </p:nvGraphicFramePr>
        <p:xfrm>
          <a:off x="7659652" y="1131672"/>
          <a:ext cx="838200" cy="10119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02" name="Visio" r:id="rId12" imgW="2730441" imgH="3285444" progId="Visio.Drawing.11">
                  <p:embed/>
                </p:oleObj>
              </mc:Choice>
              <mc:Fallback>
                <p:oleObj name="Visio" r:id="rId12" imgW="2730441" imgH="3285444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59652" y="1131672"/>
                        <a:ext cx="838200" cy="10119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" name="Rectangle 72">
            <a:extLst>
              <a:ext uri="{FF2B5EF4-FFF2-40B4-BE49-F238E27FC236}">
                <a16:creationId xmlns:a16="http://schemas.microsoft.com/office/drawing/2014/main" id="{F2A4DA0F-185F-41E8-82F3-D3B6CF20A7C3}"/>
              </a:ext>
            </a:extLst>
          </p:cNvPr>
          <p:cNvSpPr/>
          <p:nvPr/>
        </p:nvSpPr>
        <p:spPr>
          <a:xfrm>
            <a:off x="7317562" y="3402245"/>
            <a:ext cx="1522381" cy="36576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3" tIns="38098" rIns="76193" bIns="38098" rtlCol="0" anchor="ctr"/>
          <a:lstStyle/>
          <a:p>
            <a:pPr marL="0" marR="0" lvl="0" indent="0" algn="ctr" defTabSz="45430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Poor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5ED86BD-21D9-4775-88E8-901D85B23F7E}"/>
              </a:ext>
            </a:extLst>
          </p:cNvPr>
          <p:cNvSpPr txBox="1"/>
          <p:nvPr/>
        </p:nvSpPr>
        <p:spPr>
          <a:xfrm>
            <a:off x="7321813" y="742556"/>
            <a:ext cx="1522381" cy="338554"/>
          </a:xfrm>
          <a:prstGeom prst="rect">
            <a:avLst/>
          </a:prstGeom>
          <a:gradFill flip="none" rotWithShape="1">
            <a:gsLst>
              <a:gs pos="0">
                <a:srgbClr val="117788">
                  <a:lumMod val="50000"/>
                </a:srgbClr>
              </a:gs>
              <a:gs pos="64000">
                <a:srgbClr val="32B4CE">
                  <a:lumMod val="75000"/>
                </a:srgbClr>
              </a:gs>
              <a:gs pos="100000">
                <a:srgbClr val="32B4CE">
                  <a:lumMod val="60000"/>
                  <a:lumOff val="40000"/>
                </a:srgbClr>
              </a:gs>
            </a:gsLst>
            <a:lin ang="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Half-Bridge</a:t>
            </a:r>
          </a:p>
          <a:p>
            <a:pPr lvl="0" algn="ctr">
              <a:defRPr/>
            </a:pPr>
            <a:endParaRPr lang="en-US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984FE62-1A7E-4101-BE05-62DC027196BA}"/>
              </a:ext>
            </a:extLst>
          </p:cNvPr>
          <p:cNvSpPr/>
          <p:nvPr/>
        </p:nvSpPr>
        <p:spPr>
          <a:xfrm>
            <a:off x="911150" y="690500"/>
            <a:ext cx="1590742" cy="363385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209800" y="4399061"/>
            <a:ext cx="55643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LLC converter provides an order of amplitude capacitance reduction</a:t>
            </a:r>
          </a:p>
        </p:txBody>
      </p:sp>
    </p:spTree>
    <p:extLst>
      <p:ext uri="{BB962C8B-B14F-4D97-AF65-F5344CB8AC3E}">
        <p14:creationId xmlns:p14="http://schemas.microsoft.com/office/powerpoint/2010/main" val="2696474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LLC converter variations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654734"/>
              </p:ext>
            </p:extLst>
          </p:nvPr>
        </p:nvGraphicFramePr>
        <p:xfrm>
          <a:off x="228600" y="1809750"/>
          <a:ext cx="3544887" cy="144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89" name="Visio" r:id="rId3" imgW="3545427" imgH="1443911" progId="Visio.Drawing.11">
                  <p:embed/>
                </p:oleObj>
              </mc:Choice>
              <mc:Fallback>
                <p:oleObj name="Visio" r:id="rId3" imgW="3545427" imgH="1443911" progId="Visio.Drawing.11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809750"/>
                        <a:ext cx="3544887" cy="1444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" name="Group 22"/>
          <p:cNvGrpSpPr/>
          <p:nvPr/>
        </p:nvGrpSpPr>
        <p:grpSpPr>
          <a:xfrm>
            <a:off x="3276600" y="414159"/>
            <a:ext cx="5407984" cy="1807876"/>
            <a:chOff x="3276600" y="414159"/>
            <a:chExt cx="5407984" cy="1807876"/>
          </a:xfrm>
        </p:grpSpPr>
        <p:graphicFrame>
          <p:nvGraphicFramePr>
            <p:cNvPr id="6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99107295"/>
                </p:ext>
              </p:extLst>
            </p:nvPr>
          </p:nvGraphicFramePr>
          <p:xfrm>
            <a:off x="4892698" y="1088792"/>
            <a:ext cx="580696" cy="863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90" name="Visio" r:id="rId5" imgW="235085" imgH="349315" progId="Visio.Drawing.11">
                    <p:embed/>
                  </p:oleObj>
                </mc:Choice>
                <mc:Fallback>
                  <p:oleObj name="Visio" r:id="rId5" imgW="235085" imgH="349315" progId="Visio.Drawing.11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92698" y="1088792"/>
                          <a:ext cx="580696" cy="8636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98125273"/>
                </p:ext>
              </p:extLst>
            </p:nvPr>
          </p:nvGraphicFramePr>
          <p:xfrm>
            <a:off x="6248400" y="860165"/>
            <a:ext cx="787333" cy="13208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91" name="Visio" r:id="rId7" imgW="463685" imgH="778020" progId="Visio.Drawing.11">
                    <p:embed/>
                  </p:oleObj>
                </mc:Choice>
                <mc:Fallback>
                  <p:oleObj name="Visio" r:id="rId7" imgW="463685" imgH="778020" progId="Visio.Drawing.11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48400" y="860165"/>
                          <a:ext cx="787333" cy="132085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84090562"/>
                </p:ext>
              </p:extLst>
            </p:nvPr>
          </p:nvGraphicFramePr>
          <p:xfrm>
            <a:off x="7848600" y="819150"/>
            <a:ext cx="835984" cy="14028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92" name="Visio" r:id="rId9" imgW="463685" imgH="778020" progId="Visio.Drawing.11">
                    <p:embed/>
                  </p:oleObj>
                </mc:Choice>
                <mc:Fallback>
                  <p:oleObj name="Visio" r:id="rId9" imgW="463685" imgH="778020" progId="Visio.Drawing.11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48600" y="819150"/>
                          <a:ext cx="835984" cy="140288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TextBox 12"/>
            <p:cNvSpPr txBox="1"/>
            <p:nvPr/>
          </p:nvSpPr>
          <p:spPr>
            <a:xfrm>
              <a:off x="3276600" y="971550"/>
              <a:ext cx="1600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/>
                <a:t>Transformer variations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656274" y="688479"/>
              <a:ext cx="103541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Two-winding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958840" y="438150"/>
              <a:ext cx="9092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Center-tap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696200" y="414159"/>
              <a:ext cx="98616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Multi-output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057400" y="3028950"/>
            <a:ext cx="7215188" cy="1649109"/>
            <a:chOff x="2057400" y="3028950"/>
            <a:chExt cx="7215188" cy="1649109"/>
          </a:xfrm>
        </p:grpSpPr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419455"/>
                </p:ext>
              </p:extLst>
            </p:nvPr>
          </p:nvGraphicFramePr>
          <p:xfrm>
            <a:off x="3581400" y="3333750"/>
            <a:ext cx="1376380" cy="1216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93" name="Visio" r:id="rId11" imgW="1635220" imgH="1443922" progId="Visio.Drawing.11">
                    <p:embed/>
                  </p:oleObj>
                </mc:Choice>
                <mc:Fallback>
                  <p:oleObj name="Visio" r:id="rId11" imgW="1635220" imgH="1443922" progId="Visio.Drawing.11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81400" y="3333750"/>
                          <a:ext cx="1376380" cy="12160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63335457"/>
                </p:ext>
              </p:extLst>
            </p:nvPr>
          </p:nvGraphicFramePr>
          <p:xfrm>
            <a:off x="6472220" y="3333750"/>
            <a:ext cx="1376380" cy="1216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94" name="Visio" r:id="rId13" imgW="1635220" imgH="1443922" progId="Visio.Drawing.11">
                    <p:embed/>
                  </p:oleObj>
                </mc:Choice>
                <mc:Fallback>
                  <p:oleObj name="Visio" r:id="rId13" imgW="1635220" imgH="1443922" progId="Visio.Drawing.11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72220" y="3333750"/>
                          <a:ext cx="1376380" cy="12160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53383054"/>
                </p:ext>
              </p:extLst>
            </p:nvPr>
          </p:nvGraphicFramePr>
          <p:xfrm>
            <a:off x="5181600" y="3333750"/>
            <a:ext cx="1185291" cy="13443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95" name="Visio" r:id="rId15" imgW="1408889" imgH="1596544" progId="Visio.Drawing.11">
                    <p:embed/>
                  </p:oleObj>
                </mc:Choice>
                <mc:Fallback>
                  <p:oleObj name="Visio" r:id="rId15" imgW="1408889" imgH="1596544" progId="Visio.Drawing.11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81600" y="3333750"/>
                          <a:ext cx="1185291" cy="134430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Box 13"/>
            <p:cNvSpPr txBox="1"/>
            <p:nvPr/>
          </p:nvSpPr>
          <p:spPr>
            <a:xfrm>
              <a:off x="2057400" y="3714750"/>
              <a:ext cx="1600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/>
                <a:t>Rectification Variations</a:t>
              </a:r>
            </a:p>
          </p:txBody>
        </p:sp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63031046"/>
                </p:ext>
              </p:extLst>
            </p:nvPr>
          </p:nvGraphicFramePr>
          <p:xfrm>
            <a:off x="7848600" y="3257550"/>
            <a:ext cx="1423988" cy="12906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96" name="Visio" r:id="rId17" imgW="1690577" imgH="1532923" progId="Visio.Drawing.11">
                    <p:embed/>
                  </p:oleObj>
                </mc:Choice>
                <mc:Fallback>
                  <p:oleObj name="Visio" r:id="rId17" imgW="1690577" imgH="1532923" progId="Visio.Drawing.11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48600" y="3257550"/>
                          <a:ext cx="1423988" cy="12906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TextBox 18"/>
            <p:cNvSpPr txBox="1"/>
            <p:nvPr/>
          </p:nvSpPr>
          <p:spPr>
            <a:xfrm>
              <a:off x="3815979" y="3028950"/>
              <a:ext cx="8402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Full-wave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271538" y="3028950"/>
              <a:ext cx="9092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Center-tap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439574" y="3065919"/>
              <a:ext cx="1256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Voltage-</a:t>
              </a:r>
              <a:r>
                <a:rPr lang="en-US" sz="1200" dirty="0" err="1"/>
                <a:t>doubler</a:t>
              </a:r>
              <a:endParaRPr lang="en-US" sz="12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887374" y="3065919"/>
              <a:ext cx="1256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Voltage-</a:t>
              </a:r>
              <a:r>
                <a:rPr lang="en-US" sz="1200" dirty="0" err="1"/>
                <a:t>doubler</a:t>
              </a:r>
              <a:endParaRPr lang="en-US" sz="1200" dirty="0"/>
            </a:p>
          </p:txBody>
        </p:sp>
      </p:grpSp>
      <p:sp>
        <p:nvSpPr>
          <p:cNvPr id="25" name="Oval 24"/>
          <p:cNvSpPr/>
          <p:nvPr/>
        </p:nvSpPr>
        <p:spPr>
          <a:xfrm>
            <a:off x="4656274" y="943689"/>
            <a:ext cx="1069875" cy="1225272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6413451" y="3065919"/>
            <a:ext cx="2578149" cy="1487031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4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Primary vs. Secondary side resonant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4835373"/>
              </p:ext>
            </p:extLst>
          </p:nvPr>
        </p:nvGraphicFramePr>
        <p:xfrm>
          <a:off x="5105400" y="692582"/>
          <a:ext cx="3282271" cy="1478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7" name="Visio" r:id="rId3" imgW="7293935" imgH="3285977" progId="Visio.Drawing.11">
                  <p:embed/>
                </p:oleObj>
              </mc:Choice>
              <mc:Fallback>
                <p:oleObj name="Visio" r:id="rId3" imgW="7293935" imgH="328597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692582"/>
                        <a:ext cx="3282271" cy="14786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6313841"/>
              </p:ext>
            </p:extLst>
          </p:nvPr>
        </p:nvGraphicFramePr>
        <p:xfrm>
          <a:off x="660400" y="661988"/>
          <a:ext cx="3282950" cy="1477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8" name="Visio" r:id="rId5" imgW="7293935" imgH="3285977" progId="Visio.Drawing.11">
                  <p:embed/>
                </p:oleObj>
              </mc:Choice>
              <mc:Fallback>
                <p:oleObj name="Visio" r:id="rId5" imgW="7293935" imgH="328597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400" y="661988"/>
                        <a:ext cx="3282950" cy="1477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447800" y="2171272"/>
            <a:ext cx="20665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Primary side resonant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15000" y="2163866"/>
            <a:ext cx="23118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Secondary side resonant</a:t>
            </a:r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2656131"/>
              </p:ext>
            </p:extLst>
          </p:nvPr>
        </p:nvGraphicFramePr>
        <p:xfrm>
          <a:off x="5334000" y="2341648"/>
          <a:ext cx="3352800" cy="21636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0436093"/>
              </p:ext>
            </p:extLst>
          </p:nvPr>
        </p:nvGraphicFramePr>
        <p:xfrm>
          <a:off x="685800" y="2368104"/>
          <a:ext cx="3352800" cy="1999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2" name="Oval 11"/>
          <p:cNvSpPr/>
          <p:nvPr/>
        </p:nvSpPr>
        <p:spPr>
          <a:xfrm>
            <a:off x="2209800" y="666750"/>
            <a:ext cx="304800" cy="1371600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459980" y="902970"/>
            <a:ext cx="228600" cy="914400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608188" y="4400550"/>
            <a:ext cx="61879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>
                <a:solidFill>
                  <a:schemeClr val="accent3"/>
                </a:solidFill>
              </a:rPr>
              <a:t>Secondary side resonant is less sensitive to switching frequency error</a:t>
            </a:r>
          </a:p>
        </p:txBody>
      </p:sp>
    </p:spTree>
    <p:extLst>
      <p:ext uri="{BB962C8B-B14F-4D97-AF65-F5344CB8AC3E}">
        <p14:creationId xmlns:p14="http://schemas.microsoft.com/office/powerpoint/2010/main" val="120663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Graphic spid="11" grpId="0">
        <p:bldAsOne/>
      </p:bldGraphic>
      <p:bldP spid="12" grpId="0" animBg="1"/>
      <p:bldP spid="13" grpId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5311306"/>
              </p:ext>
            </p:extLst>
          </p:nvPr>
        </p:nvGraphicFramePr>
        <p:xfrm>
          <a:off x="4191000" y="819150"/>
          <a:ext cx="4418013" cy="145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4" name="Visio" r:id="rId3" imgW="4603366" imgH="1568634" progId="Visio.Drawing.11">
                  <p:embed/>
                </p:oleObj>
              </mc:Choice>
              <mc:Fallback>
                <p:oleObj name="Visio" r:id="rId3" imgW="4603366" imgH="1568634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819150"/>
                        <a:ext cx="4418013" cy="145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Open-loop LLC voltage regulation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5264453"/>
              </p:ext>
            </p:extLst>
          </p:nvPr>
        </p:nvGraphicFramePr>
        <p:xfrm>
          <a:off x="228600" y="742950"/>
          <a:ext cx="3657600" cy="16451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5" name="Visio" r:id="rId5" imgW="7293935" imgH="3285977" progId="Visio.Drawing.11">
                  <p:embed/>
                </p:oleObj>
              </mc:Choice>
              <mc:Fallback>
                <p:oleObj name="Visio" r:id="rId5" imgW="7293935" imgH="3285977" progId="Visio.Drawing.11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742950"/>
                        <a:ext cx="3657600" cy="16451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8745279"/>
              </p:ext>
            </p:extLst>
          </p:nvPr>
        </p:nvGraphicFramePr>
        <p:xfrm>
          <a:off x="4191000" y="819150"/>
          <a:ext cx="4418013" cy="145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6" name="Visio" r:id="rId7" imgW="4603366" imgH="1568634" progId="Visio.Drawing.11">
                  <p:embed/>
                </p:oleObj>
              </mc:Choice>
              <mc:Fallback>
                <p:oleObj name="Visio" r:id="rId7" imgW="4603366" imgH="1568634" progId="Visio.Drawing.11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819150"/>
                        <a:ext cx="4418013" cy="14509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905000" y="2504824"/>
                <a:ext cx="6172200" cy="5845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1400" b="0" i="1" smtClean="0">
                                  <a:latin typeface="Cambria Math"/>
                                </a:rPr>
                                <m:t>𝑜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1400" b="0" i="1" smtClean="0">
                                  <a:latin typeface="Cambria Math"/>
                                </a:rPr>
                                <m:t>𝑖𝑛</m:t>
                              </m:r>
                            </m:sub>
                          </m:sSub>
                        </m:den>
                      </m:f>
                      <m:r>
                        <a:rPr lang="en-US" sz="1400" b="0" i="1" smtClean="0">
                          <a:latin typeface="Cambria Math"/>
                          <a:ea typeface="Cambria Math"/>
                        </a:rPr>
                        <m:t>≈</m:t>
                      </m:r>
                      <m:f>
                        <m:fPr>
                          <m:ctrlPr>
                            <a:rPr lang="en-US" sz="14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1400" b="0" i="1" smtClean="0">
                                  <a:latin typeface="Cambria Math"/>
                                  <a:ea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sz="1400" b="0" i="1" smtClean="0">
                                  <a:latin typeface="Cambria Math"/>
                                  <a:ea typeface="Cambria Math"/>
                                </a:rPr>
                                <m:t>𝑚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1400" b="0" i="1" smtClean="0">
                                  <a:latin typeface="Cambria Math"/>
                                  <a:ea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sz="1400" b="0" i="1" smtClean="0">
                                  <a:latin typeface="Cambria Math"/>
                                  <a:ea typeface="Cambria Math"/>
                                </a:rPr>
                                <m:t>𝑚</m:t>
                              </m:r>
                            </m:sub>
                          </m:sSub>
                          <m:r>
                            <a:rPr lang="en-US" sz="14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1400" b="0" i="1" smtClean="0">
                                  <a:latin typeface="Cambria Math"/>
                                  <a:ea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sz="1400" b="0" i="1" smtClean="0">
                                  <a:latin typeface="Cambria Math"/>
                                  <a:ea typeface="Cambria Math"/>
                                </a:rPr>
                                <m:t>𝑟𝑝</m:t>
                              </m:r>
                            </m:sub>
                          </m:sSub>
                        </m:den>
                      </m:f>
                      <m:f>
                        <m:fPr>
                          <m:ctrlPr>
                            <a:rPr lang="en-US" sz="14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1400" b="0" i="1" smtClean="0">
                                  <a:latin typeface="Cambria Math"/>
                                  <a:ea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1400" b="0" i="1" smtClean="0">
                                  <a:latin typeface="Cambria Math"/>
                                  <a:ea typeface="Cambria Math"/>
                                </a:rPr>
                                <m:t>𝑖𝑛</m:t>
                              </m:r>
                            </m:sub>
                          </m:sSub>
                        </m:num>
                        <m:den>
                          <m:r>
                            <a:rPr lang="en-US" sz="14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</m:den>
                      </m:f>
                      <m:r>
                        <a:rPr lang="en-US" sz="1400" b="0" i="1" smtClean="0">
                          <a:latin typeface="Cambria Math"/>
                          <a:ea typeface="Cambria Math"/>
                        </a:rPr>
                        <m:t>−</m:t>
                      </m:r>
                      <m:f>
                        <m:fPr>
                          <m:ctrlPr>
                            <a:rPr lang="en-US" sz="14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1400" b="0" i="1" smtClean="0">
                                  <a:latin typeface="Cambria Math"/>
                                  <a:ea typeface="Cambria Math"/>
                                </a:rPr>
                                <m:t>𝜋</m:t>
                              </m:r>
                            </m:e>
                            <m:sup>
                              <m:r>
                                <a:rPr lang="en-US" sz="14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14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sz="14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400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0" i="1" smtClean="0">
                                      <a:latin typeface="Cambria Math"/>
                                      <a:ea typeface="Cambria Math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1400" b="0" i="1" smtClean="0">
                                      <a:latin typeface="Cambria Math"/>
                                      <a:ea typeface="Cambria Math"/>
                                    </a:rPr>
                                    <m:t>𝑆𝑊</m:t>
                                  </m:r>
                                </m:sub>
                              </m:sSub>
                            </m:num>
                            <m:den>
                              <m:sSup>
                                <m:sSupPr>
                                  <m:ctrlPr>
                                    <a:rPr lang="en-US" sz="1400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b="0" i="1" smtClean="0">
                                      <a:latin typeface="Cambria Math"/>
                                      <a:ea typeface="Cambria Math"/>
                                    </a:rPr>
                                    <m:t>𝑛</m:t>
                                  </m:r>
                                </m:e>
                                <m:sup>
                                  <m:r>
                                    <a:rPr lang="en-US" sz="14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  <m:r>
                            <a:rPr lang="en-US" sz="14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400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0" i="1" smtClean="0">
                                      <a:latin typeface="Cambria Math"/>
                                      <a:ea typeface="Cambria Math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1400" b="0" i="1" smtClean="0">
                                      <a:latin typeface="Cambria Math"/>
                                      <a:ea typeface="Cambria Math"/>
                                    </a:rPr>
                                    <m:t>𝑃</m:t>
                                  </m:r>
                                </m:sub>
                              </m:sSub>
                            </m:num>
                            <m:den>
                              <m:sSup>
                                <m:sSupPr>
                                  <m:ctrlPr>
                                    <a:rPr lang="en-US" sz="1400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b="0" i="1" smtClean="0">
                                      <a:latin typeface="Cambria Math"/>
                                      <a:ea typeface="Cambria Math"/>
                                    </a:rPr>
                                    <m:t>𝑛</m:t>
                                  </m:r>
                                </m:e>
                                <m:sup>
                                  <m:r>
                                    <a:rPr lang="en-US" sz="14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  <m:r>
                            <a:rPr lang="en-US" sz="14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1400" b="0" i="1" smtClean="0">
                                  <a:latin typeface="Cambria Math"/>
                                  <a:ea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1400" b="0" i="1" smtClean="0">
                                  <a:latin typeface="Cambria Math"/>
                                  <a:ea typeface="Cambria Math"/>
                                </a:rPr>
                                <m:t>𝑆</m:t>
                              </m:r>
                            </m:sub>
                          </m:sSub>
                        </m:e>
                      </m:d>
                      <m:r>
                        <a:rPr lang="en-US" sz="1400" b="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/>
                              <a:ea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/>
                              <a:ea typeface="Cambria Math"/>
                            </a:rPr>
                            <m:t>𝑂</m:t>
                          </m:r>
                        </m:sub>
                      </m:sSub>
                      <m:r>
                        <a:rPr lang="en-US" sz="1400" b="0" i="1" smtClean="0">
                          <a:latin typeface="Cambria Math"/>
                          <a:ea typeface="Cambria Math"/>
                        </a:rPr>
                        <m:t>−2</m:t>
                      </m:r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/>
                              <a:ea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/>
                              <a:ea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000" y="2504824"/>
                <a:ext cx="6172200" cy="584584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563880" y="3406140"/>
            <a:ext cx="784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voltage regulation is determined by transformer turns ratio and resistive loss, as well as the diode drop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It is critical to keep the resistive loss low to get best load regulation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25808" y="1158002"/>
            <a:ext cx="3802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n:1</a:t>
            </a:r>
          </a:p>
        </p:txBody>
      </p:sp>
    </p:spTree>
    <p:extLst>
      <p:ext uri="{BB962C8B-B14F-4D97-AF65-F5344CB8AC3E}">
        <p14:creationId xmlns:p14="http://schemas.microsoft.com/office/powerpoint/2010/main" val="186232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Illustration of voltage regulation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233032"/>
              </p:ext>
            </p:extLst>
          </p:nvPr>
        </p:nvGraphicFramePr>
        <p:xfrm>
          <a:off x="762000" y="3409950"/>
          <a:ext cx="7400925" cy="97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7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7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38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07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72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572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Normal operation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Standby mode load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000" b="1" dirty="0" err="1"/>
                        <a:t>Vout</a:t>
                      </a:r>
                      <a:endParaRPr lang="en-US" sz="10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Min load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Max load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Min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Max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Standby</a:t>
                      </a:r>
                      <a:r>
                        <a:rPr lang="en-US" sz="1000" baseline="0" dirty="0"/>
                        <a:t> </a:t>
                      </a:r>
                      <a:r>
                        <a:rPr lang="en-US" sz="1000" dirty="0"/>
                        <a:t>max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Fixed </a:t>
                      </a:r>
                      <a:r>
                        <a:rPr lang="en-US" sz="1000" dirty="0" err="1"/>
                        <a:t>Fre</a:t>
                      </a:r>
                      <a:r>
                        <a:rPr lang="en-US" sz="1000" dirty="0"/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Iload_3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Iload_3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Iload_0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Vmin_2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Vmax_2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Vmax_3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Var. </a:t>
                      </a:r>
                      <a:r>
                        <a:rPr lang="en-US" sz="1000" dirty="0" err="1"/>
                        <a:t>Fre</a:t>
                      </a:r>
                      <a:r>
                        <a:rPr lang="en-US" sz="1000" dirty="0"/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Iload_1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Iload_2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Iload_0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Vmin_1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Vmax_1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Vmax3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6244968"/>
              </p:ext>
            </p:extLst>
          </p:nvPr>
        </p:nvGraphicFramePr>
        <p:xfrm>
          <a:off x="304800" y="733040"/>
          <a:ext cx="4038600" cy="2550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9" name="Visio" r:id="rId3" imgW="5224307" imgH="3298769" progId="Visio.Drawing.11">
                  <p:embed/>
                </p:oleObj>
              </mc:Choice>
              <mc:Fallback>
                <p:oleObj name="Visio" r:id="rId3" imgW="5224307" imgH="3298769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800" y="733040"/>
                        <a:ext cx="4038600" cy="25500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438650" y="666750"/>
            <a:ext cx="4495799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For a fix switching frequency inverter, the gate driver load is fixed</a:t>
            </a:r>
          </a:p>
          <a:p>
            <a:pPr marL="552345" lvl="1" indent="-171450">
              <a:buFont typeface="Arial" panose="020B0604020202020204" pitchFamily="34" charset="0"/>
              <a:buChar char="•"/>
            </a:pPr>
            <a:r>
              <a:rPr lang="en-US" sz="1400" dirty="0"/>
              <a:t>The output voltage regulation can be very tight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For a variable frequency inverter, the gate driver load varies</a:t>
            </a:r>
          </a:p>
          <a:p>
            <a:pPr marL="552345" lvl="1" indent="-171450">
              <a:buFont typeface="Arial" panose="020B0604020202020204" pitchFamily="34" charset="0"/>
              <a:buChar char="•"/>
            </a:pPr>
            <a:r>
              <a:rPr lang="en-US" sz="1400" dirty="0"/>
              <a:t>The output voltage varies more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The standby mode load voltage tends to go up</a:t>
            </a:r>
          </a:p>
          <a:p>
            <a:pPr marL="552345" lvl="1" indent="-171450">
              <a:buFont typeface="Arial" panose="020B0604020202020204" pitchFamily="34" charset="0"/>
              <a:buChar char="•"/>
            </a:pPr>
            <a:r>
              <a:rPr lang="en-US" sz="1400" dirty="0"/>
              <a:t>It could be too high that need extra help from a Zener diode</a:t>
            </a:r>
          </a:p>
          <a:p>
            <a:pPr marL="552345" lvl="1" indent="-171450">
              <a:buFont typeface="Arial" panose="020B0604020202020204" pitchFamily="34" charset="0"/>
              <a:buChar char="•"/>
            </a:pPr>
            <a:r>
              <a:rPr lang="en-US" sz="1400" dirty="0"/>
              <a:t>It is mainly determined by the diode junction capacitor</a:t>
            </a:r>
          </a:p>
        </p:txBody>
      </p:sp>
    </p:spTree>
    <p:extLst>
      <p:ext uri="{BB962C8B-B14F-4D97-AF65-F5344CB8AC3E}">
        <p14:creationId xmlns:p14="http://schemas.microsoft.com/office/powerpoint/2010/main" val="35257606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Split single output voltage into dual outputs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8584766"/>
              </p:ext>
            </p:extLst>
          </p:nvPr>
        </p:nvGraphicFramePr>
        <p:xfrm>
          <a:off x="304800" y="1428750"/>
          <a:ext cx="2362200" cy="15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8" name="Visio" r:id="rId3" imgW="1603390" imgH="1073472" progId="Visio.Drawing.11">
                  <p:embed/>
                </p:oleObj>
              </mc:Choice>
              <mc:Fallback>
                <p:oleObj name="Visio" r:id="rId3" imgW="1603390" imgH="1073472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800" y="1428750"/>
                        <a:ext cx="2362200" cy="1581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487468"/>
              </p:ext>
            </p:extLst>
          </p:nvPr>
        </p:nvGraphicFramePr>
        <p:xfrm>
          <a:off x="3124200" y="1352550"/>
          <a:ext cx="2514600" cy="18816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9" name="Visio" r:id="rId5" imgW="1867077" imgH="1397007" progId="Visio.Drawing.11">
                  <p:embed/>
                </p:oleObj>
              </mc:Choice>
              <mc:Fallback>
                <p:oleObj name="Visio" r:id="rId5" imgW="1867077" imgH="1397007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24200" y="1352550"/>
                        <a:ext cx="2514600" cy="18816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4409780"/>
              </p:ext>
            </p:extLst>
          </p:nvPr>
        </p:nvGraphicFramePr>
        <p:xfrm>
          <a:off x="6172200" y="1200150"/>
          <a:ext cx="2782887" cy="197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60" name="Visio" r:id="rId7" imgW="2783604" imgH="1976383" progId="Visio.Drawing.11">
                  <p:embed/>
                </p:oleObj>
              </mc:Choice>
              <mc:Fallback>
                <p:oleObj name="Visio" r:id="rId7" imgW="2783604" imgH="1976383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72200" y="1200150"/>
                        <a:ext cx="2782887" cy="1976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57337" y="3207336"/>
            <a:ext cx="10198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/>
              <a:t>Zener split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3562350"/>
            <a:ext cx="22204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dirty="0"/>
              <a:t>Lowes cost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dirty="0"/>
              <a:t>Unregulated outputs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33800" y="3207336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/>
              <a:t>Shunt Regulator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108960" y="3562350"/>
            <a:ext cx="284565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dirty="0"/>
              <a:t>Higher cost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dirty="0"/>
              <a:t>Regulated negative output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dirty="0"/>
              <a:t>Unregulated positive output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96000" y="3207336"/>
            <a:ext cx="304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Shunt Regulator &amp; Linear regulator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37736" y="3562350"/>
            <a:ext cx="19415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dirty="0"/>
              <a:t>Highest cost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dirty="0"/>
              <a:t>Regulated output</a:t>
            </a:r>
          </a:p>
        </p:txBody>
      </p:sp>
    </p:spTree>
    <p:extLst>
      <p:ext uri="{BB962C8B-B14F-4D97-AF65-F5344CB8AC3E}">
        <p14:creationId xmlns:p14="http://schemas.microsoft.com/office/powerpoint/2010/main" val="3380338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Inverter and isolated gate driver bias supply architectures</a:t>
            </a:r>
          </a:p>
          <a:p>
            <a:r>
              <a:rPr lang="en-US" dirty="0"/>
              <a:t>Different ways of creating isolated bias supply</a:t>
            </a:r>
          </a:p>
          <a:p>
            <a:pPr lvl="1"/>
            <a:r>
              <a:rPr lang="en-US" dirty="0"/>
              <a:t>Control method</a:t>
            </a:r>
          </a:p>
          <a:p>
            <a:pPr lvl="1"/>
            <a:r>
              <a:rPr lang="en-US" dirty="0"/>
              <a:t>Topology</a:t>
            </a:r>
          </a:p>
          <a:p>
            <a:pPr lvl="1"/>
            <a:r>
              <a:rPr lang="en-US" dirty="0"/>
              <a:t>Transformer</a:t>
            </a:r>
          </a:p>
          <a:p>
            <a:r>
              <a:rPr lang="en-US" dirty="0"/>
              <a:t>LLC based open-loop isolated bias supply</a:t>
            </a:r>
          </a:p>
          <a:p>
            <a:pPr lvl="1"/>
            <a:r>
              <a:rPr lang="en-US" dirty="0"/>
              <a:t>Operation principles</a:t>
            </a:r>
          </a:p>
          <a:p>
            <a:pPr lvl="1"/>
            <a:r>
              <a:rPr lang="en-US" dirty="0"/>
              <a:t>Circuit variations</a:t>
            </a:r>
          </a:p>
          <a:p>
            <a:pPr lvl="1"/>
            <a:r>
              <a:rPr lang="en-US" dirty="0"/>
              <a:t>Voltage regulation</a:t>
            </a:r>
          </a:p>
          <a:p>
            <a:pPr lvl="1"/>
            <a:r>
              <a:rPr lang="en-US" dirty="0"/>
              <a:t>Multiple outputs</a:t>
            </a:r>
          </a:p>
          <a:p>
            <a:r>
              <a:rPr lang="en-US" dirty="0"/>
              <a:t>Performance demonstration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7E7816-A48B-4805-9A47-CE865F4F101F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7035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31774" y="107169"/>
            <a:ext cx="8912225" cy="610791"/>
          </a:xfrm>
        </p:spPr>
        <p:txBody>
          <a:bodyPr/>
          <a:lstStyle/>
          <a:p>
            <a:r>
              <a:rPr lang="en-US" sz="2800" dirty="0"/>
              <a:t>UCC25800-Q1</a:t>
            </a:r>
            <a:br>
              <a:rPr lang="en-US" sz="2800" dirty="0"/>
            </a:br>
            <a:r>
              <a:rPr lang="en-US" sz="1800" dirty="0">
                <a:solidFill>
                  <a:schemeClr val="tx1"/>
                </a:solidFill>
              </a:rPr>
              <a:t>Low-cost LLC transformer driver with high performance</a:t>
            </a: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22773B-7332-4E92-84CF-34A277FF245B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Text Box 38"/>
          <p:cNvSpPr txBox="1">
            <a:spLocks noChangeArrowheads="1"/>
          </p:cNvSpPr>
          <p:nvPr/>
        </p:nvSpPr>
        <p:spPr bwMode="auto">
          <a:xfrm>
            <a:off x="279422" y="1095147"/>
            <a:ext cx="4217450" cy="338623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3" name="Text Box 38"/>
          <p:cNvSpPr txBox="1">
            <a:spLocks noChangeArrowheads="1"/>
          </p:cNvSpPr>
          <p:nvPr/>
        </p:nvSpPr>
        <p:spPr bwMode="auto">
          <a:xfrm>
            <a:off x="274749" y="794047"/>
            <a:ext cx="4222123" cy="301099"/>
          </a:xfrm>
          <a:prstGeom prst="rect">
            <a:avLst/>
          </a:prstGeom>
          <a:solidFill>
            <a:srgbClr val="D20000"/>
          </a:solidFill>
          <a:ln w="6350"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Features</a:t>
            </a:r>
          </a:p>
        </p:txBody>
      </p:sp>
      <p:sp>
        <p:nvSpPr>
          <p:cNvPr id="44" name="Text Box 38"/>
          <p:cNvSpPr txBox="1">
            <a:spLocks noChangeArrowheads="1"/>
          </p:cNvSpPr>
          <p:nvPr/>
        </p:nvSpPr>
        <p:spPr bwMode="auto">
          <a:xfrm>
            <a:off x="4649271" y="1095147"/>
            <a:ext cx="4217450" cy="3386238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5" name="Text Box 38"/>
          <p:cNvSpPr txBox="1">
            <a:spLocks noChangeArrowheads="1"/>
          </p:cNvSpPr>
          <p:nvPr/>
        </p:nvSpPr>
        <p:spPr bwMode="auto">
          <a:xfrm>
            <a:off x="4649271" y="794048"/>
            <a:ext cx="4222123" cy="301099"/>
          </a:xfrm>
          <a:prstGeom prst="rect">
            <a:avLst/>
          </a:prstGeom>
          <a:solidFill>
            <a:srgbClr val="D20000"/>
          </a:solidFill>
          <a:ln w="6350"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Benefits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79422" y="1137424"/>
            <a:ext cx="4100573" cy="3485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Operation from 9 V to 34 V (40 V Abs Max)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6 W from 24-V input, Up to 10 W from 34-V input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Integrated half-bridge MOSFETs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Programmable fixed switching frequency up to 1.2 MHz</a:t>
            </a:r>
          </a:p>
          <a:p>
            <a:pPr marL="380895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– 1.2 MHz default, resistor settable 100 kHz – 1 MHz</a:t>
            </a:r>
          </a:p>
          <a:p>
            <a:pPr marL="380895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– Frequency accuracy +/-6% maximum over temperature</a:t>
            </a:r>
          </a:p>
          <a:p>
            <a:pPr marL="380895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– External SYNC function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Drive multiple transformers with one UCC25800-Q1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Automatic dead time adjustment with programmable maximum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Integrated soft-start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Disable pin with fault code output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Two-level over current protection</a:t>
            </a:r>
          </a:p>
          <a:p>
            <a:pPr marL="380895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– Programmable via external resistor</a:t>
            </a:r>
          </a:p>
          <a:p>
            <a:pPr marL="380895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– UCC25800L is latched after over current</a:t>
            </a:r>
          </a:p>
          <a:p>
            <a:pPr marL="380895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– UCC25800R is retry after over current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Over Temperature Protection</a:t>
            </a:r>
          </a:p>
          <a:p>
            <a:pPr marL="380895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– 160°C Junction</a:t>
            </a:r>
          </a:p>
          <a:p>
            <a:pPr marL="380895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– 10°C Hysteresis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AEC Q100 Qualified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80895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649271" y="1125232"/>
            <a:ext cx="422212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Low common mode noise due to minimal interwinding capacitance in transformer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Simple design, highly integrated, no bootstrap capacitor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High switching frequency for smaller size and more robustness</a:t>
            </a:r>
          </a:p>
        </p:txBody>
      </p:sp>
      <p:sp>
        <p:nvSpPr>
          <p:cNvPr id="2" name="AutoShape 4" descr="Image result for shopping c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AutoShape 6" descr="Image result for shopping car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AutoShape 8" descr="Image result for shopping cart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AutoShape 10" descr="Image result for shopping cart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AutoShape 12" descr="Image result for shopping car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117944" y="111158"/>
            <a:ext cx="760144" cy="24622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Sampling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164738" y="4514432"/>
            <a:ext cx="2826415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[</a:t>
            </a:r>
            <a:r>
              <a:rPr kumimoji="0" lang="en-US" sz="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Disclaimer: </a:t>
            </a: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Specs, features &amp; pinouts subject to change without prior notice.]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838A763-5735-45BA-AE59-489BD097F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5535" y="1972086"/>
            <a:ext cx="1337631" cy="9419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BED84A5-18DC-4AFA-A6E4-36536DC547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5866"/>
          <a:stretch/>
        </p:blipFill>
        <p:spPr>
          <a:xfrm>
            <a:off x="6757996" y="1796655"/>
            <a:ext cx="1971753" cy="12735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2E7660-AE18-44A8-9E8F-D452DE04A3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1915" y="3118022"/>
            <a:ext cx="268182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4181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itle 1">
            <a:extLst>
              <a:ext uri="{FF2B5EF4-FFF2-40B4-BE49-F238E27FC236}">
                <a16:creationId xmlns:a16="http://schemas.microsoft.com/office/drawing/2014/main" id="{45827A2E-BC96-493C-B592-488977FB3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UCC25800-Q1 measurement data</a:t>
            </a: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22773B-7332-4E92-84CF-34A277FF245B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0" name="Text Box 38">
            <a:extLst>
              <a:ext uri="{FF2B5EF4-FFF2-40B4-BE49-F238E27FC236}">
                <a16:creationId xmlns:a16="http://schemas.microsoft.com/office/drawing/2014/main" id="{9A9CAAD5-D418-4D0D-B32A-B0FC6F626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116" y="660324"/>
            <a:ext cx="4779699" cy="368991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1" name="Content Placeholder 2">
            <a:extLst>
              <a:ext uri="{FF2B5EF4-FFF2-40B4-BE49-F238E27FC236}">
                <a16:creationId xmlns:a16="http://schemas.microsoft.com/office/drawing/2014/main" id="{2AC09F50-EE15-4392-9E39-65322BEFACE4}"/>
              </a:ext>
            </a:extLst>
          </p:cNvPr>
          <p:cNvSpPr txBox="1">
            <a:spLocks/>
          </p:cNvSpPr>
          <p:nvPr/>
        </p:nvSpPr>
        <p:spPr bwMode="auto">
          <a:xfrm>
            <a:off x="231117" y="667636"/>
            <a:ext cx="4779698" cy="33997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68" tIns="38086" rIns="76168" bIns="38086" numCol="1" anchor="t" anchorCtr="0" compatLnSpc="1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 w="1905"/>
                <a:gradFill>
                  <a:gsLst>
                    <a:gs pos="0">
                      <a:srgbClr val="117788">
                        <a:lumMod val="50000"/>
                      </a:srgbClr>
                    </a:gs>
                    <a:gs pos="78000">
                      <a:srgbClr val="4ABED4">
                        <a:lumMod val="75000"/>
                      </a:srgbClr>
                    </a:gs>
                    <a:gs pos="100000">
                      <a:srgbClr val="7F7F7F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/>
                <a:ea typeface="+mn-ea"/>
                <a:cs typeface="+mn-cs"/>
              </a:rPr>
              <a:t>UCC25800 EVM with LM5156 Pre-Regulator</a:t>
            </a:r>
          </a:p>
        </p:txBody>
      </p:sp>
      <p:sp>
        <p:nvSpPr>
          <p:cNvPr id="52" name="Text Box 38">
            <a:extLst>
              <a:ext uri="{FF2B5EF4-FFF2-40B4-BE49-F238E27FC236}">
                <a16:creationId xmlns:a16="http://schemas.microsoft.com/office/drawing/2014/main" id="{23B7E81D-E4F4-4E36-A131-D7104CE267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26044" y="659547"/>
            <a:ext cx="1798928" cy="164420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F54DBE62-C081-41FB-B8D6-AE0935704696}"/>
              </a:ext>
            </a:extLst>
          </p:cNvPr>
          <p:cNvSpPr txBox="1">
            <a:spLocks/>
          </p:cNvSpPr>
          <p:nvPr/>
        </p:nvSpPr>
        <p:spPr bwMode="auto">
          <a:xfrm>
            <a:off x="7126044" y="660362"/>
            <a:ext cx="1798928" cy="48359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68" tIns="38086" rIns="76168" bIns="38086" numCol="1" anchor="t" anchorCtr="0" compatLnSpc="1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 w="1905"/>
                <a:gradFill>
                  <a:gsLst>
                    <a:gs pos="0">
                      <a:srgbClr val="117788">
                        <a:lumMod val="50000"/>
                      </a:srgbClr>
                    </a:gs>
                    <a:gs pos="78000">
                      <a:srgbClr val="4ABED4">
                        <a:lumMod val="75000"/>
                      </a:srgbClr>
                    </a:gs>
                    <a:gs pos="100000">
                      <a:srgbClr val="7F7F7F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/>
                <a:ea typeface="+mn-ea"/>
                <a:cs typeface="+mn-cs"/>
              </a:rPr>
              <a:t>1% Load Regulation</a:t>
            </a:r>
          </a:p>
        </p:txBody>
      </p:sp>
      <p:sp>
        <p:nvSpPr>
          <p:cNvPr id="54" name="Text Box 38">
            <a:extLst>
              <a:ext uri="{FF2B5EF4-FFF2-40B4-BE49-F238E27FC236}">
                <a16:creationId xmlns:a16="http://schemas.microsoft.com/office/drawing/2014/main" id="{C1088142-78E2-495D-8354-32F83AC4A1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9485" y="659547"/>
            <a:ext cx="1827020" cy="164420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5" name="Text Box 38">
            <a:extLst>
              <a:ext uri="{FF2B5EF4-FFF2-40B4-BE49-F238E27FC236}">
                <a16:creationId xmlns:a16="http://schemas.microsoft.com/office/drawing/2014/main" id="{55F9F917-883B-4E1A-9603-9B8D1420C2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6351" y="2461898"/>
            <a:ext cx="3756242" cy="1918613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6" name="Text Box 38">
            <a:extLst>
              <a:ext uri="{FF2B5EF4-FFF2-40B4-BE49-F238E27FC236}">
                <a16:creationId xmlns:a16="http://schemas.microsoft.com/office/drawing/2014/main" id="{67E04B82-8510-4DBE-A934-059AD6BBE7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116" y="3189024"/>
            <a:ext cx="4779699" cy="1191488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63" tIns="37757" rIns="75563" bIns="37757" anchor="ctr"/>
          <a:lstStyle>
            <a:defPPr>
              <a:defRPr lang="en-US"/>
            </a:defPPr>
            <a:lvl1pPr algn="ctr">
              <a:spcBef>
                <a:spcPct val="0"/>
              </a:spcBef>
              <a:buSzTx/>
              <a:buFontTx/>
              <a:buNone/>
              <a:defRPr sz="1200" b="1"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7" name="Content Placeholder 2">
            <a:extLst>
              <a:ext uri="{FF2B5EF4-FFF2-40B4-BE49-F238E27FC236}">
                <a16:creationId xmlns:a16="http://schemas.microsoft.com/office/drawing/2014/main" id="{C12B9421-826F-4C22-BE6D-15523B8117BD}"/>
              </a:ext>
            </a:extLst>
          </p:cNvPr>
          <p:cNvSpPr txBox="1">
            <a:spLocks/>
          </p:cNvSpPr>
          <p:nvPr/>
        </p:nvSpPr>
        <p:spPr bwMode="auto">
          <a:xfrm>
            <a:off x="5183530" y="667636"/>
            <a:ext cx="1798928" cy="48359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68" tIns="38086" rIns="76168" bIns="38086" numCol="1" anchor="t" anchorCtr="0" compatLnSpc="1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lvl="0" algn="ctr">
              <a:spcBef>
                <a:spcPts val="0"/>
              </a:spcBef>
              <a:defRPr/>
            </a:pPr>
            <a:r>
              <a:rPr kumimoji="0" lang="en-US" sz="1400" b="1" i="0" u="none" strike="noStrike" kern="0" cap="none" spc="0" normalizeH="0" baseline="0" noProof="0" dirty="0">
                <a:ln w="1905"/>
                <a:gradFill>
                  <a:gsLst>
                    <a:gs pos="0">
                      <a:srgbClr val="117788">
                        <a:lumMod val="50000"/>
                      </a:srgbClr>
                    </a:gs>
                    <a:gs pos="78000">
                      <a:srgbClr val="4ABED4">
                        <a:lumMod val="75000"/>
                      </a:srgbClr>
                    </a:gs>
                    <a:gs pos="100000">
                      <a:srgbClr val="7F7F7F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/>
                <a:ea typeface="+mn-ea"/>
                <a:cs typeface="+mn-cs"/>
              </a:rPr>
              <a:t>Predictable </a:t>
            </a:r>
            <a:r>
              <a:rPr lang="en-US" sz="1400" b="1" kern="0" dirty="0">
                <a:ln w="1905"/>
                <a:gradFill>
                  <a:gsLst>
                    <a:gs pos="0">
                      <a:srgbClr val="117788">
                        <a:lumMod val="50000"/>
                      </a:srgbClr>
                    </a:gs>
                    <a:gs pos="78000">
                      <a:srgbClr val="4ABED4">
                        <a:lumMod val="75000"/>
                      </a:srgbClr>
                    </a:gs>
                    <a:gs pos="100000">
                      <a:srgbClr val="7F7F7F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</a:rPr>
              <a:t>Startup of +/- rails</a:t>
            </a:r>
            <a:endParaRPr kumimoji="0" lang="en-US" sz="1400" b="1" i="0" u="none" strike="noStrike" kern="0" cap="none" spc="0" normalizeH="0" baseline="0" noProof="0" dirty="0">
              <a:ln w="1905"/>
              <a:gradFill>
                <a:gsLst>
                  <a:gs pos="0">
                    <a:srgbClr val="117788">
                      <a:lumMod val="50000"/>
                    </a:srgbClr>
                  </a:gs>
                  <a:gs pos="78000">
                    <a:srgbClr val="4ABED4">
                      <a:lumMod val="75000"/>
                    </a:srgbClr>
                  </a:gs>
                  <a:gs pos="100000">
                    <a:srgbClr val="7F7F7F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8" name="Content Placeholder 2">
            <a:extLst>
              <a:ext uri="{FF2B5EF4-FFF2-40B4-BE49-F238E27FC236}">
                <a16:creationId xmlns:a16="http://schemas.microsoft.com/office/drawing/2014/main" id="{717F181F-4453-4D6A-A23A-4B6636228EE2}"/>
              </a:ext>
            </a:extLst>
          </p:cNvPr>
          <p:cNvSpPr txBox="1">
            <a:spLocks/>
          </p:cNvSpPr>
          <p:nvPr/>
        </p:nvSpPr>
        <p:spPr bwMode="auto">
          <a:xfrm>
            <a:off x="5183529" y="2464690"/>
            <a:ext cx="3749064" cy="48359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68" tIns="38086" rIns="76168" bIns="38086" numCol="1" anchor="t" anchorCtr="0" compatLnSpc="1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 w="1905"/>
                <a:gradFill>
                  <a:gsLst>
                    <a:gs pos="0">
                      <a:srgbClr val="117788">
                        <a:lumMod val="50000"/>
                      </a:srgbClr>
                    </a:gs>
                    <a:gs pos="78000">
                      <a:srgbClr val="4ABED4">
                        <a:lumMod val="75000"/>
                      </a:srgbClr>
                    </a:gs>
                    <a:gs pos="100000">
                      <a:srgbClr val="7F7F7F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/>
                <a:ea typeface="+mn-ea"/>
                <a:cs typeface="+mn-cs"/>
              </a:rPr>
              <a:t>Surpasses CISPR 25 Class 5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 w="1905"/>
                <a:gradFill>
                  <a:gsLst>
                    <a:gs pos="0">
                      <a:srgbClr val="117788">
                        <a:lumMod val="50000"/>
                      </a:srgbClr>
                    </a:gs>
                    <a:gs pos="78000">
                      <a:srgbClr val="4ABED4">
                        <a:lumMod val="75000"/>
                      </a:srgbClr>
                    </a:gs>
                    <a:gs pos="100000">
                      <a:srgbClr val="7F7F7F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/>
                <a:ea typeface="+mn-ea"/>
                <a:cs typeface="+mn-cs"/>
              </a:rPr>
              <a:t>EMI Standard</a:t>
            </a:r>
          </a:p>
        </p:txBody>
      </p:sp>
      <p:graphicFrame>
        <p:nvGraphicFramePr>
          <p:cNvPr id="59" name="Table 58">
            <a:extLst>
              <a:ext uri="{FF2B5EF4-FFF2-40B4-BE49-F238E27FC236}">
                <a16:creationId xmlns:a16="http://schemas.microsoft.com/office/drawing/2014/main" id="{CC355218-33AD-47E2-AC61-E29B71B5DC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372201"/>
              </p:ext>
            </p:extLst>
          </p:nvPr>
        </p:nvGraphicFramePr>
        <p:xfrm>
          <a:off x="341622" y="3371538"/>
          <a:ext cx="4572000" cy="8382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731483">
                  <a:extLst>
                    <a:ext uri="{9D8B030D-6E8A-4147-A177-3AD203B41FA5}">
                      <a16:colId xmlns:a16="http://schemas.microsoft.com/office/drawing/2014/main" val="1590846670"/>
                    </a:ext>
                  </a:extLst>
                </a:gridCol>
                <a:gridCol w="2840517">
                  <a:extLst>
                    <a:ext uri="{9D8B030D-6E8A-4147-A177-3AD203B41FA5}">
                      <a16:colId xmlns:a16="http://schemas.microsoft.com/office/drawing/2014/main" val="36227510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PARAMETER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SPECIFICATIONS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580058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Input voltage range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6V – 26V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841969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Output voltage and current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+18V / -5V 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536399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Switching frequency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2.2MHz and 500 kHz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75401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Isolation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Yes, 2500 VAC (1 sec)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32131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Topology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SEPIC + Open loop LLC transformer driver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66021521"/>
                  </a:ext>
                </a:extLst>
              </a:tr>
            </a:tbl>
          </a:graphicData>
        </a:graphic>
      </p:graphicFrame>
      <p:pic>
        <p:nvPicPr>
          <p:cNvPr id="62" name="Picture 61">
            <a:extLst>
              <a:ext uri="{FF2B5EF4-FFF2-40B4-BE49-F238E27FC236}">
                <a16:creationId xmlns:a16="http://schemas.microsoft.com/office/drawing/2014/main" id="{2906988C-4018-4F3C-AD5C-19F77FD156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341" y="1190123"/>
            <a:ext cx="4087247" cy="1502294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5615724F-C16A-475D-9F46-7201528D55B1}"/>
              </a:ext>
            </a:extLst>
          </p:cNvPr>
          <p:cNvSpPr txBox="1"/>
          <p:nvPr/>
        </p:nvSpPr>
        <p:spPr>
          <a:xfrm>
            <a:off x="2682916" y="999965"/>
            <a:ext cx="69762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/>
              <a:t>UCC25800-Q1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0F71E89C-5AE3-4C40-826D-F2E6889201FB}"/>
              </a:ext>
            </a:extLst>
          </p:cNvPr>
          <p:cNvCxnSpPr>
            <a:cxnSpLocks/>
          </p:cNvCxnSpPr>
          <p:nvPr/>
        </p:nvCxnSpPr>
        <p:spPr>
          <a:xfrm flipH="1">
            <a:off x="3004205" y="1133154"/>
            <a:ext cx="1" cy="808116"/>
          </a:xfrm>
          <a:prstGeom prst="straightConnector1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920FF789-FF25-44B0-895F-97EABA1DA863}"/>
              </a:ext>
            </a:extLst>
          </p:cNvPr>
          <p:cNvSpPr txBox="1"/>
          <p:nvPr/>
        </p:nvSpPr>
        <p:spPr>
          <a:xfrm>
            <a:off x="1530952" y="2721132"/>
            <a:ext cx="69762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/>
              <a:t>LM5156-Q1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168DAF7D-677A-4D66-9C3E-DFD2A46F091C}"/>
              </a:ext>
            </a:extLst>
          </p:cNvPr>
          <p:cNvCxnSpPr>
            <a:cxnSpLocks/>
          </p:cNvCxnSpPr>
          <p:nvPr/>
        </p:nvCxnSpPr>
        <p:spPr>
          <a:xfrm flipV="1">
            <a:off x="1832069" y="2287325"/>
            <a:ext cx="1" cy="435909"/>
          </a:xfrm>
          <a:prstGeom prst="straightConnector1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DA24F51F-D825-43B6-841F-C75E5B849AEE}"/>
              </a:ext>
            </a:extLst>
          </p:cNvPr>
          <p:cNvSpPr txBox="1"/>
          <p:nvPr/>
        </p:nvSpPr>
        <p:spPr>
          <a:xfrm>
            <a:off x="3549849" y="2706487"/>
            <a:ext cx="10221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/>
              <a:t>Optional components for 1% load regulation</a:t>
            </a:r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2CB93F64-1E01-46A7-8EAB-A23F778E6DD8}"/>
              </a:ext>
            </a:extLst>
          </p:cNvPr>
          <p:cNvCxnSpPr>
            <a:cxnSpLocks/>
          </p:cNvCxnSpPr>
          <p:nvPr/>
        </p:nvCxnSpPr>
        <p:spPr>
          <a:xfrm flipV="1">
            <a:off x="3954464" y="2256509"/>
            <a:ext cx="0" cy="485369"/>
          </a:xfrm>
          <a:prstGeom prst="straightConnector1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2" name="Picture 71">
            <a:extLst>
              <a:ext uri="{FF2B5EF4-FFF2-40B4-BE49-F238E27FC236}">
                <a16:creationId xmlns:a16="http://schemas.microsoft.com/office/drawing/2014/main" id="{C9445971-834C-42F8-A2C5-96C726795B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9477" y="1264929"/>
            <a:ext cx="1517904" cy="889397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D50A4BC4-94CE-49AF-B2AA-3426D4010446}"/>
              </a:ext>
            </a:extLst>
          </p:cNvPr>
          <p:cNvSpPr txBox="1"/>
          <p:nvPr/>
        </p:nvSpPr>
        <p:spPr>
          <a:xfrm>
            <a:off x="6680401" y="1398712"/>
            <a:ext cx="3808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highlight>
                  <a:srgbClr val="FFFF00"/>
                </a:highlight>
              </a:rPr>
              <a:t>+18V</a:t>
            </a:r>
          </a:p>
          <a:p>
            <a:r>
              <a:rPr lang="en-US" sz="600" b="1" dirty="0">
                <a:highlight>
                  <a:srgbClr val="FF0000"/>
                </a:highlight>
              </a:rPr>
              <a:t>-5V</a:t>
            </a:r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id="{758DE4CD-8F7D-4998-8470-278F3EA11E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9670" y="2947939"/>
            <a:ext cx="2375474" cy="1272186"/>
          </a:xfrm>
          <a:prstGeom prst="rect">
            <a:avLst/>
          </a:prstGeom>
          <a:noFill/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E2CC5184-12C9-4FAA-A032-89080CCC6D2C}"/>
              </a:ext>
            </a:extLst>
          </p:cNvPr>
          <p:cNvSpPr txBox="1"/>
          <p:nvPr/>
        </p:nvSpPr>
        <p:spPr>
          <a:xfrm>
            <a:off x="6333565" y="4202674"/>
            <a:ext cx="149934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/>
              <a:t>Pass - LLC Board Only with Filter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3E41633E-05D9-4FF5-AA76-B0B273BCE5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35549" y="1248607"/>
            <a:ext cx="1779918" cy="9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3483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Multiple outputs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1310340"/>
              </p:ext>
            </p:extLst>
          </p:nvPr>
        </p:nvGraphicFramePr>
        <p:xfrm>
          <a:off x="609600" y="971550"/>
          <a:ext cx="3265487" cy="202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7" name="Visio" r:id="rId3" imgW="3265790" imgH="2027019" progId="Visio.Drawing.11">
                  <p:embed/>
                </p:oleObj>
              </mc:Choice>
              <mc:Fallback>
                <p:oleObj name="Visio" r:id="rId3" imgW="3265790" imgH="2027019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9600" y="971550"/>
                        <a:ext cx="3265487" cy="2027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8368176"/>
              </p:ext>
            </p:extLst>
          </p:nvPr>
        </p:nvGraphicFramePr>
        <p:xfrm>
          <a:off x="4724400" y="666750"/>
          <a:ext cx="3208337" cy="236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8" name="Visio" r:id="rId5" imgW="3208906" imgH="2360147" progId="Visio.Drawing.11">
                  <p:embed/>
                </p:oleObj>
              </mc:Choice>
              <mc:Fallback>
                <p:oleObj name="Visio" r:id="rId5" imgW="3208906" imgH="2360147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24400" y="666750"/>
                        <a:ext cx="3208337" cy="2360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83514" y="3477241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Driving one transformer with multiple secondary side windings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0" y="3477242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Driving multiple two winding transformers</a:t>
            </a:r>
          </a:p>
        </p:txBody>
      </p:sp>
    </p:spTree>
    <p:extLst>
      <p:ext uri="{BB962C8B-B14F-4D97-AF65-F5344CB8AC3E}">
        <p14:creationId xmlns:p14="http://schemas.microsoft.com/office/powerpoint/2010/main" val="4637407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Example: driving multiple transformers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5350"/>
            <a:ext cx="3398700" cy="3160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4539108" y="965834"/>
            <a:ext cx="4038600" cy="30902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19200" y="4069510"/>
            <a:ext cx="6978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Single primary side power stage drives three transformers and secondary side circuits</a:t>
            </a:r>
          </a:p>
          <a:p>
            <a:r>
              <a:rPr lang="en-US" sz="1400" dirty="0"/>
              <a:t>Three matched output voltages are created</a:t>
            </a:r>
          </a:p>
        </p:txBody>
      </p:sp>
    </p:spTree>
    <p:extLst>
      <p:ext uri="{BB962C8B-B14F-4D97-AF65-F5344CB8AC3E}">
        <p14:creationId xmlns:p14="http://schemas.microsoft.com/office/powerpoint/2010/main" val="38060355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EMI noise performance comparison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31" r="16286" b="22316"/>
          <a:stretch/>
        </p:blipFill>
        <p:spPr>
          <a:xfrm>
            <a:off x="4800600" y="701040"/>
            <a:ext cx="3443058" cy="19469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71" r="16125" b="19837"/>
          <a:stretch/>
        </p:blipFill>
        <p:spPr>
          <a:xfrm>
            <a:off x="304800" y="666750"/>
            <a:ext cx="3528060" cy="20777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62" r="15500" b="22368"/>
          <a:stretch/>
        </p:blipFill>
        <p:spPr>
          <a:xfrm>
            <a:off x="3048000" y="2793792"/>
            <a:ext cx="3217244" cy="1808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66800" y="2759502"/>
            <a:ext cx="1544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5-V push-pull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88020" y="2667824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24-V Flyback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20734" y="4095750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24-V LLC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00799" y="3409950"/>
            <a:ext cx="27431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LLC has much lower high frequency EMI noise</a:t>
            </a:r>
          </a:p>
        </p:txBody>
      </p:sp>
      <p:sp>
        <p:nvSpPr>
          <p:cNvPr id="3" name="Oval 2"/>
          <p:cNvSpPr/>
          <p:nvPr/>
        </p:nvSpPr>
        <p:spPr>
          <a:xfrm>
            <a:off x="2461908" y="1428750"/>
            <a:ext cx="814692" cy="6858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858000" y="1331595"/>
            <a:ext cx="814692" cy="6858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876800" y="3418310"/>
            <a:ext cx="814692" cy="6858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5EA44A-D7DC-480E-BF92-3C13A7D1D6B1}"/>
              </a:ext>
            </a:extLst>
          </p:cNvPr>
          <p:cNvSpPr txBox="1"/>
          <p:nvPr/>
        </p:nvSpPr>
        <p:spPr>
          <a:xfrm>
            <a:off x="-11911" y="4415255"/>
            <a:ext cx="15584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*No EMI filter added</a:t>
            </a:r>
          </a:p>
        </p:txBody>
      </p:sp>
    </p:spTree>
    <p:extLst>
      <p:ext uri="{BB962C8B-B14F-4D97-AF65-F5344CB8AC3E}">
        <p14:creationId xmlns:p14="http://schemas.microsoft.com/office/powerpoint/2010/main" val="131900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animBg="1"/>
      <p:bldP spid="14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EMI noise when connected with inverter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82" r="16026" b="22197"/>
          <a:stretch/>
        </p:blipFill>
        <p:spPr>
          <a:xfrm>
            <a:off x="457200" y="1024890"/>
            <a:ext cx="3962400" cy="22396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82" r="15392" b="22529"/>
          <a:stretch/>
        </p:blipFill>
        <p:spPr>
          <a:xfrm>
            <a:off x="4724399" y="1040131"/>
            <a:ext cx="3998909" cy="22243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81199" y="674609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Flyback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233975" y="640319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LLC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4000" y="3486150"/>
            <a:ext cx="577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When connected with inverter and bias the isolated gate drivers, LLC solution provides a much lower EMI noise due to the less parasitic capacitance</a:t>
            </a:r>
          </a:p>
        </p:txBody>
      </p:sp>
    </p:spTree>
    <p:extLst>
      <p:ext uri="{BB962C8B-B14F-4D97-AF65-F5344CB8AC3E}">
        <p14:creationId xmlns:p14="http://schemas.microsoft.com/office/powerpoint/2010/main" val="11500684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CMTI performance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727710"/>
            <a:ext cx="2667000" cy="1600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845820"/>
            <a:ext cx="2260600" cy="13563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845820"/>
            <a:ext cx="2260600" cy="13563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419350"/>
            <a:ext cx="3048000" cy="1828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120" y="2419350"/>
            <a:ext cx="3276600" cy="19659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90800" y="4385310"/>
            <a:ext cx="4739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Operation is not affected by &gt;150 V/ns CMTI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98620" y="587573"/>
            <a:ext cx="8915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165 V/ns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023289" y="587573"/>
            <a:ext cx="8915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155 V/ns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480" y="2646461"/>
            <a:ext cx="11608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Switch node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480" y="3486150"/>
            <a:ext cx="12698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Strike voltage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950250" y="2722661"/>
            <a:ext cx="11608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Switch node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950250" y="3562350"/>
            <a:ext cx="12698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Strike voltage</a:t>
            </a:r>
          </a:p>
        </p:txBody>
      </p:sp>
    </p:spTree>
    <p:extLst>
      <p:ext uri="{BB962C8B-B14F-4D97-AF65-F5344CB8AC3E}">
        <p14:creationId xmlns:p14="http://schemas.microsoft.com/office/powerpoint/2010/main" val="21956697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Transformer design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66750"/>
            <a:ext cx="6143622" cy="2775993"/>
          </a:xfrm>
        </p:spPr>
        <p:txBody>
          <a:bodyPr/>
          <a:lstStyle/>
          <a:p>
            <a:r>
              <a:rPr lang="en-US" sz="1400" dirty="0"/>
              <a:t>Transformer design is simple</a:t>
            </a:r>
          </a:p>
          <a:p>
            <a:pPr lvl="1"/>
            <a:r>
              <a:rPr lang="en-US" sz="1200" dirty="0"/>
              <a:t>Two windings</a:t>
            </a:r>
          </a:p>
          <a:p>
            <a:pPr lvl="1"/>
            <a:r>
              <a:rPr lang="en-US" sz="1200" dirty="0"/>
              <a:t>Turns ratio is roughly the voltage ratio between the input and output voltage (plus the diode drop)</a:t>
            </a:r>
          </a:p>
          <a:p>
            <a:pPr lvl="1"/>
            <a:r>
              <a:rPr lang="en-US" sz="1200" dirty="0"/>
              <a:t>Square voltage on primary side, setting up the volt-second rating</a:t>
            </a:r>
          </a:p>
          <a:p>
            <a:pPr lvl="1"/>
            <a:r>
              <a:rPr lang="en-US" sz="1200" dirty="0"/>
              <a:t>Lowest </a:t>
            </a:r>
            <a:r>
              <a:rPr lang="en-US" sz="1200" dirty="0" err="1"/>
              <a:t>Rac</a:t>
            </a:r>
            <a:r>
              <a:rPr lang="en-US" sz="1200" dirty="0"/>
              <a:t> possible</a:t>
            </a:r>
          </a:p>
          <a:p>
            <a:pPr lvl="1"/>
            <a:r>
              <a:rPr lang="en-US" sz="1200" dirty="0"/>
              <a:t>No airgap</a:t>
            </a:r>
          </a:p>
          <a:p>
            <a:r>
              <a:rPr lang="en-US" sz="1400" dirty="0"/>
              <a:t>Once the transformer is made, measure the leakage inductance from secondary side</a:t>
            </a:r>
          </a:p>
          <a:p>
            <a:pPr lvl="1"/>
            <a:r>
              <a:rPr lang="en-US" sz="1200" dirty="0"/>
              <a:t>Short the primary side while measuring</a:t>
            </a:r>
          </a:p>
          <a:p>
            <a:r>
              <a:rPr lang="en-US" sz="1400" dirty="0"/>
              <a:t>Match the leakage inductance with resonant capacitor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1276350"/>
            <a:ext cx="2140132" cy="1676400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737179"/>
              </p:ext>
            </p:extLst>
          </p:nvPr>
        </p:nvGraphicFramePr>
        <p:xfrm>
          <a:off x="838199" y="3409950"/>
          <a:ext cx="8007533" cy="109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01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39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2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88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200" dirty="0"/>
                        <a:t>Part number (Wurth)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Turn ratio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Leakage inductance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Input / Output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/>
                        <a:t>750319331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1:1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1.4 </a:t>
                      </a:r>
                      <a:r>
                        <a:rPr lang="en-US" sz="1200" dirty="0" err="1"/>
                        <a:t>uH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24 V/24 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/>
                        <a:t>750319177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1.67:1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1.48 </a:t>
                      </a:r>
                      <a:r>
                        <a:rPr lang="en-US" sz="1200" dirty="0" err="1"/>
                        <a:t>uH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15 V/24 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/>
                        <a:t>750319177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1:1.67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0.53 </a:t>
                      </a:r>
                      <a:r>
                        <a:rPr lang="en-US" sz="1200" dirty="0" err="1"/>
                        <a:t>uH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24 V/15 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087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Isolated bias supply is needed for biasing the isolated gate drivers in the inverters</a:t>
            </a:r>
          </a:p>
          <a:p>
            <a:pPr lvl="1"/>
            <a:r>
              <a:rPr lang="en-US" dirty="0"/>
              <a:t>Open loop control provides a robust solution, less noise sensitive</a:t>
            </a:r>
          </a:p>
          <a:p>
            <a:r>
              <a:rPr lang="en-US" dirty="0"/>
              <a:t>LLC topology is able to utilize the transformer leakage inductance and minimize the transformer primary side to secondary side parasitic capacitance</a:t>
            </a:r>
          </a:p>
          <a:p>
            <a:pPr lvl="1"/>
            <a:r>
              <a:rPr lang="en-US" dirty="0"/>
              <a:t>Less EMI noise</a:t>
            </a:r>
          </a:p>
          <a:p>
            <a:r>
              <a:rPr lang="en-US" dirty="0"/>
              <a:t>The open loop LLC converter provides a simple, robust solution</a:t>
            </a:r>
          </a:p>
          <a:p>
            <a:pPr lvl="1"/>
            <a:r>
              <a:rPr lang="en-US" dirty="0"/>
              <a:t>Less EMI</a:t>
            </a:r>
          </a:p>
          <a:p>
            <a:pPr lvl="1"/>
            <a:r>
              <a:rPr lang="en-US" dirty="0"/>
              <a:t>High CMTI</a:t>
            </a:r>
          </a:p>
          <a:p>
            <a:pPr lvl="1"/>
            <a:r>
              <a:rPr lang="en-US" dirty="0"/>
              <a:t>Good voltage regulation</a:t>
            </a:r>
          </a:p>
          <a:p>
            <a:pPr lvl="1"/>
            <a:r>
              <a:rPr lang="en-US" dirty="0"/>
              <a:t>Multiple output capability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7458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BD3DFCB-8B2D-4F53-B376-C6E3D16F940C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93FC1F8-635A-4B11-8C6C-511B913B510D}"/>
                </a:ext>
              </a:extLst>
            </p:cNvPr>
            <p:cNvSpPr txBox="1"/>
            <p:nvPr/>
          </p:nvSpPr>
          <p:spPr>
            <a:xfrm>
              <a:off x="1739347" y="5068951"/>
              <a:ext cx="8945219" cy="49244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©2021 Texas Instruments Incorporated. All rights reserved.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6CE0AFD3-3685-4F05-8D88-3750824B916A}"/>
              </a:ext>
            </a:extLst>
          </p:cNvPr>
          <p:cNvSpPr/>
          <p:nvPr/>
        </p:nvSpPr>
        <p:spPr>
          <a:xfrm>
            <a:off x="8422328" y="16015"/>
            <a:ext cx="72167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/>
              <a:t>SLYP760</a:t>
            </a:r>
          </a:p>
        </p:txBody>
      </p:sp>
    </p:spTree>
    <p:extLst>
      <p:ext uri="{BB962C8B-B14F-4D97-AF65-F5344CB8AC3E}">
        <p14:creationId xmlns:p14="http://schemas.microsoft.com/office/powerpoint/2010/main" val="265414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Inverters in different applications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284213" y="710948"/>
            <a:ext cx="2854855" cy="1575303"/>
            <a:chOff x="284214" y="908579"/>
            <a:chExt cx="2854855" cy="157530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905DEB8-AB61-42C3-BE20-8AAEE0A1BE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4214" y="908579"/>
              <a:ext cx="2854855" cy="1141942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838200" y="2114550"/>
              <a:ext cx="18560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Traction inverter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31260" y="2627242"/>
            <a:ext cx="2508885" cy="1581666"/>
            <a:chOff x="457200" y="2732275"/>
            <a:chExt cx="2508885" cy="158166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060FE90-81B2-4187-88E9-02C5BDCF85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7200" y="2732275"/>
              <a:ext cx="2508885" cy="1371600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022992" y="3944609"/>
              <a:ext cx="13773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Motor drive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215450" y="2623809"/>
            <a:ext cx="1949298" cy="1646622"/>
            <a:chOff x="6172200" y="2808475"/>
            <a:chExt cx="1949298" cy="164662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3D3B60F-4AF7-45F9-9BC8-E80863E1FF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92698" y="2808475"/>
              <a:ext cx="1828800" cy="1219200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6172200" y="4085765"/>
              <a:ext cx="19287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Onboard charger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259749" y="562243"/>
            <a:ext cx="1981200" cy="1767217"/>
            <a:chOff x="6172200" y="729721"/>
            <a:chExt cx="1981200" cy="176721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5222641-9133-4346-93A5-3CEC2975D3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72200" y="729721"/>
              <a:ext cx="1981200" cy="132080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6833223" y="2127606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UPS</a:t>
              </a:r>
            </a:p>
          </p:txBody>
        </p:sp>
      </p:grp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8703933"/>
              </p:ext>
            </p:extLst>
          </p:nvPr>
        </p:nvGraphicFramePr>
        <p:xfrm>
          <a:off x="3276600" y="1718157"/>
          <a:ext cx="2743200" cy="21041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6" name="Visio" r:id="rId7" imgW="2188180" imgH="1678433" progId="Visio.Drawing.11">
                  <p:embed/>
                </p:oleObj>
              </mc:Choice>
              <mc:Fallback>
                <p:oleObj name="Visio" r:id="rId7" imgW="2188180" imgH="1678433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76600" y="1718157"/>
                        <a:ext cx="2743200" cy="21041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250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2676552"/>
              </p:ext>
            </p:extLst>
          </p:nvPr>
        </p:nvGraphicFramePr>
        <p:xfrm>
          <a:off x="381000" y="895350"/>
          <a:ext cx="7966075" cy="342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9" name="Visio" r:id="rId3" imgW="7965381" imgH="3420827" progId="Visio.Drawing.11">
                  <p:embed/>
                </p:oleObj>
              </mc:Choice>
              <mc:Fallback>
                <p:oleObj name="Visio" r:id="rId3" imgW="7965381" imgH="3420827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895350"/>
                        <a:ext cx="7966075" cy="3421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Example: inverter isolation boundaries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9" name="Oval Callout 8"/>
          <p:cNvSpPr/>
          <p:nvPr/>
        </p:nvSpPr>
        <p:spPr>
          <a:xfrm>
            <a:off x="5791200" y="133350"/>
            <a:ext cx="2581072" cy="1143000"/>
          </a:xfrm>
          <a:prstGeom prst="wedgeEllipseCallout">
            <a:avLst>
              <a:gd name="adj1" fmla="val -83436"/>
              <a:gd name="adj2" fmla="val 1931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How to bias the isolated drivers?</a:t>
            </a:r>
          </a:p>
        </p:txBody>
      </p:sp>
      <p:sp>
        <p:nvSpPr>
          <p:cNvPr id="11" name="Right Arrow 10"/>
          <p:cNvSpPr/>
          <p:nvPr/>
        </p:nvSpPr>
        <p:spPr>
          <a:xfrm flipH="1" flipV="1">
            <a:off x="4495800" y="704850"/>
            <a:ext cx="381000" cy="11430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 flipV="1">
            <a:off x="2981325" y="1504950"/>
            <a:ext cx="381000" cy="11430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Different gate driver architectures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8825764"/>
              </p:ext>
            </p:extLst>
          </p:nvPr>
        </p:nvGraphicFramePr>
        <p:xfrm>
          <a:off x="228599" y="971550"/>
          <a:ext cx="3599955" cy="198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" name="Visio" r:id="rId3" imgW="9589504" imgH="5281015" progId="Visio.Drawing.11">
                  <p:embed/>
                </p:oleObj>
              </mc:Choice>
              <mc:Fallback>
                <p:oleObj name="Visio" r:id="rId3" imgW="9589504" imgH="5281015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599" y="971550"/>
                        <a:ext cx="3599955" cy="198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383208" y="590550"/>
            <a:ext cx="1290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Centralized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8546459"/>
              </p:ext>
            </p:extLst>
          </p:nvPr>
        </p:nvGraphicFramePr>
        <p:xfrm>
          <a:off x="4309269" y="971550"/>
          <a:ext cx="3962400" cy="1786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" name="Visio" r:id="rId5" imgW="9575150" imgH="4316276" progId="Visio.Drawing.11">
                  <p:embed/>
                </p:oleObj>
              </mc:Choice>
              <mc:Fallback>
                <p:oleObj name="Visio" r:id="rId5" imgW="9575150" imgH="4316276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09269" y="971550"/>
                        <a:ext cx="3962400" cy="17861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7492924"/>
              </p:ext>
            </p:extLst>
          </p:nvPr>
        </p:nvGraphicFramePr>
        <p:xfrm>
          <a:off x="4114800" y="3048000"/>
          <a:ext cx="4351338" cy="16403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3" name="Visio" r:id="rId7" imgW="8245549" imgH="3108486" progId="Visio.Drawing.11">
                  <p:embed/>
                </p:oleObj>
              </mc:Choice>
              <mc:Fallback>
                <p:oleObj name="Visio" r:id="rId7" imgW="8245549" imgH="3108486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14800" y="3048000"/>
                        <a:ext cx="4351338" cy="16403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376597" y="590550"/>
            <a:ext cx="18277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Semi-Distributed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56321" y="2724150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Distributed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2400" y="3142009"/>
            <a:ext cx="3767819" cy="1259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Centralized system has lowest cost, but heavy and difficult to manage fault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Distributed system distribute the weight and fault, but more expensive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Semi-distributed is somewhere in the middle</a:t>
            </a:r>
          </a:p>
        </p:txBody>
      </p:sp>
    </p:spTree>
    <p:extLst>
      <p:ext uri="{BB962C8B-B14F-4D97-AF65-F5344CB8AC3E}">
        <p14:creationId xmlns:p14="http://schemas.microsoft.com/office/powerpoint/2010/main" val="249359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Output voltage control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381000" y="743035"/>
            <a:ext cx="2514600" cy="3465206"/>
            <a:chOff x="381000" y="812800"/>
            <a:chExt cx="2514600" cy="3465206"/>
          </a:xfrm>
        </p:grpSpPr>
        <p:grpSp>
          <p:nvGrpSpPr>
            <p:cNvPr id="11" name="Group 10"/>
            <p:cNvGrpSpPr/>
            <p:nvPr/>
          </p:nvGrpSpPr>
          <p:grpSpPr>
            <a:xfrm>
              <a:off x="423863" y="812800"/>
              <a:ext cx="2400300" cy="2513607"/>
              <a:chOff x="423863" y="812800"/>
              <a:chExt cx="2400300" cy="2513607"/>
            </a:xfrm>
          </p:grpSpPr>
          <p:graphicFrame>
            <p:nvGraphicFramePr>
              <p:cNvPr id="5" name="Object 4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57819512"/>
                  </p:ext>
                </p:extLst>
              </p:nvPr>
            </p:nvGraphicFramePr>
            <p:xfrm>
              <a:off x="423863" y="812800"/>
              <a:ext cx="2400300" cy="19589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128" name="Visio" r:id="rId3" imgW="2400300" imgH="1958794" progId="Visio.Drawing.11">
                      <p:embed/>
                    </p:oleObj>
                  </mc:Choice>
                  <mc:Fallback>
                    <p:oleObj name="Visio" r:id="rId3" imgW="2400300" imgH="1958794" progId="Visio.Drawing.11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423863" y="812800"/>
                            <a:ext cx="2400300" cy="19589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" name="TextBox 5"/>
              <p:cNvSpPr txBox="1"/>
              <p:nvPr/>
            </p:nvSpPr>
            <p:spPr>
              <a:xfrm>
                <a:off x="457675" y="2803187"/>
                <a:ext cx="233108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b="1" dirty="0"/>
                  <a:t>Close loop</a:t>
                </a:r>
              </a:p>
              <a:p>
                <a:pPr algn="ctr"/>
                <a:r>
                  <a:rPr lang="en-US" sz="1400" b="1" dirty="0"/>
                  <a:t>Secondary side feedback</a:t>
                </a: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381000" y="3339287"/>
              <a:ext cx="2514600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>
                  <a:solidFill>
                    <a:schemeClr val="accent3"/>
                  </a:solidFill>
                </a:rPr>
                <a:t>Well regulated output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>
                  <a:solidFill>
                    <a:schemeClr val="accent3"/>
                  </a:solidFill>
                </a:rPr>
                <a:t>No need pre-regulator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>
                  <a:solidFill>
                    <a:schemeClr val="tx2"/>
                  </a:solidFill>
                </a:rPr>
                <a:t>More components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>
                  <a:solidFill>
                    <a:schemeClr val="tx2"/>
                  </a:solidFill>
                </a:rPr>
                <a:t>Less reliable due to the </a:t>
              </a:r>
              <a:r>
                <a:rPr lang="en-US" sz="1100" dirty="0" err="1">
                  <a:solidFill>
                    <a:schemeClr val="tx2"/>
                  </a:solidFill>
                </a:rPr>
                <a:t>opto</a:t>
              </a:r>
              <a:r>
                <a:rPr lang="en-US" sz="1100" dirty="0">
                  <a:solidFill>
                    <a:schemeClr val="tx2"/>
                  </a:solidFill>
                </a:rPr>
                <a:t> coupler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200400" y="749385"/>
            <a:ext cx="2514600" cy="3609666"/>
            <a:chOff x="3200400" y="819150"/>
            <a:chExt cx="2514600" cy="3609666"/>
          </a:xfrm>
        </p:grpSpPr>
        <p:grpSp>
          <p:nvGrpSpPr>
            <p:cNvPr id="12" name="Group 11"/>
            <p:cNvGrpSpPr/>
            <p:nvPr/>
          </p:nvGrpSpPr>
          <p:grpSpPr>
            <a:xfrm>
              <a:off x="3352800" y="819150"/>
              <a:ext cx="2332037" cy="2506804"/>
              <a:chOff x="3200400" y="819150"/>
              <a:chExt cx="2332037" cy="2506804"/>
            </a:xfrm>
          </p:grpSpPr>
          <p:graphicFrame>
            <p:nvGraphicFramePr>
              <p:cNvPr id="7" name="Object 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57465693"/>
                  </p:ext>
                </p:extLst>
              </p:nvPr>
            </p:nvGraphicFramePr>
            <p:xfrm>
              <a:off x="3200400" y="819150"/>
              <a:ext cx="2332037" cy="18097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129" name="Visio" r:id="rId5" imgW="2332252" imgH="1810086" progId="Visio.Drawing.11">
                      <p:embed/>
                    </p:oleObj>
                  </mc:Choice>
                  <mc:Fallback>
                    <p:oleObj name="Visio" r:id="rId5" imgW="2332252" imgH="1810086" progId="Visio.Drawing.11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3200400" y="819150"/>
                            <a:ext cx="2332037" cy="180975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8" name="TextBox 7"/>
              <p:cNvSpPr txBox="1"/>
              <p:nvPr/>
            </p:nvSpPr>
            <p:spPr>
              <a:xfrm>
                <a:off x="3323505" y="2802734"/>
                <a:ext cx="208582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b="1" dirty="0"/>
                  <a:t>Close loop</a:t>
                </a:r>
              </a:p>
              <a:p>
                <a:pPr algn="ctr"/>
                <a:r>
                  <a:rPr lang="en-US" sz="1400" b="1" dirty="0"/>
                  <a:t>Primary side feedback</a:t>
                </a: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3200400" y="3320820"/>
              <a:ext cx="25146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>
                  <a:solidFill>
                    <a:schemeClr val="accent3"/>
                  </a:solidFill>
                </a:rPr>
                <a:t>Semi regulated output</a:t>
              </a:r>
            </a:p>
            <a:p>
              <a:pPr marL="666645" lvl="1" indent="-285750">
                <a:buFont typeface="Arial" panose="020B0604020202020204" pitchFamily="34" charset="0"/>
                <a:buChar char="•"/>
              </a:pPr>
              <a:r>
                <a:rPr lang="en-US" sz="1100" dirty="0">
                  <a:solidFill>
                    <a:schemeClr val="accent3"/>
                  </a:solidFill>
                </a:rPr>
                <a:t>Determined by cross regulation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>
                  <a:solidFill>
                    <a:schemeClr val="accent3"/>
                  </a:solidFill>
                </a:rPr>
                <a:t>No need pre-regulator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>
                  <a:solidFill>
                    <a:schemeClr val="tx2"/>
                  </a:solidFill>
                </a:rPr>
                <a:t>Noise sensitive due to the output voltage sampling method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157118" y="749385"/>
            <a:ext cx="2682082" cy="3803565"/>
            <a:chOff x="6157118" y="819150"/>
            <a:chExt cx="2682082" cy="3803565"/>
          </a:xfrm>
        </p:grpSpPr>
        <p:grpSp>
          <p:nvGrpSpPr>
            <p:cNvPr id="13" name="Group 12"/>
            <p:cNvGrpSpPr/>
            <p:nvPr/>
          </p:nvGrpSpPr>
          <p:grpSpPr>
            <a:xfrm>
              <a:off x="6248400" y="819150"/>
              <a:ext cx="2332037" cy="2507257"/>
              <a:chOff x="6248400" y="819150"/>
              <a:chExt cx="2332037" cy="2507257"/>
            </a:xfrm>
          </p:grpSpPr>
          <p:graphicFrame>
            <p:nvGraphicFramePr>
              <p:cNvPr id="9" name="Object 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588597866"/>
                  </p:ext>
                </p:extLst>
              </p:nvPr>
            </p:nvGraphicFramePr>
            <p:xfrm>
              <a:off x="6248400" y="819150"/>
              <a:ext cx="2332037" cy="12906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130" name="Visio" r:id="rId7" imgW="2332252" imgH="1289873" progId="Visio.Drawing.11">
                      <p:embed/>
                    </p:oleObj>
                  </mc:Choice>
                  <mc:Fallback>
                    <p:oleObj name="Visio" r:id="rId7" imgW="2332252" imgH="1289873" progId="Visio.Drawing.11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6248400" y="819150"/>
                            <a:ext cx="2332037" cy="1290637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0" name="TextBox 9"/>
              <p:cNvSpPr txBox="1"/>
              <p:nvPr/>
            </p:nvSpPr>
            <p:spPr>
              <a:xfrm>
                <a:off x="6790690" y="2803187"/>
                <a:ext cx="12474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b="1" dirty="0"/>
                  <a:t>Open loop</a:t>
                </a:r>
              </a:p>
              <a:p>
                <a:pPr algn="ctr"/>
                <a:r>
                  <a:rPr lang="en-US" sz="1400" b="1" dirty="0"/>
                  <a:t>No feedback</a:t>
                </a: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6157118" y="3330053"/>
              <a:ext cx="2682082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>
                  <a:solidFill>
                    <a:schemeClr val="accent3"/>
                  </a:solidFill>
                </a:rPr>
                <a:t>No control loop, robust operation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>
                  <a:solidFill>
                    <a:schemeClr val="accent3"/>
                  </a:solidFill>
                </a:rPr>
                <a:t>Less noise</a:t>
              </a:r>
            </a:p>
            <a:p>
              <a:pPr marL="666645" lvl="1" indent="-285750">
                <a:buFont typeface="Arial" panose="020B0604020202020204" pitchFamily="34" charset="0"/>
                <a:buChar char="•"/>
              </a:pPr>
              <a:r>
                <a:rPr lang="en-US" sz="1100" dirty="0">
                  <a:solidFill>
                    <a:schemeClr val="accent3"/>
                  </a:solidFill>
                </a:rPr>
                <a:t>Coupling only through the transformer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100" dirty="0">
                  <a:solidFill>
                    <a:schemeClr val="tx2"/>
                  </a:solidFill>
                </a:rPr>
                <a:t>Unregulated output, need pre-regulator</a:t>
              </a:r>
            </a:p>
            <a:p>
              <a:pPr marL="666645" lvl="1" indent="-285750">
                <a:buFont typeface="Arial" panose="020B0604020202020204" pitchFamily="34" charset="0"/>
                <a:buChar char="•"/>
              </a:pPr>
              <a:endParaRPr lang="en-US" sz="1200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28800" y="4356738"/>
            <a:ext cx="5147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chemeClr val="accent3"/>
                </a:solidFill>
              </a:rPr>
              <a:t>Open-loop control provides a robust solution</a:t>
            </a:r>
          </a:p>
        </p:txBody>
      </p:sp>
    </p:spTree>
    <p:extLst>
      <p:ext uri="{BB962C8B-B14F-4D97-AF65-F5344CB8AC3E}">
        <p14:creationId xmlns:p14="http://schemas.microsoft.com/office/powerpoint/2010/main" val="297417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Topologies used for isolated bias supply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14400" y="932139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Flyback</a:t>
            </a:r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4305425"/>
              </p:ext>
            </p:extLst>
          </p:nvPr>
        </p:nvGraphicFramePr>
        <p:xfrm>
          <a:off x="3240234" y="1686463"/>
          <a:ext cx="2438400" cy="1376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7" name="Visio" r:id="rId3" imgW="3082379" imgH="1739729" progId="Visio.Drawing.11">
                  <p:embed/>
                </p:oleObj>
              </mc:Choice>
              <mc:Fallback>
                <p:oleObj name="Visio" r:id="rId3" imgW="3082379" imgH="1739729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40234" y="1686463"/>
                        <a:ext cx="2438400" cy="1376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886200" y="932139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Push-pull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583306"/>
              </p:ext>
            </p:extLst>
          </p:nvPr>
        </p:nvGraphicFramePr>
        <p:xfrm>
          <a:off x="413677" y="1389339"/>
          <a:ext cx="1981200" cy="197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8" name="Visio" r:id="rId5" imgW="2620926" imgH="2606928" progId="Visio.Drawing.11">
                  <p:embed/>
                </p:oleObj>
              </mc:Choice>
              <mc:Fallback>
                <p:oleObj name="Visio" r:id="rId5" imgW="2620926" imgH="2606928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3677" y="1389339"/>
                        <a:ext cx="1981200" cy="197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2623142"/>
              </p:ext>
            </p:extLst>
          </p:nvPr>
        </p:nvGraphicFramePr>
        <p:xfrm>
          <a:off x="6137467" y="1650639"/>
          <a:ext cx="2856424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9" name="Visio" r:id="rId7" imgW="2661861" imgH="1349569" progId="Visio.Drawing.11">
                  <p:embed/>
                </p:oleObj>
              </mc:Choice>
              <mc:Fallback>
                <p:oleObj name="Visio" r:id="rId7" imgW="2661861" imgH="1349569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37467" y="1650639"/>
                        <a:ext cx="2856424" cy="144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227017" y="932139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LLC</a:t>
            </a:r>
          </a:p>
        </p:txBody>
      </p:sp>
    </p:spTree>
    <p:extLst>
      <p:ext uri="{BB962C8B-B14F-4D97-AF65-F5344CB8AC3E}">
        <p14:creationId xmlns:p14="http://schemas.microsoft.com/office/powerpoint/2010/main" val="3912602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Flyback converter topology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9528601"/>
              </p:ext>
            </p:extLst>
          </p:nvPr>
        </p:nvGraphicFramePr>
        <p:xfrm>
          <a:off x="945647" y="742950"/>
          <a:ext cx="2590800" cy="18222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4" name="Visio" r:id="rId3" imgW="2464340" imgH="1732831" progId="Visio.Drawing.11">
                  <p:embed/>
                </p:oleObj>
              </mc:Choice>
              <mc:Fallback>
                <p:oleObj name="Visio" r:id="rId3" imgW="2464340" imgH="1732831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5647" y="742950"/>
                        <a:ext cx="2590800" cy="18222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914400" y="2958334"/>
            <a:ext cx="2793769" cy="1243012"/>
            <a:chOff x="4038600" y="1322389"/>
            <a:chExt cx="4968898" cy="2601912"/>
          </a:xfrm>
        </p:grpSpPr>
        <p:pic>
          <p:nvPicPr>
            <p:cNvPr id="6" name="Picture 3" descr="C:\Users\a0798739\AppData\Local\Microsoft\Windows\Temporary Internet Files\Content.IE5\ACPLOU7I\MC900384218[1].wm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8800" y="1322389"/>
              <a:ext cx="1165112" cy="1066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 descr="C:\Users\a0798739\AppData\Local\Microsoft\Windows\Temporary Internet Files\Content.IE5\TZB0QCT6\MC900215099[1].wmf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8600" y="2376489"/>
              <a:ext cx="1096064" cy="15478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8" descr="C:\Users\a0798739\AppData\Local\Microsoft\Windows\Temporary Internet Files\Content.IE5\TZB0QCT6\MC900295732[2].wmf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2800" y="2713039"/>
              <a:ext cx="1844698" cy="1001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Curved Right Arrow 8"/>
            <p:cNvSpPr/>
            <p:nvPr/>
          </p:nvSpPr>
          <p:spPr>
            <a:xfrm rot="2978515" flipV="1">
              <a:off x="4673997" y="1419995"/>
              <a:ext cx="533400" cy="914400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Curved Right Arrow 9"/>
            <p:cNvSpPr/>
            <p:nvPr/>
          </p:nvSpPr>
          <p:spPr>
            <a:xfrm rot="7431566" flipV="1">
              <a:off x="7188597" y="1619201"/>
              <a:ext cx="533400" cy="914400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2" name="Picture 16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75" b="48000"/>
          <a:stretch/>
        </p:blipFill>
        <p:spPr bwMode="auto">
          <a:xfrm>
            <a:off x="4648200" y="250771"/>
            <a:ext cx="3048000" cy="2595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267200" y="2907166"/>
            <a:ext cx="457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/>
              <a:t>Flyback</a:t>
            </a:r>
            <a:r>
              <a:rPr lang="en-US" sz="1600" dirty="0"/>
              <a:t> can easily create multiple outputs</a:t>
            </a:r>
          </a:p>
          <a:p>
            <a:pPr marL="666645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Voltage proportional to the turns ratio</a:t>
            </a:r>
          </a:p>
          <a:p>
            <a:pPr marL="666645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Suitable for centralized architecture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Can be controlled with </a:t>
            </a:r>
            <a:r>
              <a:rPr lang="en-US" sz="1600" dirty="0" err="1"/>
              <a:t>opto</a:t>
            </a:r>
            <a:r>
              <a:rPr lang="en-US" sz="1600" dirty="0"/>
              <a:t> feedback or primary side feedback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Need well coupled transformer</a:t>
            </a:r>
          </a:p>
        </p:txBody>
      </p:sp>
    </p:spTree>
    <p:extLst>
      <p:ext uri="{BB962C8B-B14F-4D97-AF65-F5344CB8AC3E}">
        <p14:creationId xmlns:p14="http://schemas.microsoft.com/office/powerpoint/2010/main" val="22744793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Push-pull topology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378" y="3162294"/>
            <a:ext cx="8467725" cy="1390656"/>
          </a:xfrm>
        </p:spPr>
        <p:txBody>
          <a:bodyPr/>
          <a:lstStyle/>
          <a:p>
            <a:r>
              <a:rPr lang="en-US" sz="1400" dirty="0"/>
              <a:t>With 50% duty cycle operation, in each half switching cycle, output is connected with input through the transformer</a:t>
            </a:r>
          </a:p>
          <a:p>
            <a:r>
              <a:rPr lang="en-US" sz="1400" dirty="0"/>
              <a:t>Filter inductor is needed if the duty cycle is less than 50%</a:t>
            </a:r>
          </a:p>
          <a:p>
            <a:r>
              <a:rPr lang="en-US" sz="1400" dirty="0"/>
              <a:t>Transformer needs to have low leakage inductance to avoid ringing and device over stress</a:t>
            </a:r>
          </a:p>
          <a:p>
            <a:r>
              <a:rPr lang="en-US" sz="1400" dirty="0"/>
              <a:t>Good for distributed and semi-distributed architecture</a:t>
            </a:r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345604"/>
              </p:ext>
            </p:extLst>
          </p:nvPr>
        </p:nvGraphicFramePr>
        <p:xfrm>
          <a:off x="533400" y="1047750"/>
          <a:ext cx="3678595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1" name="Visio" r:id="rId3" imgW="3131820" imgH="1492415" progId="Visio.Drawing.11">
                  <p:embed/>
                </p:oleObj>
              </mc:Choice>
              <mc:Fallback>
                <p:oleObj name="Visio" r:id="rId3" imgW="3131820" imgH="1492415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3400" y="1047750"/>
                        <a:ext cx="3678595" cy="175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0386598"/>
              </p:ext>
            </p:extLst>
          </p:nvPr>
        </p:nvGraphicFramePr>
        <p:xfrm>
          <a:off x="4953000" y="57150"/>
          <a:ext cx="3132137" cy="149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2" name="Visio" r:id="rId5" imgW="3131820" imgH="1492415" progId="Visio.Drawing.11">
                  <p:embed/>
                </p:oleObj>
              </mc:Choice>
              <mc:Fallback>
                <p:oleObj name="Visio" r:id="rId5" imgW="3131820" imgH="1492415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53000" y="57150"/>
                        <a:ext cx="3132137" cy="149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1168681"/>
              </p:ext>
            </p:extLst>
          </p:nvPr>
        </p:nvGraphicFramePr>
        <p:xfrm>
          <a:off x="4800600" y="1657350"/>
          <a:ext cx="3132137" cy="149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3" name="Visio" r:id="rId7" imgW="3131820" imgH="1492415" progId="Visio.Drawing.11">
                  <p:embed/>
                </p:oleObj>
              </mc:Choice>
              <mc:Fallback>
                <p:oleObj name="Visio" r:id="rId7" imgW="3131820" imgH="1492415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00600" y="1657350"/>
                        <a:ext cx="3132137" cy="149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3685831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Custom 1">
      <a:dk1>
        <a:srgbClr val="000000"/>
      </a:dk1>
      <a:lt1>
        <a:srgbClr val="FFFFFF"/>
      </a:lt1>
      <a:dk2>
        <a:srgbClr val="DE0000"/>
      </a:dk2>
      <a:lt2>
        <a:srgbClr val="808080"/>
      </a:lt2>
      <a:accent1>
        <a:srgbClr val="DE0000"/>
      </a:accent1>
      <a:accent2>
        <a:srgbClr val="A4A4A4"/>
      </a:accent2>
      <a:accent3>
        <a:srgbClr val="117788"/>
      </a:accent3>
      <a:accent4>
        <a:srgbClr val="404040"/>
      </a:accent4>
      <a:accent5>
        <a:srgbClr val="4ABED4"/>
      </a:accent5>
      <a:accent6>
        <a:srgbClr val="7F7F7F"/>
      </a:accent6>
      <a:hlink>
        <a:srgbClr val="DE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HVS_Template</Template>
  <TotalTime>3909</TotalTime>
  <Words>1458</Words>
  <Application>Microsoft Office PowerPoint</Application>
  <PresentationFormat>On-screen Show (16:9)</PresentationFormat>
  <Paragraphs>343</Paragraphs>
  <Slides>29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MS PGothic</vt:lpstr>
      <vt:lpstr>Arial</vt:lpstr>
      <vt:lpstr>Calibri</vt:lpstr>
      <vt:lpstr>Cambria Math</vt:lpstr>
      <vt:lpstr>Wingdings</vt:lpstr>
      <vt:lpstr>FinalPowerpoint</vt:lpstr>
      <vt:lpstr>Visio</vt:lpstr>
      <vt:lpstr>A simple, robust, and low-EMI solution for inverter gate driver bias supplies</vt:lpstr>
      <vt:lpstr>Agenda</vt:lpstr>
      <vt:lpstr>Inverters in different applications</vt:lpstr>
      <vt:lpstr>Example: inverter isolation boundaries </vt:lpstr>
      <vt:lpstr>Different gate driver architectures</vt:lpstr>
      <vt:lpstr>Output voltage control</vt:lpstr>
      <vt:lpstr>Topologies used for isolated bias supply</vt:lpstr>
      <vt:lpstr>Flyback converter topology</vt:lpstr>
      <vt:lpstr>Push-pull topology</vt:lpstr>
      <vt:lpstr>Transformer parameter impacts to system EMI</vt:lpstr>
      <vt:lpstr>Transformer structure: less parasitic capacitance</vt:lpstr>
      <vt:lpstr>How topologies respond to leakage inductance</vt:lpstr>
      <vt:lpstr>LLC converter</vt:lpstr>
      <vt:lpstr>Transformers for isolated bias supply</vt:lpstr>
      <vt:lpstr>LLC converter variations</vt:lpstr>
      <vt:lpstr>Primary vs. Secondary side resonant</vt:lpstr>
      <vt:lpstr>Open-loop LLC voltage regulation</vt:lpstr>
      <vt:lpstr>Illustration of voltage regulation</vt:lpstr>
      <vt:lpstr>Split single output voltage into dual outputs</vt:lpstr>
      <vt:lpstr>UCC25800-Q1 Low-cost LLC transformer driver with high performance</vt:lpstr>
      <vt:lpstr>UCC25800-Q1 measurement data</vt:lpstr>
      <vt:lpstr>Multiple outputs</vt:lpstr>
      <vt:lpstr>Example: driving multiple transformers</vt:lpstr>
      <vt:lpstr>EMI noise performance comparison</vt:lpstr>
      <vt:lpstr>EMI noise when connected with inverter</vt:lpstr>
      <vt:lpstr>CMTI performance</vt:lpstr>
      <vt:lpstr>Transformer design considerations</vt:lpstr>
      <vt:lpstr>Summary</vt:lpstr>
      <vt:lpstr>PowerPoint Presentation</vt:lpstr>
    </vt:vector>
  </TitlesOfParts>
  <Company>Texas Instruments,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Simple, Robust, and Low-EMI Solution for Inverter Gate-Driver Bias Supplies</dc:title>
  <dc:creator>Lu, Bing -PSC</dc:creator>
  <cp:lastModifiedBy>Speziale, Marisa</cp:lastModifiedBy>
  <cp:revision>45</cp:revision>
  <dcterms:created xsi:type="dcterms:W3CDTF">2021-03-05T16:48:52Z</dcterms:created>
  <dcterms:modified xsi:type="dcterms:W3CDTF">2021-03-24T16:41:34Z</dcterms:modified>
</cp:coreProperties>
</file>