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3.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390" r:id="rId2"/>
    <p:sldId id="266" r:id="rId3"/>
    <p:sldId id="294" r:id="rId4"/>
    <p:sldId id="259" r:id="rId5"/>
    <p:sldId id="388" r:id="rId6"/>
    <p:sldId id="368" r:id="rId7"/>
    <p:sldId id="370" r:id="rId8"/>
    <p:sldId id="372" r:id="rId9"/>
    <p:sldId id="373" r:id="rId10"/>
    <p:sldId id="374" r:id="rId11"/>
    <p:sldId id="375" r:id="rId12"/>
    <p:sldId id="365" r:id="rId13"/>
    <p:sldId id="366" r:id="rId14"/>
    <p:sldId id="355" r:id="rId15"/>
    <p:sldId id="356" r:id="rId16"/>
    <p:sldId id="376" r:id="rId17"/>
    <p:sldId id="364" r:id="rId18"/>
    <p:sldId id="358" r:id="rId19"/>
    <p:sldId id="359" r:id="rId20"/>
    <p:sldId id="361" r:id="rId21"/>
    <p:sldId id="384" r:id="rId22"/>
    <p:sldId id="377" r:id="rId23"/>
    <p:sldId id="383" r:id="rId24"/>
    <p:sldId id="316" r:id="rId25"/>
    <p:sldId id="317" r:id="rId26"/>
    <p:sldId id="320" r:id="rId27"/>
    <p:sldId id="380" r:id="rId28"/>
    <p:sldId id="379" r:id="rId29"/>
    <p:sldId id="328" r:id="rId30"/>
    <p:sldId id="331" r:id="rId31"/>
    <p:sldId id="333" r:id="rId32"/>
    <p:sldId id="387" r:id="rId33"/>
    <p:sldId id="340" r:id="rId34"/>
    <p:sldId id="341" r:id="rId35"/>
    <p:sldId id="389" r:id="rId36"/>
    <p:sldId id="258" r:id="rId37"/>
  </p:sldIdLst>
  <p:sldSz cx="9144000" cy="5143500" type="screen16x9"/>
  <p:notesSz cx="9296400" cy="14770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78">
          <p15:clr>
            <a:srgbClr val="A4A3A4"/>
          </p15:clr>
        </p15:guide>
      </p15:sldGuideLst>
    </p:ext>
    <p:ext uri="{2D200454-40CA-4A62-9FC3-DE9A4176ACB9}">
      <p15:notesGuideLst xmlns:p15="http://schemas.microsoft.com/office/powerpoint/2012/main">
        <p15:guide id="1" orient="horz" pos="4652">
          <p15:clr>
            <a:srgbClr val="A4A3A4"/>
          </p15:clr>
        </p15:guide>
        <p15:guide id="2" pos="292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AAA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6190" autoAdjust="0"/>
  </p:normalViewPr>
  <p:slideViewPr>
    <p:cSldViewPr snapToGrid="0">
      <p:cViewPr varScale="1">
        <p:scale>
          <a:sx n="64" d="100"/>
          <a:sy n="64" d="100"/>
        </p:scale>
        <p:origin x="1256" y="48"/>
      </p:cViewPr>
      <p:guideLst>
        <p:guide orient="horz" pos="1620"/>
        <p:guide pos="2878"/>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9" d="100"/>
          <a:sy n="49" d="100"/>
        </p:scale>
        <p:origin x="-1512" y="-90"/>
      </p:cViewPr>
      <p:guideLst>
        <p:guide orient="horz" pos="4652"/>
        <p:guide pos="292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2883" name="Rectangle 3"/>
          <p:cNvSpPr>
            <a:spLocks noGrp="1" noChangeArrowheads="1"/>
          </p:cNvSpPr>
          <p:nvPr>
            <p:ph type="dt" sz="quarter"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22884" name="Rectangle 4"/>
          <p:cNvSpPr>
            <a:spLocks noGrp="1" noChangeArrowheads="1"/>
          </p:cNvSpPr>
          <p:nvPr>
            <p:ph type="ftr" sz="quarter" idx="2"/>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2885" name="Rectangle 5"/>
          <p:cNvSpPr>
            <a:spLocks noGrp="1" noChangeArrowheads="1"/>
          </p:cNvSpPr>
          <p:nvPr>
            <p:ph type="sldNum" sz="quarter" idx="3"/>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8D56EAE8-38CB-4EE5-8A34-F5F49B68F2DE}" type="slidenum">
              <a:rPr lang="en-US"/>
              <a:pPr>
                <a:defRPr/>
              </a:pPr>
              <a:t>‹#›</a:t>
            </a:fld>
            <a:endParaRPr lang="en-US"/>
          </a:p>
        </p:txBody>
      </p:sp>
    </p:spTree>
    <p:extLst>
      <p:ext uri="{BB962C8B-B14F-4D97-AF65-F5344CB8AC3E}">
        <p14:creationId xmlns:p14="http://schemas.microsoft.com/office/powerpoint/2010/main" val="3723007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1859" name="Rectangle 3"/>
          <p:cNvSpPr>
            <a:spLocks noGrp="1" noChangeArrowheads="1"/>
          </p:cNvSpPr>
          <p:nvPr>
            <p:ph type="dt"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4340" name="Rectangle 4"/>
          <p:cNvSpPr>
            <a:spLocks noGrp="1" noRot="1" noChangeAspect="1" noChangeArrowheads="1" noTextEdit="1"/>
          </p:cNvSpPr>
          <p:nvPr>
            <p:ph type="sldImg" idx="2"/>
          </p:nvPr>
        </p:nvSpPr>
        <p:spPr bwMode="auto">
          <a:xfrm>
            <a:off x="-274638" y="1108075"/>
            <a:ext cx="9845676" cy="5538788"/>
          </a:xfrm>
          <a:prstGeom prst="rect">
            <a:avLst/>
          </a:prstGeom>
          <a:noFill/>
          <a:ln w="9525">
            <a:solidFill>
              <a:srgbClr val="000000"/>
            </a:solidFill>
            <a:miter lim="800000"/>
            <a:headEnd/>
            <a:tailEnd/>
          </a:ln>
        </p:spPr>
      </p:sp>
      <p:sp>
        <p:nvSpPr>
          <p:cNvPr id="121861" name="Rectangle 5"/>
          <p:cNvSpPr>
            <a:spLocks noGrp="1" noChangeArrowheads="1"/>
          </p:cNvSpPr>
          <p:nvPr>
            <p:ph type="body" sz="quarter" idx="3"/>
          </p:nvPr>
        </p:nvSpPr>
        <p:spPr bwMode="auto">
          <a:xfrm>
            <a:off x="929854" y="7016308"/>
            <a:ext cx="7436693" cy="6645019"/>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1862" name="Rectangle 6"/>
          <p:cNvSpPr>
            <a:spLocks noGrp="1" noChangeArrowheads="1"/>
          </p:cNvSpPr>
          <p:nvPr>
            <p:ph type="ftr" sz="quarter" idx="4"/>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1863" name="Rectangle 7"/>
          <p:cNvSpPr>
            <a:spLocks noGrp="1" noChangeArrowheads="1"/>
          </p:cNvSpPr>
          <p:nvPr>
            <p:ph type="sldNum" sz="quarter" idx="5"/>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BED2394B-E06C-4DC9-BCC2-551C3DED9AAD}" type="slidenum">
              <a:rPr lang="en-US"/>
              <a:pPr>
                <a:defRPr/>
              </a:pPr>
              <a:t>‹#›</a:t>
            </a:fld>
            <a:endParaRPr lang="en-US"/>
          </a:p>
        </p:txBody>
      </p:sp>
    </p:spTree>
    <p:extLst>
      <p:ext uri="{BB962C8B-B14F-4D97-AF65-F5344CB8AC3E}">
        <p14:creationId xmlns:p14="http://schemas.microsoft.com/office/powerpoint/2010/main" val="37470354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380895" algn="l" rtl="0" eaLnBrk="0" fontAlgn="base" hangingPunct="0">
      <a:spcBef>
        <a:spcPct val="30000"/>
      </a:spcBef>
      <a:spcAft>
        <a:spcPct val="0"/>
      </a:spcAft>
      <a:defRPr sz="1000" kern="1200">
        <a:solidFill>
          <a:schemeClr val="tx1"/>
        </a:solidFill>
        <a:latin typeface="Arial" charset="0"/>
        <a:ea typeface="+mn-ea"/>
        <a:cs typeface="+mn-cs"/>
      </a:defRPr>
    </a:lvl2pPr>
    <a:lvl3pPr marL="761790" algn="l" rtl="0" eaLnBrk="0" fontAlgn="base" hangingPunct="0">
      <a:spcBef>
        <a:spcPct val="30000"/>
      </a:spcBef>
      <a:spcAft>
        <a:spcPct val="0"/>
      </a:spcAft>
      <a:defRPr sz="1000" kern="1200">
        <a:solidFill>
          <a:schemeClr val="tx1"/>
        </a:solidFill>
        <a:latin typeface="Arial" charset="0"/>
        <a:ea typeface="+mn-ea"/>
        <a:cs typeface="+mn-cs"/>
      </a:defRPr>
    </a:lvl3pPr>
    <a:lvl4pPr marL="1142683" algn="l" rtl="0" eaLnBrk="0" fontAlgn="base" hangingPunct="0">
      <a:spcBef>
        <a:spcPct val="30000"/>
      </a:spcBef>
      <a:spcAft>
        <a:spcPct val="0"/>
      </a:spcAft>
      <a:defRPr sz="1000" kern="1200">
        <a:solidFill>
          <a:schemeClr val="tx1"/>
        </a:solidFill>
        <a:latin typeface="Arial" charset="0"/>
        <a:ea typeface="+mn-ea"/>
        <a:cs typeface="+mn-cs"/>
      </a:defRPr>
    </a:lvl4pPr>
    <a:lvl5pPr marL="1523573" algn="l" rtl="0" eaLnBrk="0" fontAlgn="base" hangingPunct="0">
      <a:spcBef>
        <a:spcPct val="30000"/>
      </a:spcBef>
      <a:spcAft>
        <a:spcPct val="0"/>
      </a:spcAft>
      <a:defRPr sz="1000" kern="1200">
        <a:solidFill>
          <a:schemeClr val="tx1"/>
        </a:solidFill>
        <a:latin typeface="Arial" charset="0"/>
        <a:ea typeface="+mn-ea"/>
        <a:cs typeface="+mn-cs"/>
      </a:defRPr>
    </a:lvl5pPr>
    <a:lvl6pPr marL="1904467" algn="l" defTabSz="761790" rtl="0" eaLnBrk="1" latinLnBrk="0" hangingPunct="1">
      <a:defRPr sz="1000" kern="1200">
        <a:solidFill>
          <a:schemeClr val="tx1"/>
        </a:solidFill>
        <a:latin typeface="+mn-lt"/>
        <a:ea typeface="+mn-ea"/>
        <a:cs typeface="+mn-cs"/>
      </a:defRPr>
    </a:lvl6pPr>
    <a:lvl7pPr marL="2285362" algn="l" defTabSz="761790" rtl="0" eaLnBrk="1" latinLnBrk="0" hangingPunct="1">
      <a:defRPr sz="1000" kern="1200">
        <a:solidFill>
          <a:schemeClr val="tx1"/>
        </a:solidFill>
        <a:latin typeface="+mn-lt"/>
        <a:ea typeface="+mn-ea"/>
        <a:cs typeface="+mn-cs"/>
      </a:defRPr>
    </a:lvl7pPr>
    <a:lvl8pPr marL="2666253" algn="l" defTabSz="761790" rtl="0" eaLnBrk="1" latinLnBrk="0" hangingPunct="1">
      <a:defRPr sz="1000" kern="1200">
        <a:solidFill>
          <a:schemeClr val="tx1"/>
        </a:solidFill>
        <a:latin typeface="+mn-lt"/>
        <a:ea typeface="+mn-ea"/>
        <a:cs typeface="+mn-cs"/>
      </a:defRPr>
    </a:lvl8pPr>
    <a:lvl9pPr marL="3047146" algn="l" defTabSz="761790"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a:t>
            </a:fld>
            <a:endParaRPr lang="en-US"/>
          </a:p>
        </p:txBody>
      </p:sp>
    </p:spTree>
    <p:extLst>
      <p:ext uri="{BB962C8B-B14F-4D97-AF65-F5344CB8AC3E}">
        <p14:creationId xmlns:p14="http://schemas.microsoft.com/office/powerpoint/2010/main" val="1913656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put this knowledge to use.  Here we are looking</a:t>
            </a:r>
            <a:r>
              <a:rPr lang="en-US" baseline="0" dirty="0"/>
              <a:t> at the output filters of two power supplies going to a common connector.  Current flows on the red etch from L2 to J3.  The blue traces are the connections to the feedback of the power supply.  </a:t>
            </a:r>
          </a:p>
          <a:p>
            <a:endParaRPr lang="en-US" baseline="0" dirty="0"/>
          </a:p>
          <a:p>
            <a:r>
              <a:rPr lang="en-US" baseline="0" dirty="0"/>
              <a:t>How many milliohms of resistance do you estimate between L2 and J3?   Assume 1 ounce copper.</a:t>
            </a:r>
          </a:p>
          <a:p>
            <a:endParaRPr lang="en-US" baseline="0" dirty="0"/>
          </a:p>
          <a:p>
            <a:r>
              <a:rPr lang="en-US" baseline="0" dirty="0"/>
              <a:t>Pause</a:t>
            </a:r>
          </a:p>
          <a:p>
            <a:endParaRPr lang="en-US" baseline="0" dirty="0"/>
          </a:p>
          <a:p>
            <a:r>
              <a:rPr lang="en-US" baseline="0" dirty="0"/>
              <a:t>If we count three squares, that is roughly 1.5 milliohms between our sensing location and the output connector.  The output voltage will be regulated at the inductor, where the blue sense etch connects and the parasitic resistance will lead to a 15mV drop for a 10A output current at the connector.</a:t>
            </a:r>
          </a:p>
          <a:p>
            <a:endParaRPr lang="en-US" baseline="0" dirty="0"/>
          </a:p>
          <a:p>
            <a:r>
              <a:rPr lang="en-US" baseline="0" dirty="0"/>
              <a:t>- Next animation -</a:t>
            </a:r>
          </a:p>
          <a:p>
            <a:endParaRPr lang="en-US" baseline="0" dirty="0"/>
          </a:p>
          <a:p>
            <a:r>
              <a:rPr lang="en-US" baseline="0" dirty="0"/>
              <a:t>To fix this, we could reduce the resistance in the current path, but it is more important to move the sense location near the connector so that the output voltage is regulated after the parasitic resistance.</a:t>
            </a:r>
          </a:p>
          <a:p>
            <a:endParaRPr lang="en-US" baseline="0" dirty="0"/>
          </a:p>
          <a:p>
            <a:r>
              <a:rPr lang="en-US" baseline="0" dirty="0"/>
              <a:t>This provides a well regulated voltage at the connector, regardless of the trace resistance between the inductor and connector.</a:t>
            </a:r>
          </a:p>
          <a:p>
            <a:endParaRPr lang="en-US" baseline="0" dirty="0"/>
          </a:p>
          <a:p>
            <a:r>
              <a:rPr lang="en-US" baseline="0" dirty="0"/>
              <a:t>Both of these layouts electrically match the schematic, but the one on the right will provide much better load regulation.</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10</a:t>
            </a:fld>
            <a:endParaRPr lang="en-US" dirty="0"/>
          </a:p>
        </p:txBody>
      </p:sp>
    </p:spTree>
    <p:extLst>
      <p:ext uri="{BB962C8B-B14F-4D97-AF65-F5344CB8AC3E}">
        <p14:creationId xmlns:p14="http://schemas.microsoft.com/office/powerpoint/2010/main" val="2113504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let’s discuss another parasitic element – inductance.</a:t>
            </a:r>
          </a:p>
          <a:p>
            <a:endParaRPr lang="en-US" baseline="0" dirty="0"/>
          </a:p>
          <a:p>
            <a:r>
              <a:rPr lang="en-US" baseline="0" dirty="0"/>
              <a:t>Parasitic inductance in high di/</a:t>
            </a:r>
            <a:r>
              <a:rPr lang="en-US" baseline="0" dirty="0" err="1"/>
              <a:t>dt</a:t>
            </a:r>
            <a:r>
              <a:rPr lang="en-US" baseline="0" dirty="0"/>
              <a:t> current loops can cause large voltage spikes that can cause EMI, circuit malfunction, and even device failure.</a:t>
            </a:r>
          </a:p>
          <a:p>
            <a:endParaRPr lang="en-US" baseline="0" dirty="0"/>
          </a:p>
          <a:p>
            <a:r>
              <a:rPr lang="en-US" baseline="0" dirty="0"/>
              <a:t>The first and most critical step when dealing with parasitic inductance is to understand your circuit and identify the current loops with high di/</a:t>
            </a:r>
            <a:r>
              <a:rPr lang="en-US" baseline="0" dirty="0" err="1"/>
              <a:t>dt.</a:t>
            </a:r>
            <a:endParaRPr lang="en-US" baseline="0" dirty="0"/>
          </a:p>
          <a:p>
            <a:endParaRPr lang="en-US" baseline="0" dirty="0"/>
          </a:p>
          <a:p>
            <a:r>
              <a:rPr lang="en-US" baseline="0" dirty="0"/>
              <a:t>Here is a simplified schematic of the CCM PFC boost example that we introduced earlier.</a:t>
            </a:r>
          </a:p>
          <a:p>
            <a:endParaRPr lang="en-US" baseline="0" dirty="0"/>
          </a:p>
          <a:p>
            <a:r>
              <a:rPr lang="en-US" baseline="0" dirty="0"/>
              <a:t>There are three current paths with switching currents.  </a:t>
            </a:r>
          </a:p>
          <a:p>
            <a:endParaRPr lang="en-US" baseline="0" dirty="0"/>
          </a:p>
          <a:p>
            <a:r>
              <a:rPr lang="en-US" baseline="0" dirty="0"/>
              <a:t>The highest di/</a:t>
            </a:r>
            <a:r>
              <a:rPr lang="en-US" baseline="0" dirty="0" err="1"/>
              <a:t>dt</a:t>
            </a:r>
            <a:r>
              <a:rPr lang="en-US" baseline="0" dirty="0"/>
              <a:t> occurs in the MOSFET shown by the blue waveform and in the output diode shown by the red waveform.  Inductance in these paths can cause huge voltage spikes when the </a:t>
            </a:r>
            <a:r>
              <a:rPr lang="en-US" baseline="0" dirty="0" err="1"/>
              <a:t>Fet</a:t>
            </a:r>
            <a:r>
              <a:rPr lang="en-US" baseline="0" dirty="0"/>
              <a:t> turns on and off.</a:t>
            </a:r>
          </a:p>
          <a:p>
            <a:endParaRPr lang="en-US" baseline="0" dirty="0"/>
          </a:p>
          <a:p>
            <a:r>
              <a:rPr lang="en-US" baseline="0" dirty="0"/>
              <a:t>The input loop shown in green also experiences an AC current, but the di/</a:t>
            </a:r>
            <a:r>
              <a:rPr lang="en-US" baseline="0" dirty="0" err="1"/>
              <a:t>dt</a:t>
            </a:r>
            <a:r>
              <a:rPr lang="en-US" baseline="0" dirty="0"/>
              <a:t> rates are much lower.  Parasitic inductance is less of a concern in this path.  Intuitively you can see that any parasitic inductance in series with the power inductor will simply add.</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11</a:t>
            </a:fld>
            <a:endParaRPr lang="en-US" dirty="0"/>
          </a:p>
        </p:txBody>
      </p:sp>
    </p:spTree>
    <p:extLst>
      <p:ext uri="{BB962C8B-B14F-4D97-AF65-F5344CB8AC3E}">
        <p14:creationId xmlns:p14="http://schemas.microsoft.com/office/powerpoint/2010/main" val="27586474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source</a:t>
            </a:r>
            <a:r>
              <a:rPr lang="en-US" baseline="0" dirty="0"/>
              <a:t> of high di/</a:t>
            </a:r>
            <a:r>
              <a:rPr lang="en-US" baseline="0" dirty="0" err="1"/>
              <a:t>dt</a:t>
            </a:r>
            <a:r>
              <a:rPr lang="en-US" baseline="0" dirty="0"/>
              <a:t> can occur due to reverse recovery of diodes in the switching paths.  </a:t>
            </a:r>
          </a:p>
          <a:p>
            <a:endParaRPr lang="en-US" baseline="0" dirty="0"/>
          </a:p>
          <a:p>
            <a:r>
              <a:rPr lang="en-US" baseline="0" dirty="0"/>
              <a:t>In our CCM boost example, this occurs in the output diode when the FET turns on, while there is still current flow to the output. </a:t>
            </a:r>
          </a:p>
          <a:p>
            <a:endParaRPr lang="en-US" baseline="0" dirty="0"/>
          </a:p>
          <a:p>
            <a:r>
              <a:rPr lang="en-US" baseline="0" dirty="0"/>
              <a:t>As the stored charge is swept out of the diode junction, large current spikes can be created, which in turn can cause voltage spikes due to the parasitic inductance.</a:t>
            </a:r>
          </a:p>
          <a:p>
            <a:endParaRPr lang="en-US" baseline="0" dirty="0"/>
          </a:p>
          <a:p>
            <a:r>
              <a:rPr lang="en-US" baseline="0" dirty="0"/>
              <a:t>This is a concern in nearly every topology when operated in continuous conduction mode.  </a:t>
            </a:r>
          </a:p>
          <a:p>
            <a:endParaRPr lang="en-US" baseline="0" dirty="0"/>
          </a:p>
          <a:p>
            <a:r>
              <a:rPr lang="en-US" baseline="0" dirty="0"/>
              <a:t>The first step to mitigating this problem is to minimize the parasitic inductance in this loop. </a:t>
            </a:r>
          </a:p>
          <a:p>
            <a:endParaRPr lang="en-US" baseline="0" dirty="0"/>
          </a:p>
          <a:p>
            <a:r>
              <a:rPr lang="en-US" baseline="0" dirty="0"/>
              <a:t>The other technique for mitigating this problem is to use rectifiers with low QRR.  </a:t>
            </a:r>
          </a:p>
          <a:p>
            <a:endParaRPr lang="en-US" baseline="0" dirty="0"/>
          </a:p>
          <a:p>
            <a:r>
              <a:rPr lang="en-US" baseline="0" dirty="0"/>
              <a:t>In applications with high output voltages, like CCM PFC boost converters, SiC diodes are often used.  Lower voltage applications like </a:t>
            </a:r>
            <a:r>
              <a:rPr lang="en-US" baseline="0" dirty="0" err="1"/>
              <a:t>flybacks</a:t>
            </a:r>
            <a:r>
              <a:rPr lang="en-US" baseline="0" dirty="0"/>
              <a:t> will often use </a:t>
            </a:r>
            <a:r>
              <a:rPr lang="en-US" baseline="0" dirty="0" err="1"/>
              <a:t>schottky</a:t>
            </a:r>
            <a:r>
              <a:rPr lang="en-US" baseline="0" dirty="0"/>
              <a:t> or ultra-fast diodes.</a:t>
            </a:r>
          </a:p>
          <a:p>
            <a:endParaRPr lang="en-US" baseline="0" dirty="0"/>
          </a:p>
          <a:p>
            <a:r>
              <a:rPr lang="en-US" baseline="0" dirty="0"/>
              <a:t>Even synchronous rectifiers will exhibit this problem, as the body diode of the synchronous FET will conduct during the dead time of the switching transition.</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12</a:t>
            </a:fld>
            <a:endParaRPr lang="en-US" dirty="0"/>
          </a:p>
        </p:txBody>
      </p:sp>
    </p:spTree>
    <p:extLst>
      <p:ext uri="{BB962C8B-B14F-4D97-AF65-F5344CB8AC3E}">
        <p14:creationId xmlns:p14="http://schemas.microsoft.com/office/powerpoint/2010/main" val="16305665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Yet</a:t>
            </a:r>
            <a:r>
              <a:rPr lang="en-US" baseline="0" dirty="0"/>
              <a:t> another area where parasitic inductance can cause problems is in the gate drive path.</a:t>
            </a:r>
          </a:p>
          <a:p>
            <a:endParaRPr lang="en-US" baseline="0" dirty="0"/>
          </a:p>
          <a:p>
            <a:r>
              <a:rPr lang="en-US" baseline="0" dirty="0"/>
              <a:t>Here, a gate driver applies a square wave voltage across the gate the FET.  During the turn on and turn off of the FET, large currents will occur in this path as the gate capacitance is charged and discharged.</a:t>
            </a:r>
          </a:p>
          <a:p>
            <a:endParaRPr lang="en-US" baseline="0" dirty="0"/>
          </a:p>
          <a:p>
            <a:r>
              <a:rPr lang="en-US" baseline="0" dirty="0"/>
              <a:t>Any inductance in this path limits the drive current and can cause ringing on the gate.</a:t>
            </a:r>
          </a:p>
          <a:p>
            <a:endParaRPr lang="en-US" baseline="0"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13</a:t>
            </a:fld>
            <a:endParaRPr lang="en-US" dirty="0"/>
          </a:p>
        </p:txBody>
      </p:sp>
    </p:spTree>
    <p:extLst>
      <p:ext uri="{BB962C8B-B14F-4D97-AF65-F5344CB8AC3E}">
        <p14:creationId xmlns:p14="http://schemas.microsoft.com/office/powerpoint/2010/main" val="3837166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look at how parasitic inductance</a:t>
            </a:r>
            <a:r>
              <a:rPr lang="en-US" baseline="0" dirty="0"/>
              <a:t> is manifested in a PCB layout.</a:t>
            </a:r>
          </a:p>
          <a:p>
            <a:endParaRPr lang="en-US" baseline="0" dirty="0"/>
          </a:p>
          <a:p>
            <a:r>
              <a:rPr lang="en-US" baseline="0" dirty="0"/>
              <a:t>First, consider the self inductance of a PCB trace in free space.</a:t>
            </a:r>
          </a:p>
          <a:p>
            <a:endParaRPr lang="en-US" baseline="0" dirty="0"/>
          </a:p>
          <a:p>
            <a:r>
              <a:rPr lang="en-US" baseline="0" dirty="0"/>
              <a:t>An important note is that these equations are empirical, but are still good for large extremes of the variables.  It provides a good rule of thumb of 6 </a:t>
            </a:r>
            <a:r>
              <a:rPr lang="en-US" baseline="0" dirty="0" err="1"/>
              <a:t>nH</a:t>
            </a:r>
            <a:r>
              <a:rPr lang="en-US" baseline="0" dirty="0"/>
              <a:t> per cm for a PCB trace or a wire in free space.</a:t>
            </a:r>
          </a:p>
          <a:p>
            <a:endParaRPr lang="en-US" baseline="0" dirty="0"/>
          </a:p>
          <a:p>
            <a:r>
              <a:rPr lang="en-US" baseline="0" dirty="0"/>
              <a:t>It is interesting to note that due to the natural log relationship, large changes in conductor width have minimal impact on inductance.</a:t>
            </a:r>
          </a:p>
          <a:p>
            <a:endParaRPr lang="en-US" baseline="0" dirty="0"/>
          </a:p>
          <a:p>
            <a:r>
              <a:rPr lang="en-US" baseline="0" dirty="0"/>
              <a:t>This shows that it is very difficult to reduce the inductance of an isolated trace.</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14</a:t>
            </a:fld>
            <a:endParaRPr lang="en-US" dirty="0"/>
          </a:p>
        </p:txBody>
      </p:sp>
    </p:spTree>
    <p:extLst>
      <p:ext uri="{BB962C8B-B14F-4D97-AF65-F5344CB8AC3E}">
        <p14:creationId xmlns:p14="http://schemas.microsoft.com/office/powerpoint/2010/main" val="15644245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look at the impact of adding a ground plane.</a:t>
            </a:r>
          </a:p>
          <a:p>
            <a:endParaRPr lang="en-US" dirty="0"/>
          </a:p>
          <a:p>
            <a:r>
              <a:rPr lang="en-US" dirty="0"/>
              <a:t>The</a:t>
            </a:r>
            <a:r>
              <a:rPr lang="en-US" baseline="0" dirty="0"/>
              <a:t> equations shown here are again empirical and are only good for large ratios of conductor trace widths to the separation from the ground plane.</a:t>
            </a:r>
          </a:p>
          <a:p>
            <a:endParaRPr lang="en-US" baseline="0" dirty="0"/>
          </a:p>
          <a:p>
            <a:r>
              <a:rPr lang="en-US" baseline="0" dirty="0"/>
              <a:t>Notice that the inductance is proportional to the spacing and inversely proportional to the conductor width.  This means that there is much more control of the inductance compared to the isolated conductor.</a:t>
            </a:r>
          </a:p>
          <a:p>
            <a:endParaRPr lang="en-US" baseline="0" dirty="0"/>
          </a:p>
          <a:p>
            <a:r>
              <a:rPr lang="en-US" baseline="0" dirty="0"/>
              <a:t>Another important point, is that the inductance is proportional to the area enclosed by the conductors.  This is true, even in the absence of a ground plane.</a:t>
            </a:r>
          </a:p>
          <a:p>
            <a:endParaRPr lang="en-US" baseline="0" dirty="0"/>
          </a:p>
          <a:p>
            <a:r>
              <a:rPr lang="en-US" baseline="0" dirty="0"/>
              <a:t>The significance of a ground plane can be seen by comparing the inductances shown here of 0.2 and 1.2 </a:t>
            </a:r>
            <a:r>
              <a:rPr lang="en-US" baseline="0" dirty="0" err="1"/>
              <a:t>nH</a:t>
            </a:r>
            <a:r>
              <a:rPr lang="en-US" baseline="0" dirty="0"/>
              <a:t> per cm with the 6 </a:t>
            </a:r>
            <a:r>
              <a:rPr lang="en-US" baseline="0" dirty="0" err="1"/>
              <a:t>nH</a:t>
            </a:r>
            <a:r>
              <a:rPr lang="en-US" baseline="0" dirty="0"/>
              <a:t> per cm self inductance of an isolated conductor on the previous slide.</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15</a:t>
            </a:fld>
            <a:endParaRPr lang="en-US" dirty="0"/>
          </a:p>
        </p:txBody>
      </p:sp>
    </p:spTree>
    <p:extLst>
      <p:ext uri="{BB962C8B-B14F-4D97-AF65-F5344CB8AC3E}">
        <p14:creationId xmlns:p14="http://schemas.microsoft.com/office/powerpoint/2010/main" val="33851375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put what</a:t>
            </a:r>
            <a:r>
              <a:rPr lang="en-US" baseline="0" dirty="0"/>
              <a:t> have learned into practice.</a:t>
            </a:r>
          </a:p>
          <a:p>
            <a:endParaRPr lang="en-US" baseline="0" dirty="0"/>
          </a:p>
          <a:p>
            <a:r>
              <a:rPr lang="en-US" baseline="0" dirty="0"/>
              <a:t>Here, we are looking at the output filter of a power supply.  You can see the output inductor L2, output capacitor C43 and output connector J1.  What is wrong with this layout, and how can it be improved?</a:t>
            </a:r>
          </a:p>
          <a:p>
            <a:endParaRPr lang="en-US" baseline="0" dirty="0"/>
          </a:p>
          <a:p>
            <a:r>
              <a:rPr lang="en-US" baseline="0" dirty="0"/>
              <a:t>Pause</a:t>
            </a:r>
          </a:p>
          <a:p>
            <a:endParaRPr lang="en-US" baseline="0" dirty="0"/>
          </a:p>
          <a:p>
            <a:r>
              <a:rPr lang="en-US" baseline="0" dirty="0"/>
              <a:t>There is a fairly long etch run in series with the output capacitor and no ground plane underneath.  This will lead to parasitic inductance in series with the output capacitor and limit its effectiveness at higher frequencies.</a:t>
            </a:r>
          </a:p>
          <a:p>
            <a:endParaRPr lang="en-US" baseline="0" dirty="0"/>
          </a:p>
          <a:p>
            <a:r>
              <a:rPr lang="en-US" baseline="0" dirty="0"/>
              <a:t>If the length of this etch is roughly 2cm, how much inductance is in series with the capacitor?</a:t>
            </a:r>
          </a:p>
          <a:p>
            <a:endParaRPr lang="en-US" baseline="0" dirty="0"/>
          </a:p>
          <a:p>
            <a:r>
              <a:rPr lang="en-US" baseline="0" dirty="0"/>
              <a:t>Pause</a:t>
            </a:r>
          </a:p>
          <a:p>
            <a:endParaRPr lang="en-US" baseline="0" dirty="0"/>
          </a:p>
          <a:p>
            <a:r>
              <a:rPr lang="en-US" baseline="0" dirty="0"/>
              <a:t>Using our 6nH per cm rule, this results in around 12 </a:t>
            </a:r>
            <a:r>
              <a:rPr lang="en-US" baseline="0" dirty="0" err="1"/>
              <a:t>nH</a:t>
            </a:r>
            <a:r>
              <a:rPr lang="en-US" baseline="0" dirty="0"/>
              <a:t> of parasitic inductance.</a:t>
            </a:r>
          </a:p>
          <a:p>
            <a:endParaRPr lang="en-US" baseline="0" dirty="0"/>
          </a:p>
          <a:p>
            <a:r>
              <a:rPr lang="en-US" baseline="0" dirty="0"/>
              <a:t>- Next animation -</a:t>
            </a:r>
          </a:p>
          <a:p>
            <a:endParaRPr lang="en-US" baseline="0" dirty="0"/>
          </a:p>
          <a:p>
            <a:r>
              <a:rPr lang="en-US" baseline="0" dirty="0"/>
              <a:t>The picture on the left shows a much better layout for the output filter.  The inductor current flows past the output capacitors on the way to the connector.  Using a ground plane underneath will help further reduce the parasitic inductance.</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16</a:t>
            </a:fld>
            <a:endParaRPr lang="en-US" dirty="0"/>
          </a:p>
        </p:txBody>
      </p:sp>
    </p:spTree>
    <p:extLst>
      <p:ext uri="{BB962C8B-B14F-4D97-AF65-F5344CB8AC3E}">
        <p14:creationId xmlns:p14="http://schemas.microsoft.com/office/powerpoint/2010/main" val="2830738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we will investigate the third parasitic element – capacitance.</a:t>
            </a:r>
          </a:p>
          <a:p>
            <a:endParaRPr lang="en-US" baseline="0" dirty="0"/>
          </a:p>
          <a:p>
            <a:r>
              <a:rPr lang="en-US" dirty="0"/>
              <a:t>Parasitic capacitance</a:t>
            </a:r>
            <a:r>
              <a:rPr lang="en-US" baseline="0" dirty="0"/>
              <a:t> on PCB etch with high dv/</a:t>
            </a:r>
            <a:r>
              <a:rPr lang="en-US" baseline="0" dirty="0" err="1"/>
              <a:t>dt</a:t>
            </a:r>
            <a:r>
              <a:rPr lang="en-US" baseline="0" dirty="0"/>
              <a:t> can create an EMI nightmare.  It can also inject noise to internal circuitry, and even cause additional power loss.</a:t>
            </a:r>
          </a:p>
          <a:p>
            <a:endParaRPr lang="en-US" baseline="0" dirty="0"/>
          </a:p>
          <a:p>
            <a:r>
              <a:rPr lang="en-US" baseline="0" dirty="0"/>
              <a:t>Every switching power supply, by definition has at least one electrical node with a switching waveform.  We often refer to these nodes as the “switched node”. </a:t>
            </a:r>
          </a:p>
          <a:p>
            <a:endParaRPr lang="en-US" baseline="0" dirty="0"/>
          </a:p>
          <a:p>
            <a:r>
              <a:rPr lang="en-US" dirty="0"/>
              <a:t>Here,</a:t>
            </a:r>
            <a:r>
              <a:rPr lang="en-US" baseline="0" dirty="0"/>
              <a:t> in our PFC boost example, the switch node is at the junction of the inductor, FET, and diode.</a:t>
            </a:r>
          </a:p>
          <a:p>
            <a:endParaRPr lang="en-US" baseline="0" dirty="0"/>
          </a:p>
          <a:p>
            <a:r>
              <a:rPr lang="en-US" baseline="0" dirty="0"/>
              <a:t>To mitigate the effects of high dv/</a:t>
            </a:r>
            <a:r>
              <a:rPr lang="en-US" baseline="0" dirty="0" err="1"/>
              <a:t>dt</a:t>
            </a:r>
            <a:r>
              <a:rPr lang="en-US" baseline="0" dirty="0"/>
              <a:t> through the parasitic capacitance, we should try to minimize the surface area of the switched node, and keep noise sensitive etch and components away from the switched node etch.</a:t>
            </a:r>
          </a:p>
          <a:p>
            <a:endParaRPr lang="en-US" baseline="0" dirty="0"/>
          </a:p>
          <a:p>
            <a:r>
              <a:rPr lang="en-US" baseline="0" dirty="0"/>
              <a:t>It is also good practice to ground heat sinks to shunt stray currents back to ground.</a:t>
            </a:r>
          </a:p>
          <a:p>
            <a:endParaRPr lang="en-US" baseline="0" dirty="0"/>
          </a:p>
          <a:p>
            <a:r>
              <a:rPr lang="en-US" baseline="0" dirty="0"/>
              <a:t>- Next animation -</a:t>
            </a:r>
          </a:p>
          <a:p>
            <a:endParaRPr lang="en-US" baseline="0" dirty="0"/>
          </a:p>
          <a:p>
            <a:r>
              <a:rPr lang="en-US" baseline="0" dirty="0"/>
              <a:t>When laying out the power stage of a power supply, we often run into what I like to call the switched node paradox.</a:t>
            </a:r>
          </a:p>
          <a:p>
            <a:endParaRPr lang="en-US" baseline="0" dirty="0"/>
          </a:p>
          <a:p>
            <a:r>
              <a:rPr lang="en-US" baseline="0" dirty="0"/>
              <a:t>As we just said, we want to minimize the surface area of the etch in order to minimize the parasitic capacitance.  However, we are at the same time incentivized to increase the surface area of this copper in order to reduce the resistance, lower the inductance and provide better cooling.</a:t>
            </a:r>
          </a:p>
          <a:p>
            <a:endParaRPr lang="en-US" baseline="0" dirty="0"/>
          </a:p>
          <a:p>
            <a:r>
              <a:rPr lang="en-US" baseline="0" dirty="0"/>
              <a:t>However, it is usually wise to choose smaller surface area for lower capacitance and find other ways to minimize resistance and inductance by shortening path lengths, and finding other ways to cool the devices.</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17</a:t>
            </a:fld>
            <a:endParaRPr lang="en-US" dirty="0"/>
          </a:p>
        </p:txBody>
      </p:sp>
    </p:spTree>
    <p:extLst>
      <p:ext uri="{BB962C8B-B14F-4D97-AF65-F5344CB8AC3E}">
        <p14:creationId xmlns:p14="http://schemas.microsoft.com/office/powerpoint/2010/main" val="3475578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this slide we will look at how parasitic capacitance is manifested on a PCB layout.</a:t>
            </a:r>
          </a:p>
          <a:p>
            <a:endParaRPr lang="en-US" dirty="0"/>
          </a:p>
          <a:p>
            <a:r>
              <a:rPr lang="en-US" dirty="0"/>
              <a:t>Capacitance is related to the permittivity, relative permittivity,</a:t>
            </a:r>
            <a:r>
              <a:rPr lang="en-US" baseline="0" dirty="0"/>
              <a:t> area and thickness.</a:t>
            </a:r>
          </a:p>
          <a:p>
            <a:endParaRPr lang="en-US" baseline="0" dirty="0"/>
          </a:p>
          <a:p>
            <a:r>
              <a:rPr lang="en-US" baseline="0" dirty="0"/>
              <a:t>For typical PCB materials, the relative permittivity is around 5 F/m.  The only variables the designer has control over are the area and spacing.</a:t>
            </a:r>
          </a:p>
          <a:p>
            <a:endParaRPr lang="en-US" baseline="0" dirty="0"/>
          </a:p>
          <a:p>
            <a:r>
              <a:rPr lang="en-US" baseline="0" dirty="0"/>
              <a:t>As shown here, two 10 mil traces crossing at 90 degrees results in very little capacitance.  This is not usually where problems occur due to parasitic capacitance.</a:t>
            </a:r>
          </a:p>
          <a:p>
            <a:endParaRPr lang="en-US" baseline="0" dirty="0"/>
          </a:p>
          <a:p>
            <a:r>
              <a:rPr lang="en-US" baseline="0" dirty="0"/>
              <a:t>Issues tend to arise most commonly with planes, parallel conductors, or large pads on components.</a:t>
            </a:r>
          </a:p>
          <a:p>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18</a:t>
            </a:fld>
            <a:endParaRPr lang="en-US" dirty="0"/>
          </a:p>
        </p:txBody>
      </p:sp>
    </p:spTree>
    <p:extLst>
      <p:ext uri="{BB962C8B-B14F-4D97-AF65-F5344CB8AC3E}">
        <p14:creationId xmlns:p14="http://schemas.microsoft.com/office/powerpoint/2010/main" val="4062596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a:t>
            </a:r>
            <a:r>
              <a:rPr lang="en-US" baseline="0" dirty="0"/>
              <a:t> we are looking at the example of a Quasi resonant flyback using the UCC28742.  </a:t>
            </a:r>
          </a:p>
          <a:p>
            <a:endParaRPr lang="en-US" baseline="0" dirty="0"/>
          </a:p>
          <a:p>
            <a:r>
              <a:rPr lang="en-US" baseline="0" dirty="0"/>
              <a:t>There are two switched nodes in the flyback topology.  One is connect to the drain of the primary FET.  The other, highlighted in red in this example, is the drain of the synchronous rectifier, Q1.</a:t>
            </a:r>
          </a:p>
          <a:p>
            <a:endParaRPr lang="en-US" baseline="0" dirty="0"/>
          </a:p>
          <a:p>
            <a:r>
              <a:rPr lang="en-US" baseline="0" dirty="0"/>
              <a:t>One of the most noise sensitive areas in a power supply is the feedback and error amplifier, which are highlighted in green on this example.  </a:t>
            </a:r>
          </a:p>
          <a:p>
            <a:endParaRPr lang="en-US" baseline="0" dirty="0"/>
          </a:p>
          <a:p>
            <a:r>
              <a:rPr lang="en-US" baseline="0" dirty="0"/>
              <a:t>Consider if these components were placed on an adjacent layer underneath the switched node.  The ten 50mil by 20 mil pads would create 2pF of capacitance coupled to the switch node, injecting significant noise into one of your most sensitive circuits.</a:t>
            </a:r>
          </a:p>
          <a:p>
            <a:endParaRPr lang="en-US" baseline="0" dirty="0"/>
          </a:p>
          <a:p>
            <a:r>
              <a:rPr lang="en-US" baseline="0" dirty="0"/>
              <a:t>This is a great example of how important it is to completely understand your circuit and visualize how parasitic capacitance is manifested.</a:t>
            </a:r>
          </a:p>
          <a:p>
            <a:endParaRPr lang="en-US" dirty="0"/>
          </a:p>
        </p:txBody>
      </p:sp>
      <p:sp>
        <p:nvSpPr>
          <p:cNvPr id="4" name="Slide Number Placeholder 3"/>
          <p:cNvSpPr>
            <a:spLocks noGrp="1"/>
          </p:cNvSpPr>
          <p:nvPr>
            <p:ph type="sldNum" sz="quarter" idx="5"/>
          </p:nvPr>
        </p:nvSpPr>
        <p:spPr/>
        <p:txBody>
          <a:bodyPr/>
          <a:lstStyle/>
          <a:p>
            <a:pPr>
              <a:defRPr/>
            </a:pPr>
            <a:fld id="{BED2394B-E06C-4DC9-BCC2-551C3DED9AAD}" type="slidenum">
              <a:rPr lang="en-US" smtClean="0"/>
              <a:pPr>
                <a:defRPr/>
              </a:pPr>
              <a:t>19</a:t>
            </a:fld>
            <a:endParaRPr lang="en-US"/>
          </a:p>
        </p:txBody>
      </p:sp>
    </p:spTree>
    <p:extLst>
      <p:ext uri="{BB962C8B-B14F-4D97-AF65-F5344CB8AC3E}">
        <p14:creationId xmlns:p14="http://schemas.microsoft.com/office/powerpoint/2010/main" val="2107810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session will provide you wit</a:t>
            </a:r>
            <a:r>
              <a:rPr lang="en-US" baseline="0" dirty="0"/>
              <a:t>h fundamental concepts for a successful PCB layout for a switching power supply.</a:t>
            </a:r>
          </a:p>
          <a:p>
            <a:endParaRPr lang="en-US" baseline="0" dirty="0"/>
          </a:p>
          <a:p>
            <a:r>
              <a:rPr lang="en-US" baseline="0" dirty="0"/>
              <a:t>These rules and techniques are applicable to all switching power supplies, regardless of power level. </a:t>
            </a:r>
          </a:p>
          <a:p>
            <a:endParaRPr lang="en-US" baseline="0" dirty="0"/>
          </a:p>
          <a:p>
            <a:r>
              <a:rPr lang="en-US" baseline="0" dirty="0"/>
              <a:t>We will look at various examples of layouts including the UCC28180 CCM PFC controller; the UCC28742 and UCC28710 QR flyback controllers, and the UCC24612 and UCC24610 synchronous rectifier controllers.</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a:t>
            </a:fld>
            <a:endParaRPr lang="en-US" dirty="0"/>
          </a:p>
        </p:txBody>
      </p:sp>
    </p:spTree>
    <p:extLst>
      <p:ext uri="{BB962C8B-B14F-4D97-AF65-F5344CB8AC3E}">
        <p14:creationId xmlns:p14="http://schemas.microsoft.com/office/powerpoint/2010/main" val="34074287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Here</a:t>
            </a:r>
            <a:r>
              <a:rPr lang="en-US" altLang="en-US" baseline="0" dirty="0"/>
              <a:t> we show the impedance of a common-mode inductor versus frequency.  At low frequency, the impedance rises as expected, but at higher frequencies the inductor takes on a capacitive response.  This is due to the internal winding to winding capacitance of the inductor.</a:t>
            </a:r>
          </a:p>
          <a:p>
            <a:endParaRPr lang="en-US" altLang="en-US" baseline="0" dirty="0"/>
          </a:p>
          <a:p>
            <a:r>
              <a:rPr lang="en-US" altLang="en-US" baseline="0" dirty="0"/>
              <a:t>This problem can be exasperated by a poor layout.</a:t>
            </a:r>
          </a:p>
          <a:p>
            <a:endParaRPr lang="en-US" altLang="en-US" baseline="0" dirty="0"/>
          </a:p>
          <a:p>
            <a:r>
              <a:rPr lang="en-US" altLang="en-US" baseline="0" dirty="0"/>
              <a:t>Consider if a ground plane were placed underneath the pads of the inductor, which have an area of 3 cm square.  This creates a significant amount of capacitance from input to ground and then to output, and adds considerably to the 23pF of </a:t>
            </a:r>
            <a:r>
              <a:rPr lang="en-US" altLang="en-US" baseline="0" dirty="0" err="1"/>
              <a:t>interwinding</a:t>
            </a:r>
            <a:r>
              <a:rPr lang="en-US" altLang="en-US" baseline="0" dirty="0"/>
              <a:t> capacitance of the inductor.</a:t>
            </a:r>
          </a:p>
          <a:p>
            <a:endParaRPr lang="en-US" altLang="en-US" baseline="0" dirty="0"/>
          </a:p>
          <a:p>
            <a:r>
              <a:rPr lang="en-US" altLang="en-US" baseline="0" dirty="0"/>
              <a:t>For this reason ground planes should not extend underneath EMI filters.</a:t>
            </a:r>
            <a:endParaRPr lang="en-US" altLang="en-US" dirty="0"/>
          </a:p>
          <a:p>
            <a:endParaRPr lang="en-US" altLang="en-US" dirty="0"/>
          </a:p>
          <a:p>
            <a:endParaRPr lang="en-US" altLang="en-US" dirty="0"/>
          </a:p>
          <a:p>
            <a:endParaRPr lang="en-US" altLang="en-US" dirty="0"/>
          </a:p>
          <a:p>
            <a:endParaRPr lang="en-US" altLang="en-US" dirty="0"/>
          </a:p>
          <a:p>
            <a:endParaRPr lang="en-US" altLang="en-US" dirty="0"/>
          </a:p>
          <a:p>
            <a:endParaRPr lang="en-US" altLang="en-US" dirty="0"/>
          </a:p>
          <a:p>
            <a:r>
              <a:rPr lang="en-US" altLang="en-US" dirty="0"/>
              <a:t>High frequency, distributed capacitance and </a:t>
            </a:r>
            <a:r>
              <a:rPr lang="en-US" altLang="en-US" dirty="0">
                <a:latin typeface="Symbol" pitchFamily="18" charset="2"/>
              </a:rPr>
              <a:t>u</a:t>
            </a:r>
            <a:r>
              <a:rPr lang="en-US" altLang="en-US" baseline="-25000" dirty="0"/>
              <a:t>r</a:t>
            </a:r>
            <a:r>
              <a:rPr lang="en-US" altLang="en-US" sz="1200" baseline="-25000" dirty="0"/>
              <a:t> </a:t>
            </a:r>
            <a:r>
              <a:rPr lang="en-US" altLang="en-US" dirty="0"/>
              <a:t>reduction</a:t>
            </a:r>
          </a:p>
          <a:p>
            <a:pPr>
              <a:buFont typeface="Wingdings" pitchFamily="2" charset="2"/>
              <a:buNone/>
            </a:pPr>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20</a:t>
            </a:fld>
            <a:endParaRPr lang="en-US" dirty="0"/>
          </a:p>
        </p:txBody>
      </p:sp>
    </p:spTree>
    <p:extLst>
      <p:ext uri="{BB962C8B-B14F-4D97-AF65-F5344CB8AC3E}">
        <p14:creationId xmlns:p14="http://schemas.microsoft.com/office/powerpoint/2010/main" val="35299059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part one of this video series, we saw how parasitic capacitance due to routing a ground plane under an common mode filter inductor can decrease its effectiveness at higher frequencies.</a:t>
            </a:r>
          </a:p>
          <a:p>
            <a:endParaRPr lang="en-US" baseline="0" dirty="0"/>
          </a:p>
          <a:p>
            <a:r>
              <a:rPr lang="en-US" dirty="0"/>
              <a:t>This figure illustrates</a:t>
            </a:r>
            <a:r>
              <a:rPr lang="en-US" baseline="0" dirty="0"/>
              <a:t> magnetic coupling between circuits. In this case, it is two toroidal inductors, but the same thing can happen with current loops in a PCB layout.</a:t>
            </a:r>
          </a:p>
          <a:p>
            <a:endParaRPr lang="en-US" baseline="0" dirty="0"/>
          </a:p>
          <a:p>
            <a:r>
              <a:rPr lang="en-US" baseline="0" dirty="0"/>
              <a:t>Because of the physical orientation, the flux lines generated by one inductor can induce currents in the other inductor.</a:t>
            </a:r>
          </a:p>
          <a:p>
            <a:endParaRPr lang="en-US" baseline="0" dirty="0"/>
          </a:p>
          <a:p>
            <a:r>
              <a:rPr lang="en-US" baseline="0" dirty="0"/>
              <a:t>This is yet another reason why it is critical to minimize loop area of switching currents.</a:t>
            </a:r>
          </a:p>
          <a:p>
            <a:endParaRPr lang="en-US" baseline="0" dirty="0"/>
          </a:p>
          <a:p>
            <a:r>
              <a:rPr lang="en-US" baseline="0" dirty="0"/>
              <a:t>To mitigate issues caused by magnetic coupling, filter inductors should be oriented such that the flux lines can not couple to the windings, or different core shapes can be used that provide better magnetic shielding.</a:t>
            </a: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21</a:t>
            </a:fld>
            <a:endParaRPr lang="en-US" dirty="0"/>
          </a:p>
        </p:txBody>
      </p:sp>
    </p:spTree>
    <p:extLst>
      <p:ext uri="{BB962C8B-B14F-4D97-AF65-F5344CB8AC3E}">
        <p14:creationId xmlns:p14="http://schemas.microsoft.com/office/powerpoint/2010/main" val="24059808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a:t>
            </a:r>
            <a:r>
              <a:rPr lang="en-US" baseline="0" dirty="0"/>
              <a:t> is a list of some tips when laying out an EMI input filter.</a:t>
            </a:r>
          </a:p>
          <a:p>
            <a:endParaRPr lang="en-US" baseline="0" dirty="0"/>
          </a:p>
          <a:p>
            <a:r>
              <a:rPr lang="en-US" baseline="0" dirty="0"/>
              <a:t>Don’t place components near noise sources</a:t>
            </a:r>
          </a:p>
          <a:p>
            <a:endParaRPr lang="en-US" baseline="0" dirty="0"/>
          </a:p>
          <a:p>
            <a:r>
              <a:rPr lang="en-US" baseline="0" dirty="0"/>
              <a:t>Avoid routing ground planes under the common mode choke</a:t>
            </a:r>
          </a:p>
          <a:p>
            <a:endParaRPr lang="en-US" baseline="0" dirty="0"/>
          </a:p>
          <a:p>
            <a:r>
              <a:rPr lang="en-US" baseline="0" dirty="0"/>
              <a:t>Be mindful of trace resistance</a:t>
            </a:r>
          </a:p>
          <a:p>
            <a:endParaRPr lang="en-US" baseline="0" dirty="0"/>
          </a:p>
          <a:p>
            <a:r>
              <a:rPr lang="en-US" baseline="0" dirty="0"/>
              <a:t>Adhere the applicable safety requirements for spacing between high voltage etches.</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22</a:t>
            </a:fld>
            <a:endParaRPr lang="en-US" dirty="0"/>
          </a:p>
        </p:txBody>
      </p:sp>
    </p:spTree>
    <p:extLst>
      <p:ext uri="{BB962C8B-B14F-4D97-AF65-F5344CB8AC3E}">
        <p14:creationId xmlns:p14="http://schemas.microsoft.com/office/powerpoint/2010/main" val="25537093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a:t>
            </a:r>
            <a:r>
              <a:rPr lang="en-US" baseline="0" dirty="0"/>
              <a:t> it comes to safety in power supplies, we are primarily concerned with separating hazardous voltages from all user accessible points.</a:t>
            </a:r>
          </a:p>
          <a:p>
            <a:endParaRPr lang="en-US" baseline="0" dirty="0"/>
          </a:p>
          <a:p>
            <a:r>
              <a:rPr lang="en-US" baseline="0" dirty="0"/>
              <a:t>To accomplish this, we define two different spacing requirements, called </a:t>
            </a:r>
            <a:r>
              <a:rPr lang="en-US" baseline="0" dirty="0" err="1"/>
              <a:t>creepage</a:t>
            </a:r>
            <a:r>
              <a:rPr lang="en-US" baseline="0" dirty="0"/>
              <a:t> and clearance.  A visual description of these two terms, as related to power supplies is shown here.</a:t>
            </a:r>
          </a:p>
          <a:p>
            <a:endParaRPr lang="en-US" baseline="0" dirty="0"/>
          </a:p>
          <a:p>
            <a:r>
              <a:rPr lang="en-US" baseline="0" dirty="0"/>
              <a:t>Clearance is the shortest path between two conductors through air.  </a:t>
            </a:r>
            <a:r>
              <a:rPr lang="en-US" baseline="0" dirty="0" err="1"/>
              <a:t>Creepage</a:t>
            </a:r>
            <a:r>
              <a:rPr lang="en-US" baseline="0" dirty="0"/>
              <a:t> is the distance between two conductors along a surface.  Techniques like barriers and air gaps can be used to increase clearance and </a:t>
            </a:r>
            <a:r>
              <a:rPr lang="en-US" baseline="0" dirty="0" err="1"/>
              <a:t>creepage</a:t>
            </a:r>
            <a:r>
              <a:rPr lang="en-US" baseline="0" dirty="0"/>
              <a:t> distances.</a:t>
            </a:r>
          </a:p>
          <a:p>
            <a:endParaRPr lang="en-US" baseline="0" dirty="0"/>
          </a:p>
          <a:p>
            <a:r>
              <a:rPr lang="en-US" baseline="0" dirty="0"/>
              <a:t>How much </a:t>
            </a:r>
            <a:r>
              <a:rPr lang="en-US" baseline="0" dirty="0" err="1"/>
              <a:t>creepage</a:t>
            </a:r>
            <a:r>
              <a:rPr lang="en-US" baseline="0" dirty="0"/>
              <a:t> and clearance spacing is needed for a particular application is dependent on many factors, like pollution degree, AC voltage, and working voltage.  In addition, three different classes of insulation are defined: functional, basic/supplementary, and reinforced.</a:t>
            </a:r>
          </a:p>
          <a:p>
            <a:endParaRPr lang="en-US" baseline="0" dirty="0"/>
          </a:p>
          <a:p>
            <a:r>
              <a:rPr lang="en-US" baseline="0" dirty="0" err="1"/>
              <a:t>Saftey</a:t>
            </a:r>
            <a:r>
              <a:rPr lang="en-US" baseline="0" dirty="0"/>
              <a:t> standards are complex and can vary by application, so a safety expert should always be consulted to ensure your layout has adequate spacing.</a:t>
            </a:r>
          </a:p>
          <a:p>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23</a:t>
            </a:fld>
            <a:endParaRPr lang="en-US" dirty="0"/>
          </a:p>
        </p:txBody>
      </p:sp>
    </p:spTree>
    <p:extLst>
      <p:ext uri="{BB962C8B-B14F-4D97-AF65-F5344CB8AC3E}">
        <p14:creationId xmlns:p14="http://schemas.microsoft.com/office/powerpoint/2010/main" val="21773918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Ground planes are very beneficial to a power supply layout.  They lower the resistance and</a:t>
            </a:r>
            <a:r>
              <a:rPr lang="en-US" baseline="0" dirty="0"/>
              <a:t> inductance for ground currents.  </a:t>
            </a:r>
          </a:p>
          <a:p>
            <a:endParaRPr lang="en-US" baseline="0" dirty="0"/>
          </a:p>
          <a:p>
            <a:r>
              <a:rPr lang="en-US" baseline="0" dirty="0"/>
              <a:t>They also serve as a heat spreader, allowing heat to transfer laterally through the board, reducing hot spots.</a:t>
            </a:r>
          </a:p>
          <a:p>
            <a:endParaRPr lang="en-US" baseline="0" dirty="0"/>
          </a:p>
          <a:p>
            <a:r>
              <a:rPr lang="en-US" baseline="0" dirty="0"/>
              <a:t>It usually good practice to flood empty areas with ground to make use of the empty space.</a:t>
            </a:r>
          </a:p>
          <a:p>
            <a:endParaRPr lang="en-US" baseline="0" dirty="0"/>
          </a:p>
          <a:p>
            <a:r>
              <a:rPr lang="en-US" baseline="0" dirty="0"/>
              <a:t>In multi layer boards, try to keep at least one internal layer as an unbroken ground plane, if possible.</a:t>
            </a:r>
          </a:p>
          <a:p>
            <a:endParaRPr lang="en-US" baseline="0" dirty="0"/>
          </a:p>
          <a:p>
            <a:r>
              <a:rPr lang="en-US" baseline="0" dirty="0"/>
              <a:t>In single layer boards, use wire jumpers to avoid cutting up the ground plane to much.</a:t>
            </a:r>
          </a:p>
          <a:p>
            <a:endParaRPr lang="en-US" baseline="0" dirty="0"/>
          </a:p>
          <a:p>
            <a:r>
              <a:rPr lang="en-US" baseline="0" dirty="0"/>
              <a:t>Flood ground under </a:t>
            </a:r>
            <a:r>
              <a:rPr lang="en-US" baseline="0" dirty="0" err="1"/>
              <a:t>Ics</a:t>
            </a:r>
            <a:r>
              <a:rPr lang="en-US" baseline="0" dirty="0"/>
              <a:t> as much as possible.</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24</a:t>
            </a:fld>
            <a:endParaRPr lang="en-US" dirty="0"/>
          </a:p>
        </p:txBody>
      </p:sp>
    </p:spTree>
    <p:extLst>
      <p:ext uri="{BB962C8B-B14F-4D97-AF65-F5344CB8AC3E}">
        <p14:creationId xmlns:p14="http://schemas.microsoft.com/office/powerpoint/2010/main" val="38926414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Placement of critical small</a:t>
            </a:r>
            <a:r>
              <a:rPr lang="en-US" baseline="0" dirty="0"/>
              <a:t> signal components can be just as important as the layout of the power stage.</a:t>
            </a:r>
          </a:p>
          <a:p>
            <a:endParaRPr lang="en-US" baseline="0" dirty="0"/>
          </a:p>
          <a:p>
            <a:r>
              <a:rPr lang="en-US" baseline="0" dirty="0"/>
              <a:t>Consider the image shown here.  This is the current sense signal from the PFC boost.  It is filtered by </a:t>
            </a:r>
            <a:r>
              <a:rPr lang="en-US" baseline="0" dirty="0" err="1"/>
              <a:t>Rf</a:t>
            </a:r>
            <a:r>
              <a:rPr lang="en-US" baseline="0" dirty="0"/>
              <a:t> and Cf.  If these components are placed far away from the pin of the IC as shown at left, noise from the switch node can </a:t>
            </a:r>
            <a:r>
              <a:rPr lang="en-US" baseline="0" dirty="0" err="1"/>
              <a:t>capacitively</a:t>
            </a:r>
            <a:r>
              <a:rPr lang="en-US" baseline="0" dirty="0"/>
              <a:t> couple into the signal.</a:t>
            </a:r>
          </a:p>
          <a:p>
            <a:endParaRPr lang="en-US" baseline="0" dirty="0"/>
          </a:p>
          <a:p>
            <a:r>
              <a:rPr lang="en-US" baseline="0" dirty="0"/>
              <a:t>By placing the components near the IC, the etch between </a:t>
            </a:r>
            <a:r>
              <a:rPr lang="en-US" baseline="0" dirty="0" err="1"/>
              <a:t>Rf</a:t>
            </a:r>
            <a:r>
              <a:rPr lang="en-US" baseline="0" dirty="0"/>
              <a:t>, </a:t>
            </a:r>
            <a:r>
              <a:rPr lang="en-US" baseline="0" dirty="0" err="1"/>
              <a:t>Cf</a:t>
            </a:r>
            <a:r>
              <a:rPr lang="en-US" baseline="0" dirty="0"/>
              <a:t> and the IC is shortened, reducing the parasitic capacitance.  Additionally, ground </a:t>
            </a:r>
            <a:r>
              <a:rPr lang="en-US" baseline="0" dirty="0" err="1"/>
              <a:t>vias</a:t>
            </a:r>
            <a:r>
              <a:rPr lang="en-US" baseline="0" dirty="0"/>
              <a:t> should be placed near the ground pins of the IC and the ground connection of the capacitor to minimize inductive impedance on the ground connections.</a:t>
            </a: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25</a:t>
            </a:fld>
            <a:endParaRPr lang="en-US" dirty="0"/>
          </a:p>
        </p:txBody>
      </p:sp>
    </p:spTree>
    <p:extLst>
      <p:ext uri="{BB962C8B-B14F-4D97-AF65-F5344CB8AC3E}">
        <p14:creationId xmlns:p14="http://schemas.microsoft.com/office/powerpoint/2010/main" val="37654406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000" dirty="0"/>
              <a:t>Datasheet</a:t>
            </a:r>
            <a:r>
              <a:rPr lang="en-US" altLang="en-US" sz="1000" baseline="0" dirty="0"/>
              <a:t>s often contain useful guidelines for placement and routing of critical components and traces.</a:t>
            </a:r>
            <a:endParaRPr lang="en-US" altLang="en-US" sz="1000" dirty="0"/>
          </a:p>
          <a:p>
            <a:endParaRPr lang="en-US" altLang="en-US" sz="1000" dirty="0"/>
          </a:p>
          <a:p>
            <a:r>
              <a:rPr lang="en-US" altLang="en-US" sz="1000" dirty="0"/>
              <a:t>Many control IC’s recognize noisy/quiet circuit areas and pin out the IC accordingly</a:t>
            </a:r>
          </a:p>
          <a:p>
            <a:endParaRPr lang="en-US" altLang="en-US" sz="1000" dirty="0"/>
          </a:p>
          <a:p>
            <a:r>
              <a:rPr lang="en-US" altLang="en-US" sz="1000" dirty="0"/>
              <a:t>Some even provide separate pins for power and analog grounds</a:t>
            </a:r>
          </a:p>
          <a:p>
            <a:endParaRPr lang="en-US" altLang="en-US" sz="1000" dirty="0"/>
          </a:p>
          <a:p>
            <a:r>
              <a:rPr lang="en-US" altLang="en-US" sz="1000" dirty="0"/>
              <a:t>It is good design practice to</a:t>
            </a:r>
            <a:r>
              <a:rPr lang="en-US" altLang="en-US" sz="1000" baseline="0" dirty="0"/>
              <a:t> </a:t>
            </a:r>
            <a:r>
              <a:rPr lang="en-US" altLang="en-US" sz="1000" dirty="0"/>
              <a:t>plan the layout around the IC pin out, and keep high currents away from the noise sensitive</a:t>
            </a:r>
            <a:r>
              <a:rPr lang="en-US" altLang="en-US" sz="1000" baseline="0" dirty="0"/>
              <a:t> components</a:t>
            </a:r>
            <a:r>
              <a:rPr lang="en-US" altLang="en-US" sz="1000" dirty="0"/>
              <a:t>.</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26</a:t>
            </a:fld>
            <a:endParaRPr lang="en-US" dirty="0"/>
          </a:p>
        </p:txBody>
      </p:sp>
    </p:spTree>
    <p:extLst>
      <p:ext uri="{BB962C8B-B14F-4D97-AF65-F5344CB8AC3E}">
        <p14:creationId xmlns:p14="http://schemas.microsoft.com/office/powerpoint/2010/main" val="30277768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latin typeface="+mn-lt"/>
              </a:rPr>
              <a:t>It is also</a:t>
            </a:r>
            <a:r>
              <a:rPr lang="en-US" sz="1800" baseline="0" dirty="0">
                <a:latin typeface="+mn-lt"/>
              </a:rPr>
              <a:t> very important to consider how heat will flow from hot components through the board </a:t>
            </a:r>
            <a:r>
              <a:rPr lang="en-US" sz="1800" dirty="0">
                <a:latin typeface="+mn-lt"/>
              </a:rPr>
              <a:t>when you do the PCB layout. </a:t>
            </a:r>
          </a:p>
          <a:p>
            <a:endParaRPr lang="en-US" sz="1800" dirty="0">
              <a:latin typeface="+mn-lt"/>
            </a:endParaRPr>
          </a:p>
          <a:p>
            <a:r>
              <a:rPr lang="en-US" sz="1800" dirty="0">
                <a:latin typeface="+mn-lt"/>
              </a:rPr>
              <a:t>Solid ground planes are very important to spread the heat across the layer and help the heat get out of components,</a:t>
            </a:r>
            <a:r>
              <a:rPr lang="en-US" sz="1800" baseline="0" dirty="0">
                <a:latin typeface="+mn-lt"/>
              </a:rPr>
              <a:t> including </a:t>
            </a:r>
            <a:r>
              <a:rPr lang="en-US" sz="1800" dirty="0">
                <a:latin typeface="+mn-lt"/>
              </a:rPr>
              <a:t>the IC. </a:t>
            </a:r>
          </a:p>
          <a:p>
            <a:endParaRPr lang="en-US" sz="1800" dirty="0">
              <a:latin typeface="+mn-lt"/>
            </a:endParaRPr>
          </a:p>
          <a:p>
            <a:r>
              <a:rPr lang="en-US" sz="1800" dirty="0">
                <a:latin typeface="+mn-lt"/>
              </a:rPr>
              <a:t>The other thing that's important to include is thermal vias to spread the heat to other layers. </a:t>
            </a:r>
          </a:p>
          <a:p>
            <a:endParaRPr lang="en-US" sz="1800" dirty="0">
              <a:latin typeface="+mn-lt"/>
            </a:endParaRPr>
          </a:p>
          <a:p>
            <a:r>
              <a:rPr lang="en-US" sz="1800" dirty="0">
                <a:latin typeface="+mn-lt"/>
              </a:rPr>
              <a:t>The image shown here highlights the flow of heat out of an IC. </a:t>
            </a:r>
          </a:p>
          <a:p>
            <a:endParaRPr lang="en-US" sz="1800" dirty="0">
              <a:latin typeface="+mn-lt"/>
            </a:endParaRPr>
          </a:p>
          <a:p>
            <a:r>
              <a:rPr lang="en-US" sz="1800" dirty="0">
                <a:latin typeface="+mn-lt"/>
              </a:rPr>
              <a:t>Vias provide perpendicular conduction down to different layers, and then you have lateral conduction on the layers to spread the heat across the board. </a:t>
            </a:r>
          </a:p>
          <a:p>
            <a:endParaRPr lang="en-US" sz="1800" dirty="0">
              <a:latin typeface="+mn-lt"/>
            </a:endParaRPr>
          </a:p>
          <a:p>
            <a:r>
              <a:rPr lang="en-US" sz="1800" dirty="0">
                <a:latin typeface="+mn-lt"/>
              </a:rPr>
              <a:t>Then the heat gets out of the board through convection and radiation. </a:t>
            </a:r>
          </a:p>
          <a:p>
            <a:endParaRPr lang="en-US" sz="1800" dirty="0">
              <a:latin typeface="+mn-lt"/>
            </a:endParaRPr>
          </a:p>
          <a:p>
            <a:r>
              <a:rPr lang="en-US" sz="1800" dirty="0">
                <a:latin typeface="+mn-lt"/>
              </a:rPr>
              <a:t>Usually, in the data sheet, we include a recommended footprint with a thermal via pattern to get the best performance of the IC. </a:t>
            </a:r>
          </a:p>
          <a:p>
            <a:endParaRPr lang="en-US" dirty="0"/>
          </a:p>
        </p:txBody>
      </p:sp>
      <p:sp>
        <p:nvSpPr>
          <p:cNvPr id="4" name="Slide Number Placeholder 3"/>
          <p:cNvSpPr>
            <a:spLocks noGrp="1"/>
          </p:cNvSpPr>
          <p:nvPr>
            <p:ph type="sldNum" sz="quarter" idx="10"/>
          </p:nvPr>
        </p:nvSpPr>
        <p:spPr/>
        <p:txBody>
          <a:bodyPr/>
          <a:lstStyle/>
          <a:p>
            <a:fld id="{AD3C77AC-8992-489A-B72D-DEA807DD4241}" type="slidenum">
              <a:rPr lang="en-US" smtClean="0"/>
              <a:t>27</a:t>
            </a:fld>
            <a:endParaRPr lang="en-US" dirty="0"/>
          </a:p>
        </p:txBody>
      </p:sp>
    </p:spTree>
    <p:extLst>
      <p:ext uri="{BB962C8B-B14F-4D97-AF65-F5344CB8AC3E}">
        <p14:creationId xmlns:p14="http://schemas.microsoft.com/office/powerpoint/2010/main" val="18292085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latin typeface="+mn-lt"/>
              </a:rPr>
              <a:t>Now let’s see</a:t>
            </a:r>
            <a:r>
              <a:rPr lang="en-US" sz="1800" baseline="0" dirty="0">
                <a:latin typeface="+mn-lt"/>
              </a:rPr>
              <a:t> an example of proper and improper thermal management.</a:t>
            </a:r>
            <a:endParaRPr lang="en-US" sz="1800" dirty="0">
              <a:latin typeface="+mn-lt"/>
            </a:endParaRPr>
          </a:p>
          <a:p>
            <a:endParaRPr lang="en-US" sz="1800" dirty="0">
              <a:latin typeface="+mn-lt"/>
            </a:endParaRPr>
          </a:p>
          <a:p>
            <a:r>
              <a:rPr lang="en-US" sz="1800" dirty="0">
                <a:latin typeface="+mn-lt"/>
              </a:rPr>
              <a:t>In these thermal images the same part is operating in a very similar layout in the same operating conditions. </a:t>
            </a:r>
          </a:p>
          <a:p>
            <a:endParaRPr lang="en-US" sz="1800" dirty="0">
              <a:latin typeface="+mn-lt"/>
            </a:endParaRPr>
          </a:p>
          <a:p>
            <a:r>
              <a:rPr lang="en-US" sz="1800" dirty="0">
                <a:latin typeface="+mn-lt"/>
              </a:rPr>
              <a:t>Notice that on board A, the max temperature</a:t>
            </a:r>
            <a:r>
              <a:rPr lang="en-US" sz="1800" baseline="0" dirty="0">
                <a:latin typeface="+mn-lt"/>
              </a:rPr>
              <a:t> on the back of the board is </a:t>
            </a:r>
            <a:r>
              <a:rPr lang="en-US" sz="1800" dirty="0">
                <a:latin typeface="+mn-lt"/>
              </a:rPr>
              <a:t>62.6 degrees C, where board B-- the max temperature on the back</a:t>
            </a:r>
            <a:r>
              <a:rPr lang="en-US" sz="1800" baseline="0" dirty="0">
                <a:latin typeface="+mn-lt"/>
              </a:rPr>
              <a:t> </a:t>
            </a:r>
            <a:r>
              <a:rPr lang="en-US" sz="1800" dirty="0">
                <a:latin typeface="+mn-lt"/>
              </a:rPr>
              <a:t>is 52.2 degrees C. </a:t>
            </a:r>
          </a:p>
          <a:p>
            <a:endParaRPr lang="en-US" sz="1800" dirty="0">
              <a:latin typeface="+mn-lt"/>
            </a:endParaRPr>
          </a:p>
          <a:p>
            <a:r>
              <a:rPr lang="en-US" sz="1800" dirty="0">
                <a:latin typeface="+mn-lt"/>
              </a:rPr>
              <a:t>On</a:t>
            </a:r>
            <a:r>
              <a:rPr lang="en-US" sz="1800" baseline="0" dirty="0">
                <a:latin typeface="+mn-lt"/>
              </a:rPr>
              <a:t> the top side, the IC on board A is 22 degrees hotter than on board B.</a:t>
            </a:r>
            <a:endParaRPr lang="en-US" sz="1800" dirty="0">
              <a:latin typeface="+mn-lt"/>
            </a:endParaRPr>
          </a:p>
          <a:p>
            <a:endParaRPr lang="en-US" sz="1800" dirty="0">
              <a:latin typeface="+mn-lt"/>
            </a:endParaRPr>
          </a:p>
          <a:p>
            <a:r>
              <a:rPr lang="en-US" sz="1800" dirty="0">
                <a:latin typeface="+mn-lt"/>
              </a:rPr>
              <a:t>So why is board A so much hotter than board B? </a:t>
            </a:r>
          </a:p>
          <a:p>
            <a:endParaRPr lang="en-US" sz="1800" dirty="0">
              <a:latin typeface="+mn-lt"/>
            </a:endParaRPr>
          </a:p>
          <a:p>
            <a:r>
              <a:rPr lang="en-US" sz="1800" dirty="0">
                <a:latin typeface="+mn-lt"/>
              </a:rPr>
              <a:t>Remember the same part operating with the same operating conditions, and the only difference is the PCB layout. </a:t>
            </a:r>
          </a:p>
          <a:p>
            <a:endParaRPr lang="en-US" sz="1800" dirty="0">
              <a:latin typeface="+mn-lt"/>
            </a:endParaRPr>
          </a:p>
          <a:p>
            <a:r>
              <a:rPr lang="en-US" sz="1800" dirty="0">
                <a:latin typeface="+mn-lt"/>
              </a:rPr>
              <a:t>--------- Pause ------------</a:t>
            </a:r>
          </a:p>
          <a:p>
            <a:endParaRPr lang="en-US" sz="1800" dirty="0">
              <a:latin typeface="+mn-lt"/>
            </a:endParaRPr>
          </a:p>
          <a:p>
            <a:r>
              <a:rPr lang="en-US" sz="1800" dirty="0">
                <a:latin typeface="+mn-lt"/>
              </a:rPr>
              <a:t>-------- next animation --------------</a:t>
            </a:r>
          </a:p>
          <a:p>
            <a:endParaRPr lang="en-US" sz="1800" dirty="0">
              <a:latin typeface="+mn-lt"/>
            </a:endParaRPr>
          </a:p>
          <a:p>
            <a:r>
              <a:rPr lang="en-US" sz="1800" dirty="0">
                <a:latin typeface="+mn-lt"/>
              </a:rPr>
              <a:t>Look very closely at board A, there is a trace cutting through the ground plane on the back of the board.</a:t>
            </a:r>
          </a:p>
          <a:p>
            <a:endParaRPr lang="en-US" sz="1800" dirty="0">
              <a:latin typeface="+mn-lt"/>
            </a:endParaRPr>
          </a:p>
          <a:p>
            <a:r>
              <a:rPr lang="en-US" sz="1800" dirty="0">
                <a:latin typeface="+mn-lt"/>
              </a:rPr>
              <a:t>You can see this in the thermal image by the line that prevents the heat from spreading across the rest of the backside of the PCB. </a:t>
            </a:r>
          </a:p>
          <a:p>
            <a:endParaRPr lang="en-US" sz="1800" dirty="0">
              <a:latin typeface="+mn-lt"/>
            </a:endParaRPr>
          </a:p>
          <a:p>
            <a:r>
              <a:rPr lang="en-US" sz="1800" dirty="0">
                <a:latin typeface="+mn-lt"/>
              </a:rPr>
              <a:t>So just adding this one trace on board A increases the operating temperature of the IC by 20 degrees C. </a:t>
            </a:r>
          </a:p>
          <a:p>
            <a:endParaRPr lang="en-US" sz="1800" dirty="0">
              <a:latin typeface="+mn-lt"/>
            </a:endParaRPr>
          </a:p>
          <a:p>
            <a:r>
              <a:rPr lang="en-US" sz="1800" dirty="0">
                <a:latin typeface="+mn-lt"/>
              </a:rPr>
              <a:t>And actually, on board B, with a better layout, the Schottky diode is now the hottest component on the board. It's no longer the IC. </a:t>
            </a:r>
          </a:p>
          <a:p>
            <a:endParaRPr lang="en-US" dirty="0"/>
          </a:p>
        </p:txBody>
      </p:sp>
      <p:sp>
        <p:nvSpPr>
          <p:cNvPr id="4" name="Slide Number Placeholder 3"/>
          <p:cNvSpPr>
            <a:spLocks noGrp="1"/>
          </p:cNvSpPr>
          <p:nvPr>
            <p:ph type="sldNum" sz="quarter" idx="10"/>
          </p:nvPr>
        </p:nvSpPr>
        <p:spPr/>
        <p:txBody>
          <a:bodyPr/>
          <a:lstStyle/>
          <a:p>
            <a:fld id="{AD3C77AC-8992-489A-B72D-DEA807DD4241}" type="slidenum">
              <a:rPr lang="en-US" smtClean="0"/>
              <a:t>28</a:t>
            </a:fld>
            <a:endParaRPr lang="en-US" dirty="0"/>
          </a:p>
        </p:txBody>
      </p:sp>
    </p:spTree>
    <p:extLst>
      <p:ext uri="{BB962C8B-B14F-4D97-AF65-F5344CB8AC3E}">
        <p14:creationId xmlns:p14="http://schemas.microsoft.com/office/powerpoint/2010/main" val="14805119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next section,</a:t>
            </a:r>
            <a:r>
              <a:rPr lang="en-US" baseline="0" dirty="0"/>
              <a:t> we will walk through the typical process for laying out a power supply using a UCC28710 primary side regulated flyback with synchronous rectification as an example.</a:t>
            </a:r>
          </a:p>
          <a:p>
            <a:endParaRPr lang="en-US" baseline="0" dirty="0"/>
          </a:p>
          <a:p>
            <a:r>
              <a:rPr lang="en-US" baseline="0" dirty="0"/>
              <a:t>Assuming the schematic is complete, the first task is to gather all important information.</a:t>
            </a:r>
          </a:p>
          <a:p>
            <a:r>
              <a:rPr lang="en-US" baseline="0" dirty="0"/>
              <a:t>This includes:</a:t>
            </a:r>
          </a:p>
          <a:p>
            <a:r>
              <a:rPr lang="en-US" baseline="0" dirty="0"/>
              <a:t>Board size, shape and number of layers</a:t>
            </a:r>
          </a:p>
          <a:p>
            <a:r>
              <a:rPr lang="en-US" baseline="0" dirty="0"/>
              <a:t>What components need to be in fixed locations, like the input and output connectors</a:t>
            </a:r>
          </a:p>
          <a:p>
            <a:r>
              <a:rPr lang="en-US" baseline="0" dirty="0"/>
              <a:t>Are there any keep out areas or areas with restricted height?</a:t>
            </a:r>
          </a:p>
          <a:p>
            <a:r>
              <a:rPr lang="en-US" baseline="0" dirty="0"/>
              <a:t>What are your </a:t>
            </a:r>
            <a:r>
              <a:rPr lang="en-US" baseline="0" dirty="0" err="1"/>
              <a:t>creepage</a:t>
            </a:r>
            <a:r>
              <a:rPr lang="en-US" baseline="0" dirty="0"/>
              <a:t> and clearance requirements?</a:t>
            </a:r>
          </a:p>
          <a:p>
            <a:endParaRPr lang="en-US" baseline="0" dirty="0"/>
          </a:p>
          <a:p>
            <a:r>
              <a:rPr lang="en-US" baseline="0" dirty="0"/>
              <a:t>In addition to this, we’ll repeat it again, you must understand the circuit.  Identify the</a:t>
            </a:r>
          </a:p>
          <a:p>
            <a:r>
              <a:rPr lang="en-US" baseline="0" dirty="0"/>
              <a:t>High current paths</a:t>
            </a:r>
          </a:p>
          <a:p>
            <a:r>
              <a:rPr lang="en-US" baseline="0" dirty="0"/>
              <a:t>High di/</a:t>
            </a:r>
            <a:r>
              <a:rPr lang="en-US" baseline="0" dirty="0" err="1"/>
              <a:t>dt</a:t>
            </a:r>
            <a:r>
              <a:rPr lang="en-US" baseline="0" dirty="0"/>
              <a:t> paths</a:t>
            </a:r>
          </a:p>
          <a:p>
            <a:r>
              <a:rPr lang="en-US" baseline="0" dirty="0"/>
              <a:t>High dv/</a:t>
            </a:r>
            <a:r>
              <a:rPr lang="en-US" baseline="0" dirty="0" err="1"/>
              <a:t>dt</a:t>
            </a:r>
            <a:r>
              <a:rPr lang="en-US" baseline="0" dirty="0"/>
              <a:t> nodes</a:t>
            </a:r>
          </a:p>
          <a:p>
            <a:r>
              <a:rPr lang="en-US" baseline="0" dirty="0"/>
              <a:t>Hot parts</a:t>
            </a:r>
          </a:p>
          <a:p>
            <a:endParaRPr lang="en-US" baseline="0" dirty="0"/>
          </a:p>
          <a:p>
            <a:r>
              <a:rPr lang="en-US" baseline="0" dirty="0"/>
              <a:t>Now, your ready to get started.  Place all the larger components first.  Imagine the flow of power and currents from input to output.  Place components in the power stage such that loop inductance will be minimized on high di/</a:t>
            </a:r>
            <a:r>
              <a:rPr lang="en-US" baseline="0" dirty="0" err="1"/>
              <a:t>dt</a:t>
            </a:r>
            <a:r>
              <a:rPr lang="en-US" baseline="0" dirty="0"/>
              <a:t> paths, and switch node capacitance will be minimized.  Reduce the length of high current paths.  </a:t>
            </a: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29</a:t>
            </a:fld>
            <a:endParaRPr lang="en-US" dirty="0"/>
          </a:p>
        </p:txBody>
      </p:sp>
    </p:spTree>
    <p:extLst>
      <p:ext uri="{BB962C8B-B14F-4D97-AF65-F5344CB8AC3E}">
        <p14:creationId xmlns:p14="http://schemas.microsoft.com/office/powerpoint/2010/main" val="820985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layout important?</a:t>
            </a:r>
          </a:p>
          <a:p>
            <a:endParaRPr lang="en-US" dirty="0"/>
          </a:p>
          <a:p>
            <a:r>
              <a:rPr lang="en-US" dirty="0"/>
              <a:t>The</a:t>
            </a:r>
            <a:r>
              <a:rPr lang="en-US" baseline="0" dirty="0"/>
              <a:t> PCB is arguably the most complex component in a design.  </a:t>
            </a:r>
          </a:p>
          <a:p>
            <a:endParaRPr lang="en-US" baseline="0" dirty="0"/>
          </a:p>
          <a:p>
            <a:r>
              <a:rPr lang="en-US" baseline="0" dirty="0"/>
              <a:t>In switching power supplies layout is especially critical for success.  </a:t>
            </a:r>
          </a:p>
          <a:p>
            <a:endParaRPr lang="en-US" baseline="0" dirty="0"/>
          </a:p>
          <a:p>
            <a:r>
              <a:rPr lang="en-US" baseline="0" dirty="0"/>
              <a:t>As we will see, parasitic elements in a PCB layout can </a:t>
            </a:r>
            <a:r>
              <a:rPr lang="en-US" baseline="0" dirty="0" err="1"/>
              <a:t>wreek</a:t>
            </a:r>
            <a:r>
              <a:rPr lang="en-US" baseline="0" dirty="0"/>
              <a:t> havoc in a power supply.  A bad layout can truly ruin a perfectly good design.</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a:t>
            </a:fld>
            <a:endParaRPr lang="en-US" dirty="0"/>
          </a:p>
        </p:txBody>
      </p:sp>
    </p:spTree>
    <p:extLst>
      <p:ext uri="{BB962C8B-B14F-4D97-AF65-F5344CB8AC3E}">
        <p14:creationId xmlns:p14="http://schemas.microsoft.com/office/powerpoint/2010/main" val="41810291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a:t>
            </a:r>
            <a:r>
              <a:rPr lang="en-US" baseline="0" dirty="0"/>
              <a:t> finish placing any remaining power path components.</a:t>
            </a:r>
          </a:p>
          <a:p>
            <a:endParaRPr lang="en-US" baseline="0" dirty="0"/>
          </a:p>
          <a:p>
            <a:r>
              <a:rPr lang="en-US" baseline="0" dirty="0"/>
              <a:t>Followed by ICs, like the primary controller and the UCC24610 synchronous rectifier driver in this example.  Make sure to put the controller in a quiet location, not under the transformer.</a:t>
            </a:r>
          </a:p>
          <a:p>
            <a:endParaRPr lang="en-US" baseline="0" dirty="0"/>
          </a:p>
          <a:p>
            <a:r>
              <a:rPr lang="en-US" baseline="0" dirty="0"/>
              <a:t>Then place the smaller components like resistors, capacitors, and small signal diodes and transistors.</a:t>
            </a:r>
          </a:p>
          <a:p>
            <a:endParaRPr lang="en-US" baseline="0" dirty="0"/>
          </a:p>
          <a:p>
            <a:r>
              <a:rPr lang="en-US" baseline="0" dirty="0"/>
              <a:t>Inevitably, you will need to shuffle some parts around in the process. </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30</a:t>
            </a:fld>
            <a:endParaRPr lang="en-US" dirty="0"/>
          </a:p>
        </p:txBody>
      </p:sp>
    </p:spTree>
    <p:extLst>
      <p:ext uri="{BB962C8B-B14F-4D97-AF65-F5344CB8AC3E}">
        <p14:creationId xmlns:p14="http://schemas.microsoft.com/office/powerpoint/2010/main" val="23686544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you are ready to start routing.  In this picture, the top layer is shown in blue, and the bottom layer is shown in red.</a:t>
            </a:r>
          </a:p>
          <a:p>
            <a:endParaRPr lang="en-US" baseline="0" dirty="0"/>
          </a:p>
          <a:p>
            <a:r>
              <a:rPr lang="en-US" baseline="0" dirty="0"/>
              <a:t>Start by routing the power path.  </a:t>
            </a:r>
          </a:p>
          <a:p>
            <a:endParaRPr lang="en-US" baseline="0" dirty="0"/>
          </a:p>
          <a:p>
            <a:r>
              <a:rPr lang="en-US" baseline="0" dirty="0"/>
              <a:t>Use wide etch for the higher current paths, like the output and return.</a:t>
            </a:r>
          </a:p>
          <a:p>
            <a:endParaRPr lang="en-US" baseline="0" dirty="0"/>
          </a:p>
          <a:p>
            <a:r>
              <a:rPr lang="en-US" baseline="0" dirty="0"/>
              <a:t>Minimize the copper tied to the switch nodes, both on the secondary and the primary.  </a:t>
            </a:r>
          </a:p>
          <a:p>
            <a:endParaRPr lang="en-US" baseline="0" dirty="0"/>
          </a:p>
          <a:p>
            <a:r>
              <a:rPr lang="en-US" baseline="0" dirty="0"/>
              <a:t>Minimize loop area for the high di/</a:t>
            </a:r>
            <a:r>
              <a:rPr lang="en-US" baseline="0" dirty="0" err="1"/>
              <a:t>dt</a:t>
            </a:r>
            <a:r>
              <a:rPr lang="en-US" baseline="0" dirty="0"/>
              <a:t> paths.  The high di/</a:t>
            </a:r>
            <a:r>
              <a:rPr lang="en-US" baseline="0" dirty="0" err="1"/>
              <a:t>dt</a:t>
            </a:r>
            <a:r>
              <a:rPr lang="en-US" baseline="0" dirty="0"/>
              <a:t> path on the primary is shown in yellow.  The high di/</a:t>
            </a:r>
            <a:r>
              <a:rPr lang="en-US" baseline="0" dirty="0" err="1"/>
              <a:t>dt</a:t>
            </a:r>
            <a:r>
              <a:rPr lang="en-US" baseline="0" dirty="0"/>
              <a:t> path on the secondary is shown in red.</a:t>
            </a:r>
          </a:p>
          <a:p>
            <a:endParaRPr lang="en-US" baseline="0" dirty="0"/>
          </a:p>
          <a:p>
            <a:r>
              <a:rPr lang="en-US" baseline="0" dirty="0"/>
              <a:t>Next, route the signal etch.  Keep them away from the switched nodes where high dv/</a:t>
            </a:r>
            <a:r>
              <a:rPr lang="en-US" baseline="0" dirty="0" err="1"/>
              <a:t>dt</a:t>
            </a:r>
            <a:r>
              <a:rPr lang="en-US" baseline="0" dirty="0"/>
              <a:t> is present, and keep noise sensitive etch runs short.</a:t>
            </a:r>
          </a:p>
          <a:p>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31</a:t>
            </a:fld>
            <a:endParaRPr lang="en-US" dirty="0"/>
          </a:p>
        </p:txBody>
      </p:sp>
    </p:spTree>
    <p:extLst>
      <p:ext uri="{BB962C8B-B14F-4D97-AF65-F5344CB8AC3E}">
        <p14:creationId xmlns:p14="http://schemas.microsoft.com/office/powerpoint/2010/main" val="16689407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final step is</a:t>
            </a:r>
            <a:r>
              <a:rPr lang="en-US" baseline="0" dirty="0"/>
              <a:t> to pour the ground planes.</a:t>
            </a:r>
          </a:p>
          <a:p>
            <a:endParaRPr lang="en-US" baseline="0" dirty="0"/>
          </a:p>
          <a:p>
            <a:r>
              <a:rPr lang="en-US" baseline="0" dirty="0"/>
              <a:t>Flood empty areas with ground.   In this example, there are two grounds: one on the secondary and one on the primary.</a:t>
            </a:r>
          </a:p>
          <a:p>
            <a:endParaRPr lang="en-US" baseline="0" dirty="0"/>
          </a:p>
          <a:p>
            <a:r>
              <a:rPr lang="en-US" baseline="0" dirty="0"/>
              <a:t>Place ground </a:t>
            </a:r>
            <a:r>
              <a:rPr lang="en-US" baseline="0" dirty="0" err="1"/>
              <a:t>vias</a:t>
            </a:r>
            <a:r>
              <a:rPr lang="en-US" baseline="0" dirty="0"/>
              <a:t> near the ICs and critical components to minimize inductance on the ground paths.</a:t>
            </a:r>
          </a:p>
          <a:p>
            <a:endParaRPr lang="en-US" baseline="0" dirty="0"/>
          </a:p>
          <a:p>
            <a:r>
              <a:rPr lang="en-US" baseline="0" dirty="0"/>
              <a:t>Check the ground pours for blockages, and move etch and parts around to help clear ground paths as necessary.</a:t>
            </a:r>
          </a:p>
          <a:p>
            <a:endParaRPr lang="en-US" baseline="0" dirty="0"/>
          </a:p>
          <a:p>
            <a:r>
              <a:rPr lang="en-US" baseline="0" dirty="0"/>
              <a:t>Finally, get a buddy to review your work and revise as necessary.</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32</a:t>
            </a:fld>
            <a:endParaRPr lang="en-US" dirty="0"/>
          </a:p>
        </p:txBody>
      </p:sp>
    </p:spTree>
    <p:extLst>
      <p:ext uri="{BB962C8B-B14F-4D97-AF65-F5344CB8AC3E}">
        <p14:creationId xmlns:p14="http://schemas.microsoft.com/office/powerpoint/2010/main" val="29190866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summary, we have discussed some the key things to consider when laying out your power supply.</a:t>
            </a:r>
          </a:p>
          <a:p>
            <a:endParaRPr lang="en-US" baseline="0" dirty="0"/>
          </a:p>
          <a:p>
            <a:r>
              <a:rPr lang="en-US" baseline="0" dirty="0"/>
              <a:t>It is critical that you must understand how your circuit operates, and where high current, di/</a:t>
            </a:r>
            <a:r>
              <a:rPr lang="en-US" baseline="0" dirty="0" err="1"/>
              <a:t>dt</a:t>
            </a:r>
            <a:r>
              <a:rPr lang="en-US" baseline="0" dirty="0"/>
              <a:t> and dv/</a:t>
            </a:r>
            <a:r>
              <a:rPr lang="en-US" baseline="0" dirty="0" err="1"/>
              <a:t>dt</a:t>
            </a:r>
            <a:r>
              <a:rPr lang="en-US" baseline="0" dirty="0"/>
              <a:t> are present.</a:t>
            </a:r>
          </a:p>
          <a:p>
            <a:endParaRPr lang="en-US" baseline="0" dirty="0"/>
          </a:p>
          <a:p>
            <a:r>
              <a:rPr lang="en-US" baseline="0" dirty="0"/>
              <a:t>You must now how the three parasitic elements, resistance, inductance, and capacitance are manifested so that you can mitigate them.</a:t>
            </a:r>
          </a:p>
          <a:p>
            <a:endParaRPr lang="en-US" baseline="0" dirty="0"/>
          </a:p>
          <a:p>
            <a:r>
              <a:rPr lang="en-US" baseline="0" dirty="0"/>
              <a:t>You must now how placement of your components and routing will affect EMI.</a:t>
            </a:r>
          </a:p>
          <a:p>
            <a:endParaRPr lang="en-US" baseline="0" dirty="0"/>
          </a:p>
          <a:p>
            <a:r>
              <a:rPr lang="en-US" baseline="0" dirty="0"/>
              <a:t>Know the safety requirements for your application before beginning the layout.</a:t>
            </a:r>
          </a:p>
          <a:p>
            <a:endParaRPr lang="en-US" baseline="0" dirty="0"/>
          </a:p>
          <a:p>
            <a:r>
              <a:rPr lang="en-US" baseline="0" dirty="0"/>
              <a:t>Understand how heat flows through a PCB.</a:t>
            </a:r>
          </a:p>
          <a:p>
            <a:endParaRPr lang="en-US" baseline="0" dirty="0"/>
          </a:p>
          <a:p>
            <a:r>
              <a:rPr lang="en-US" baseline="0" dirty="0"/>
              <a:t>A good procedure for layout begins by placing large parts, then smaller parts, routing the power paths, then the signal </a:t>
            </a:r>
            <a:r>
              <a:rPr lang="en-US" baseline="0" dirty="0" err="1"/>
              <a:t>etchs</a:t>
            </a:r>
            <a:r>
              <a:rPr lang="en-US" baseline="0" dirty="0"/>
              <a:t>, and finally pouring the ground planes.</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33</a:t>
            </a:fld>
            <a:endParaRPr lang="en-US" dirty="0"/>
          </a:p>
        </p:txBody>
      </p:sp>
    </p:spTree>
    <p:extLst>
      <p:ext uri="{BB962C8B-B14F-4D97-AF65-F5344CB8AC3E}">
        <p14:creationId xmlns:p14="http://schemas.microsoft.com/office/powerpoint/2010/main" val="40896733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Texas Instruments offers </a:t>
            </a:r>
            <a:r>
              <a:rPr lang="en-US" baseline="0" dirty="0"/>
              <a:t>numerous resources for layout guidance.  Some of the references used to generate this video are available on the TI website at the addresses shown here.</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34</a:t>
            </a:fld>
            <a:endParaRPr lang="en-US" dirty="0"/>
          </a:p>
        </p:txBody>
      </p:sp>
    </p:spTree>
    <p:extLst>
      <p:ext uri="{BB962C8B-B14F-4D97-AF65-F5344CB8AC3E}">
        <p14:creationId xmlns:p14="http://schemas.microsoft.com/office/powerpoint/2010/main" val="2991229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video is split into two parts.  </a:t>
            </a:r>
          </a:p>
          <a:p>
            <a:endParaRPr lang="en-US" dirty="0"/>
          </a:p>
          <a:p>
            <a:r>
              <a:rPr lang="en-US" dirty="0"/>
              <a:t>In</a:t>
            </a:r>
            <a:r>
              <a:rPr lang="en-US" baseline="0" dirty="0"/>
              <a:t> this first video, we will be focusing on parasitic elements, which include resistance, inductance, and capacitance.  </a:t>
            </a:r>
          </a:p>
          <a:p>
            <a:endParaRPr lang="en-US" baseline="0" dirty="0"/>
          </a:p>
          <a:p>
            <a:r>
              <a:rPr lang="en-US" baseline="0" dirty="0"/>
              <a:t>We will look at the how these parasitic elements are manifested, their effects, and how to mitigate them.</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a:t>
            </a:fld>
            <a:endParaRPr lang="en-US" dirty="0"/>
          </a:p>
        </p:txBody>
      </p:sp>
    </p:spTree>
    <p:extLst>
      <p:ext uri="{BB962C8B-B14F-4D97-AF65-F5344CB8AC3E}">
        <p14:creationId xmlns:p14="http://schemas.microsoft.com/office/powerpoint/2010/main" val="1300715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3C77AC-8992-489A-B72D-DEA807DD4241}" type="slidenum">
              <a:rPr lang="en-US" smtClean="0"/>
              <a:t>5</a:t>
            </a:fld>
            <a:endParaRPr lang="en-US" dirty="0"/>
          </a:p>
        </p:txBody>
      </p:sp>
    </p:spTree>
    <p:extLst>
      <p:ext uri="{BB962C8B-B14F-4D97-AF65-F5344CB8AC3E}">
        <p14:creationId xmlns:p14="http://schemas.microsoft.com/office/powerpoint/2010/main" val="1829208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Layout begins</a:t>
            </a:r>
            <a:r>
              <a:rPr lang="en-US" baseline="0" dirty="0"/>
              <a:t> with the schematic. A clean schematic makes it much easier to create a clean layout.  Functional groups of components should be placed together on the schematic, as they will be on the actual layout.  </a:t>
            </a:r>
          </a:p>
          <a:p>
            <a:pPr marL="0" indent="0">
              <a:buFontTx/>
              <a:buNone/>
            </a:pPr>
            <a:endParaRPr lang="en-US" baseline="0" dirty="0"/>
          </a:p>
          <a:p>
            <a:pPr marL="0" indent="0">
              <a:buFontTx/>
              <a:buNone/>
            </a:pPr>
            <a:r>
              <a:rPr lang="en-US" baseline="0" dirty="0"/>
              <a:t>This schematic from the TIDA-00443 reference design featuring the UCC28180 PFC boost controller is a good example.</a:t>
            </a:r>
          </a:p>
          <a:p>
            <a:pPr marL="0" indent="0">
              <a:buFontTx/>
              <a:buNone/>
            </a:pPr>
            <a:endParaRPr lang="en-US" baseline="0" dirty="0"/>
          </a:p>
          <a:p>
            <a:pPr marL="0" indent="0">
              <a:buFontTx/>
              <a:buNone/>
            </a:pPr>
            <a:r>
              <a:rPr lang="en-US" baseline="0" dirty="0"/>
              <a:t>For a successful layout, you, the engineer must completely understand the circuit.  Items like:</a:t>
            </a:r>
          </a:p>
          <a:p>
            <a:pPr marL="171450" indent="-171450">
              <a:buFontTx/>
              <a:buChar char="-"/>
            </a:pPr>
            <a:r>
              <a:rPr lang="en-US" baseline="0" dirty="0"/>
              <a:t>Where are the high current paths</a:t>
            </a:r>
          </a:p>
          <a:p>
            <a:pPr marL="171450" indent="-171450">
              <a:buFontTx/>
              <a:buChar char="-"/>
            </a:pPr>
            <a:r>
              <a:rPr lang="en-US" baseline="0" dirty="0"/>
              <a:t>Where are there switching currents</a:t>
            </a:r>
          </a:p>
          <a:p>
            <a:pPr marL="171450" indent="-171450">
              <a:buFontTx/>
              <a:buChar char="-"/>
            </a:pPr>
            <a:r>
              <a:rPr lang="en-US" baseline="0" dirty="0"/>
              <a:t>What nodes have switching voltage waveforms with high dv/</a:t>
            </a:r>
            <a:r>
              <a:rPr lang="en-US" baseline="0" dirty="0" err="1"/>
              <a:t>dt</a:t>
            </a:r>
            <a:endParaRPr lang="en-US" baseline="0" dirty="0"/>
          </a:p>
          <a:p>
            <a:pPr marL="171450" indent="-171450">
              <a:buFontTx/>
              <a:buChar char="-"/>
            </a:pPr>
            <a:r>
              <a:rPr lang="en-US" baseline="0" dirty="0"/>
              <a:t>How much power loss is in each component</a:t>
            </a:r>
          </a:p>
          <a:p>
            <a:pPr marL="171450" indent="-171450">
              <a:buFontTx/>
              <a:buChar char="-"/>
            </a:pPr>
            <a:r>
              <a:rPr lang="en-US" baseline="0" dirty="0"/>
              <a:t>What safety rules apply to the application</a:t>
            </a:r>
          </a:p>
          <a:p>
            <a:pPr marL="171450" indent="-171450">
              <a:buFontTx/>
              <a:buChar char="-"/>
            </a:pPr>
            <a:r>
              <a:rPr lang="en-US" baseline="0" dirty="0"/>
              <a:t>How to filter and reduce EMI</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6</a:t>
            </a:fld>
            <a:endParaRPr lang="en-US" dirty="0"/>
          </a:p>
        </p:txBody>
      </p:sp>
    </p:spTree>
    <p:extLst>
      <p:ext uri="{BB962C8B-B14F-4D97-AF65-F5344CB8AC3E}">
        <p14:creationId xmlns:p14="http://schemas.microsoft.com/office/powerpoint/2010/main" val="14716081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Resistance of components is always</a:t>
            </a:r>
            <a:r>
              <a:rPr lang="en-US" baseline="0" dirty="0"/>
              <a:t> a problem in power supplies because it degrades regulation and creates power loss which leads to decreased efficiency and excess heat.</a:t>
            </a:r>
          </a:p>
          <a:p>
            <a:endParaRPr lang="en-US" baseline="0" dirty="0"/>
          </a:p>
          <a:p>
            <a:r>
              <a:rPr lang="en-US" baseline="0" dirty="0"/>
              <a:t>Even though we pick devices based on their resistance, the resistance of PCB traces is often overlooked.</a:t>
            </a:r>
          </a:p>
          <a:p>
            <a:endParaRPr lang="en-US" baseline="0" dirty="0"/>
          </a:p>
          <a:p>
            <a:r>
              <a:rPr lang="en-US" baseline="0" dirty="0"/>
              <a:t>Resistance of a conductor is determined by its resistivity and physical dimensions, as shown here.  Resistance is proportional to the length and inversely proportional to the cross sectional area.  So, to minimize resistance, we would want to use short traces with a large cross-sectional area.</a:t>
            </a:r>
          </a:p>
          <a:p>
            <a:endParaRPr lang="en-US" baseline="0" dirty="0"/>
          </a:p>
          <a:p>
            <a:r>
              <a:rPr lang="en-US" baseline="0" dirty="0"/>
              <a:t>The table here lists the resistivity for some common materials used in power supply construction.  It is interesting to note that many materials used in soldering and plating such as Tin and lead are not nearly as good conductors as copper.</a:t>
            </a:r>
          </a:p>
          <a:p>
            <a:endParaRPr lang="en-US" baseline="0" dirty="0"/>
          </a:p>
          <a:p>
            <a:r>
              <a:rPr lang="en-US" baseline="0" dirty="0"/>
              <a:t>It is also important to realize that the resistivity of copper increases with temperature at approximately 4000 ppm per degree C, or roughly 40% for a 100 </a:t>
            </a:r>
            <a:r>
              <a:rPr lang="en-US" baseline="0" dirty="0" err="1"/>
              <a:t>deg</a:t>
            </a:r>
            <a:r>
              <a:rPr lang="en-US" baseline="0" dirty="0"/>
              <a:t> C rise.</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7</a:t>
            </a:fld>
            <a:endParaRPr lang="en-US" dirty="0"/>
          </a:p>
        </p:txBody>
      </p:sp>
    </p:spTree>
    <p:extLst>
      <p:ext uri="{BB962C8B-B14F-4D97-AF65-F5344CB8AC3E}">
        <p14:creationId xmlns:p14="http://schemas.microsoft.com/office/powerpoint/2010/main" val="3610029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simple way to estimate</a:t>
            </a:r>
            <a:r>
              <a:rPr lang="en-US" baseline="0" dirty="0"/>
              <a:t> the resistance of a PCB trace is to use a technique called counting the squares.</a:t>
            </a:r>
          </a:p>
          <a:p>
            <a:endParaRPr lang="en-US" baseline="0" dirty="0"/>
          </a:p>
          <a:p>
            <a:r>
              <a:rPr lang="en-US" baseline="0" dirty="0"/>
              <a:t>From the resistance formula, if the conductor’s length and width are the same, they cancel out, and the resistance of that square conductor is simply the resistivity divided by the thickness.</a:t>
            </a:r>
          </a:p>
          <a:p>
            <a:endParaRPr lang="en-US" baseline="0" dirty="0"/>
          </a:p>
          <a:p>
            <a:r>
              <a:rPr lang="en-US" baseline="0" dirty="0"/>
              <a:t>Once the resistance per square is calculated, the designer can estimate the number of squares in a PCB trace and multiply by the resistance per square to get the total trace resistance.</a:t>
            </a:r>
          </a:p>
          <a:p>
            <a:endParaRPr lang="en-US" baseline="0" dirty="0"/>
          </a:p>
          <a:p>
            <a:r>
              <a:rPr lang="en-US" baseline="0" dirty="0"/>
              <a:t>It is much easier to remember that one square of 1 ounce copper is approximately 0.5 </a:t>
            </a:r>
            <a:r>
              <a:rPr lang="en-US" baseline="0" dirty="0" err="1"/>
              <a:t>milli</a:t>
            </a:r>
            <a:r>
              <a:rPr lang="en-US" baseline="0" dirty="0"/>
              <a:t> ohms than to try to remember the resistivity of copper and measuring trace widths and lengths.</a:t>
            </a:r>
          </a:p>
          <a:p>
            <a:endParaRPr lang="en-US" baseline="0" dirty="0"/>
          </a:p>
          <a:p>
            <a:r>
              <a:rPr lang="en-US" baseline="0" dirty="0"/>
              <a:t>In the example shown here, on the left side of the current sense resistor there are two squares in series, with 1 ounce copper this results in 1 milliohm of total resistance.</a:t>
            </a:r>
          </a:p>
          <a:p>
            <a:endParaRPr lang="en-US" baseline="0" dirty="0"/>
          </a:p>
          <a:p>
            <a:r>
              <a:rPr lang="en-US" baseline="0" dirty="0"/>
              <a:t>On the right side there are two squares in parallel from the edge of the resistor to the ground connection, for a total resistance of around 0.25 milliohms.</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8</a:t>
            </a:fld>
            <a:endParaRPr lang="en-US" dirty="0"/>
          </a:p>
        </p:txBody>
      </p:sp>
    </p:spTree>
    <p:extLst>
      <p:ext uri="{BB962C8B-B14F-4D97-AF65-F5344CB8AC3E}">
        <p14:creationId xmlns:p14="http://schemas.microsoft.com/office/powerpoint/2010/main" val="860514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a:t>
            </a:r>
            <a:r>
              <a:rPr lang="en-US" baseline="0" dirty="0"/>
              <a:t>n often overlooked current path is through the board vertically.  For example from the top of the board to the bottom through </a:t>
            </a:r>
            <a:r>
              <a:rPr lang="en-US" baseline="0" dirty="0" err="1"/>
              <a:t>vias</a:t>
            </a:r>
            <a:r>
              <a:rPr lang="en-US" baseline="0" dirty="0"/>
              <a:t>.</a:t>
            </a:r>
          </a:p>
          <a:p>
            <a:endParaRPr lang="en-US" baseline="0" dirty="0"/>
          </a:p>
          <a:p>
            <a:r>
              <a:rPr lang="en-US" baseline="0" dirty="0"/>
              <a:t>The figure here shows the calculation of the via resistance for an outer diameter of 20 mils and inner diameter of 18 mils.  This results in around 0.67 milliohms.  </a:t>
            </a:r>
          </a:p>
          <a:p>
            <a:endParaRPr lang="en-US" baseline="0" dirty="0"/>
          </a:p>
          <a:p>
            <a:r>
              <a:rPr lang="en-US" baseline="0" dirty="0"/>
              <a:t>This seems insignificant, but consider that 10A flowing through a single such via would result in 7mV of drop and 67 </a:t>
            </a:r>
            <a:r>
              <a:rPr lang="en-US" baseline="0" dirty="0" err="1"/>
              <a:t>mW</a:t>
            </a:r>
            <a:r>
              <a:rPr lang="en-US" baseline="0" dirty="0"/>
              <a:t> of loss.  </a:t>
            </a:r>
          </a:p>
          <a:p>
            <a:endParaRPr lang="en-US" baseline="0" dirty="0"/>
          </a:p>
          <a:p>
            <a:r>
              <a:rPr lang="en-US" baseline="0" dirty="0"/>
              <a:t>High current paths require multiple </a:t>
            </a:r>
            <a:r>
              <a:rPr lang="en-US" baseline="0" dirty="0" err="1"/>
              <a:t>vias</a:t>
            </a:r>
            <a:r>
              <a:rPr lang="en-US" baseline="0" dirty="0"/>
              <a:t> and larger </a:t>
            </a:r>
            <a:r>
              <a:rPr lang="en-US" baseline="0" dirty="0" err="1"/>
              <a:t>vias</a:t>
            </a:r>
            <a:r>
              <a:rPr lang="en-US" baseline="0" dirty="0"/>
              <a:t> with more cross-sectional area.  A good rule of thumb is to limit the current per via to 1 to 3A.</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9</a:t>
            </a:fld>
            <a:endParaRPr lang="en-US" dirty="0"/>
          </a:p>
        </p:txBody>
      </p:sp>
    </p:spTree>
    <p:extLst>
      <p:ext uri="{BB962C8B-B14F-4D97-AF65-F5344CB8AC3E}">
        <p14:creationId xmlns:p14="http://schemas.microsoft.com/office/powerpoint/2010/main" val="4020818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03BA23CF-AA30-4A18-B744-605C3E9DBF0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7"/>
            <a:ext cx="7772400" cy="1021557"/>
          </a:xfrm>
        </p:spPr>
        <p:txBody>
          <a:bodyPr anchor="t"/>
          <a:lstStyle>
            <a:lvl1pPr algn="l">
              <a:defRPr sz="3300" b="1" cap="all">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700"/>
            </a:lvl1pPr>
            <a:lvl2pPr marL="380895" indent="0">
              <a:buNone/>
              <a:defRPr sz="1500"/>
            </a:lvl2pPr>
            <a:lvl3pPr marL="761790" indent="0">
              <a:buNone/>
              <a:defRPr sz="1300"/>
            </a:lvl3pPr>
            <a:lvl4pPr marL="1142683" indent="0">
              <a:buNone/>
              <a:defRPr sz="1200"/>
            </a:lvl4pPr>
            <a:lvl5pPr marL="1523573" indent="0">
              <a:buNone/>
              <a:defRPr sz="1200"/>
            </a:lvl5pPr>
            <a:lvl6pPr marL="1904467" indent="0">
              <a:buNone/>
              <a:defRPr sz="1200"/>
            </a:lvl6pPr>
            <a:lvl7pPr marL="2285362" indent="0">
              <a:buNone/>
              <a:defRPr sz="1200"/>
            </a:lvl7pPr>
            <a:lvl8pPr marL="2666253" indent="0">
              <a:buNone/>
              <a:defRPr sz="1200"/>
            </a:lvl8pPr>
            <a:lvl9pPr marL="3047146" indent="0">
              <a:buNone/>
              <a:defRPr sz="1200"/>
            </a:lvl9pPr>
          </a:lstStyle>
          <a:p>
            <a:pPr lvl="0"/>
            <a:r>
              <a:rPr lang="en-US"/>
              <a:t>Edit Master text styles</a:t>
            </a:r>
          </a:p>
        </p:txBody>
      </p:sp>
      <p:sp>
        <p:nvSpPr>
          <p:cNvPr id="4" name="Rectangle 6"/>
          <p:cNvSpPr>
            <a:spLocks noGrp="1" noChangeArrowheads="1"/>
          </p:cNvSpPr>
          <p:nvPr>
            <p:ph type="sldNum" sz="quarter" idx="10"/>
          </p:nvPr>
        </p:nvSpPr>
        <p:spPr>
          <a:xfrm>
            <a:off x="6638925" y="4537472"/>
            <a:ext cx="2133600" cy="154782"/>
          </a:xfrm>
          <a:ln/>
        </p:spPr>
        <p:txBody>
          <a:bodyPr/>
          <a:lstStyle>
            <a:lvl1pPr>
              <a:defRPr/>
            </a:lvl1pPr>
          </a:lstStyle>
          <a:p>
            <a:pPr>
              <a:defRPr/>
            </a:pPr>
            <a:fld id="{4E6118DC-F0C3-4C61-9EEA-2C495CD04587}"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333375" y="889398"/>
            <a:ext cx="4157663"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3438" y="889398"/>
            <a:ext cx="4157662"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Edit Master text styles</a:t>
            </a:r>
          </a:p>
        </p:txBody>
      </p:sp>
      <p:sp>
        <p:nvSpPr>
          <p:cNvPr id="4" name="Content Placeholder 3"/>
          <p:cNvSpPr>
            <a:spLocks noGrp="1"/>
          </p:cNvSpPr>
          <p:nvPr>
            <p:ph sz="half" idx="2"/>
          </p:nvPr>
        </p:nvSpPr>
        <p:spPr>
          <a:xfrm>
            <a:off x="457200" y="1631157"/>
            <a:ext cx="4040188"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Edit Master text styles</a:t>
            </a:r>
          </a:p>
        </p:txBody>
      </p:sp>
      <p:sp>
        <p:nvSpPr>
          <p:cNvPr id="6" name="Content Placeholder 5"/>
          <p:cNvSpPr>
            <a:spLocks noGrp="1"/>
          </p:cNvSpPr>
          <p:nvPr>
            <p:ph sz="quarter" idx="4"/>
          </p:nvPr>
        </p:nvSpPr>
        <p:spPr>
          <a:xfrm>
            <a:off x="4645028" y="1631157"/>
            <a:ext cx="4041775"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8"/>
          </a:xfrm>
        </p:spPr>
        <p:txBody>
          <a:bodyPr anchor="b"/>
          <a:lstStyle>
            <a:lvl1pPr algn="l">
              <a:defRPr sz="2700" b="1">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3575050" y="204788"/>
            <a:ext cx="5111750" cy="4389835"/>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076325"/>
            <a:ext cx="3008313" cy="3518298"/>
          </a:xfrm>
        </p:spPr>
        <p:txBody>
          <a:bodyPr/>
          <a:lstStyle>
            <a:lvl1pPr marL="0" indent="0">
              <a:buNone/>
              <a:defRPr sz="1700"/>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a:t>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9B97EEC-B5BC-42C5-B73F-31CC660D4D8A}"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3"/>
          </a:xfrm>
        </p:spPr>
        <p:txBody>
          <a:bodyPr anchor="b"/>
          <a:lstStyle>
            <a:lvl1pPr algn="l">
              <a:defRPr sz="2300" b="1">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1792288" y="459582"/>
            <a:ext cx="5486400" cy="3086100"/>
          </a:xfrm>
        </p:spPr>
        <p:txBody>
          <a:bodyPr/>
          <a:lstStyle>
            <a:lvl1pPr marL="0" indent="0">
              <a:buNone/>
              <a:defRPr sz="2700"/>
            </a:lvl1pPr>
            <a:lvl2pPr marL="380895" indent="0">
              <a:buNone/>
              <a:defRPr sz="2300"/>
            </a:lvl2pPr>
            <a:lvl3pPr marL="761790" indent="0">
              <a:buNone/>
              <a:defRPr sz="2000"/>
            </a:lvl3pPr>
            <a:lvl4pPr marL="1142683" indent="0">
              <a:buNone/>
              <a:defRPr sz="1700"/>
            </a:lvl4pPr>
            <a:lvl5pPr marL="1523573" indent="0">
              <a:buNone/>
              <a:defRPr sz="1700"/>
            </a:lvl5pPr>
            <a:lvl6pPr marL="1904467" indent="0">
              <a:buNone/>
              <a:defRPr sz="1700"/>
            </a:lvl6pPr>
            <a:lvl7pPr marL="2285362" indent="0">
              <a:buNone/>
              <a:defRPr sz="1700"/>
            </a:lvl7pPr>
            <a:lvl8pPr marL="2666253" indent="0">
              <a:buNone/>
              <a:defRPr sz="1700"/>
            </a:lvl8pPr>
            <a:lvl9pPr marL="3047146" indent="0">
              <a:buNone/>
              <a:defRPr sz="1700"/>
            </a:lvl9pPr>
          </a:lstStyle>
          <a:p>
            <a:pPr lvl="0"/>
            <a:r>
              <a:rPr lang="en-US" noProof="0"/>
              <a:t>Click icon to add picture</a:t>
            </a:r>
          </a:p>
        </p:txBody>
      </p:sp>
      <p:sp>
        <p:nvSpPr>
          <p:cNvPr id="4" name="Text Placeholder 3"/>
          <p:cNvSpPr>
            <a:spLocks noGrp="1"/>
          </p:cNvSpPr>
          <p:nvPr>
            <p:ph type="body" sz="half" idx="2"/>
          </p:nvPr>
        </p:nvSpPr>
        <p:spPr>
          <a:xfrm>
            <a:off x="1792288" y="4025503"/>
            <a:ext cx="5486400" cy="603647"/>
          </a:xfr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Aft>
                <a:spcPct val="0"/>
              </a:spcAft>
              <a:buNone/>
              <a:defRPr lang="en-US" sz="1700" smtClean="0">
                <a:solidFill>
                  <a:schemeClr val="tx1"/>
                </a:solidFill>
                <a:latin typeface="+mn-lt"/>
                <a:ea typeface="+mn-ea"/>
                <a:cs typeface="+mn-cs"/>
              </a:defRPr>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a:t>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E55F34B-1C25-4090-A4A7-9CEE84F430B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34FE2BCE-81FD-49AD-8F3F-8C803C0A8918}"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3" y="107157"/>
            <a:ext cx="2141537" cy="4301728"/>
          </a:xfrm>
        </p:spPr>
        <p:txBody>
          <a:bodyPr vert="eaVert"/>
          <a:lstStyle>
            <a:lvl1pPr>
              <a:defRPr>
                <a:solidFill>
                  <a:schemeClr val="tx2"/>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231775" y="107157"/>
            <a:ext cx="6275388" cy="430172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9AB3E699-3BC5-4E82-A48B-54CC42B0E66D}"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5A376EF-9F60-DF48-B8CB-F1963F50440E}"/>
              </a:ext>
            </a:extLst>
          </p:cNvPr>
          <p:cNvGrpSpPr/>
          <p:nvPr userDrawn="1"/>
        </p:nvGrpSpPr>
        <p:grpSpPr>
          <a:xfrm>
            <a:off x="1" y="4613950"/>
            <a:ext cx="8826500" cy="388620"/>
            <a:chOff x="0" y="6321425"/>
            <a:chExt cx="10591800" cy="466344"/>
          </a:xfrm>
        </p:grpSpPr>
        <p:sp>
          <p:nvSpPr>
            <p:cNvPr id="8" name="Rectangle 7">
              <a:extLst>
                <a:ext uri="{FF2B5EF4-FFF2-40B4-BE49-F238E27FC236}">
                  <a16:creationId xmlns:a16="http://schemas.microsoft.com/office/drawing/2014/main"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27" descr="ti_logo_powerpoint_1_line.png">
              <a:extLst>
                <a:ext uri="{FF2B5EF4-FFF2-40B4-BE49-F238E27FC236}">
                  <a16:creationId xmlns:a16="http://schemas.microsoft.com/office/drawing/2014/main" id="{A9DC8D7C-1574-044A-9444-0EA11A68F73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015657" y="53602"/>
            <a:ext cx="2022164" cy="268568"/>
          </a:xfrm>
          <a:prstGeom prst="rect">
            <a:avLst/>
          </a:prstGeom>
        </p:spPr>
      </p:pic>
      <p:sp>
        <p:nvSpPr>
          <p:cNvPr id="10" name="Title 1"/>
          <p:cNvSpPr>
            <a:spLocks noGrp="1"/>
          </p:cNvSpPr>
          <p:nvPr>
            <p:ph type="title"/>
          </p:nvPr>
        </p:nvSpPr>
        <p:spPr>
          <a:xfrm>
            <a:off x="342900" y="152812"/>
            <a:ext cx="7599230" cy="557784"/>
          </a:xfrm>
        </p:spPr>
        <p:txBody>
          <a:bodyPr>
            <a:normAutofit/>
          </a:bodyPr>
          <a:lstStyle>
            <a:lvl1pPr>
              <a:defRPr sz="2800" b="1">
                <a:solidFill>
                  <a:schemeClr val="tx1"/>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237428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9AC919B-4D01-4240-BDFD-860B66B017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656105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F557F9C-1201-3A47-8D2D-7E98BF45F03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
        <p:nvSpPr>
          <p:cNvPr id="10"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912764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DD158AE-82CC-924D-B2D9-111EE21E38D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54564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BC35851-DCE0-F247-A73D-CE5DAF7E1A2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236614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4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6DE67D-74D6-E24F-A53E-44A9C5B752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540414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F552890-0675-5942-BD45-247DCD612F5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64" y="86"/>
            <a:ext cx="9166479" cy="5143413"/>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bg1"/>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endParaRPr lang="en-US" dirty="0"/>
          </a:p>
        </p:txBody>
      </p:sp>
      <p:sp>
        <p:nvSpPr>
          <p:cNvPr id="9"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7355571E-02C7-4909-A943-092A83DD3418}" type="slidenum">
              <a:rPr lang="en-US">
                <a:solidFill>
                  <a:srgbClr val="000000"/>
                </a:solidFill>
              </a:rPr>
              <a:pPr>
                <a:defRPr/>
              </a:pPr>
              <a:t>‹#›</a:t>
            </a:fld>
            <a:endParaRPr lang="en-US">
              <a:solidFill>
                <a:srgbClr val="000000"/>
              </a:solidFill>
            </a:endParaRPr>
          </a:p>
        </p:txBody>
      </p:sp>
      <p:grpSp>
        <p:nvGrpSpPr>
          <p:cNvPr id="16" name="Group 15"/>
          <p:cNvGrpSpPr/>
          <p:nvPr userDrawn="1"/>
        </p:nvGrpSpPr>
        <p:grpSpPr>
          <a:xfrm>
            <a:off x="-12526" y="4706938"/>
            <a:ext cx="8826500" cy="388620"/>
            <a:chOff x="0" y="6321425"/>
            <a:chExt cx="10591800" cy="466344"/>
          </a:xfrm>
        </p:grpSpPr>
        <p:sp>
          <p:nvSpPr>
            <p:cNvPr id="17" name="Rectangle 1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8"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04447073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B06B6E4-36B5-2A4D-8795-84CABEE4FA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bg1"/>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solidFill>
                  <a:schemeClr val="bg1"/>
                </a:solidFill>
              </a:defRPr>
            </a:lvl1pPr>
          </a:lstStyle>
          <a:p>
            <a:r>
              <a:rPr lang="en-US"/>
              <a:t>Click to edit Master subtitle style</a:t>
            </a:r>
            <a:endParaRPr lang="en-US" dirty="0"/>
          </a:p>
        </p:txBody>
      </p:sp>
      <p:sp>
        <p:nvSpPr>
          <p:cNvPr id="7" name="Rectangle 24"/>
          <p:cNvSpPr>
            <a:spLocks noGrp="1" noChangeArrowheads="1"/>
          </p:cNvSpPr>
          <p:nvPr>
            <p:ph type="sldNum" sz="quarter" idx="10"/>
          </p:nvPr>
        </p:nvSpPr>
        <p:spPr>
          <a:xfrm>
            <a:off x="6642100" y="4529137"/>
            <a:ext cx="2133600" cy="154782"/>
          </a:xfrm>
        </p:spPr>
        <p:txBody>
          <a:bodyPr/>
          <a:lstStyle>
            <a:lvl1pPr>
              <a:defRPr>
                <a:solidFill>
                  <a:schemeClr val="bg1"/>
                </a:solidFill>
              </a:defRPr>
            </a:lvl1pPr>
          </a:lstStyle>
          <a:p>
            <a:pPr>
              <a:defRPr/>
            </a:pPr>
            <a:fld id="{3C7E7816-A48B-4805-9A47-CE865F4F101F}" type="slidenum">
              <a:rPr lang="en-US" smtClean="0">
                <a:solidFill>
                  <a:srgbClr val="FFFFFF"/>
                </a:solidFill>
              </a:rPr>
              <a:pPr>
                <a:defRPr/>
              </a:pPr>
              <a:t>‹#›</a:t>
            </a:fld>
            <a:endParaRPr lang="en-US" dirty="0">
              <a:solidFill>
                <a:srgbClr val="FFFFFF"/>
              </a:solidFill>
            </a:endParaRPr>
          </a:p>
        </p:txBody>
      </p:sp>
      <p:grpSp>
        <p:nvGrpSpPr>
          <p:cNvPr id="20" name="Group 19"/>
          <p:cNvGrpSpPr/>
          <p:nvPr userDrawn="1"/>
        </p:nvGrpSpPr>
        <p:grpSpPr>
          <a:xfrm>
            <a:off x="-6263"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390289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333378" y="786357"/>
            <a:ext cx="8467725" cy="3709449"/>
          </a:xfrm>
        </p:spPr>
        <p:txBody>
          <a:bodyPr/>
          <a:lstStyle>
            <a:lvl1pPr>
              <a:spcBef>
                <a:spcPts val="667"/>
              </a:spcBef>
              <a:defRPr/>
            </a:lvl1pPr>
            <a:lvl3pPr>
              <a:defRPr sz="1500"/>
            </a:lvl3pPr>
            <a:lvl4pPr>
              <a:defRPr sz="1500"/>
            </a:lvl4pPr>
            <a:lvl5pPr>
              <a:defRPr sz="15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3"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a:p>
        </p:txBody>
      </p:sp>
      <p:sp>
        <p:nvSpPr>
          <p:cNvPr id="19" name="Rectangle 18"/>
          <p:cNvSpPr/>
          <p:nvPr userDrawn="1"/>
        </p:nvSpPr>
        <p:spPr>
          <a:xfrm>
            <a:off x="41910" y="4743450"/>
            <a:ext cx="874014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a:p>
        </p:txBody>
      </p:sp>
      <p:sp>
        <p:nvSpPr>
          <p:cNvPr id="1026" name="Rectangle 2"/>
          <p:cNvSpPr>
            <a:spLocks noGrp="1" noChangeArrowheads="1"/>
          </p:cNvSpPr>
          <p:nvPr>
            <p:ph type="title"/>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333378" y="794149"/>
            <a:ext cx="8467725" cy="3701653"/>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30" name="Rectangle 6"/>
          <p:cNvSpPr>
            <a:spLocks noGrp="1" noChangeArrowheads="1"/>
          </p:cNvSpPr>
          <p:nvPr>
            <p:ph type="sldNum" sz="quarter" idx="4"/>
          </p:nvPr>
        </p:nvSpPr>
        <p:spPr bwMode="auto">
          <a:xfrm>
            <a:off x="6642100" y="4537472"/>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a:defRPr/>
            </a:pPr>
            <a:fld id="{B6C70261-DCF8-4A97-9502-E8EEF2364CDE}" type="slidenum">
              <a:rPr lang="en-US"/>
              <a:pPr>
                <a:defRPr/>
              </a:pPr>
              <a:t>‹#›</a:t>
            </a:fld>
            <a:endParaRPr lang="en-US"/>
          </a:p>
        </p:txBody>
      </p:sp>
      <p:grpSp>
        <p:nvGrpSpPr>
          <p:cNvPr id="16" name="Group 15"/>
          <p:cNvGrpSpPr/>
          <p:nvPr userDrawn="1"/>
        </p:nvGrpSpPr>
        <p:grpSpPr>
          <a:xfrm>
            <a:off x="0" y="4706938"/>
            <a:ext cx="8826500" cy="38862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7" descr="ti_logo_powerpoint_1_line.png"/>
            <p:cNvPicPr>
              <a:picLocks noChangeAspect="1"/>
            </p:cNvPicPr>
            <p:nvPr userDrawn="1"/>
          </p:nvPicPr>
          <p:blipFill>
            <a:blip r:embed="rId21" cstate="print"/>
            <a:srcRect/>
            <a:stretch>
              <a:fillRect/>
            </a:stretch>
          </p:blipFill>
          <p:spPr bwMode="auto">
            <a:xfrm>
              <a:off x="8593138" y="6440488"/>
              <a:ext cx="1874837" cy="231775"/>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719" r:id="rId1"/>
    <p:sldLayoutId id="2147483726" r:id="rId2"/>
    <p:sldLayoutId id="2147483727" r:id="rId3"/>
    <p:sldLayoutId id="2147483728" r:id="rId4"/>
    <p:sldLayoutId id="2147483729" r:id="rId5"/>
    <p:sldLayoutId id="2147483730" r:id="rId6"/>
    <p:sldLayoutId id="2147483725" r:id="rId7"/>
    <p:sldLayoutId id="2147483733"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 id="2147483718" r:id="rId18"/>
    <p:sldLayoutId id="2147483734" r:id="rId19"/>
  </p:sldLayoutIdLst>
  <p:hf hdr="0" ftr="0" dt="0"/>
  <p:txStyles>
    <p:title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p:titleStyle>
    <p:bodyStyle>
      <a:lvl1pPr marL="189124" indent="-189124" algn="l" rtl="0" eaLnBrk="1" fontAlgn="base" hangingPunct="1">
        <a:spcBef>
          <a:spcPts val="667"/>
        </a:spcBef>
        <a:spcAft>
          <a:spcPct val="0"/>
        </a:spcAft>
        <a:buChar char="•"/>
        <a:defRPr sz="1800">
          <a:solidFill>
            <a:schemeClr val="tx1"/>
          </a:solidFill>
          <a:latin typeface="+mn-lt"/>
          <a:ea typeface="+mn-ea"/>
          <a:cs typeface="+mn-cs"/>
        </a:defRPr>
      </a:lvl1pPr>
      <a:lvl2pPr marL="478763" indent="-194416" algn="l" rtl="0" eaLnBrk="1" fontAlgn="base" hangingPunct="1">
        <a:spcBef>
          <a:spcPct val="20000"/>
        </a:spcBef>
        <a:spcAft>
          <a:spcPct val="0"/>
        </a:spcAft>
        <a:buChar char="–"/>
        <a:defRPr sz="1600">
          <a:solidFill>
            <a:schemeClr val="tx1"/>
          </a:solidFill>
          <a:latin typeface="+mn-lt"/>
        </a:defRPr>
      </a:lvl2pPr>
      <a:lvl3pPr marL="711530" indent="-137548" algn="l" rtl="0" eaLnBrk="1" fontAlgn="base" hangingPunct="1">
        <a:spcBef>
          <a:spcPct val="15000"/>
        </a:spcBef>
        <a:spcAft>
          <a:spcPct val="0"/>
        </a:spcAft>
        <a:buChar char="•"/>
        <a:defRPr sz="1600">
          <a:solidFill>
            <a:schemeClr val="tx1"/>
          </a:solidFill>
          <a:latin typeface="+mn-lt"/>
        </a:defRPr>
      </a:lvl3pPr>
      <a:lvl4pPr marL="1001168" indent="-194416" algn="l" rtl="0" eaLnBrk="1" fontAlgn="base" hangingPunct="1">
        <a:spcBef>
          <a:spcPct val="5000"/>
        </a:spcBef>
        <a:spcAft>
          <a:spcPct val="0"/>
        </a:spcAft>
        <a:buChar char="–"/>
        <a:defRPr sz="1600">
          <a:solidFill>
            <a:schemeClr val="tx1"/>
          </a:solidFill>
          <a:latin typeface="+mn-lt"/>
        </a:defRPr>
      </a:lvl4pPr>
      <a:lvl5pPr marL="1240546" indent="-144163" algn="l" rtl="0" eaLnBrk="1" fontAlgn="base" hangingPunct="1">
        <a:spcBef>
          <a:spcPct val="0"/>
        </a:spcBef>
        <a:spcAft>
          <a:spcPct val="0"/>
        </a:spcAft>
        <a:buChar char="»"/>
        <a:defRPr sz="1600">
          <a:solidFill>
            <a:schemeClr val="tx1"/>
          </a:solidFill>
          <a:latin typeface="+mn-lt"/>
        </a:defRPr>
      </a:lvl5pPr>
      <a:lvl6pPr marL="1621441" indent="-144163" algn="l" rtl="0" eaLnBrk="1" fontAlgn="base" hangingPunct="1">
        <a:spcBef>
          <a:spcPct val="0"/>
        </a:spcBef>
        <a:spcAft>
          <a:spcPct val="0"/>
        </a:spcAft>
        <a:buChar char="»"/>
        <a:defRPr sz="1300">
          <a:solidFill>
            <a:schemeClr val="tx1"/>
          </a:solidFill>
          <a:latin typeface="+mn-lt"/>
        </a:defRPr>
      </a:lvl6pPr>
      <a:lvl7pPr marL="2002336" indent="-144163" algn="l" rtl="0" eaLnBrk="1" fontAlgn="base" hangingPunct="1">
        <a:spcBef>
          <a:spcPct val="0"/>
        </a:spcBef>
        <a:spcAft>
          <a:spcPct val="0"/>
        </a:spcAft>
        <a:buChar char="»"/>
        <a:defRPr sz="1300">
          <a:solidFill>
            <a:schemeClr val="tx1"/>
          </a:solidFill>
          <a:latin typeface="+mn-lt"/>
        </a:defRPr>
      </a:lvl7pPr>
      <a:lvl8pPr marL="2383230" indent="-144163" algn="l" rtl="0" eaLnBrk="1" fontAlgn="base" hangingPunct="1">
        <a:spcBef>
          <a:spcPct val="0"/>
        </a:spcBef>
        <a:spcAft>
          <a:spcPct val="0"/>
        </a:spcAft>
        <a:buChar char="»"/>
        <a:defRPr sz="1300">
          <a:solidFill>
            <a:schemeClr val="tx1"/>
          </a:solidFill>
          <a:latin typeface="+mn-lt"/>
        </a:defRPr>
      </a:lvl8pPr>
      <a:lvl9pPr marL="2764124" indent="-144163" algn="l" rtl="0" eaLnBrk="1" fontAlgn="base" hangingPunct="1">
        <a:spcBef>
          <a:spcPct val="0"/>
        </a:spcBef>
        <a:spcAft>
          <a:spcPct val="0"/>
        </a:spcAft>
        <a:buChar char="»"/>
        <a:defRPr sz="1300">
          <a:solidFill>
            <a:schemeClr val="tx1"/>
          </a:solidFill>
          <a:latin typeface="+mn-lt"/>
        </a:defRPr>
      </a:lvl9pPr>
    </p:bodyStyle>
    <p:otherStyle>
      <a:defPPr>
        <a:defRPr lang="en-US"/>
      </a:defPPr>
      <a:lvl1pPr marL="0" algn="l" defTabSz="761790" rtl="0" eaLnBrk="1" latinLnBrk="0" hangingPunct="1">
        <a:defRPr sz="1500" kern="1200">
          <a:solidFill>
            <a:schemeClr val="tx1"/>
          </a:solidFill>
          <a:latin typeface="+mn-lt"/>
          <a:ea typeface="+mn-ea"/>
          <a:cs typeface="+mn-cs"/>
        </a:defRPr>
      </a:lvl1pPr>
      <a:lvl2pPr marL="380895" algn="l" defTabSz="761790" rtl="0" eaLnBrk="1" latinLnBrk="0" hangingPunct="1">
        <a:defRPr sz="1500" kern="1200">
          <a:solidFill>
            <a:schemeClr val="tx1"/>
          </a:solidFill>
          <a:latin typeface="+mn-lt"/>
          <a:ea typeface="+mn-ea"/>
          <a:cs typeface="+mn-cs"/>
        </a:defRPr>
      </a:lvl2pPr>
      <a:lvl3pPr marL="761790" algn="l" defTabSz="761790" rtl="0" eaLnBrk="1" latinLnBrk="0" hangingPunct="1">
        <a:defRPr sz="1500" kern="1200">
          <a:solidFill>
            <a:schemeClr val="tx1"/>
          </a:solidFill>
          <a:latin typeface="+mn-lt"/>
          <a:ea typeface="+mn-ea"/>
          <a:cs typeface="+mn-cs"/>
        </a:defRPr>
      </a:lvl3pPr>
      <a:lvl4pPr marL="1142683" algn="l" defTabSz="761790" rtl="0" eaLnBrk="1" latinLnBrk="0" hangingPunct="1">
        <a:defRPr sz="1500" kern="1200">
          <a:solidFill>
            <a:schemeClr val="tx1"/>
          </a:solidFill>
          <a:latin typeface="+mn-lt"/>
          <a:ea typeface="+mn-ea"/>
          <a:cs typeface="+mn-cs"/>
        </a:defRPr>
      </a:lvl4pPr>
      <a:lvl5pPr marL="1523573" algn="l" defTabSz="761790" rtl="0" eaLnBrk="1" latinLnBrk="0" hangingPunct="1">
        <a:defRPr sz="1500" kern="1200">
          <a:solidFill>
            <a:schemeClr val="tx1"/>
          </a:solidFill>
          <a:latin typeface="+mn-lt"/>
          <a:ea typeface="+mn-ea"/>
          <a:cs typeface="+mn-cs"/>
        </a:defRPr>
      </a:lvl5pPr>
      <a:lvl6pPr marL="1904467" algn="l" defTabSz="761790" rtl="0" eaLnBrk="1" latinLnBrk="0" hangingPunct="1">
        <a:defRPr sz="1500" kern="1200">
          <a:solidFill>
            <a:schemeClr val="tx1"/>
          </a:solidFill>
          <a:latin typeface="+mn-lt"/>
          <a:ea typeface="+mn-ea"/>
          <a:cs typeface="+mn-cs"/>
        </a:defRPr>
      </a:lvl6pPr>
      <a:lvl7pPr marL="2285362" algn="l" defTabSz="761790" rtl="0" eaLnBrk="1" latinLnBrk="0" hangingPunct="1">
        <a:defRPr sz="1500" kern="1200">
          <a:solidFill>
            <a:schemeClr val="tx1"/>
          </a:solidFill>
          <a:latin typeface="+mn-lt"/>
          <a:ea typeface="+mn-ea"/>
          <a:cs typeface="+mn-cs"/>
        </a:defRPr>
      </a:lvl7pPr>
      <a:lvl8pPr marL="2666253" algn="l" defTabSz="761790" rtl="0" eaLnBrk="1" latinLnBrk="0" hangingPunct="1">
        <a:defRPr sz="1500" kern="1200">
          <a:solidFill>
            <a:schemeClr val="tx1"/>
          </a:solidFill>
          <a:latin typeface="+mn-lt"/>
          <a:ea typeface="+mn-ea"/>
          <a:cs typeface="+mn-cs"/>
        </a:defRPr>
      </a:lvl8pPr>
      <a:lvl9pPr marL="3047146" algn="l" defTabSz="76179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tags" Target="../tags/tag5.xml"/><Relationship Id="rId5" Type="http://schemas.openxmlformats.org/officeDocument/2006/relationships/image" Target="../media/image24.wmf"/><Relationship Id="rId4" Type="http://schemas.openxmlformats.org/officeDocument/2006/relationships/image" Target="../media/image23.w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28.png"/><Relationship Id="rId2" Type="http://schemas.openxmlformats.org/officeDocument/2006/relationships/slideLayout" Target="../slideLayouts/slideLayout9.xml"/><Relationship Id="rId1" Type="http://schemas.openxmlformats.org/officeDocument/2006/relationships/tags" Target="../tags/tag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xml"/><Relationship Id="rId1" Type="http://schemas.openxmlformats.org/officeDocument/2006/relationships/tags" Target="../tags/tag7.xml"/><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14.xml"/><Relationship Id="rId7" Type="http://schemas.openxmlformats.org/officeDocument/2006/relationships/image" Target="../media/image39.png"/><Relationship Id="rId2" Type="http://schemas.openxmlformats.org/officeDocument/2006/relationships/slideLayout" Target="../slideLayouts/slideLayout9.xml"/><Relationship Id="rId1" Type="http://schemas.openxmlformats.org/officeDocument/2006/relationships/tags" Target="../tags/tag8.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w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9.xml"/><Relationship Id="rId1" Type="http://schemas.openxmlformats.org/officeDocument/2006/relationships/tags" Target="../tags/tag9.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35.w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9.xml"/><Relationship Id="rId1" Type="http://schemas.openxmlformats.org/officeDocument/2006/relationships/tags" Target="../tags/tag10.xml"/><Relationship Id="rId5" Type="http://schemas.openxmlformats.org/officeDocument/2006/relationships/image" Target="../media/image37.wmf"/><Relationship Id="rId4" Type="http://schemas.openxmlformats.org/officeDocument/2006/relationships/image" Target="../media/image36.w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xml"/><Relationship Id="rId1" Type="http://schemas.openxmlformats.org/officeDocument/2006/relationships/tags" Target="../tags/tag11.xml"/><Relationship Id="rId5" Type="http://schemas.openxmlformats.org/officeDocument/2006/relationships/image" Target="../media/image41.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49.png"/><Relationship Id="rId2" Type="http://schemas.openxmlformats.org/officeDocument/2006/relationships/slideLayout" Target="../slideLayouts/slideLayout9.xml"/><Relationship Id="rId1" Type="http://schemas.openxmlformats.org/officeDocument/2006/relationships/tags" Target="../tags/tag1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2.wmf"/></Relationships>
</file>

<file path=ppt/slides/_rels/slide19.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45.wm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vmlDrawing" Target="../drawings/vmlDrawing1.vml"/><Relationship Id="rId5" Type="http://schemas.openxmlformats.org/officeDocument/2006/relationships/image" Target="../media/image46.png"/><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9.xml"/><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60.jpeg"/><Relationship Id="rId2" Type="http://schemas.openxmlformats.org/officeDocument/2006/relationships/slideLayout" Target="../slideLayouts/slideLayout11.xml"/><Relationship Id="rId1" Type="http://schemas.openxmlformats.org/officeDocument/2006/relationships/tags" Target="../tags/tag13.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13.JPG"/></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image" Target="../media/image64.png"/></Relationships>
</file>

<file path=ppt/slides/_rels/slide3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8" Type="http://schemas.openxmlformats.org/officeDocument/2006/relationships/hyperlink" Target="http://e2e.ti.com/blogs_/b/powerhouse/archive/2016/10/03/why-should-i-count-squares" TargetMode="External"/><Relationship Id="rId3" Type="http://schemas.openxmlformats.org/officeDocument/2006/relationships/hyperlink" Target="http://www.ti.com/seclit/ml/slup230/slup230.pdf" TargetMode="External"/><Relationship Id="rId7" Type="http://schemas.openxmlformats.org/officeDocument/2006/relationships/hyperlink" Target="http://www.ti.com/lit/an/slyt512/slyt512.pdf" TargetMode="External"/><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hyperlink" Target="http://www.ti.com/lit/an/slyt499/slyt499.pdf" TargetMode="External"/><Relationship Id="rId5" Type="http://schemas.openxmlformats.org/officeDocument/2006/relationships/hyperlink" Target="http://www.ti.com/seclit/ml/slup384/slup384.pdf" TargetMode="External"/><Relationship Id="rId4" Type="http://schemas.openxmlformats.org/officeDocument/2006/relationships/hyperlink" Target="http://www.ti.com/seclit/ml/slup227/slup227.pdf" TargetMode="External"/></Relationships>
</file>

<file path=ppt/slides/_rels/slide35.xml.rels><?xml version="1.0" encoding="UTF-8" standalone="yes"?>
<Relationships xmlns="http://schemas.openxmlformats.org/package/2006/relationships"><Relationship Id="rId2" Type="http://schemas.openxmlformats.org/officeDocument/2006/relationships/hyperlink" Target="http://www.ti.com/highvolt" TargetMode="Externa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tags" Target="../tags/tag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notesSlide" Target="../notesSlides/notesSlide7.xml"/><Relationship Id="rId7" Type="http://schemas.openxmlformats.org/officeDocument/2006/relationships/image" Target="../media/image140.png"/><Relationship Id="rId2" Type="http://schemas.openxmlformats.org/officeDocument/2006/relationships/slideLayout" Target="../slideLayouts/slideLayout9.xml"/><Relationship Id="rId1" Type="http://schemas.openxmlformats.org/officeDocument/2006/relationships/tags" Target="../tags/tag3.xml"/><Relationship Id="rId6" Type="http://schemas.openxmlformats.org/officeDocument/2006/relationships/image" Target="../media/image18.wmf"/><Relationship Id="rId5" Type="http://schemas.openxmlformats.org/officeDocument/2006/relationships/image" Target="../media/image120.png"/><Relationship Id="rId4" Type="http://schemas.openxmlformats.org/officeDocument/2006/relationships/image" Target="../media/image110.png"/></Relationships>
</file>

<file path=ppt/slides/_rels/slide8.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notesSlide" Target="../notesSlides/notesSlide8.xml"/><Relationship Id="rId7" Type="http://schemas.openxmlformats.org/officeDocument/2006/relationships/image" Target="../media/image20.wmf"/><Relationship Id="rId2" Type="http://schemas.openxmlformats.org/officeDocument/2006/relationships/slideLayout" Target="../slideLayouts/slideLayout9.xml"/><Relationship Id="rId1" Type="http://schemas.openxmlformats.org/officeDocument/2006/relationships/tags" Target="../tags/tag4.xml"/><Relationship Id="rId6" Type="http://schemas.openxmlformats.org/officeDocument/2006/relationships/image" Target="../media/image170.png"/><Relationship Id="rId11" Type="http://schemas.openxmlformats.org/officeDocument/2006/relationships/image" Target="../media/image21.wmf"/><Relationship Id="rId5" Type="http://schemas.openxmlformats.org/officeDocument/2006/relationships/image" Target="../media/image160.png"/><Relationship Id="rId10"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180.png"/></Relationships>
</file>

<file path=ppt/slides/_rels/slide9.xml.rels><?xml version="1.0" encoding="UTF-8" standalone="yes"?>
<Relationships xmlns="http://schemas.openxmlformats.org/package/2006/relationships"><Relationship Id="rId3" Type="http://schemas.openxmlformats.org/officeDocument/2006/relationships/image" Target="../media/image22.wmf"/><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r>
              <a:rPr lang="en-US" dirty="0"/>
              <a:t>Printed circuit board layout for switched-mode power supply</a:t>
            </a:r>
          </a:p>
        </p:txBody>
      </p:sp>
      <p:sp>
        <p:nvSpPr>
          <p:cNvPr id="6147" name="Rectangle 3"/>
          <p:cNvSpPr>
            <a:spLocks noGrp="1" noChangeArrowheads="1"/>
          </p:cNvSpPr>
          <p:nvPr>
            <p:ph type="subTitle" idx="1"/>
          </p:nvPr>
        </p:nvSpPr>
        <p:spPr/>
        <p:txBody>
          <a:bodyPr/>
          <a:lstStyle/>
          <a:p>
            <a:r>
              <a:rPr lang="en-US" dirty="0"/>
              <a:t>High Voltage Seminar 2021</a:t>
            </a:r>
          </a:p>
          <a:p>
            <a:r>
              <a:rPr lang="en-US" dirty="0"/>
              <a:t>Ben Genereaux</a:t>
            </a:r>
          </a:p>
        </p:txBody>
      </p:sp>
      <p:sp>
        <p:nvSpPr>
          <p:cNvPr id="6148" name="Rectangle 24"/>
          <p:cNvSpPr>
            <a:spLocks noGrp="1" noChangeArrowheads="1"/>
          </p:cNvSpPr>
          <p:nvPr>
            <p:ph type="sldNum" sz="quarter" idx="10"/>
          </p:nvPr>
        </p:nvSpPr>
        <p:spPr/>
        <p:txBody>
          <a:bodyPr/>
          <a:lstStyle/>
          <a:p>
            <a:fld id="{07B5736C-021E-4EDA-A2F9-FF199D20DBAA}" type="slidenum">
              <a:rPr lang="en-US" smtClean="0"/>
              <a:pPr/>
              <a:t>1</a:t>
            </a:fld>
            <a:endParaRPr lang="en-US"/>
          </a:p>
        </p:txBody>
      </p:sp>
      <p:pic>
        <p:nvPicPr>
          <p:cNvPr id="2" name="Picture 1">
            <a:extLst>
              <a:ext uri="{FF2B5EF4-FFF2-40B4-BE49-F238E27FC236}">
                <a16:creationId xmlns:a16="http://schemas.microsoft.com/office/drawing/2014/main" id="{029CEFB4-2C96-F04A-9BFF-ACBEC92D1E40}"/>
              </a:ext>
            </a:extLst>
          </p:cNvPr>
          <p:cNvPicPr>
            <a:picLocks noChangeAspect="1"/>
          </p:cNvPicPr>
          <p:nvPr/>
        </p:nvPicPr>
        <p:blipFill>
          <a:blip r:embed="rId3"/>
          <a:stretch>
            <a:fillRect/>
          </a:stretch>
        </p:blipFill>
        <p:spPr>
          <a:xfrm>
            <a:off x="5637" y="0"/>
            <a:ext cx="9132725" cy="5143500"/>
          </a:xfrm>
          <a:prstGeom prst="rect">
            <a:avLst/>
          </a:prstGeom>
        </p:spPr>
      </p:pic>
    </p:spTree>
    <p:extLst>
      <p:ext uri="{BB962C8B-B14F-4D97-AF65-F5344CB8AC3E}">
        <p14:creationId xmlns:p14="http://schemas.microsoft.com/office/powerpoint/2010/main" val="8873471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70" name="Rectangle 14"/>
          <p:cNvSpPr>
            <a:spLocks noGrp="1" noChangeArrowheads="1"/>
          </p:cNvSpPr>
          <p:nvPr>
            <p:ph type="body" idx="1"/>
          </p:nvPr>
        </p:nvSpPr>
        <p:spPr>
          <a:xfrm>
            <a:off x="427175" y="4348528"/>
            <a:ext cx="7924800" cy="401602"/>
          </a:xfrm>
        </p:spPr>
        <p:txBody>
          <a:bodyPr anchor="t">
            <a:noAutofit/>
          </a:bodyPr>
          <a:lstStyle/>
          <a:p>
            <a:pPr marL="0" indent="0">
              <a:buNone/>
            </a:pPr>
            <a:r>
              <a:rPr lang="en-US" altLang="en-US"/>
              <a:t>How many m</a:t>
            </a:r>
            <a:r>
              <a:rPr lang="el-GR" altLang="en-US"/>
              <a:t>Ω</a:t>
            </a:r>
            <a:r>
              <a:rPr lang="en-US" altLang="en-US"/>
              <a:t> between L2 and J3?</a:t>
            </a:r>
          </a:p>
          <a:p>
            <a:endParaRPr lang="en-US" altLang="en-US" dirty="0"/>
          </a:p>
        </p:txBody>
      </p:sp>
      <p:sp>
        <p:nvSpPr>
          <p:cNvPr id="96259" name="Text Box 3"/>
          <p:cNvSpPr txBox="1">
            <a:spLocks noChangeArrowheads="1"/>
          </p:cNvSpPr>
          <p:nvPr/>
        </p:nvSpPr>
        <p:spPr bwMode="auto">
          <a:xfrm>
            <a:off x="5156634" y="871833"/>
            <a:ext cx="313040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US" altLang="en-US" sz="2000" b="0" dirty="0">
                <a:latin typeface="+mn-lt"/>
              </a:rPr>
              <a:t>Sensing at output connector</a:t>
            </a:r>
          </a:p>
        </p:txBody>
      </p:sp>
      <p:sp>
        <p:nvSpPr>
          <p:cNvPr id="96260" name="Rectangle 4"/>
          <p:cNvSpPr>
            <a:spLocks noChangeArrowheads="1"/>
          </p:cNvSpPr>
          <p:nvPr/>
        </p:nvSpPr>
        <p:spPr bwMode="auto">
          <a:xfrm>
            <a:off x="860503" y="878934"/>
            <a:ext cx="325279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r>
              <a:rPr lang="en-US" altLang="en-US" sz="2000" b="0" dirty="0">
                <a:latin typeface="+mn-lt"/>
              </a:rPr>
              <a:t>Poor sense location</a:t>
            </a:r>
          </a:p>
        </p:txBody>
      </p:sp>
      <p:pic>
        <p:nvPicPr>
          <p:cNvPr id="10" name="Picture 1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6634" y="1239910"/>
            <a:ext cx="3236522" cy="3104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0503" y="1236817"/>
            <a:ext cx="3252795" cy="3104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Parasitic resistance</a:t>
            </a:r>
            <a:endParaRPr lang="en-US" sz="2800" dirty="0">
              <a:cs typeface="Arial" panose="020B0604020202020204" pitchFamily="34" charset="0"/>
            </a:endParaRPr>
          </a:p>
        </p:txBody>
      </p:sp>
    </p:spTree>
    <p:custDataLst>
      <p:tags r:id="rId1"/>
    </p:custDataLst>
    <p:extLst>
      <p:ext uri="{BB962C8B-B14F-4D97-AF65-F5344CB8AC3E}">
        <p14:creationId xmlns:p14="http://schemas.microsoft.com/office/powerpoint/2010/main" val="3466153226"/>
      </p:ext>
    </p:extLst>
  </p:cSld>
  <p:clrMapOvr>
    <a:masterClrMapping/>
  </p:clrMapOvr>
  <mc:AlternateContent xmlns:mc="http://schemas.openxmlformats.org/markup-compatibility/2006" xmlns:p14="http://schemas.microsoft.com/office/powerpoint/2010/main">
    <mc:Choice Requires="p14">
      <p:transition spd="slow" p14:dur="2000" advTm="86908"/>
    </mc:Choice>
    <mc:Fallback xmlns="">
      <p:transition spd="slow" advTm="869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6259"/>
                                        </p:tgtEl>
                                        <p:attrNameLst>
                                          <p:attrName>style.visibility</p:attrName>
                                        </p:attrNameLst>
                                      </p:cBhvr>
                                      <p:to>
                                        <p:strVal val="visible"/>
                                      </p:to>
                                    </p:set>
                                    <p:animEffect transition="in" filter="fade">
                                      <p:cBhvr>
                                        <p:cTn id="10" dur="500"/>
                                        <p:tgtEl>
                                          <p:spTgt spid="96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85820" y="792772"/>
            <a:ext cx="3714189" cy="496842"/>
          </a:xfrm>
        </p:spPr>
        <p:txBody>
          <a:bodyPr>
            <a:noAutofit/>
          </a:bodyPr>
          <a:lstStyle/>
          <a:p>
            <a:r>
              <a:rPr lang="en-US" sz="2400">
                <a:solidFill>
                  <a:schemeClr val="tx1"/>
                </a:solidFill>
              </a:rPr>
              <a:t>Switched current loops</a:t>
            </a:r>
            <a:endParaRPr lang="en-US" sz="2400" dirty="0">
              <a:solidFill>
                <a:schemeClr val="tx1"/>
              </a:solidFill>
              <a:cs typeface="Arial" panose="020B0604020202020204" pitchFamily="34" charset="0"/>
            </a:endParaRPr>
          </a:p>
        </p:txBody>
      </p:sp>
      <p:pic>
        <p:nvPicPr>
          <p:cNvPr id="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9441" y="2570677"/>
            <a:ext cx="5237574" cy="17800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2"/>
          <p:cNvSpPr txBox="1">
            <a:spLocks/>
          </p:cNvSpPr>
          <p:nvPr/>
        </p:nvSpPr>
        <p:spPr>
          <a:xfrm>
            <a:off x="224407" y="1156890"/>
            <a:ext cx="3693678" cy="3270375"/>
          </a:xfrm>
          <a:prstGeom prst="rect">
            <a:avLst/>
          </a:prstGeom>
        </p:spPr>
        <p:txBody>
          <a:bodyPr>
            <a:noAutofit/>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marL="0" indent="0">
              <a:buFontTx/>
              <a:buNone/>
            </a:pPr>
            <a:r>
              <a:rPr lang="en-IE" b="1" kern="0" dirty="0"/>
              <a:t>I/P loop </a:t>
            </a:r>
            <a:r>
              <a:rPr lang="en-IE" kern="0" dirty="0"/>
              <a:t>(</a:t>
            </a:r>
            <a:r>
              <a:rPr lang="en-IE" b="1" kern="0" dirty="0">
                <a:solidFill>
                  <a:srgbClr val="00B050"/>
                </a:solidFill>
              </a:rPr>
              <a:t>green</a:t>
            </a:r>
            <a:r>
              <a:rPr lang="en-IE" kern="0" dirty="0"/>
              <a:t>)</a:t>
            </a:r>
          </a:p>
          <a:p>
            <a:r>
              <a:rPr lang="en-IE" sz="1600" kern="0" dirty="0"/>
              <a:t>di/</a:t>
            </a:r>
            <a:r>
              <a:rPr lang="en-IE" sz="1600" kern="0" dirty="0" err="1"/>
              <a:t>dt</a:t>
            </a:r>
            <a:r>
              <a:rPr lang="en-IE" sz="1600" kern="0" dirty="0"/>
              <a:t> rates much lower</a:t>
            </a:r>
          </a:p>
          <a:p>
            <a:r>
              <a:rPr lang="en-IE" sz="1600" kern="0" dirty="0"/>
              <a:t>Stray inductance is less critical</a:t>
            </a:r>
          </a:p>
          <a:p>
            <a:r>
              <a:rPr lang="en-IE" sz="1600" kern="0" dirty="0"/>
              <a:t>C</a:t>
            </a:r>
            <a:r>
              <a:rPr lang="en-IE" sz="1600" kern="0" baseline="-25000" dirty="0"/>
              <a:t>IN</a:t>
            </a:r>
            <a:r>
              <a:rPr lang="en-IE" sz="1600" kern="0" dirty="0"/>
              <a:t> provides local low impedance source</a:t>
            </a:r>
          </a:p>
          <a:p>
            <a:pPr marL="0" indent="0">
              <a:buNone/>
            </a:pPr>
            <a:r>
              <a:rPr lang="en-IE" b="1" kern="0" dirty="0"/>
              <a:t>O/P loop </a:t>
            </a:r>
            <a:r>
              <a:rPr lang="en-IE" kern="0" dirty="0"/>
              <a:t>(</a:t>
            </a:r>
            <a:r>
              <a:rPr lang="en-IE" b="1" kern="0" dirty="0">
                <a:solidFill>
                  <a:srgbClr val="0070C0"/>
                </a:solidFill>
              </a:rPr>
              <a:t>blue</a:t>
            </a:r>
            <a:r>
              <a:rPr lang="en-IE" kern="0" dirty="0"/>
              <a:t>/</a:t>
            </a:r>
            <a:r>
              <a:rPr lang="en-IE" b="1" kern="0" dirty="0">
                <a:solidFill>
                  <a:srgbClr val="FF0000"/>
                </a:solidFill>
              </a:rPr>
              <a:t>red</a:t>
            </a:r>
            <a:r>
              <a:rPr lang="en-IE" kern="0" dirty="0"/>
              <a:t>)</a:t>
            </a:r>
          </a:p>
          <a:p>
            <a:r>
              <a:rPr lang="en-IE" sz="1600" kern="0" dirty="0"/>
              <a:t>Inductor current alternates between MOSFET and diode paths </a:t>
            </a:r>
          </a:p>
          <a:p>
            <a:r>
              <a:rPr lang="en-IE" sz="1600" kern="0" dirty="0"/>
              <a:t>Pulsating currents </a:t>
            </a:r>
          </a:p>
          <a:p>
            <a:r>
              <a:rPr lang="en-US" altLang="en-US" sz="1600" dirty="0"/>
              <a:t>Stray inductance will cause voltage spikes</a:t>
            </a:r>
          </a:p>
        </p:txBody>
      </p:sp>
      <p:cxnSp>
        <p:nvCxnSpPr>
          <p:cNvPr id="11" name="Straight Arrow Connector 10"/>
          <p:cNvCxnSpPr>
            <a:stCxn id="16" idx="2"/>
          </p:cNvCxnSpPr>
          <p:nvPr/>
        </p:nvCxnSpPr>
        <p:spPr>
          <a:xfrm>
            <a:off x="5203365" y="2187756"/>
            <a:ext cx="382047" cy="382921"/>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pic>
        <p:nvPicPr>
          <p:cNvPr id="12"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96122" y="1504319"/>
            <a:ext cx="1260000" cy="374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71182" y="1504319"/>
            <a:ext cx="1260000" cy="3680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3"/>
          <p:cNvSpPr/>
          <p:nvPr/>
        </p:nvSpPr>
        <p:spPr>
          <a:xfrm>
            <a:off x="7626231" y="1879979"/>
            <a:ext cx="1392408" cy="307777"/>
          </a:xfrm>
          <a:prstGeom prst="rect">
            <a:avLst/>
          </a:prstGeom>
        </p:spPr>
        <p:txBody>
          <a:bodyPr wrap="square">
            <a:spAutoFit/>
          </a:bodyPr>
          <a:lstStyle/>
          <a:p>
            <a:r>
              <a:rPr lang="en-IE" sz="1400" dirty="0">
                <a:latin typeface="+mn-lt"/>
              </a:rPr>
              <a:t>Diode current</a:t>
            </a:r>
          </a:p>
        </p:txBody>
      </p:sp>
      <p:sp>
        <p:nvSpPr>
          <p:cNvPr id="15" name="Rectangle 14"/>
          <p:cNvSpPr/>
          <p:nvPr/>
        </p:nvSpPr>
        <p:spPr>
          <a:xfrm>
            <a:off x="6171542" y="1872545"/>
            <a:ext cx="1512368" cy="307777"/>
          </a:xfrm>
          <a:prstGeom prst="rect">
            <a:avLst/>
          </a:prstGeom>
        </p:spPr>
        <p:txBody>
          <a:bodyPr wrap="square">
            <a:spAutoFit/>
          </a:bodyPr>
          <a:lstStyle/>
          <a:p>
            <a:r>
              <a:rPr lang="en-IE" sz="1400" dirty="0">
                <a:latin typeface="+mn-lt"/>
              </a:rPr>
              <a:t>MOSFET current</a:t>
            </a:r>
          </a:p>
        </p:txBody>
      </p:sp>
      <p:sp>
        <p:nvSpPr>
          <p:cNvPr id="16" name="Rectangle 15"/>
          <p:cNvSpPr/>
          <p:nvPr/>
        </p:nvSpPr>
        <p:spPr>
          <a:xfrm>
            <a:off x="4500000" y="1879979"/>
            <a:ext cx="1406729" cy="307777"/>
          </a:xfrm>
          <a:prstGeom prst="rect">
            <a:avLst/>
          </a:prstGeom>
        </p:spPr>
        <p:txBody>
          <a:bodyPr wrap="square">
            <a:spAutoFit/>
          </a:bodyPr>
          <a:lstStyle/>
          <a:p>
            <a:r>
              <a:rPr lang="en-IE" sz="1400" dirty="0">
                <a:latin typeface="+mn-lt"/>
              </a:rPr>
              <a:t>Inductor current</a:t>
            </a:r>
          </a:p>
        </p:txBody>
      </p:sp>
      <p:cxnSp>
        <p:nvCxnSpPr>
          <p:cNvPr id="18" name="Straight Arrow Connector 17"/>
          <p:cNvCxnSpPr/>
          <p:nvPr/>
        </p:nvCxnSpPr>
        <p:spPr>
          <a:xfrm flipH="1">
            <a:off x="6679118" y="2967248"/>
            <a:ext cx="223564" cy="373530"/>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4" idx="2"/>
          </p:cNvCxnSpPr>
          <p:nvPr/>
        </p:nvCxnSpPr>
        <p:spPr>
          <a:xfrm flipH="1">
            <a:off x="7431182" y="2187756"/>
            <a:ext cx="891253" cy="546863"/>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20"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00000" y="1504319"/>
            <a:ext cx="1260000" cy="372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Connector 20"/>
          <p:cNvCxnSpPr>
            <a:endCxn id="15" idx="2"/>
          </p:cNvCxnSpPr>
          <p:nvPr/>
        </p:nvCxnSpPr>
        <p:spPr>
          <a:xfrm flipV="1">
            <a:off x="6902682" y="2180322"/>
            <a:ext cx="25044" cy="786927"/>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5242723" y="3460703"/>
            <a:ext cx="922047" cy="369332"/>
          </a:xfrm>
          <a:prstGeom prst="rect">
            <a:avLst/>
          </a:prstGeom>
        </p:spPr>
        <p:txBody>
          <a:bodyPr wrap="none">
            <a:spAutoFit/>
          </a:bodyPr>
          <a:lstStyle/>
          <a:p>
            <a:r>
              <a:rPr lang="en-IE" dirty="0">
                <a:latin typeface="+mn-lt"/>
              </a:rPr>
              <a:t>I/P loop</a:t>
            </a:r>
          </a:p>
        </p:txBody>
      </p:sp>
      <p:sp>
        <p:nvSpPr>
          <p:cNvPr id="24" name="Rectangle 23"/>
          <p:cNvSpPr/>
          <p:nvPr/>
        </p:nvSpPr>
        <p:spPr>
          <a:xfrm>
            <a:off x="6620827" y="3460703"/>
            <a:ext cx="1016625" cy="369332"/>
          </a:xfrm>
          <a:prstGeom prst="rect">
            <a:avLst/>
          </a:prstGeom>
        </p:spPr>
        <p:txBody>
          <a:bodyPr wrap="none">
            <a:spAutoFit/>
          </a:bodyPr>
          <a:lstStyle/>
          <a:p>
            <a:r>
              <a:rPr lang="en-IE" dirty="0">
                <a:latin typeface="+mn-lt"/>
              </a:rPr>
              <a:t>O/P loop</a:t>
            </a:r>
          </a:p>
        </p:txBody>
      </p:sp>
      <p:sp>
        <p:nvSpPr>
          <p:cNvPr id="28" name="Rectangle 27"/>
          <p:cNvSpPr/>
          <p:nvPr/>
        </p:nvSpPr>
        <p:spPr>
          <a:xfrm>
            <a:off x="7054383" y="1129705"/>
            <a:ext cx="990977" cy="307777"/>
          </a:xfrm>
          <a:prstGeom prst="rect">
            <a:avLst/>
          </a:prstGeom>
        </p:spPr>
        <p:txBody>
          <a:bodyPr wrap="none">
            <a:spAutoFit/>
          </a:bodyPr>
          <a:lstStyle/>
          <a:p>
            <a:r>
              <a:rPr lang="en-IE" sz="1400" kern="0" dirty="0"/>
              <a:t>High di/dt </a:t>
            </a:r>
            <a:endParaRPr lang="en-IE" sz="1400" dirty="0"/>
          </a:p>
        </p:txBody>
      </p:sp>
      <p:sp>
        <p:nvSpPr>
          <p:cNvPr id="31" name="Rectangle 30"/>
          <p:cNvSpPr/>
          <p:nvPr/>
        </p:nvSpPr>
        <p:spPr>
          <a:xfrm>
            <a:off x="4634511" y="1129705"/>
            <a:ext cx="950901" cy="307777"/>
          </a:xfrm>
          <a:prstGeom prst="rect">
            <a:avLst/>
          </a:prstGeom>
        </p:spPr>
        <p:txBody>
          <a:bodyPr wrap="none">
            <a:spAutoFit/>
          </a:bodyPr>
          <a:lstStyle/>
          <a:p>
            <a:r>
              <a:rPr lang="en-IE" sz="1400" kern="0" dirty="0"/>
              <a:t>Low di/dt </a:t>
            </a:r>
            <a:endParaRPr lang="en-IE" sz="1400" dirty="0"/>
          </a:p>
        </p:txBody>
      </p:sp>
      <p:sp>
        <p:nvSpPr>
          <p:cNvPr id="44" name="Rectangle 43"/>
          <p:cNvSpPr/>
          <p:nvPr/>
        </p:nvSpPr>
        <p:spPr>
          <a:xfrm>
            <a:off x="4901499" y="4042951"/>
            <a:ext cx="2443198" cy="307777"/>
          </a:xfrm>
          <a:prstGeom prst="rect">
            <a:avLst/>
          </a:prstGeom>
        </p:spPr>
        <p:txBody>
          <a:bodyPr wrap="square">
            <a:spAutoFit/>
          </a:bodyPr>
          <a:lstStyle/>
          <a:p>
            <a:r>
              <a:rPr lang="en-IE" sz="1400" i="1" dirty="0">
                <a:latin typeface="+mn-lt"/>
              </a:rPr>
              <a:t>Simplified PFC boost schematic</a:t>
            </a:r>
          </a:p>
        </p:txBody>
      </p:sp>
      <p:sp>
        <p:nvSpPr>
          <p:cNvPr id="22"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dirty="0">
                <a:cs typeface="Arial" panose="020B0604020202020204" pitchFamily="34" charset="0"/>
              </a:rPr>
              <a:t>Identifying high di/</a:t>
            </a:r>
            <a:r>
              <a:rPr lang="en-US" sz="2800" dirty="0" err="1">
                <a:cs typeface="Arial" panose="020B0604020202020204" pitchFamily="34" charset="0"/>
              </a:rPr>
              <a:t>dt</a:t>
            </a:r>
            <a:endParaRPr lang="en-US" sz="2800" dirty="0">
              <a:cs typeface="Arial" panose="020B0604020202020204" pitchFamily="34" charset="0"/>
            </a:endParaRPr>
          </a:p>
        </p:txBody>
      </p:sp>
    </p:spTree>
    <p:custDataLst>
      <p:tags r:id="rId1"/>
    </p:custDataLst>
    <p:extLst>
      <p:ext uri="{BB962C8B-B14F-4D97-AF65-F5344CB8AC3E}">
        <p14:creationId xmlns:p14="http://schemas.microsoft.com/office/powerpoint/2010/main" val="2840187291"/>
      </p:ext>
    </p:extLst>
  </p:cSld>
  <p:clrMapOvr>
    <a:masterClrMapping/>
  </p:clrMapOvr>
  <mc:AlternateContent xmlns:mc="http://schemas.openxmlformats.org/markup-compatibility/2006" xmlns:p14="http://schemas.microsoft.com/office/powerpoint/2010/main">
    <mc:Choice Requires="p14">
      <p:transition spd="slow" p14:dur="2000" advTm="174666"/>
    </mc:Choice>
    <mc:Fallback xmlns="">
      <p:transition spd="slow" advTm="17466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fade">
                                      <p:cBhvr>
                                        <p:cTn id="16" dur="500"/>
                                        <p:tgtEl>
                                          <p:spTgt spid="8">
                                            <p:txEl>
                                              <p:pRg st="3" end="3"/>
                                            </p:txEl>
                                          </p:spTgt>
                                        </p:tgtEl>
                                      </p:cBhvr>
                                    </p:animEffec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xEl>
                                              <p:pRg st="4" end="4"/>
                                            </p:txEl>
                                          </p:spTgt>
                                        </p:tgtEl>
                                        <p:attrNameLst>
                                          <p:attrName>style.visibility</p:attrName>
                                        </p:attrNameLst>
                                      </p:cBhvr>
                                      <p:to>
                                        <p:strVal val="visible"/>
                                      </p:to>
                                    </p:set>
                                    <p:animEffect transition="in" filter="fade">
                                      <p:cBhvr>
                                        <p:cTn id="29" dur="500"/>
                                        <p:tgtEl>
                                          <p:spTgt spid="8">
                                            <p:txEl>
                                              <p:pRg st="4" end="4"/>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fade">
                                      <p:cBhvr>
                                        <p:cTn id="32" dur="500"/>
                                        <p:tgtEl>
                                          <p:spTgt spid="8">
                                            <p:txEl>
                                              <p:pRg st="5" end="5"/>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8">
                                            <p:txEl>
                                              <p:pRg st="6" end="6"/>
                                            </p:txEl>
                                          </p:spTgt>
                                        </p:tgtEl>
                                        <p:attrNameLst>
                                          <p:attrName>style.visibility</p:attrName>
                                        </p:attrNameLst>
                                      </p:cBhvr>
                                      <p:to>
                                        <p:strVal val="visible"/>
                                      </p:to>
                                    </p:set>
                                    <p:animEffect transition="in" filter="fade">
                                      <p:cBhvr>
                                        <p:cTn id="35" dur="500"/>
                                        <p:tgtEl>
                                          <p:spTgt spid="8">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8">
                                            <p:txEl>
                                              <p:pRg st="7" end="7"/>
                                            </p:txEl>
                                          </p:spTgt>
                                        </p:tgtEl>
                                        <p:attrNameLst>
                                          <p:attrName>style.visibility</p:attrName>
                                        </p:attrNameLst>
                                      </p:cBhvr>
                                      <p:to>
                                        <p:strVal val="visible"/>
                                      </p:to>
                                    </p:set>
                                    <p:animEffect transition="in" filter="fade">
                                      <p:cBhvr>
                                        <p:cTn id="38" dur="500"/>
                                        <p:tgtEl>
                                          <p:spTgt spid="8">
                                            <p:txEl>
                                              <p:pRg st="7" end="7"/>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par>
                                <p:cTn id="54" presetID="10" presetClass="entr" presetSubtype="0" fill="hold"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par>
                                <p:cTn id="57" presetID="10" presetClass="entr" presetSubtype="0"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8"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59600"/>
            <a:ext cx="9144000" cy="3939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0" name="Title 1"/>
          <p:cNvSpPr>
            <a:spLocks noGrp="1"/>
          </p:cNvSpPr>
          <p:nvPr>
            <p:ph type="title"/>
          </p:nvPr>
        </p:nvSpPr>
        <p:spPr>
          <a:xfrm>
            <a:off x="231776" y="679836"/>
            <a:ext cx="2930417" cy="496842"/>
          </a:xfrm>
        </p:spPr>
        <p:txBody>
          <a:bodyPr>
            <a:noAutofit/>
          </a:bodyPr>
          <a:lstStyle/>
          <a:p>
            <a:pPr fontAlgn="auto">
              <a:spcAft>
                <a:spcPts val="0"/>
              </a:spcAft>
            </a:pPr>
            <a:r>
              <a:rPr lang="en-US" sz="2400">
                <a:solidFill>
                  <a:schemeClr val="tx1"/>
                </a:solidFill>
              </a:rPr>
              <a:t>Reverse recovery</a:t>
            </a:r>
            <a:endParaRPr lang="en-IE" sz="2400" dirty="0">
              <a:solidFill>
                <a:schemeClr val="tx1"/>
              </a:solidFill>
            </a:endParaRPr>
          </a:p>
        </p:txBody>
      </p:sp>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5159" y="2503928"/>
            <a:ext cx="5451855" cy="184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itle 1"/>
          <p:cNvSpPr txBox="1">
            <a:spLocks/>
          </p:cNvSpPr>
          <p:nvPr/>
        </p:nvSpPr>
        <p:spPr>
          <a:xfrm>
            <a:off x="238126" y="83432"/>
            <a:ext cx="8325484" cy="630000"/>
          </a:xfrm>
          <a:prstGeom prst="rect">
            <a:avLst/>
          </a:prstGeom>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pPr>
            <a:endParaRPr lang="en-IE" sz="2400" dirty="0"/>
          </a:p>
        </p:txBody>
      </p:sp>
      <p:sp>
        <p:nvSpPr>
          <p:cNvPr id="8" name="Content Placeholder 2"/>
          <p:cNvSpPr txBox="1">
            <a:spLocks/>
          </p:cNvSpPr>
          <p:nvPr/>
        </p:nvSpPr>
        <p:spPr>
          <a:xfrm>
            <a:off x="307755" y="1092274"/>
            <a:ext cx="3970733" cy="3029006"/>
          </a:xfrm>
          <a:prstGeom prst="rect">
            <a:avLst/>
          </a:prstGeom>
        </p:spPr>
        <p:txBody>
          <a:bodyPr>
            <a:noAutofit/>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marL="0" indent="0">
              <a:buNone/>
            </a:pPr>
            <a:r>
              <a:rPr lang="en-IE" b="1" dirty="0"/>
              <a:t>Occurs when:</a:t>
            </a:r>
          </a:p>
          <a:p>
            <a:r>
              <a:rPr lang="en-IE" sz="1600" dirty="0"/>
              <a:t>MOSFET turns ON during CCM operation (nearly every topology)</a:t>
            </a:r>
          </a:p>
          <a:p>
            <a:r>
              <a:rPr lang="en-US" altLang="en-US" sz="1600" dirty="0"/>
              <a:t>Stray inductance will cause voltage spikes</a:t>
            </a:r>
          </a:p>
          <a:p>
            <a:pPr marL="0" indent="0">
              <a:buNone/>
            </a:pPr>
            <a:r>
              <a:rPr lang="en-US" altLang="en-US" b="1" dirty="0"/>
              <a:t>Mitigation:</a:t>
            </a:r>
          </a:p>
          <a:p>
            <a:r>
              <a:rPr lang="en-IE" sz="1600" dirty="0"/>
              <a:t>Minimize loop inductance</a:t>
            </a:r>
          </a:p>
          <a:p>
            <a:r>
              <a:rPr lang="en-IE" sz="1600" dirty="0"/>
              <a:t>Use low Q</a:t>
            </a:r>
            <a:r>
              <a:rPr lang="en-IE" sz="1600" baseline="-25000" dirty="0"/>
              <a:t>RR</a:t>
            </a:r>
            <a:r>
              <a:rPr lang="en-IE" sz="1600" dirty="0"/>
              <a:t> rectifiers – </a:t>
            </a:r>
          </a:p>
          <a:p>
            <a:pPr marL="342900" indent="-165100">
              <a:buFont typeface="Helvetica" pitchFamily="2" charset="0"/>
              <a:buChar char="−"/>
            </a:pPr>
            <a:r>
              <a:rPr lang="en-IE" sz="1600" dirty="0"/>
              <a:t>SiC for high V</a:t>
            </a:r>
            <a:r>
              <a:rPr lang="en-IE" sz="1600" baseline="-25000" dirty="0"/>
              <a:t>OUT</a:t>
            </a:r>
          </a:p>
          <a:p>
            <a:pPr marL="342900" indent="-165100">
              <a:buFont typeface="Helvetica" pitchFamily="2" charset="0"/>
              <a:buChar char="−"/>
            </a:pPr>
            <a:r>
              <a:rPr lang="en-IE" sz="1600" dirty="0"/>
              <a:t>Schottky or ultra-fast diodes</a:t>
            </a:r>
          </a:p>
          <a:p>
            <a:pPr marL="342900" indent="-165100">
              <a:buFont typeface="Helvetica" pitchFamily="2" charset="0"/>
              <a:buChar char="−"/>
            </a:pPr>
            <a:r>
              <a:rPr lang="en-IE" sz="1600" dirty="0"/>
              <a:t>Sync rectifiers with low Q</a:t>
            </a:r>
            <a:r>
              <a:rPr lang="en-IE" sz="1600" baseline="-25000" dirty="0"/>
              <a:t>RR</a:t>
            </a:r>
          </a:p>
        </p:txBody>
      </p:sp>
      <p:cxnSp>
        <p:nvCxnSpPr>
          <p:cNvPr id="11" name="Straight Arrow Connector 10"/>
          <p:cNvCxnSpPr/>
          <p:nvPr/>
        </p:nvCxnSpPr>
        <p:spPr>
          <a:xfrm flipH="1">
            <a:off x="7293077" y="2116394"/>
            <a:ext cx="250724" cy="980767"/>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pic>
        <p:nvPicPr>
          <p:cNvPr id="1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3098" y="916222"/>
            <a:ext cx="2006687" cy="1200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Rectangle 15"/>
          <p:cNvSpPr/>
          <p:nvPr/>
        </p:nvSpPr>
        <p:spPr>
          <a:xfrm>
            <a:off x="4901499" y="4042951"/>
            <a:ext cx="2443198" cy="307777"/>
          </a:xfrm>
          <a:prstGeom prst="rect">
            <a:avLst/>
          </a:prstGeom>
        </p:spPr>
        <p:txBody>
          <a:bodyPr wrap="square">
            <a:spAutoFit/>
          </a:bodyPr>
          <a:lstStyle/>
          <a:p>
            <a:r>
              <a:rPr lang="en-IE" sz="1400" i="1" dirty="0">
                <a:latin typeface="+mn-lt"/>
              </a:rPr>
              <a:t>Simplified PFC boost schematic</a:t>
            </a:r>
          </a:p>
        </p:txBody>
      </p:sp>
      <p:sp>
        <p:nvSpPr>
          <p:cNvPr id="19" name="Oval 18"/>
          <p:cNvSpPr/>
          <p:nvPr/>
        </p:nvSpPr>
        <p:spPr>
          <a:xfrm>
            <a:off x="7344697" y="1710813"/>
            <a:ext cx="471948" cy="4055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dirty="0">
                <a:cs typeface="Arial" panose="020B0604020202020204" pitchFamily="34" charset="0"/>
              </a:rPr>
              <a:t>Identifying high di/</a:t>
            </a:r>
            <a:r>
              <a:rPr lang="en-US" sz="2800" dirty="0" err="1">
                <a:cs typeface="Arial" panose="020B0604020202020204" pitchFamily="34" charset="0"/>
              </a:rPr>
              <a:t>dt</a:t>
            </a:r>
            <a:endParaRPr lang="en-US" sz="2800" dirty="0">
              <a:cs typeface="Arial" panose="020B0604020202020204" pitchFamily="34" charset="0"/>
            </a:endParaRPr>
          </a:p>
        </p:txBody>
      </p:sp>
    </p:spTree>
    <p:custDataLst>
      <p:tags r:id="rId1"/>
    </p:custDataLst>
    <p:extLst>
      <p:ext uri="{BB962C8B-B14F-4D97-AF65-F5344CB8AC3E}">
        <p14:creationId xmlns:p14="http://schemas.microsoft.com/office/powerpoint/2010/main" val="139775686"/>
      </p:ext>
    </p:extLst>
  </p:cSld>
  <p:clrMapOvr>
    <a:masterClrMapping/>
  </p:clrMapOvr>
  <mc:AlternateContent xmlns:mc="http://schemas.openxmlformats.org/markup-compatibility/2006" xmlns:p14="http://schemas.microsoft.com/office/powerpoint/2010/main">
    <mc:Choice Requires="p14">
      <p:transition spd="slow" p14:dur="2000" advTm="104370"/>
    </mc:Choice>
    <mc:Fallback xmlns="">
      <p:transition spd="slow" advTm="10437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xEl>
                                              <p:pRg st="3" end="3"/>
                                            </p:txEl>
                                          </p:spTgt>
                                        </p:tgtEl>
                                        <p:attrNameLst>
                                          <p:attrName>style.visibility</p:attrName>
                                        </p:attrNameLst>
                                      </p:cBhvr>
                                      <p:to>
                                        <p:strVal val="visible"/>
                                      </p:to>
                                    </p:set>
                                    <p:animEffect transition="in" filter="fade">
                                      <p:cBhvr>
                                        <p:cTn id="18" dur="500"/>
                                        <p:tgtEl>
                                          <p:spTgt spid="8">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animEffect transition="in" filter="fade">
                                      <p:cBhvr>
                                        <p:cTn id="21" dur="500"/>
                                        <p:tgtEl>
                                          <p:spTgt spid="8">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8">
                                            <p:txEl>
                                              <p:pRg st="5" end="5"/>
                                            </p:txEl>
                                          </p:spTgt>
                                        </p:tgtEl>
                                        <p:attrNameLst>
                                          <p:attrName>style.visibility</p:attrName>
                                        </p:attrNameLst>
                                      </p:cBhvr>
                                      <p:to>
                                        <p:strVal val="visible"/>
                                      </p:to>
                                    </p:set>
                                    <p:animEffect transition="in" filter="fade">
                                      <p:cBhvr>
                                        <p:cTn id="24" dur="500"/>
                                        <p:tgtEl>
                                          <p:spTgt spid="8">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fade">
                                      <p:cBhvr>
                                        <p:cTn id="27" dur="500"/>
                                        <p:tgtEl>
                                          <p:spTgt spid="8">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8">
                                            <p:txEl>
                                              <p:pRg st="7" end="7"/>
                                            </p:txEl>
                                          </p:spTgt>
                                        </p:tgtEl>
                                        <p:attrNameLst>
                                          <p:attrName>style.visibility</p:attrName>
                                        </p:attrNameLst>
                                      </p:cBhvr>
                                      <p:to>
                                        <p:strVal val="visible"/>
                                      </p:to>
                                    </p:set>
                                    <p:animEffect transition="in" filter="fade">
                                      <p:cBhvr>
                                        <p:cTn id="30" dur="500"/>
                                        <p:tgtEl>
                                          <p:spTgt spid="8">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8">
                                            <p:txEl>
                                              <p:pRg st="8" end="8"/>
                                            </p:txEl>
                                          </p:spTgt>
                                        </p:tgtEl>
                                        <p:attrNameLst>
                                          <p:attrName>style.visibility</p:attrName>
                                        </p:attrNameLst>
                                      </p:cBhvr>
                                      <p:to>
                                        <p:strVal val="visible"/>
                                      </p:to>
                                    </p:set>
                                    <p:animEffect transition="in" filter="fade">
                                      <p:cBhvr>
                                        <p:cTn id="33" dur="5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288388" y="759512"/>
            <a:ext cx="8867518" cy="496842"/>
          </a:xfrm>
        </p:spPr>
        <p:txBody>
          <a:bodyPr>
            <a:noAutofit/>
          </a:bodyPr>
          <a:lstStyle/>
          <a:p>
            <a:r>
              <a:rPr lang="en-US" altLang="en-US" sz="2400">
                <a:solidFill>
                  <a:schemeClr val="tx1"/>
                </a:solidFill>
              </a:rPr>
              <a:t>Gate drives</a:t>
            </a:r>
            <a:endParaRPr lang="en-US" sz="2400" dirty="0">
              <a:solidFill>
                <a:schemeClr val="tx1"/>
              </a:solidFill>
              <a:cs typeface="Arial" panose="020B0604020202020204" pitchFamily="34" charset="0"/>
            </a:endParaRPr>
          </a:p>
        </p:txBody>
      </p:sp>
      <p:sp>
        <p:nvSpPr>
          <p:cNvPr id="6" name="Title 1"/>
          <p:cNvSpPr txBox="1">
            <a:spLocks/>
          </p:cNvSpPr>
          <p:nvPr/>
        </p:nvSpPr>
        <p:spPr>
          <a:xfrm>
            <a:off x="231776" y="129600"/>
            <a:ext cx="7071995" cy="630000"/>
          </a:xfrm>
          <a:prstGeom prst="rect">
            <a:avLst/>
          </a:prstGeom>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pPr>
            <a:endParaRPr lang="en-IE" sz="2400" dirty="0"/>
          </a:p>
        </p:txBody>
      </p:sp>
      <p:pic>
        <p:nvPicPr>
          <p:cNvPr id="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2490" y="2336839"/>
            <a:ext cx="5580000" cy="18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6599483" y="1698997"/>
            <a:ext cx="588238" cy="338554"/>
          </a:xfrm>
          <a:prstGeom prst="rect">
            <a:avLst/>
          </a:prstGeom>
        </p:spPr>
        <p:txBody>
          <a:bodyPr wrap="none">
            <a:spAutoFit/>
          </a:bodyPr>
          <a:lstStyle/>
          <a:p>
            <a:r>
              <a:rPr lang="en-IE" sz="1600" dirty="0">
                <a:latin typeface="+mn-lt"/>
              </a:rPr>
              <a:t>V</a:t>
            </a:r>
            <a:r>
              <a:rPr lang="en-IE" sz="1600" baseline="-25000" dirty="0">
                <a:latin typeface="+mn-lt"/>
              </a:rPr>
              <a:t>GATE</a:t>
            </a:r>
          </a:p>
        </p:txBody>
      </p:sp>
      <p:pic>
        <p:nvPicPr>
          <p:cNvPr id="1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33706" y="1260000"/>
            <a:ext cx="1260000" cy="461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4800" y="1267913"/>
            <a:ext cx="1260000" cy="453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4" name="Straight Arrow Connector 13"/>
          <p:cNvCxnSpPr/>
          <p:nvPr/>
        </p:nvCxnSpPr>
        <p:spPr>
          <a:xfrm flipH="1">
            <a:off x="6244800" y="2037551"/>
            <a:ext cx="413495" cy="1325081"/>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901198" y="1693896"/>
            <a:ext cx="525016" cy="338554"/>
          </a:xfrm>
          <a:prstGeom prst="rect">
            <a:avLst/>
          </a:prstGeom>
        </p:spPr>
        <p:txBody>
          <a:bodyPr wrap="none">
            <a:spAutoFit/>
          </a:bodyPr>
          <a:lstStyle/>
          <a:p>
            <a:r>
              <a:rPr lang="en-IE" sz="1600" dirty="0">
                <a:latin typeface="+mn-lt"/>
              </a:rPr>
              <a:t>I</a:t>
            </a:r>
            <a:r>
              <a:rPr lang="en-IE" sz="1600" baseline="-25000" dirty="0">
                <a:latin typeface="+mn-lt"/>
              </a:rPr>
              <a:t>GATE</a:t>
            </a:r>
          </a:p>
        </p:txBody>
      </p:sp>
      <p:cxnSp>
        <p:nvCxnSpPr>
          <p:cNvPr id="16" name="Straight Arrow Connector 15"/>
          <p:cNvCxnSpPr>
            <a:stCxn id="15" idx="2"/>
          </p:cNvCxnSpPr>
          <p:nvPr/>
        </p:nvCxnSpPr>
        <p:spPr>
          <a:xfrm>
            <a:off x="5163706" y="2032450"/>
            <a:ext cx="411941" cy="1580905"/>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901499" y="4042951"/>
            <a:ext cx="2443198" cy="307777"/>
          </a:xfrm>
          <a:prstGeom prst="rect">
            <a:avLst/>
          </a:prstGeom>
        </p:spPr>
        <p:txBody>
          <a:bodyPr wrap="square">
            <a:spAutoFit/>
          </a:bodyPr>
          <a:lstStyle/>
          <a:p>
            <a:r>
              <a:rPr lang="en-IE" sz="1400" i="1" dirty="0">
                <a:latin typeface="+mn-lt"/>
              </a:rPr>
              <a:t>Simplified PFC boost schematic</a:t>
            </a:r>
          </a:p>
        </p:txBody>
      </p:sp>
      <p:sp>
        <p:nvSpPr>
          <p:cNvPr id="7" name="Content Placeholder 2"/>
          <p:cNvSpPr txBox="1">
            <a:spLocks/>
          </p:cNvSpPr>
          <p:nvPr/>
        </p:nvSpPr>
        <p:spPr>
          <a:xfrm>
            <a:off x="300556" y="1234079"/>
            <a:ext cx="3547231" cy="3029006"/>
          </a:xfrm>
          <a:prstGeom prst="rect">
            <a:avLst/>
          </a:prstGeom>
        </p:spPr>
        <p:txBody>
          <a:bodyPr>
            <a:noAutofit/>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marL="0" indent="0">
              <a:buNone/>
            </a:pPr>
            <a:r>
              <a:rPr lang="en-IE" b="1" dirty="0"/>
              <a:t>High di/dt in loop </a:t>
            </a:r>
            <a:r>
              <a:rPr lang="en-IE" dirty="0"/>
              <a:t>(</a:t>
            </a:r>
            <a:r>
              <a:rPr lang="en-IE" b="1" dirty="0">
                <a:solidFill>
                  <a:srgbClr val="CCCC00"/>
                </a:solidFill>
              </a:rPr>
              <a:t>yellow</a:t>
            </a:r>
            <a:r>
              <a:rPr lang="en-IE" dirty="0"/>
              <a:t>)</a:t>
            </a:r>
          </a:p>
          <a:p>
            <a:r>
              <a:rPr lang="en-US" altLang="en-US" sz="1600" dirty="0"/>
              <a:t>Stray inductance:</a:t>
            </a:r>
          </a:p>
          <a:p>
            <a:pPr lvl="1"/>
            <a:r>
              <a:rPr lang="en-US" altLang="en-US" dirty="0"/>
              <a:t>Limits drive current</a:t>
            </a:r>
          </a:p>
          <a:p>
            <a:pPr lvl="1"/>
            <a:r>
              <a:rPr lang="en-US" altLang="en-US" dirty="0"/>
              <a:t>Can cause ringing</a:t>
            </a:r>
          </a:p>
          <a:p>
            <a:r>
              <a:rPr lang="en-IE" sz="1600" dirty="0"/>
              <a:t>Minimize loop inductance</a:t>
            </a:r>
          </a:p>
          <a:p>
            <a:pPr marL="0" indent="0">
              <a:buNone/>
            </a:pPr>
            <a:r>
              <a:rPr lang="en-IE" sz="1600" b="1" dirty="0"/>
              <a:t>High dv/dt on gate </a:t>
            </a:r>
            <a:r>
              <a:rPr lang="en-IE" sz="1600" dirty="0"/>
              <a:t>(</a:t>
            </a:r>
            <a:r>
              <a:rPr lang="en-IE" sz="1600" b="1" kern="0" dirty="0">
                <a:solidFill>
                  <a:srgbClr val="0070C0"/>
                </a:solidFill>
              </a:rPr>
              <a:t>blue</a:t>
            </a:r>
            <a:r>
              <a:rPr lang="en-IE" sz="1600" dirty="0"/>
              <a:t>)</a:t>
            </a:r>
          </a:p>
          <a:p>
            <a:r>
              <a:rPr lang="en-IE" sz="1600" dirty="0"/>
              <a:t>Can couple to noise-sensitive nodes</a:t>
            </a:r>
          </a:p>
          <a:p>
            <a:r>
              <a:rPr lang="en-IE" sz="1600" dirty="0"/>
              <a:t>Minimize capacitance</a:t>
            </a:r>
          </a:p>
        </p:txBody>
      </p:sp>
      <p:sp>
        <p:nvSpPr>
          <p:cNvPr id="17"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dirty="0">
                <a:cs typeface="Arial" panose="020B0604020202020204" pitchFamily="34" charset="0"/>
              </a:rPr>
              <a:t>Identifying high di/</a:t>
            </a:r>
            <a:r>
              <a:rPr lang="en-US" sz="2800" dirty="0" err="1">
                <a:cs typeface="Arial" panose="020B0604020202020204" pitchFamily="34" charset="0"/>
              </a:rPr>
              <a:t>dt</a:t>
            </a:r>
            <a:endParaRPr lang="en-US" sz="2800" dirty="0">
              <a:cs typeface="Arial" panose="020B0604020202020204" pitchFamily="34" charset="0"/>
            </a:endParaRPr>
          </a:p>
        </p:txBody>
      </p:sp>
    </p:spTree>
    <p:extLst>
      <p:ext uri="{BB962C8B-B14F-4D97-AF65-F5344CB8AC3E}">
        <p14:creationId xmlns:p14="http://schemas.microsoft.com/office/powerpoint/2010/main" val="467617892"/>
      </p:ext>
    </p:extLst>
  </p:cSld>
  <p:clrMapOvr>
    <a:masterClrMapping/>
  </p:clrMapOvr>
  <mc:AlternateContent xmlns:mc="http://schemas.openxmlformats.org/markup-compatibility/2006" xmlns:p14="http://schemas.microsoft.com/office/powerpoint/2010/main">
    <mc:Choice Requires="p14">
      <p:transition spd="slow" p14:dur="2000" advTm="100351"/>
    </mc:Choice>
    <mc:Fallback xmlns="">
      <p:transition spd="slow" advTm="100351"/>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91" name="Rectangle 123"/>
          <p:cNvSpPr>
            <a:spLocks noGrp="1" noChangeArrowheads="1"/>
          </p:cNvSpPr>
          <p:nvPr>
            <p:ph type="title"/>
          </p:nvPr>
        </p:nvSpPr>
        <p:spPr>
          <a:xfrm>
            <a:off x="231775" y="717954"/>
            <a:ext cx="8867518" cy="496842"/>
          </a:xfrm>
        </p:spPr>
        <p:txBody>
          <a:bodyPr>
            <a:normAutofit/>
          </a:bodyPr>
          <a:lstStyle/>
          <a:p>
            <a:r>
              <a:rPr lang="en-US" altLang="en-US" sz="2000" dirty="0">
                <a:solidFill>
                  <a:schemeClr val="tx1"/>
                </a:solidFill>
              </a:rPr>
              <a:t>Self inductance of PWB traces</a:t>
            </a:r>
          </a:p>
        </p:txBody>
      </p:sp>
      <p:sp>
        <p:nvSpPr>
          <p:cNvPr id="84092" name="Rectangle 124"/>
          <p:cNvSpPr>
            <a:spLocks noGrp="1" noChangeArrowheads="1"/>
          </p:cNvSpPr>
          <p:nvPr>
            <p:ph type="body" idx="1"/>
          </p:nvPr>
        </p:nvSpPr>
        <p:spPr>
          <a:xfrm>
            <a:off x="109666" y="1202741"/>
            <a:ext cx="8867518" cy="3389952"/>
          </a:xfrm>
        </p:spPr>
        <p:txBody>
          <a:bodyPr/>
          <a:lstStyle/>
          <a:p>
            <a:r>
              <a:rPr lang="en-US" altLang="en-US"/>
              <a:t>Due to the natural logarithmic relationship, large changes in conductor width have minimal impact on inductance</a:t>
            </a:r>
            <a:endParaRPr lang="en-US" altLang="en-US" dirty="0"/>
          </a:p>
        </p:txBody>
      </p:sp>
      <p:sp>
        <p:nvSpPr>
          <p:cNvPr id="84094" name="Rectangle 126"/>
          <p:cNvSpPr>
            <a:spLocks noChangeArrowheads="1"/>
          </p:cNvSpPr>
          <p:nvPr/>
        </p:nvSpPr>
        <p:spPr bwMode="auto">
          <a:xfrm>
            <a:off x="0" y="2549305"/>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sp>
        <p:nvSpPr>
          <p:cNvPr id="84096" name="Rectangle 128"/>
          <p:cNvSpPr>
            <a:spLocks noChangeArrowheads="1"/>
          </p:cNvSpPr>
          <p:nvPr/>
        </p:nvSpPr>
        <p:spPr bwMode="auto">
          <a:xfrm>
            <a:off x="0" y="2549305"/>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graphicFrame>
        <p:nvGraphicFramePr>
          <p:cNvPr id="84179" name="Group 211"/>
          <p:cNvGraphicFramePr>
            <a:graphicFrameLocks noGrp="1"/>
          </p:cNvGraphicFramePr>
          <p:nvPr>
            <p:ph sz="half" idx="4294967295"/>
            <p:extLst>
              <p:ext uri="{D42A27DB-BD31-4B8C-83A1-F6EECF244321}">
                <p14:modId xmlns:p14="http://schemas.microsoft.com/office/powerpoint/2010/main" val="408740470"/>
              </p:ext>
            </p:extLst>
          </p:nvPr>
        </p:nvGraphicFramePr>
        <p:xfrm>
          <a:off x="3746090" y="3158814"/>
          <a:ext cx="4999703" cy="1348140"/>
        </p:xfrm>
        <a:graphic>
          <a:graphicData uri="http://schemas.openxmlformats.org/drawingml/2006/table">
            <a:tbl>
              <a:tblPr/>
              <a:tblGrid>
                <a:gridCol w="1531599">
                  <a:extLst>
                    <a:ext uri="{9D8B030D-6E8A-4147-A177-3AD203B41FA5}">
                      <a16:colId xmlns:a16="http://schemas.microsoft.com/office/drawing/2014/main" val="20000"/>
                    </a:ext>
                  </a:extLst>
                </a:gridCol>
                <a:gridCol w="1720849">
                  <a:extLst>
                    <a:ext uri="{9D8B030D-6E8A-4147-A177-3AD203B41FA5}">
                      <a16:colId xmlns:a16="http://schemas.microsoft.com/office/drawing/2014/main" val="20001"/>
                    </a:ext>
                  </a:extLst>
                </a:gridCol>
                <a:gridCol w="1747255">
                  <a:extLst>
                    <a:ext uri="{9D8B030D-6E8A-4147-A177-3AD203B41FA5}">
                      <a16:colId xmlns:a16="http://schemas.microsoft.com/office/drawing/2014/main" val="20002"/>
                    </a:ext>
                  </a:extLst>
                </a:gridCol>
              </a:tblGrid>
              <a:tr h="502320">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W (mm/in)</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T(mm/in)</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Inductance </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(nH/cm or nH/in)</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263162">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0.25/0.01</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0.07/0.0028</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10/24</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263162">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2.5/0.1</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0.07/0.0028</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6/14</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263162">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12.5/0.5</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0.07/0.0028</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2/6</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bl>
          </a:graphicData>
        </a:graphic>
      </p:graphicFrame>
      <p:sp>
        <p:nvSpPr>
          <p:cNvPr id="84183" name="Rectangle 215"/>
          <p:cNvSpPr>
            <a:spLocks noChangeArrowheads="1"/>
          </p:cNvSpPr>
          <p:nvPr/>
        </p:nvSpPr>
        <p:spPr bwMode="auto">
          <a:xfrm>
            <a:off x="0" y="2549305"/>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sp>
        <p:nvSpPr>
          <p:cNvPr id="84185" name="Rectangle 217"/>
          <p:cNvSpPr>
            <a:spLocks noChangeArrowheads="1"/>
          </p:cNvSpPr>
          <p:nvPr/>
        </p:nvSpPr>
        <p:spPr bwMode="auto">
          <a:xfrm>
            <a:off x="0" y="2549305"/>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sp>
        <p:nvSpPr>
          <p:cNvPr id="84189" name="Rectangle 221"/>
          <p:cNvSpPr>
            <a:spLocks noChangeArrowheads="1"/>
          </p:cNvSpPr>
          <p:nvPr/>
        </p:nvSpPr>
        <p:spPr bwMode="auto">
          <a:xfrm>
            <a:off x="0" y="2549305"/>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sp>
        <p:nvSpPr>
          <p:cNvPr id="84197" name="Rectangle 229"/>
          <p:cNvSpPr>
            <a:spLocks noChangeArrowheads="1"/>
          </p:cNvSpPr>
          <p:nvPr/>
        </p:nvSpPr>
        <p:spPr bwMode="auto">
          <a:xfrm>
            <a:off x="0" y="2377855"/>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pic>
        <p:nvPicPr>
          <p:cNvPr id="84198" name="Picture 230" descr="4_9"/>
          <p:cNvPicPr>
            <a:picLocks noGrp="1" noChangeAspect="1" noChangeArrowheads="1"/>
          </p:cNvPicPr>
          <p:nvPr>
            <p:ph sz="half" idx="4294967295"/>
          </p:nvPr>
        </p:nvPicPr>
        <p:blipFill>
          <a:blip r:embed="rId4" cstate="print">
            <a:extLst>
              <a:ext uri="{28A0092B-C50C-407E-A947-70E740481C1C}">
                <a14:useLocalDpi xmlns:a14="http://schemas.microsoft.com/office/drawing/2010/main" val="0"/>
              </a:ext>
            </a:extLst>
          </a:blip>
          <a:srcRect/>
          <a:stretch>
            <a:fillRect/>
          </a:stretch>
        </p:blipFill>
        <p:spPr>
          <a:xfrm>
            <a:off x="184731" y="2078897"/>
            <a:ext cx="3352800" cy="21466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xmlns:a14="http://schemas.microsoft.com/office/drawing/2010/main">
        <mc:Choice Requires="a14">
          <p:sp>
            <p:nvSpPr>
              <p:cNvPr id="14" name="TextBox 13"/>
              <p:cNvSpPr txBox="1"/>
              <p:nvPr/>
            </p:nvSpPr>
            <p:spPr>
              <a:xfrm>
                <a:off x="968126" y="2562521"/>
                <a:ext cx="238488" cy="369332"/>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i="1">
                          <a:latin typeface="Cambria Math"/>
                          <a:ea typeface="Cambria Math"/>
                        </a:rPr>
                        <m:t>𝑙</m:t>
                      </m:r>
                    </m:oMath>
                  </m:oMathPara>
                </a14:m>
                <a:endParaRPr lang="en-US" dirty="0"/>
              </a:p>
            </p:txBody>
          </p:sp>
        </mc:Choice>
        <mc:Fallback xmlns="">
          <p:sp>
            <p:nvSpPr>
              <p:cNvPr id="14" name="TextBox 13"/>
              <p:cNvSpPr txBox="1">
                <a:spLocks noRot="1" noChangeAspect="1" noMove="1" noResize="1" noEditPoints="1" noAdjustHandles="1" noChangeArrowheads="1" noChangeShapeType="1" noTextEdit="1"/>
              </p:cNvSpPr>
              <p:nvPr/>
            </p:nvSpPr>
            <p:spPr>
              <a:xfrm>
                <a:off x="968126" y="2562521"/>
                <a:ext cx="238488" cy="369332"/>
              </a:xfrm>
              <a:prstGeom prst="rect">
                <a:avLst/>
              </a:prstGeom>
              <a:blipFill>
                <a:blip r:embed="rId5"/>
                <a:stretch>
                  <a:fillRect r="-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p:cNvSpPr txBox="1"/>
              <p:nvPr/>
            </p:nvSpPr>
            <p:spPr>
              <a:xfrm>
                <a:off x="2278275" y="3490432"/>
                <a:ext cx="238488" cy="369332"/>
              </a:xfrm>
              <a:prstGeom prst="rect">
                <a:avLst/>
              </a:prstGeom>
              <a:solidFill>
                <a:schemeClr val="bg1">
                  <a:lumMod val="85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ea typeface="Cambria Math"/>
                        </a:rPr>
                        <m:t>𝑇</m:t>
                      </m:r>
                    </m:oMath>
                  </m:oMathPara>
                </a14:m>
                <a:endParaRPr lang="en-US" dirty="0"/>
              </a:p>
            </p:txBody>
          </p:sp>
        </mc:Choice>
        <mc:Fallback xmlns="">
          <p:sp>
            <p:nvSpPr>
              <p:cNvPr id="15" name="TextBox 14"/>
              <p:cNvSpPr txBox="1">
                <a:spLocks noRot="1" noChangeAspect="1" noMove="1" noResize="1" noEditPoints="1" noAdjustHandles="1" noChangeArrowheads="1" noChangeShapeType="1" noTextEdit="1"/>
              </p:cNvSpPr>
              <p:nvPr/>
            </p:nvSpPr>
            <p:spPr>
              <a:xfrm>
                <a:off x="2278275" y="3490432"/>
                <a:ext cx="238488" cy="369332"/>
              </a:xfrm>
              <a:prstGeom prst="rect">
                <a:avLst/>
              </a:prstGeom>
              <a:blipFill rotWithShape="1">
                <a:blip r:embed="rId6"/>
                <a:stretch>
                  <a:fillRect r="-3076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Box 1"/>
              <p:cNvSpPr txBox="1"/>
              <p:nvPr/>
            </p:nvSpPr>
            <p:spPr>
              <a:xfrm>
                <a:off x="4710967" y="1674902"/>
                <a:ext cx="3775584" cy="71468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𝐿</m:t>
                      </m:r>
                      <m:r>
                        <a:rPr lang="en-US" b="0" i="1" smtClean="0">
                          <a:latin typeface="Cambria Math"/>
                          <a:ea typeface="Cambria Math"/>
                        </a:rPr>
                        <m:t>=2∙</m:t>
                      </m:r>
                      <m:r>
                        <a:rPr lang="en-US" b="0" i="1" smtClean="0">
                          <a:latin typeface="Cambria Math"/>
                          <a:ea typeface="Cambria Math"/>
                        </a:rPr>
                        <m:t>𝑙</m:t>
                      </m:r>
                      <m:r>
                        <a:rPr lang="en-US" b="0" i="1" smtClean="0">
                          <a:latin typeface="Cambria Math"/>
                          <a:ea typeface="Cambria Math"/>
                        </a:rPr>
                        <m:t>∙</m:t>
                      </m:r>
                      <m:d>
                        <m:dPr>
                          <m:ctrlPr>
                            <a:rPr lang="en-US" b="0" i="1" smtClean="0">
                              <a:latin typeface="Cambria Math" panose="02040503050406030204" pitchFamily="18" charset="0"/>
                              <a:ea typeface="Cambria Math"/>
                            </a:rPr>
                          </m:ctrlPr>
                        </m:dPr>
                        <m:e>
                          <m:r>
                            <a:rPr lang="en-US" b="0" i="1" smtClean="0">
                              <a:latin typeface="Cambria Math"/>
                              <a:ea typeface="Cambria Math"/>
                            </a:rPr>
                            <m:t>𝑙𝑛</m:t>
                          </m:r>
                          <m:d>
                            <m:dPr>
                              <m:ctrlPr>
                                <a:rPr lang="en-US" b="0" i="1" smtClean="0">
                                  <a:latin typeface="Cambria Math" panose="02040503050406030204" pitchFamily="18" charset="0"/>
                                  <a:ea typeface="Cambria Math"/>
                                </a:rPr>
                              </m:ctrlPr>
                            </m:dPr>
                            <m:e>
                              <m:f>
                                <m:fPr>
                                  <m:ctrlPr>
                                    <a:rPr lang="en-US" b="0" i="1" smtClean="0">
                                      <a:latin typeface="Cambria Math" panose="02040503050406030204" pitchFamily="18" charset="0"/>
                                      <a:ea typeface="Cambria Math"/>
                                    </a:rPr>
                                  </m:ctrlPr>
                                </m:fPr>
                                <m:num>
                                  <m:r>
                                    <a:rPr lang="en-US" b="0" i="1" smtClean="0">
                                      <a:latin typeface="Cambria Math"/>
                                      <a:ea typeface="Cambria Math"/>
                                    </a:rPr>
                                    <m:t>𝑙</m:t>
                                  </m:r>
                                </m:num>
                                <m:den>
                                  <m:r>
                                    <a:rPr lang="en-US" b="0" i="1" smtClean="0">
                                      <a:latin typeface="Cambria Math"/>
                                      <a:ea typeface="Cambria Math"/>
                                    </a:rPr>
                                    <m:t>𝑇</m:t>
                                  </m:r>
                                  <m:r>
                                    <a:rPr lang="en-US" b="0" i="1" smtClean="0">
                                      <a:latin typeface="Cambria Math"/>
                                      <a:ea typeface="Cambria Math"/>
                                    </a:rPr>
                                    <m:t>+</m:t>
                                  </m:r>
                                  <m:r>
                                    <a:rPr lang="en-US" b="0" i="1" smtClean="0">
                                      <a:latin typeface="Cambria Math"/>
                                      <a:ea typeface="Cambria Math"/>
                                    </a:rPr>
                                    <m:t>𝑊</m:t>
                                  </m:r>
                                </m:den>
                              </m:f>
                            </m:e>
                          </m:d>
                          <m:r>
                            <a:rPr lang="en-US" b="0" i="1" smtClean="0">
                              <a:latin typeface="Cambria Math"/>
                              <a:ea typeface="Cambria Math"/>
                            </a:rPr>
                            <m:t>+</m:t>
                          </m:r>
                          <m:f>
                            <m:fPr>
                              <m:ctrlPr>
                                <a:rPr lang="en-US" b="0" i="1" smtClean="0">
                                  <a:latin typeface="Cambria Math" panose="02040503050406030204" pitchFamily="18" charset="0"/>
                                  <a:ea typeface="Cambria Math"/>
                                </a:rPr>
                              </m:ctrlPr>
                            </m:fPr>
                            <m:num>
                              <m:r>
                                <a:rPr lang="en-US" b="0" i="1" smtClean="0">
                                  <a:latin typeface="Cambria Math"/>
                                  <a:ea typeface="Cambria Math"/>
                                </a:rPr>
                                <m:t>1</m:t>
                              </m:r>
                            </m:num>
                            <m:den>
                              <m:r>
                                <a:rPr lang="en-US" b="0" i="1" smtClean="0">
                                  <a:latin typeface="Cambria Math"/>
                                  <a:ea typeface="Cambria Math"/>
                                </a:rPr>
                                <m:t>2</m:t>
                              </m:r>
                            </m:den>
                          </m:f>
                        </m:e>
                      </m:d>
                      <m:f>
                        <m:fPr>
                          <m:type m:val="skw"/>
                          <m:ctrlPr>
                            <a:rPr lang="en-US" b="0" i="1" smtClean="0">
                              <a:latin typeface="Cambria Math" panose="02040503050406030204" pitchFamily="18" charset="0"/>
                              <a:ea typeface="Cambria Math"/>
                            </a:rPr>
                          </m:ctrlPr>
                        </m:fPr>
                        <m:num>
                          <m:r>
                            <a:rPr lang="en-US" b="0" i="1" smtClean="0">
                              <a:latin typeface="Cambria Math"/>
                              <a:ea typeface="Cambria Math"/>
                            </a:rPr>
                            <m:t>𝑛𝐻</m:t>
                          </m:r>
                        </m:num>
                        <m:den>
                          <m:r>
                            <a:rPr lang="en-US" b="0" i="1" smtClean="0">
                              <a:latin typeface="Cambria Math"/>
                              <a:ea typeface="Cambria Math"/>
                            </a:rPr>
                            <m:t>𝑐𝑚</m:t>
                          </m:r>
                        </m:den>
                      </m:f>
                    </m:oMath>
                  </m:oMathPara>
                </a14:m>
                <a:endParaRPr lang="en-US" dirty="0"/>
              </a:p>
            </p:txBody>
          </p:sp>
        </mc:Choice>
        <mc:Fallback xmlns="">
          <p:sp>
            <p:nvSpPr>
              <p:cNvPr id="2" name="TextBox 1"/>
              <p:cNvSpPr txBox="1">
                <a:spLocks noRot="1" noChangeAspect="1" noMove="1" noResize="1" noEditPoints="1" noAdjustHandles="1" noChangeArrowheads="1" noChangeShapeType="1" noTextEdit="1"/>
              </p:cNvSpPr>
              <p:nvPr/>
            </p:nvSpPr>
            <p:spPr>
              <a:xfrm>
                <a:off x="4710967" y="1674902"/>
                <a:ext cx="3775584" cy="714683"/>
              </a:xfrm>
              <a:prstGeom prst="rect">
                <a:avLst/>
              </a:prstGeom>
              <a:blipFill rotWithShape="1">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a:xfrm>
                <a:off x="4710967" y="2389585"/>
                <a:ext cx="3682611" cy="71468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𝐿</m:t>
                      </m:r>
                      <m:r>
                        <a:rPr lang="en-US" b="0" i="1" smtClean="0">
                          <a:latin typeface="Cambria Math"/>
                          <a:ea typeface="Cambria Math"/>
                        </a:rPr>
                        <m:t>=5∙</m:t>
                      </m:r>
                      <m:r>
                        <a:rPr lang="en-US" b="0" i="1" smtClean="0">
                          <a:latin typeface="Cambria Math"/>
                          <a:ea typeface="Cambria Math"/>
                        </a:rPr>
                        <m:t>𝑙</m:t>
                      </m:r>
                      <m:r>
                        <a:rPr lang="en-US" b="0" i="1" smtClean="0">
                          <a:latin typeface="Cambria Math"/>
                          <a:ea typeface="Cambria Math"/>
                        </a:rPr>
                        <m:t>∙</m:t>
                      </m:r>
                      <m:d>
                        <m:dPr>
                          <m:ctrlPr>
                            <a:rPr lang="en-US" b="0" i="1" smtClean="0">
                              <a:latin typeface="Cambria Math" panose="02040503050406030204" pitchFamily="18" charset="0"/>
                              <a:ea typeface="Cambria Math"/>
                            </a:rPr>
                          </m:ctrlPr>
                        </m:dPr>
                        <m:e>
                          <m:r>
                            <a:rPr lang="en-US" b="0" i="1" smtClean="0">
                              <a:latin typeface="Cambria Math"/>
                              <a:ea typeface="Cambria Math"/>
                            </a:rPr>
                            <m:t>𝑙𝑛</m:t>
                          </m:r>
                          <m:d>
                            <m:dPr>
                              <m:ctrlPr>
                                <a:rPr lang="en-US" b="0" i="1" smtClean="0">
                                  <a:latin typeface="Cambria Math" panose="02040503050406030204" pitchFamily="18" charset="0"/>
                                  <a:ea typeface="Cambria Math"/>
                                </a:rPr>
                              </m:ctrlPr>
                            </m:dPr>
                            <m:e>
                              <m:f>
                                <m:fPr>
                                  <m:ctrlPr>
                                    <a:rPr lang="en-US" b="0" i="1" smtClean="0">
                                      <a:latin typeface="Cambria Math" panose="02040503050406030204" pitchFamily="18" charset="0"/>
                                      <a:ea typeface="Cambria Math"/>
                                    </a:rPr>
                                  </m:ctrlPr>
                                </m:fPr>
                                <m:num>
                                  <m:r>
                                    <a:rPr lang="en-US" b="0" i="1" smtClean="0">
                                      <a:latin typeface="Cambria Math"/>
                                      <a:ea typeface="Cambria Math"/>
                                    </a:rPr>
                                    <m:t>𝑙</m:t>
                                  </m:r>
                                </m:num>
                                <m:den>
                                  <m:r>
                                    <a:rPr lang="en-US" b="0" i="1" smtClean="0">
                                      <a:latin typeface="Cambria Math"/>
                                      <a:ea typeface="Cambria Math"/>
                                    </a:rPr>
                                    <m:t>𝑇</m:t>
                                  </m:r>
                                  <m:r>
                                    <a:rPr lang="en-US" b="0" i="1" smtClean="0">
                                      <a:latin typeface="Cambria Math"/>
                                      <a:ea typeface="Cambria Math"/>
                                    </a:rPr>
                                    <m:t>+</m:t>
                                  </m:r>
                                  <m:r>
                                    <a:rPr lang="en-US" b="0" i="1" smtClean="0">
                                      <a:latin typeface="Cambria Math"/>
                                      <a:ea typeface="Cambria Math"/>
                                    </a:rPr>
                                    <m:t>𝑊</m:t>
                                  </m:r>
                                </m:den>
                              </m:f>
                            </m:e>
                          </m:d>
                          <m:r>
                            <a:rPr lang="en-US" b="0" i="1" smtClean="0">
                              <a:latin typeface="Cambria Math"/>
                              <a:ea typeface="Cambria Math"/>
                            </a:rPr>
                            <m:t>+</m:t>
                          </m:r>
                          <m:f>
                            <m:fPr>
                              <m:ctrlPr>
                                <a:rPr lang="en-US" b="0" i="1" smtClean="0">
                                  <a:latin typeface="Cambria Math" panose="02040503050406030204" pitchFamily="18" charset="0"/>
                                  <a:ea typeface="Cambria Math"/>
                                </a:rPr>
                              </m:ctrlPr>
                            </m:fPr>
                            <m:num>
                              <m:r>
                                <a:rPr lang="en-US" b="0" i="1" smtClean="0">
                                  <a:latin typeface="Cambria Math"/>
                                  <a:ea typeface="Cambria Math"/>
                                </a:rPr>
                                <m:t>1</m:t>
                              </m:r>
                            </m:num>
                            <m:den>
                              <m:r>
                                <a:rPr lang="en-US" b="0" i="1" smtClean="0">
                                  <a:latin typeface="Cambria Math"/>
                                  <a:ea typeface="Cambria Math"/>
                                </a:rPr>
                                <m:t>2</m:t>
                              </m:r>
                            </m:den>
                          </m:f>
                        </m:e>
                      </m:d>
                      <m:f>
                        <m:fPr>
                          <m:type m:val="skw"/>
                          <m:ctrlPr>
                            <a:rPr lang="en-US" b="0" i="1" smtClean="0">
                              <a:latin typeface="Cambria Math" panose="02040503050406030204" pitchFamily="18" charset="0"/>
                              <a:ea typeface="Cambria Math"/>
                            </a:rPr>
                          </m:ctrlPr>
                        </m:fPr>
                        <m:num>
                          <m:r>
                            <a:rPr lang="en-US" b="0" i="1" smtClean="0">
                              <a:latin typeface="Cambria Math"/>
                              <a:ea typeface="Cambria Math"/>
                            </a:rPr>
                            <m:t>𝑛𝐻</m:t>
                          </m:r>
                        </m:num>
                        <m:den>
                          <m:r>
                            <a:rPr lang="en-US" b="0" i="1" smtClean="0">
                              <a:latin typeface="Cambria Math"/>
                              <a:ea typeface="Cambria Math"/>
                            </a:rPr>
                            <m:t>𝑖𝑛</m:t>
                          </m:r>
                        </m:den>
                      </m:f>
                    </m:oMath>
                  </m:oMathPara>
                </a14:m>
                <a:endParaRPr lang="en-US" dirty="0"/>
              </a:p>
            </p:txBody>
          </p:sp>
        </mc:Choice>
        <mc:Fallback xmlns="">
          <p:sp>
            <p:nvSpPr>
              <p:cNvPr id="18" name="TextBox 17"/>
              <p:cNvSpPr txBox="1">
                <a:spLocks noRot="1" noChangeAspect="1" noMove="1" noResize="1" noEditPoints="1" noAdjustHandles="1" noChangeArrowheads="1" noChangeShapeType="1" noTextEdit="1"/>
              </p:cNvSpPr>
              <p:nvPr/>
            </p:nvSpPr>
            <p:spPr>
              <a:xfrm>
                <a:off x="4710967" y="2389585"/>
                <a:ext cx="3682611" cy="714683"/>
              </a:xfrm>
              <a:prstGeom prst="rect">
                <a:avLst/>
              </a:prstGeom>
              <a:blipFill rotWithShape="1">
                <a:blip r:embed="rId8"/>
                <a:stretch>
                  <a:fillRect/>
                </a:stretch>
              </a:blipFill>
            </p:spPr>
            <p:txBody>
              <a:bodyPr/>
              <a:lstStyle/>
              <a:p>
                <a:r>
                  <a:rPr lang="en-US">
                    <a:noFill/>
                  </a:rPr>
                  <a:t> </a:t>
                </a:r>
              </a:p>
            </p:txBody>
          </p:sp>
        </mc:Fallback>
      </mc:AlternateContent>
      <p:sp>
        <p:nvSpPr>
          <p:cNvPr id="19"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Parasitic inductance</a:t>
            </a:r>
            <a:endParaRPr lang="en-US" sz="2800" dirty="0">
              <a:cs typeface="Arial" panose="020B0604020202020204" pitchFamily="34" charset="0"/>
            </a:endParaRPr>
          </a:p>
        </p:txBody>
      </p:sp>
    </p:spTree>
    <p:custDataLst>
      <p:tags r:id="rId1"/>
    </p:custDataLst>
    <p:extLst>
      <p:ext uri="{BB962C8B-B14F-4D97-AF65-F5344CB8AC3E}">
        <p14:creationId xmlns:p14="http://schemas.microsoft.com/office/powerpoint/2010/main" val="2587066313"/>
      </p:ext>
    </p:extLst>
  </p:cSld>
  <p:clrMapOvr>
    <a:masterClrMapping/>
  </p:clrMapOvr>
  <mc:AlternateContent xmlns:mc="http://schemas.openxmlformats.org/markup-compatibility/2006" xmlns:p14="http://schemas.microsoft.com/office/powerpoint/2010/main">
    <mc:Choice Requires="p14">
      <p:transition spd="slow" p14:dur="2000" advTm="123919"/>
    </mc:Choice>
    <mc:Fallback xmlns="">
      <p:transition spd="slow" advTm="12391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4179"/>
                                        </p:tgtEl>
                                        <p:attrNameLst>
                                          <p:attrName>style.visibility</p:attrName>
                                        </p:attrNameLst>
                                      </p:cBhvr>
                                      <p:to>
                                        <p:strVal val="visible"/>
                                      </p:to>
                                    </p:set>
                                    <p:animEffect transition="in" filter="fade">
                                      <p:cBhvr>
                                        <p:cTn id="7" dur="500"/>
                                        <p:tgtEl>
                                          <p:spTgt spid="84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3" name="Rectangle 303"/>
          <p:cNvSpPr>
            <a:spLocks noGrp="1" noChangeArrowheads="1"/>
          </p:cNvSpPr>
          <p:nvPr>
            <p:ph type="title"/>
          </p:nvPr>
        </p:nvSpPr>
        <p:spPr>
          <a:xfrm>
            <a:off x="231775" y="717954"/>
            <a:ext cx="8867518" cy="496842"/>
          </a:xfrm>
        </p:spPr>
        <p:txBody>
          <a:bodyPr/>
          <a:lstStyle/>
          <a:p>
            <a:r>
              <a:rPr lang="en-US" altLang="en-US" sz="2000" dirty="0">
                <a:solidFill>
                  <a:schemeClr val="tx1"/>
                </a:solidFill>
              </a:rPr>
              <a:t>PWB traces over ground planes</a:t>
            </a:r>
          </a:p>
        </p:txBody>
      </p:sp>
      <p:sp>
        <p:nvSpPr>
          <p:cNvPr id="25904" name="Rectangle 304"/>
          <p:cNvSpPr>
            <a:spLocks noGrp="1" noChangeArrowheads="1"/>
          </p:cNvSpPr>
          <p:nvPr>
            <p:ph type="body" idx="1"/>
          </p:nvPr>
        </p:nvSpPr>
        <p:spPr>
          <a:xfrm>
            <a:off x="184731" y="1252581"/>
            <a:ext cx="8867518" cy="3262312"/>
          </a:xfrm>
        </p:spPr>
        <p:txBody>
          <a:bodyPr/>
          <a:lstStyle/>
          <a:p>
            <a:r>
              <a:rPr lang="en-US" altLang="en-US" dirty="0"/>
              <a:t>Substantial inductance reduction</a:t>
            </a:r>
          </a:p>
          <a:p>
            <a:r>
              <a:rPr lang="en-US" altLang="en-US" dirty="0"/>
              <a:t>Inductance inversely proportional to width</a:t>
            </a:r>
          </a:p>
        </p:txBody>
      </p:sp>
      <p:sp>
        <p:nvSpPr>
          <p:cNvPr id="25741" name="Rectangle 141"/>
          <p:cNvSpPr>
            <a:spLocks noChangeArrowheads="1"/>
          </p:cNvSpPr>
          <p:nvPr/>
        </p:nvSpPr>
        <p:spPr bwMode="auto">
          <a:xfrm>
            <a:off x="4419600" y="2971800"/>
            <a:ext cx="44958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buFont typeface="Wingdings" pitchFamily="2" charset="2"/>
              <a:buChar char="u"/>
              <a:defRPr sz="2400">
                <a:solidFill>
                  <a:schemeClr val="tx1"/>
                </a:solidFill>
                <a:latin typeface="Arial" pitchFamily="34" charset="0"/>
              </a:defRPr>
            </a:lvl1pPr>
            <a:lvl2pPr marL="742950" indent="-285750" algn="l">
              <a:spcBef>
                <a:spcPct val="20000"/>
              </a:spcBef>
              <a:buSzPct val="75000"/>
              <a:buFont typeface="Wingdings" pitchFamily="2" charset="2"/>
              <a:buChar char="n"/>
              <a:defRPr sz="2000">
                <a:solidFill>
                  <a:schemeClr val="tx1"/>
                </a:solidFill>
                <a:latin typeface="Arial" pitchFamily="34" charset="0"/>
              </a:defRPr>
            </a:lvl2pPr>
            <a:lvl3pPr marL="1085850" indent="-228600" algn="l">
              <a:spcBef>
                <a:spcPct val="20000"/>
              </a:spcBef>
              <a:buFont typeface="Wingdings" pitchFamily="2" charset="2"/>
              <a:buChar char="w"/>
              <a:defRPr sz="1600">
                <a:solidFill>
                  <a:schemeClr val="tx1"/>
                </a:solidFill>
                <a:latin typeface="Arial" pitchFamily="34" charset="0"/>
              </a:defRPr>
            </a:lvl3pPr>
            <a:lvl4pPr marL="1428750" indent="-228600" algn="l">
              <a:spcBef>
                <a:spcPct val="20000"/>
              </a:spcBef>
              <a:buSzPct val="50000"/>
              <a:buFont typeface="ZapfDingbats BT" charset="2"/>
              <a:buChar char="ä"/>
              <a:defRPr sz="1600">
                <a:solidFill>
                  <a:schemeClr val="tx1"/>
                </a:solidFill>
                <a:latin typeface="Arial" pitchFamily="34" charset="0"/>
              </a:defRPr>
            </a:lvl4pPr>
            <a:lvl5pPr marL="1771650" indent="-228600" algn="l">
              <a:spcBef>
                <a:spcPct val="20000"/>
              </a:spcBef>
              <a:buChar char="–"/>
              <a:defRPr sz="1400">
                <a:solidFill>
                  <a:schemeClr val="tx1"/>
                </a:solidFill>
                <a:latin typeface="Arial" pitchFamily="34" charset="0"/>
              </a:defRPr>
            </a:lvl5pPr>
            <a:lvl6pPr marL="2228850" indent="-228600" eaLnBrk="0" fontAlgn="base" hangingPunct="0">
              <a:spcBef>
                <a:spcPct val="20000"/>
              </a:spcBef>
              <a:spcAft>
                <a:spcPct val="0"/>
              </a:spcAft>
              <a:buChar char="–"/>
              <a:defRPr sz="1400">
                <a:solidFill>
                  <a:schemeClr val="tx1"/>
                </a:solidFill>
                <a:latin typeface="Arial" pitchFamily="34" charset="0"/>
              </a:defRPr>
            </a:lvl6pPr>
            <a:lvl7pPr marL="2686050" indent="-228600" eaLnBrk="0" fontAlgn="base" hangingPunct="0">
              <a:spcBef>
                <a:spcPct val="20000"/>
              </a:spcBef>
              <a:spcAft>
                <a:spcPct val="0"/>
              </a:spcAft>
              <a:buChar char="–"/>
              <a:defRPr sz="1400">
                <a:solidFill>
                  <a:schemeClr val="tx1"/>
                </a:solidFill>
                <a:latin typeface="Arial" pitchFamily="34" charset="0"/>
              </a:defRPr>
            </a:lvl7pPr>
            <a:lvl8pPr marL="3143250" indent="-228600" eaLnBrk="0" fontAlgn="base" hangingPunct="0">
              <a:spcBef>
                <a:spcPct val="20000"/>
              </a:spcBef>
              <a:spcAft>
                <a:spcPct val="0"/>
              </a:spcAft>
              <a:buChar char="–"/>
              <a:defRPr sz="1400">
                <a:solidFill>
                  <a:schemeClr val="tx1"/>
                </a:solidFill>
                <a:latin typeface="Arial" pitchFamily="34" charset="0"/>
              </a:defRPr>
            </a:lvl8pPr>
            <a:lvl9pPr marL="3600450" indent="-228600" eaLnBrk="0" fontAlgn="base" hangingPunct="0">
              <a:spcBef>
                <a:spcPct val="20000"/>
              </a:spcBef>
              <a:spcAft>
                <a:spcPct val="0"/>
              </a:spcAft>
              <a:buChar char="–"/>
              <a:defRPr sz="1400">
                <a:solidFill>
                  <a:schemeClr val="tx1"/>
                </a:solidFill>
                <a:latin typeface="Arial" pitchFamily="34" charset="0"/>
              </a:defRPr>
            </a:lvl9pPr>
          </a:lstStyle>
          <a:p>
            <a:pPr>
              <a:lnSpc>
                <a:spcPct val="150000"/>
              </a:lnSpc>
            </a:pPr>
            <a:endParaRPr lang="en-US" altLang="en-US" sz="2000" b="0" dirty="0"/>
          </a:p>
        </p:txBody>
      </p:sp>
      <p:sp>
        <p:nvSpPr>
          <p:cNvPr id="25750" name="Rectangle 150"/>
          <p:cNvSpPr>
            <a:spLocks noChangeArrowheads="1"/>
          </p:cNvSpPr>
          <p:nvPr/>
        </p:nvSpPr>
        <p:spPr bwMode="auto">
          <a:xfrm>
            <a:off x="0" y="2240638"/>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sp>
        <p:nvSpPr>
          <p:cNvPr id="25752" name="Rectangle 152"/>
          <p:cNvSpPr>
            <a:spLocks noChangeArrowheads="1"/>
          </p:cNvSpPr>
          <p:nvPr/>
        </p:nvSpPr>
        <p:spPr bwMode="auto">
          <a:xfrm>
            <a:off x="0" y="2240638"/>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graphicFrame>
        <p:nvGraphicFramePr>
          <p:cNvPr id="25900" name="Group 300"/>
          <p:cNvGraphicFramePr>
            <a:graphicFrameLocks noGrp="1"/>
          </p:cNvGraphicFramePr>
          <p:nvPr>
            <p:ph sz="half" idx="4294967295"/>
            <p:extLst>
              <p:ext uri="{D42A27DB-BD31-4B8C-83A1-F6EECF244321}">
                <p14:modId xmlns:p14="http://schemas.microsoft.com/office/powerpoint/2010/main" val="161589176"/>
              </p:ext>
            </p:extLst>
          </p:nvPr>
        </p:nvGraphicFramePr>
        <p:xfrm>
          <a:off x="707923" y="3245567"/>
          <a:ext cx="7620000" cy="1341120"/>
        </p:xfrm>
        <a:graphic>
          <a:graphicData uri="http://schemas.openxmlformats.org/drawingml/2006/table">
            <a:tbl>
              <a:tblPr/>
              <a:tblGrid>
                <a:gridCol w="1068388">
                  <a:extLst>
                    <a:ext uri="{9D8B030D-6E8A-4147-A177-3AD203B41FA5}">
                      <a16:colId xmlns:a16="http://schemas.microsoft.com/office/drawing/2014/main" val="20000"/>
                    </a:ext>
                  </a:extLst>
                </a:gridCol>
                <a:gridCol w="939800">
                  <a:extLst>
                    <a:ext uri="{9D8B030D-6E8A-4147-A177-3AD203B41FA5}">
                      <a16:colId xmlns:a16="http://schemas.microsoft.com/office/drawing/2014/main" val="20001"/>
                    </a:ext>
                  </a:extLst>
                </a:gridCol>
                <a:gridCol w="1908175">
                  <a:extLst>
                    <a:ext uri="{9D8B030D-6E8A-4147-A177-3AD203B41FA5}">
                      <a16:colId xmlns:a16="http://schemas.microsoft.com/office/drawing/2014/main" val="20002"/>
                    </a:ext>
                  </a:extLst>
                </a:gridCol>
                <a:gridCol w="979487">
                  <a:extLst>
                    <a:ext uri="{9D8B030D-6E8A-4147-A177-3AD203B41FA5}">
                      <a16:colId xmlns:a16="http://schemas.microsoft.com/office/drawing/2014/main" val="20003"/>
                    </a:ext>
                  </a:extLst>
                </a:gridCol>
                <a:gridCol w="903288">
                  <a:extLst>
                    <a:ext uri="{9D8B030D-6E8A-4147-A177-3AD203B41FA5}">
                      <a16:colId xmlns:a16="http://schemas.microsoft.com/office/drawing/2014/main" val="20004"/>
                    </a:ext>
                  </a:extLst>
                </a:gridCol>
                <a:gridCol w="1820862">
                  <a:extLst>
                    <a:ext uri="{9D8B030D-6E8A-4147-A177-3AD203B41FA5}">
                      <a16:colId xmlns:a16="http://schemas.microsoft.com/office/drawing/2014/main" val="20005"/>
                    </a:ext>
                  </a:extLst>
                </a:gridCol>
              </a:tblGrid>
              <a:tr h="274320">
                <a:tc gridSpan="3">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Metric</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hMerge="1">
                  <a:txBody>
                    <a:bodyPr/>
                    <a:lstStyle/>
                    <a:p>
                      <a:endParaRPr lang="en-US"/>
                    </a:p>
                  </a:txBody>
                  <a:tcPr/>
                </a:tc>
                <a:tc hMerge="1">
                  <a:txBody>
                    <a:bodyPr/>
                    <a:lstStyle/>
                    <a:p>
                      <a:endParaRPr lang="en-US"/>
                    </a:p>
                  </a:txBody>
                  <a:tcPr/>
                </a:tc>
                <a:tc gridSpan="3">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English</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80060">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h (cm)</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w (cm)</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Inductance </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(nH/cm)</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h (in)</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w (in)</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Inductance</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Times New Roman" pitchFamily="18" charset="0"/>
                        </a:rPr>
                        <a:t>(nH/in)</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274320">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0.25</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2.5</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0.2</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0.01</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0.1</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0.5</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274320">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1.5</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2.5</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1.2</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0.06</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0.1</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Times New Roman" pitchFamily="18" charset="0"/>
                        </a:rPr>
                        <a:t>3.0</a:t>
                      </a:r>
                      <a:endParaRPr kumimoji="0" lang="en-US" altLang="en-US" sz="1400" b="0" i="0" u="none" strike="noStrike" cap="none" normalizeH="0" baseline="0" dirty="0">
                        <a:ln>
                          <a:noFill/>
                        </a:ln>
                        <a:solidFill>
                          <a:schemeClr val="tx1"/>
                        </a:solidFill>
                        <a:effectLst/>
                        <a:latin typeface="+mj-lt"/>
                      </a:endParaRP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bl>
          </a:graphicData>
        </a:graphic>
      </p:graphicFrame>
      <p:pic>
        <p:nvPicPr>
          <p:cNvPr id="25909" name="Picture 309" descr="4_10"/>
          <p:cNvPicPr>
            <a:picLocks noGrp="1" noChangeAspect="1" noChangeArrowheads="1"/>
          </p:cNvPicPr>
          <p:nvPr>
            <p:ph sz="half" idx="4294967295"/>
          </p:nvPr>
        </p:nvPicPr>
        <p:blipFill>
          <a:blip r:embed="rId4" cstate="print">
            <a:extLst>
              <a:ext uri="{28A0092B-C50C-407E-A947-70E740481C1C}">
                <a14:useLocalDpi xmlns:a14="http://schemas.microsoft.com/office/drawing/2010/main" val="0"/>
              </a:ext>
            </a:extLst>
          </a:blip>
          <a:srcRect/>
          <a:stretch>
            <a:fillRect/>
          </a:stretch>
        </p:blipFill>
        <p:spPr>
          <a:xfrm>
            <a:off x="5252883" y="1073797"/>
            <a:ext cx="3795252" cy="153617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xmlns:a14="http://schemas.microsoft.com/office/drawing/2010/main">
        <mc:Choice Requires="a14">
          <p:sp>
            <p:nvSpPr>
              <p:cNvPr id="12" name="TextBox 11"/>
              <p:cNvSpPr txBox="1"/>
              <p:nvPr/>
            </p:nvSpPr>
            <p:spPr>
              <a:xfrm>
                <a:off x="1595889" y="2528048"/>
                <a:ext cx="2122119" cy="61792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𝐿</m:t>
                      </m:r>
                      <m:r>
                        <a:rPr lang="en-US" b="0" i="1" smtClean="0">
                          <a:latin typeface="Cambria Math"/>
                          <a:ea typeface="Cambria Math"/>
                        </a:rPr>
                        <m:t>=</m:t>
                      </m:r>
                      <m:f>
                        <m:fPr>
                          <m:ctrlPr>
                            <a:rPr lang="en-US" b="0" i="1" smtClean="0">
                              <a:latin typeface="Cambria Math" panose="02040503050406030204" pitchFamily="18" charset="0"/>
                              <a:ea typeface="Cambria Math"/>
                            </a:rPr>
                          </m:ctrlPr>
                        </m:fPr>
                        <m:num>
                          <m:r>
                            <a:rPr lang="en-US" b="0" i="1" smtClean="0">
                              <a:latin typeface="Cambria Math"/>
                              <a:ea typeface="Cambria Math"/>
                            </a:rPr>
                            <m:t>2∙</m:t>
                          </m:r>
                          <m:r>
                            <a:rPr lang="en-US" b="0" i="1" smtClean="0">
                              <a:latin typeface="Cambria Math"/>
                              <a:ea typeface="Cambria Math"/>
                            </a:rPr>
                            <m:t>h</m:t>
                          </m:r>
                          <m:r>
                            <a:rPr lang="en-US" b="0" i="1" smtClean="0">
                              <a:latin typeface="Cambria Math"/>
                              <a:ea typeface="Cambria Math"/>
                            </a:rPr>
                            <m:t>∙</m:t>
                          </m:r>
                          <m:r>
                            <a:rPr lang="en-US" b="0" i="1" smtClean="0">
                              <a:latin typeface="Cambria Math"/>
                              <a:ea typeface="Cambria Math"/>
                            </a:rPr>
                            <m:t>𝑙</m:t>
                          </m:r>
                        </m:num>
                        <m:den>
                          <m:r>
                            <a:rPr lang="en-US" b="0" i="1" smtClean="0">
                              <a:latin typeface="Cambria Math"/>
                              <a:ea typeface="Cambria Math"/>
                            </a:rPr>
                            <m:t>𝑤</m:t>
                          </m:r>
                        </m:den>
                      </m:f>
                      <m:f>
                        <m:fPr>
                          <m:type m:val="skw"/>
                          <m:ctrlPr>
                            <a:rPr lang="en-US" b="0" i="1" smtClean="0">
                              <a:latin typeface="Cambria Math" panose="02040503050406030204" pitchFamily="18" charset="0"/>
                              <a:ea typeface="Cambria Math"/>
                            </a:rPr>
                          </m:ctrlPr>
                        </m:fPr>
                        <m:num>
                          <m:r>
                            <a:rPr lang="en-US" b="0" i="1" smtClean="0">
                              <a:latin typeface="Cambria Math"/>
                              <a:ea typeface="Cambria Math"/>
                            </a:rPr>
                            <m:t>𝑛𝐻</m:t>
                          </m:r>
                        </m:num>
                        <m:den>
                          <m:r>
                            <a:rPr lang="en-US" b="0" i="1" smtClean="0">
                              <a:latin typeface="Cambria Math"/>
                              <a:ea typeface="Cambria Math"/>
                            </a:rPr>
                            <m:t>𝑐𝑚</m:t>
                          </m:r>
                        </m:den>
                      </m:f>
                    </m:oMath>
                  </m:oMathPara>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1595889" y="2528048"/>
                <a:ext cx="2122119" cy="617926"/>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p:cNvSpPr txBox="1"/>
              <p:nvPr/>
            </p:nvSpPr>
            <p:spPr>
              <a:xfrm>
                <a:off x="4838885" y="2528048"/>
                <a:ext cx="1986313" cy="61799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𝐿</m:t>
                      </m:r>
                      <m:r>
                        <a:rPr lang="en-US" b="0" i="1" smtClean="0">
                          <a:latin typeface="Cambria Math"/>
                          <a:ea typeface="Cambria Math"/>
                        </a:rPr>
                        <m:t>=</m:t>
                      </m:r>
                      <m:f>
                        <m:fPr>
                          <m:ctrlPr>
                            <a:rPr lang="en-US" b="0" i="1" smtClean="0">
                              <a:latin typeface="Cambria Math" panose="02040503050406030204" pitchFamily="18" charset="0"/>
                              <a:ea typeface="Cambria Math"/>
                            </a:rPr>
                          </m:ctrlPr>
                        </m:fPr>
                        <m:num>
                          <m:r>
                            <a:rPr lang="en-US" b="0" i="1" smtClean="0">
                              <a:latin typeface="Cambria Math"/>
                              <a:ea typeface="Cambria Math"/>
                            </a:rPr>
                            <m:t>5∙</m:t>
                          </m:r>
                          <m:r>
                            <a:rPr lang="en-US" b="0" i="1" smtClean="0">
                              <a:latin typeface="Cambria Math"/>
                              <a:ea typeface="Cambria Math"/>
                            </a:rPr>
                            <m:t>h</m:t>
                          </m:r>
                          <m:r>
                            <a:rPr lang="en-US" b="0" i="1" smtClean="0">
                              <a:latin typeface="Cambria Math"/>
                              <a:ea typeface="Cambria Math"/>
                            </a:rPr>
                            <m:t>∙</m:t>
                          </m:r>
                          <m:r>
                            <a:rPr lang="en-US" b="0" i="1" smtClean="0">
                              <a:latin typeface="Cambria Math"/>
                              <a:ea typeface="Cambria Math"/>
                            </a:rPr>
                            <m:t>𝑙</m:t>
                          </m:r>
                        </m:num>
                        <m:den>
                          <m:r>
                            <a:rPr lang="en-US" b="0" i="1" smtClean="0">
                              <a:latin typeface="Cambria Math"/>
                              <a:ea typeface="Cambria Math"/>
                            </a:rPr>
                            <m:t>𝑤</m:t>
                          </m:r>
                        </m:den>
                      </m:f>
                      <m:f>
                        <m:fPr>
                          <m:type m:val="skw"/>
                          <m:ctrlPr>
                            <a:rPr lang="en-US" b="0" i="1" smtClean="0">
                              <a:latin typeface="Cambria Math" panose="02040503050406030204" pitchFamily="18" charset="0"/>
                              <a:ea typeface="Cambria Math"/>
                            </a:rPr>
                          </m:ctrlPr>
                        </m:fPr>
                        <m:num>
                          <m:r>
                            <a:rPr lang="en-US" b="0" i="1" smtClean="0">
                              <a:latin typeface="Cambria Math"/>
                              <a:ea typeface="Cambria Math"/>
                            </a:rPr>
                            <m:t>𝑛𝐻</m:t>
                          </m:r>
                        </m:num>
                        <m:den>
                          <m:r>
                            <a:rPr lang="en-US" b="0" i="1" smtClean="0">
                              <a:latin typeface="Cambria Math"/>
                              <a:ea typeface="Cambria Math"/>
                            </a:rPr>
                            <m:t>𝑖𝑛</m:t>
                          </m:r>
                        </m:den>
                      </m:f>
                    </m:oMath>
                  </m:oMathPara>
                </a14:m>
                <a:endParaRPr lang="en-US" dirty="0"/>
              </a:p>
            </p:txBody>
          </p:sp>
        </mc:Choice>
        <mc:Fallback xmlns="">
          <p:sp>
            <p:nvSpPr>
              <p:cNvPr id="15" name="TextBox 14"/>
              <p:cNvSpPr txBox="1">
                <a:spLocks noRot="1" noChangeAspect="1" noMove="1" noResize="1" noEditPoints="1" noAdjustHandles="1" noChangeArrowheads="1" noChangeShapeType="1" noTextEdit="1"/>
              </p:cNvSpPr>
              <p:nvPr/>
            </p:nvSpPr>
            <p:spPr>
              <a:xfrm>
                <a:off x="4838885" y="2528048"/>
                <a:ext cx="1986313" cy="617990"/>
              </a:xfrm>
              <a:prstGeom prst="rect">
                <a:avLst/>
              </a:prstGeom>
              <a:blipFill rotWithShape="1">
                <a:blip r:embed="rId6"/>
                <a:stretch>
                  <a:fillRect/>
                </a:stretch>
              </a:blipFill>
            </p:spPr>
            <p:txBody>
              <a:bodyPr/>
              <a:lstStyle/>
              <a:p>
                <a:r>
                  <a:rPr lang="en-US">
                    <a:noFill/>
                  </a:rPr>
                  <a:t> </a:t>
                </a:r>
              </a:p>
            </p:txBody>
          </p:sp>
        </mc:Fallback>
      </mc:AlternateContent>
      <p:sp>
        <p:nvSpPr>
          <p:cNvPr id="13"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Parasitic inductance</a:t>
            </a:r>
            <a:endParaRPr lang="en-US" sz="2800" dirty="0">
              <a:cs typeface="Arial" panose="020B0604020202020204" pitchFamily="34" charset="0"/>
            </a:endParaRPr>
          </a:p>
        </p:txBody>
      </p:sp>
    </p:spTree>
    <p:custDataLst>
      <p:tags r:id="rId1"/>
    </p:custDataLst>
    <p:extLst>
      <p:ext uri="{BB962C8B-B14F-4D97-AF65-F5344CB8AC3E}">
        <p14:creationId xmlns:p14="http://schemas.microsoft.com/office/powerpoint/2010/main" val="1857984332"/>
      </p:ext>
    </p:extLst>
  </p:cSld>
  <p:clrMapOvr>
    <a:masterClrMapping/>
  </p:clrMapOvr>
  <mc:AlternateContent xmlns:mc="http://schemas.openxmlformats.org/markup-compatibility/2006" xmlns:p14="http://schemas.microsoft.com/office/powerpoint/2010/main">
    <mc:Choice Requires="p14">
      <p:transition spd="slow" p14:dur="2000" advTm="121091"/>
    </mc:Choice>
    <mc:Fallback xmlns="">
      <p:transition spd="slow" advTm="12109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900"/>
                                        </p:tgtEl>
                                        <p:attrNameLst>
                                          <p:attrName>style.visibility</p:attrName>
                                        </p:attrNameLst>
                                      </p:cBhvr>
                                      <p:to>
                                        <p:strVal val="visible"/>
                                      </p:to>
                                    </p:set>
                                    <p:animEffect transition="in" filter="fade">
                                      <p:cBhvr>
                                        <p:cTn id="7" dur="500"/>
                                        <p:tgtEl>
                                          <p:spTgt spid="25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5" name="Rectangle 5"/>
          <p:cNvSpPr>
            <a:spLocks noChangeArrowheads="1"/>
          </p:cNvSpPr>
          <p:nvPr/>
        </p:nvSpPr>
        <p:spPr bwMode="auto">
          <a:xfrm>
            <a:off x="1001707" y="765176"/>
            <a:ext cx="24824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US" altLang="en-US" sz="2000" b="0" dirty="0">
                <a:latin typeface="+mn-lt"/>
              </a:rPr>
              <a:t>Low </a:t>
            </a:r>
            <a:r>
              <a:rPr lang="en-US" altLang="en-US" sz="2000" dirty="0">
                <a:latin typeface="+mn-lt"/>
              </a:rPr>
              <a:t>s</a:t>
            </a:r>
            <a:r>
              <a:rPr lang="en-US" altLang="en-US" sz="2000" b="0" dirty="0">
                <a:latin typeface="+mn-lt"/>
              </a:rPr>
              <a:t>eries inductance</a:t>
            </a:r>
          </a:p>
        </p:txBody>
      </p:sp>
      <p:sp>
        <p:nvSpPr>
          <p:cNvPr id="97286" name="Rectangle 6"/>
          <p:cNvSpPr>
            <a:spLocks noChangeArrowheads="1"/>
          </p:cNvSpPr>
          <p:nvPr/>
        </p:nvSpPr>
        <p:spPr bwMode="auto">
          <a:xfrm>
            <a:off x="5061787" y="1070172"/>
            <a:ext cx="25331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altLang="en-US" sz="2000" b="0" dirty="0">
                <a:latin typeface="+mn-lt"/>
              </a:rPr>
              <a:t>High series inductance</a:t>
            </a:r>
          </a:p>
        </p:txBody>
      </p:sp>
      <p:sp>
        <p:nvSpPr>
          <p:cNvPr id="97287" name="Text Box 7"/>
          <p:cNvSpPr txBox="1">
            <a:spLocks noChangeArrowheads="1"/>
          </p:cNvSpPr>
          <p:nvPr/>
        </p:nvSpPr>
        <p:spPr bwMode="auto">
          <a:xfrm>
            <a:off x="749513" y="4157973"/>
            <a:ext cx="668394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spAutoFit/>
          </a:bodyPr>
          <a:lstStyle>
            <a:lvl1pPr marL="342900" indent="-342900" algn="l">
              <a:defRPr>
                <a:solidFill>
                  <a:schemeClr val="tx1"/>
                </a:solidFill>
                <a:latin typeface="Arial" pitchFamily="34" charset="0"/>
              </a:defRPr>
            </a:lvl1pPr>
            <a:lvl2pPr algn="l">
              <a:defRPr>
                <a:solidFill>
                  <a:schemeClr val="tx1"/>
                </a:solidFill>
                <a:latin typeface="Arial" pitchFamily="34" charset="0"/>
              </a:defRPr>
            </a:lvl2pPr>
            <a:lvl3pPr algn="l">
              <a:defRPr>
                <a:solidFill>
                  <a:schemeClr val="tx1"/>
                </a:solidFill>
                <a:latin typeface="Arial" pitchFamily="34" charset="0"/>
              </a:defRPr>
            </a:lvl3pPr>
            <a:lvl4pPr algn="l">
              <a:defRPr>
                <a:solidFill>
                  <a:schemeClr val="tx1"/>
                </a:solidFill>
                <a:latin typeface="Arial" pitchFamily="34" charset="0"/>
              </a:defRPr>
            </a:lvl4pPr>
            <a:lvl5pPr algn="l">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indent="0" eaLnBrk="1" hangingPunct="1">
              <a:lnSpc>
                <a:spcPct val="150000"/>
              </a:lnSpc>
              <a:spcBef>
                <a:spcPct val="20000"/>
              </a:spcBef>
            </a:pPr>
            <a:r>
              <a:rPr lang="en-US" altLang="en-US" sz="2000" b="0" dirty="0">
                <a:latin typeface="+mn-lt"/>
              </a:rPr>
              <a:t>How much inductance in series with C39? (total length ~ 2 cm)</a:t>
            </a:r>
          </a:p>
        </p:txBody>
      </p:sp>
      <p:pic>
        <p:nvPicPr>
          <p:cNvPr id="11"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1142245" y="1150158"/>
            <a:ext cx="2201335" cy="3034901"/>
          </a:xfrm>
          <a:prstGeom prst="rect">
            <a:avLst/>
          </a:prstGeom>
          <a:noFill/>
        </p:spPr>
      </p:pic>
      <p:pic>
        <p:nvPicPr>
          <p:cNvPr id="12"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23262" y="1470282"/>
            <a:ext cx="3010181" cy="2283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Parasitic inductance</a:t>
            </a:r>
            <a:endParaRPr lang="en-US" sz="2800" dirty="0">
              <a:cs typeface="Arial" panose="020B0604020202020204" pitchFamily="34" charset="0"/>
            </a:endParaRPr>
          </a:p>
        </p:txBody>
      </p:sp>
    </p:spTree>
    <p:custDataLst>
      <p:tags r:id="rId1"/>
    </p:custDataLst>
    <p:extLst>
      <p:ext uri="{BB962C8B-B14F-4D97-AF65-F5344CB8AC3E}">
        <p14:creationId xmlns:p14="http://schemas.microsoft.com/office/powerpoint/2010/main" val="3386628842"/>
      </p:ext>
    </p:extLst>
  </p:cSld>
  <p:clrMapOvr>
    <a:masterClrMapping/>
  </p:clrMapOvr>
  <mc:AlternateContent xmlns:mc="http://schemas.openxmlformats.org/markup-compatibility/2006" xmlns:p14="http://schemas.microsoft.com/office/powerpoint/2010/main">
    <mc:Choice Requires="p14">
      <p:transition spd="slow" p14:dur="2000" advTm="93352"/>
    </mc:Choice>
    <mc:Fallback xmlns="">
      <p:transition spd="slow" advTm="9335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7285"/>
                                        </p:tgtEl>
                                        <p:attrNameLst>
                                          <p:attrName>style.visibility</p:attrName>
                                        </p:attrNameLst>
                                      </p:cBhvr>
                                      <p:to>
                                        <p:strVal val="visible"/>
                                      </p:to>
                                    </p:set>
                                    <p:animEffect transition="in" filter="fade">
                                      <p:cBhvr>
                                        <p:cTn id="10" dur="500"/>
                                        <p:tgtEl>
                                          <p:spTgt spid="97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231775" y="561151"/>
            <a:ext cx="8867518" cy="496842"/>
          </a:xfrm>
        </p:spPr>
        <p:txBody>
          <a:bodyPr>
            <a:noAutofit/>
          </a:bodyPr>
          <a:lstStyle/>
          <a:p>
            <a:r>
              <a:rPr lang="en-US" sz="2000" dirty="0">
                <a:solidFill>
                  <a:schemeClr val="tx1"/>
                </a:solidFill>
              </a:rPr>
              <a:t>Switched nodes</a:t>
            </a:r>
            <a:endParaRPr lang="en-US" sz="2000" dirty="0">
              <a:solidFill>
                <a:schemeClr val="tx1"/>
              </a:solidFill>
              <a:cs typeface="Arial" panose="020B0604020202020204" pitchFamily="34" charset="0"/>
            </a:endParaRPr>
          </a:p>
        </p:txBody>
      </p:sp>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4406" y="2813207"/>
            <a:ext cx="5152472" cy="17056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2"/>
          <p:cNvSpPr txBox="1">
            <a:spLocks/>
          </p:cNvSpPr>
          <p:nvPr/>
        </p:nvSpPr>
        <p:spPr>
          <a:xfrm>
            <a:off x="300439" y="956285"/>
            <a:ext cx="3681632" cy="3609028"/>
          </a:xfrm>
          <a:prstGeom prst="rect">
            <a:avLst/>
          </a:prstGeom>
        </p:spPr>
        <p:txBody>
          <a:bodyPr>
            <a:noAutofit/>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marL="0" indent="0">
              <a:buNone/>
            </a:pPr>
            <a:r>
              <a:rPr lang="en-IE" b="1" dirty="0"/>
              <a:t>High dv/dt at switched node (</a:t>
            </a:r>
            <a:r>
              <a:rPr lang="en-IE" b="1" kern="0" dirty="0">
                <a:solidFill>
                  <a:srgbClr val="0070C0"/>
                </a:solidFill>
              </a:rPr>
              <a:t>blue</a:t>
            </a:r>
            <a:r>
              <a:rPr lang="en-IE" b="1" dirty="0"/>
              <a:t>):</a:t>
            </a:r>
          </a:p>
          <a:p>
            <a:r>
              <a:rPr lang="en-IE" sz="1600" dirty="0"/>
              <a:t>Switched between 0V and V</a:t>
            </a:r>
            <a:r>
              <a:rPr lang="en-IE" sz="1600" baseline="-25000" dirty="0"/>
              <a:t>OUT</a:t>
            </a:r>
          </a:p>
          <a:p>
            <a:r>
              <a:rPr lang="en-IE" sz="1600" dirty="0"/>
              <a:t>Stray capacitance can cause:</a:t>
            </a:r>
          </a:p>
          <a:p>
            <a:pPr lvl="1"/>
            <a:r>
              <a:rPr lang="en-IE" sz="1400" dirty="0"/>
              <a:t>EMI problems</a:t>
            </a:r>
          </a:p>
          <a:p>
            <a:pPr lvl="1"/>
            <a:r>
              <a:rPr lang="en-IE" sz="1400" dirty="0"/>
              <a:t>Noise injected to internal circuits</a:t>
            </a:r>
          </a:p>
          <a:p>
            <a:pPr lvl="1"/>
            <a:r>
              <a:rPr lang="en-IE" sz="1400" dirty="0"/>
              <a:t>Reduced efficiency</a:t>
            </a:r>
          </a:p>
          <a:p>
            <a:pPr marL="0" indent="0">
              <a:buNone/>
            </a:pPr>
            <a:r>
              <a:rPr lang="en-IE" b="1" dirty="0"/>
              <a:t>Mitigation:</a:t>
            </a:r>
          </a:p>
          <a:p>
            <a:r>
              <a:rPr lang="en-IE" sz="1600" dirty="0"/>
              <a:t>Minimize V</a:t>
            </a:r>
            <a:r>
              <a:rPr lang="en-IE" sz="1600" baseline="-25000" dirty="0"/>
              <a:t>SW</a:t>
            </a:r>
            <a:r>
              <a:rPr lang="en-IE" sz="1600" dirty="0"/>
              <a:t> surface area</a:t>
            </a:r>
          </a:p>
          <a:p>
            <a:r>
              <a:rPr lang="en-IE" sz="1600" dirty="0"/>
              <a:t>Keep sensitive etch and components away from V</a:t>
            </a:r>
            <a:r>
              <a:rPr lang="en-IE" sz="1600" baseline="-25000" dirty="0"/>
              <a:t>SW</a:t>
            </a:r>
          </a:p>
          <a:p>
            <a:r>
              <a:rPr lang="en-IE" sz="1600" dirty="0"/>
              <a:t>Ground the heatsink!</a:t>
            </a:r>
          </a:p>
        </p:txBody>
      </p:sp>
      <p:pic>
        <p:nvPicPr>
          <p:cNvPr id="1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7615" y="2289581"/>
            <a:ext cx="1260000" cy="367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4163828" y="2318666"/>
            <a:ext cx="483787" cy="338554"/>
          </a:xfrm>
          <a:prstGeom prst="rect">
            <a:avLst/>
          </a:prstGeom>
        </p:spPr>
        <p:txBody>
          <a:bodyPr wrap="none">
            <a:spAutoFit/>
          </a:bodyPr>
          <a:lstStyle/>
          <a:p>
            <a:r>
              <a:rPr lang="en-IE" sz="1600" dirty="0">
                <a:latin typeface="+mn-lt"/>
              </a:rPr>
              <a:t>V</a:t>
            </a:r>
            <a:r>
              <a:rPr lang="en-IE" sz="1600" baseline="-25000" dirty="0">
                <a:latin typeface="+mn-lt"/>
              </a:rPr>
              <a:t>SW</a:t>
            </a:r>
          </a:p>
        </p:txBody>
      </p:sp>
      <p:cxnSp>
        <p:nvCxnSpPr>
          <p:cNvPr id="13" name="Straight Arrow Connector 12"/>
          <p:cNvCxnSpPr>
            <a:cxnSpLocks/>
            <a:endCxn id="6" idx="0"/>
          </p:cNvCxnSpPr>
          <p:nvPr/>
        </p:nvCxnSpPr>
        <p:spPr>
          <a:xfrm>
            <a:off x="5907615" y="2487943"/>
            <a:ext cx="383027" cy="325264"/>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3909884" y="644787"/>
            <a:ext cx="5067300" cy="1569660"/>
          </a:xfrm>
          <a:prstGeom prst="rect">
            <a:avLst/>
          </a:prstGeom>
          <a:solidFill>
            <a:schemeClr val="accent2">
              <a:lumMod val="40000"/>
              <a:lumOff val="60000"/>
            </a:schemeClr>
          </a:solidFill>
          <a:ln>
            <a:solidFill>
              <a:schemeClr val="tx1"/>
            </a:solidFill>
          </a:ln>
        </p:spPr>
        <p:txBody>
          <a:bodyPr wrap="square">
            <a:spAutoFit/>
          </a:bodyPr>
          <a:lstStyle/>
          <a:p>
            <a:pPr algn="ctr"/>
            <a:r>
              <a:rPr lang="en-IE" sz="1600" i="1" dirty="0"/>
              <a:t>The switched node paradox</a:t>
            </a:r>
          </a:p>
          <a:p>
            <a:pPr algn="ctr"/>
            <a:endParaRPr lang="en-IE" sz="1000" dirty="0"/>
          </a:p>
          <a:p>
            <a:r>
              <a:rPr lang="en-IE" sz="1400" dirty="0"/>
              <a:t>			Lower resistance</a:t>
            </a:r>
          </a:p>
          <a:p>
            <a:r>
              <a:rPr lang="en-IE" sz="1400" dirty="0"/>
              <a:t>Increased surface area 	Lower inductance</a:t>
            </a:r>
          </a:p>
          <a:p>
            <a:r>
              <a:rPr lang="en-IE" sz="1400" dirty="0"/>
              <a:t>			Better cooling</a:t>
            </a:r>
          </a:p>
          <a:p>
            <a:endParaRPr lang="en-IE" sz="1400" dirty="0"/>
          </a:p>
          <a:p>
            <a:r>
              <a:rPr lang="en-IE" sz="1400" dirty="0"/>
              <a:t>Decreased surface area	Lower capacitance</a:t>
            </a:r>
          </a:p>
        </p:txBody>
      </p:sp>
      <p:sp>
        <p:nvSpPr>
          <p:cNvPr id="21" name="Rectangle 20"/>
          <p:cNvSpPr/>
          <p:nvPr/>
        </p:nvSpPr>
        <p:spPr>
          <a:xfrm>
            <a:off x="4883868" y="4211035"/>
            <a:ext cx="2443198" cy="523220"/>
          </a:xfrm>
          <a:prstGeom prst="rect">
            <a:avLst/>
          </a:prstGeom>
        </p:spPr>
        <p:txBody>
          <a:bodyPr wrap="square">
            <a:spAutoFit/>
          </a:bodyPr>
          <a:lstStyle/>
          <a:p>
            <a:r>
              <a:rPr lang="en-IE" sz="1400" i="1" dirty="0">
                <a:latin typeface="+mn-lt"/>
              </a:rPr>
              <a:t>Simplified PFC boost schematic</a:t>
            </a:r>
          </a:p>
        </p:txBody>
      </p:sp>
      <p:sp>
        <p:nvSpPr>
          <p:cNvPr id="3" name="Left Brace 2"/>
          <p:cNvSpPr/>
          <p:nvPr/>
        </p:nvSpPr>
        <p:spPr>
          <a:xfrm>
            <a:off x="6016199" y="1142023"/>
            <a:ext cx="615075" cy="575187"/>
          </a:xfrm>
          <a:prstGeom prst="leftBrace">
            <a:avLst>
              <a:gd name="adj1" fmla="val 10897"/>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7" name="Straight Arrow Connector 6"/>
          <p:cNvCxnSpPr/>
          <p:nvPr/>
        </p:nvCxnSpPr>
        <p:spPr>
          <a:xfrm>
            <a:off x="6016199" y="2060278"/>
            <a:ext cx="615075" cy="0"/>
          </a:xfrm>
          <a:prstGeom prst="straightConnector1">
            <a:avLst/>
          </a:prstGeom>
          <a:ln w="127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15"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dirty="0">
                <a:cs typeface="Arial" panose="020B0604020202020204" pitchFamily="34" charset="0"/>
              </a:rPr>
              <a:t>Identifying high dv/</a:t>
            </a:r>
            <a:r>
              <a:rPr lang="en-US" sz="2800" dirty="0" err="1">
                <a:cs typeface="Arial" panose="020B0604020202020204" pitchFamily="34" charset="0"/>
              </a:rPr>
              <a:t>dt</a:t>
            </a:r>
            <a:endParaRPr lang="en-US" sz="2800" dirty="0">
              <a:cs typeface="Arial" panose="020B0604020202020204" pitchFamily="34" charset="0"/>
            </a:endParaRPr>
          </a:p>
        </p:txBody>
      </p:sp>
    </p:spTree>
    <p:custDataLst>
      <p:tags r:id="rId1"/>
    </p:custDataLst>
    <p:extLst>
      <p:ext uri="{BB962C8B-B14F-4D97-AF65-F5344CB8AC3E}">
        <p14:creationId xmlns:p14="http://schemas.microsoft.com/office/powerpoint/2010/main" val="1360600700"/>
      </p:ext>
    </p:extLst>
  </p:cSld>
  <p:clrMapOvr>
    <a:masterClrMapping/>
  </p:clrMapOvr>
  <mc:AlternateContent xmlns:mc="http://schemas.openxmlformats.org/markup-compatibility/2006" xmlns:p14="http://schemas.microsoft.com/office/powerpoint/2010/main">
    <mc:Choice Requires="p14">
      <p:transition spd="slow" p14:dur="2000" advTm="219983"/>
    </mc:Choice>
    <mc:Fallback xmlns="">
      <p:transition spd="slow" advTm="21998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fade">
                                      <p:cBhvr>
                                        <p:cTn id="7" dur="500"/>
                                        <p:tgtEl>
                                          <p:spTgt spid="8">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4" end="4"/>
                                            </p:txEl>
                                          </p:spTgt>
                                        </p:tgtEl>
                                        <p:attrNameLst>
                                          <p:attrName>style.visibility</p:attrName>
                                        </p:attrNameLst>
                                      </p:cBhvr>
                                      <p:to>
                                        <p:strVal val="visible"/>
                                      </p:to>
                                    </p:set>
                                    <p:animEffect transition="in" filter="fade">
                                      <p:cBhvr>
                                        <p:cTn id="10" dur="500"/>
                                        <p:tgtEl>
                                          <p:spTgt spid="8">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5" end="5"/>
                                            </p:txEl>
                                          </p:spTgt>
                                        </p:tgtEl>
                                        <p:attrNameLst>
                                          <p:attrName>style.visibility</p:attrName>
                                        </p:attrNameLst>
                                      </p:cBhvr>
                                      <p:to>
                                        <p:strVal val="visible"/>
                                      </p:to>
                                    </p:set>
                                    <p:animEffect transition="in" filter="fade">
                                      <p:cBhvr>
                                        <p:cTn id="13" dur="500"/>
                                        <p:tgtEl>
                                          <p:spTgt spid="8">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xEl>
                                              <p:pRg st="6" end="6"/>
                                            </p:txEl>
                                          </p:spTgt>
                                        </p:tgtEl>
                                        <p:attrNameLst>
                                          <p:attrName>style.visibility</p:attrName>
                                        </p:attrNameLst>
                                      </p:cBhvr>
                                      <p:to>
                                        <p:strVal val="visible"/>
                                      </p:to>
                                    </p:set>
                                    <p:animEffect transition="in" filter="fade">
                                      <p:cBhvr>
                                        <p:cTn id="18" dur="500"/>
                                        <p:tgtEl>
                                          <p:spTgt spid="8">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8">
                                            <p:txEl>
                                              <p:pRg st="7" end="7"/>
                                            </p:txEl>
                                          </p:spTgt>
                                        </p:tgtEl>
                                        <p:attrNameLst>
                                          <p:attrName>style.visibility</p:attrName>
                                        </p:attrNameLst>
                                      </p:cBhvr>
                                      <p:to>
                                        <p:strVal val="visible"/>
                                      </p:to>
                                    </p:set>
                                    <p:animEffect transition="in" filter="fade">
                                      <p:cBhvr>
                                        <p:cTn id="21" dur="500"/>
                                        <p:tgtEl>
                                          <p:spTgt spid="8">
                                            <p:txEl>
                                              <p:pRg st="7" end="7"/>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8">
                                            <p:txEl>
                                              <p:pRg st="8" end="8"/>
                                            </p:txEl>
                                          </p:spTgt>
                                        </p:tgtEl>
                                        <p:attrNameLst>
                                          <p:attrName>style.visibility</p:attrName>
                                        </p:attrNameLst>
                                      </p:cBhvr>
                                      <p:to>
                                        <p:strVal val="visible"/>
                                      </p:to>
                                    </p:set>
                                    <p:animEffect transition="in" filter="fade">
                                      <p:cBhvr>
                                        <p:cTn id="24" dur="500"/>
                                        <p:tgtEl>
                                          <p:spTgt spid="8">
                                            <p:txEl>
                                              <p:pRg st="8" end="8"/>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8">
                                            <p:txEl>
                                              <p:pRg st="9" end="9"/>
                                            </p:txEl>
                                          </p:spTgt>
                                        </p:tgtEl>
                                        <p:attrNameLst>
                                          <p:attrName>style.visibility</p:attrName>
                                        </p:attrNameLst>
                                      </p:cBhvr>
                                      <p:to>
                                        <p:strVal val="visible"/>
                                      </p:to>
                                    </p:set>
                                    <p:animEffect transition="in" filter="fade">
                                      <p:cBhvr>
                                        <p:cTn id="27" dur="500"/>
                                        <p:tgtEl>
                                          <p:spTgt spid="8">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par>
                                <p:cTn id="36" presetID="10" presetClass="entr" presetSubtype="0"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26" name="Rectangle 78"/>
          <p:cNvSpPr>
            <a:spLocks noGrp="1" noChangeArrowheads="1"/>
          </p:cNvSpPr>
          <p:nvPr>
            <p:ph type="title"/>
          </p:nvPr>
        </p:nvSpPr>
        <p:spPr>
          <a:xfrm>
            <a:off x="231775" y="717954"/>
            <a:ext cx="8867518" cy="496842"/>
          </a:xfrm>
        </p:spPr>
        <p:txBody>
          <a:bodyPr>
            <a:normAutofit/>
          </a:bodyPr>
          <a:lstStyle/>
          <a:p>
            <a:r>
              <a:rPr lang="en-US" altLang="en-US" sz="2000" dirty="0">
                <a:solidFill>
                  <a:schemeClr val="tx1"/>
                </a:solidFill>
              </a:rPr>
              <a:t>Sample capacitance calculation</a:t>
            </a:r>
          </a:p>
        </p:txBody>
      </p:sp>
      <p:sp>
        <p:nvSpPr>
          <p:cNvPr id="27727" name="Rectangle 79"/>
          <p:cNvSpPr>
            <a:spLocks noGrp="1" noChangeArrowheads="1"/>
          </p:cNvSpPr>
          <p:nvPr>
            <p:ph type="body" idx="1"/>
          </p:nvPr>
        </p:nvSpPr>
        <p:spPr>
          <a:xfrm>
            <a:off x="92365" y="1542066"/>
            <a:ext cx="8867518" cy="3262312"/>
          </a:xfrm>
        </p:spPr>
        <p:txBody>
          <a:bodyPr>
            <a:normAutofit fontScale="92500" lnSpcReduction="10000"/>
          </a:bodyPr>
          <a:lstStyle/>
          <a:p>
            <a:pPr algn="ctr" eaLnBrk="1" hangingPunct="1">
              <a:spcBef>
                <a:spcPct val="0"/>
              </a:spcBef>
              <a:buFontTx/>
              <a:buNone/>
            </a:pPr>
            <a:r>
              <a:rPr lang="en-US" altLang="en-US" dirty="0"/>
              <a:t>Consider two 10 mil traces crossing with 10 mil PWB thickness</a:t>
            </a:r>
          </a:p>
          <a:p>
            <a:pPr algn="ctr" eaLnBrk="1" hangingPunct="1">
              <a:spcBef>
                <a:spcPct val="0"/>
              </a:spcBef>
              <a:buFontTx/>
              <a:buNone/>
            </a:pPr>
            <a:endParaRPr lang="en-US" altLang="en-US" dirty="0"/>
          </a:p>
          <a:p>
            <a:pPr algn="ctr" eaLnBrk="1" hangingPunct="1">
              <a:spcBef>
                <a:spcPct val="0"/>
              </a:spcBef>
              <a:buFontTx/>
              <a:buNone/>
            </a:pPr>
            <a:endParaRPr lang="en-US" altLang="en-US" dirty="0"/>
          </a:p>
          <a:p>
            <a:pPr eaLnBrk="1" hangingPunct="1">
              <a:spcBef>
                <a:spcPct val="0"/>
              </a:spcBef>
              <a:buFontTx/>
              <a:buNone/>
            </a:pPr>
            <a:endParaRPr lang="en-US" altLang="en-US" dirty="0"/>
          </a:p>
          <a:p>
            <a:pPr eaLnBrk="1" hangingPunct="1">
              <a:spcBef>
                <a:spcPct val="0"/>
              </a:spcBef>
              <a:buFontTx/>
              <a:buNone/>
            </a:pPr>
            <a:endParaRPr lang="en-US" altLang="en-US" dirty="0"/>
          </a:p>
          <a:p>
            <a:pPr eaLnBrk="1" hangingPunct="1">
              <a:spcBef>
                <a:spcPct val="0"/>
              </a:spcBef>
              <a:buFontTx/>
              <a:buNone/>
            </a:pPr>
            <a:endParaRPr lang="en-US" altLang="en-US" dirty="0"/>
          </a:p>
          <a:p>
            <a:pPr eaLnBrk="1" hangingPunct="1">
              <a:spcBef>
                <a:spcPct val="0"/>
              </a:spcBef>
              <a:buFontTx/>
              <a:buNone/>
            </a:pPr>
            <a:endParaRPr lang="en-US" altLang="en-US" dirty="0"/>
          </a:p>
          <a:p>
            <a:pPr eaLnBrk="1" hangingPunct="1">
              <a:spcBef>
                <a:spcPct val="0"/>
              </a:spcBef>
              <a:buFontTx/>
              <a:buNone/>
            </a:pPr>
            <a:endParaRPr lang="en-US" altLang="en-US" dirty="0"/>
          </a:p>
          <a:p>
            <a:pPr eaLnBrk="1" hangingPunct="1">
              <a:spcBef>
                <a:spcPct val="0"/>
              </a:spcBef>
              <a:buFontTx/>
              <a:buNone/>
            </a:pPr>
            <a:endParaRPr lang="en-US" altLang="en-US" dirty="0"/>
          </a:p>
          <a:p>
            <a:pPr eaLnBrk="1" hangingPunct="1">
              <a:spcBef>
                <a:spcPct val="0"/>
              </a:spcBef>
              <a:buFontTx/>
              <a:buNone/>
            </a:pPr>
            <a:endParaRPr lang="en-US" altLang="en-US" dirty="0"/>
          </a:p>
          <a:p>
            <a:pPr eaLnBrk="1" hangingPunct="1">
              <a:spcBef>
                <a:spcPct val="0"/>
              </a:spcBef>
              <a:buFontTx/>
              <a:buNone/>
            </a:pPr>
            <a:endParaRPr lang="en-US" altLang="en-US" dirty="0"/>
          </a:p>
          <a:p>
            <a:pPr algn="ctr" eaLnBrk="1" hangingPunct="1">
              <a:spcBef>
                <a:spcPct val="0"/>
              </a:spcBef>
              <a:buFontTx/>
              <a:buNone/>
            </a:pPr>
            <a:r>
              <a:rPr lang="en-US" altLang="en-US" dirty="0"/>
              <a:t>Not much capacitance but consider the area of all components connected to the feedback network</a:t>
            </a:r>
          </a:p>
          <a:p>
            <a:pPr eaLnBrk="1" hangingPunct="1">
              <a:spcBef>
                <a:spcPct val="0"/>
              </a:spcBef>
              <a:buFontTx/>
              <a:buNone/>
            </a:pPr>
            <a:endParaRPr lang="en-US" altLang="en-US" dirty="0"/>
          </a:p>
          <a:p>
            <a:endParaRPr lang="en-US" altLang="en-US" dirty="0"/>
          </a:p>
        </p:txBody>
      </p:sp>
      <p:sp>
        <p:nvSpPr>
          <p:cNvPr id="27733" name="Rectangle 85"/>
          <p:cNvSpPr>
            <a:spLocks noChangeArrowheads="1"/>
          </p:cNvSpPr>
          <p:nvPr/>
        </p:nvSpPr>
        <p:spPr bwMode="auto">
          <a:xfrm>
            <a:off x="0" y="2312075"/>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pic>
        <p:nvPicPr>
          <p:cNvPr id="27736" name="Picture 88" descr="4_13"/>
          <p:cNvPicPr>
            <a:picLocks noGrp="1" noChangeAspect="1" noChangeArrowheads="1"/>
          </p:cNvPicPr>
          <p:nvPr>
            <p:ph sz="half" idx="4294967295"/>
          </p:nvPr>
        </p:nvPicPr>
        <p:blipFill>
          <a:blip r:embed="rId4" cstate="print">
            <a:extLst>
              <a:ext uri="{28A0092B-C50C-407E-A947-70E740481C1C}">
                <a14:useLocalDpi xmlns:a14="http://schemas.microsoft.com/office/drawing/2010/main" val="0"/>
              </a:ext>
            </a:extLst>
          </a:blip>
          <a:srcRect/>
          <a:stretch>
            <a:fillRect/>
          </a:stretch>
        </p:blipFill>
        <p:spPr>
          <a:xfrm>
            <a:off x="458183" y="1850136"/>
            <a:ext cx="3561735" cy="227518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xmlns:a14="http://schemas.microsoft.com/office/drawing/2010/main">
        <mc:Choice Requires="a14">
          <p:sp>
            <p:nvSpPr>
              <p:cNvPr id="12" name="TextBox 11"/>
              <p:cNvSpPr txBox="1"/>
              <p:nvPr/>
            </p:nvSpPr>
            <p:spPr>
              <a:xfrm>
                <a:off x="4552570" y="2037453"/>
                <a:ext cx="1582356"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𝐶</m:t>
                      </m:r>
                      <m:r>
                        <a:rPr lang="en-US" b="0" i="1" smtClean="0">
                          <a:latin typeface="Cambria Math"/>
                          <a:ea typeface="Cambria Math"/>
                        </a:rPr>
                        <m:t>=</m:t>
                      </m:r>
                      <m:f>
                        <m:fPr>
                          <m:ctrlPr>
                            <a:rPr lang="en-US" b="0" i="1" smtClean="0">
                              <a:latin typeface="Cambria Math" panose="02040503050406030204" pitchFamily="18" charset="0"/>
                              <a:ea typeface="Cambria Math"/>
                            </a:rPr>
                          </m:ctrlPr>
                        </m:fPr>
                        <m:num>
                          <m:sSub>
                            <m:sSubPr>
                              <m:ctrlPr>
                                <a:rPr lang="en-US" b="0" i="1" smtClean="0">
                                  <a:latin typeface="Cambria Math" panose="02040503050406030204" pitchFamily="18" charset="0"/>
                                  <a:ea typeface="Cambria Math"/>
                                </a:rPr>
                              </m:ctrlPr>
                            </m:sSubPr>
                            <m:e>
                              <m:r>
                                <a:rPr lang="en-US" b="0" i="1" smtClean="0">
                                  <a:latin typeface="Cambria Math"/>
                                  <a:ea typeface="Cambria Math"/>
                                </a:rPr>
                                <m:t>𝜀</m:t>
                              </m:r>
                            </m:e>
                            <m:sub>
                              <m:r>
                                <a:rPr lang="en-US" b="0" i="1" smtClean="0">
                                  <a:latin typeface="Cambria Math"/>
                                  <a:ea typeface="Cambria Math"/>
                                </a:rPr>
                                <m:t>𝑟</m:t>
                              </m:r>
                            </m:sub>
                          </m:sSub>
                          <m:r>
                            <a:rPr lang="en-US" b="0" i="1" smtClean="0">
                              <a:latin typeface="Cambria Math"/>
                              <a:ea typeface="Cambria Math"/>
                            </a:rPr>
                            <m:t>∙</m:t>
                          </m:r>
                          <m:sSub>
                            <m:sSubPr>
                              <m:ctrlPr>
                                <a:rPr lang="en-US" b="0" i="1" smtClean="0">
                                  <a:latin typeface="Cambria Math" panose="02040503050406030204" pitchFamily="18" charset="0"/>
                                  <a:ea typeface="Cambria Math"/>
                                </a:rPr>
                              </m:ctrlPr>
                            </m:sSubPr>
                            <m:e>
                              <m:r>
                                <a:rPr lang="en-US" b="0" i="1" smtClean="0">
                                  <a:latin typeface="Cambria Math"/>
                                  <a:ea typeface="Cambria Math"/>
                                </a:rPr>
                                <m:t>𝜀</m:t>
                              </m:r>
                            </m:e>
                            <m:sub>
                              <m:r>
                                <a:rPr lang="en-US" b="0" i="1" smtClean="0">
                                  <a:latin typeface="Cambria Math"/>
                                  <a:ea typeface="Cambria Math"/>
                                </a:rPr>
                                <m:t>0</m:t>
                              </m:r>
                            </m:sub>
                          </m:sSub>
                          <m:r>
                            <a:rPr lang="en-US" b="0" i="1" smtClean="0">
                              <a:latin typeface="Cambria Math"/>
                              <a:ea typeface="Cambria Math"/>
                            </a:rPr>
                            <m:t>∙</m:t>
                          </m:r>
                          <m:r>
                            <a:rPr lang="en-US" b="0" i="1" smtClean="0">
                              <a:latin typeface="Cambria Math"/>
                              <a:ea typeface="Cambria Math"/>
                            </a:rPr>
                            <m:t>𝐴</m:t>
                          </m:r>
                        </m:num>
                        <m:den>
                          <m:r>
                            <a:rPr lang="en-US" b="0" i="1" smtClean="0">
                              <a:latin typeface="Cambria Math"/>
                              <a:ea typeface="Cambria Math"/>
                            </a:rPr>
                            <m:t>𝑡</m:t>
                          </m:r>
                        </m:den>
                      </m:f>
                    </m:oMath>
                  </m:oMathPara>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4552570" y="2037453"/>
                <a:ext cx="1582356" cy="6127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4497557" y="2676574"/>
                <a:ext cx="4341188" cy="68589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𝐶</m:t>
                      </m:r>
                      <m:r>
                        <a:rPr lang="en-US" b="0" i="1" smtClean="0">
                          <a:latin typeface="Cambria Math"/>
                          <a:ea typeface="Cambria Math"/>
                        </a:rPr>
                        <m:t>=</m:t>
                      </m:r>
                      <m:f>
                        <m:fPr>
                          <m:ctrlPr>
                            <a:rPr lang="en-US" b="0" i="1" smtClean="0">
                              <a:latin typeface="Cambria Math" panose="02040503050406030204" pitchFamily="18" charset="0"/>
                              <a:ea typeface="Cambria Math"/>
                            </a:rPr>
                          </m:ctrlPr>
                        </m:fPr>
                        <m:num>
                          <m:r>
                            <a:rPr lang="en-US" b="0" i="1" smtClean="0">
                              <a:latin typeface="Cambria Math"/>
                              <a:ea typeface="Cambria Math"/>
                            </a:rPr>
                            <m:t>5∙</m:t>
                          </m:r>
                          <m:d>
                            <m:dPr>
                              <m:ctrlPr>
                                <a:rPr lang="en-US" b="0" i="1" smtClean="0">
                                  <a:latin typeface="Cambria Math" panose="02040503050406030204" pitchFamily="18" charset="0"/>
                                  <a:ea typeface="Cambria Math"/>
                                </a:rPr>
                              </m:ctrlPr>
                            </m:dPr>
                            <m:e>
                              <m:r>
                                <a:rPr lang="en-US" b="0" i="1" smtClean="0">
                                  <a:latin typeface="Cambria Math"/>
                                  <a:ea typeface="Cambria Math"/>
                                </a:rPr>
                                <m:t>8.85×</m:t>
                              </m:r>
                              <m:sSup>
                                <m:sSupPr>
                                  <m:ctrlPr>
                                    <a:rPr lang="en-US" b="0" i="1" smtClean="0">
                                      <a:latin typeface="Cambria Math" panose="02040503050406030204" pitchFamily="18" charset="0"/>
                                      <a:ea typeface="Cambria Math"/>
                                    </a:rPr>
                                  </m:ctrlPr>
                                </m:sSupPr>
                                <m:e>
                                  <m:r>
                                    <a:rPr lang="en-US" b="0" i="1" smtClean="0">
                                      <a:latin typeface="Cambria Math"/>
                                      <a:ea typeface="Cambria Math"/>
                                    </a:rPr>
                                    <m:t>10</m:t>
                                  </m:r>
                                </m:e>
                                <m:sup>
                                  <m:r>
                                    <a:rPr lang="en-US" b="0" i="1" smtClean="0">
                                      <a:latin typeface="Cambria Math"/>
                                      <a:ea typeface="Cambria Math"/>
                                    </a:rPr>
                                    <m:t>−12</m:t>
                                  </m:r>
                                </m:sup>
                              </m:sSup>
                              <m:r>
                                <a:rPr lang="en-US" b="0" i="1" smtClean="0">
                                  <a:latin typeface="Cambria Math"/>
                                  <a:ea typeface="Cambria Math"/>
                                </a:rPr>
                                <m:t> </m:t>
                              </m:r>
                              <m:f>
                                <m:fPr>
                                  <m:type m:val="skw"/>
                                  <m:ctrlPr>
                                    <a:rPr lang="en-US" b="0" i="1" smtClean="0">
                                      <a:latin typeface="Cambria Math" panose="02040503050406030204" pitchFamily="18" charset="0"/>
                                      <a:ea typeface="Cambria Math"/>
                                    </a:rPr>
                                  </m:ctrlPr>
                                </m:fPr>
                                <m:num>
                                  <m:r>
                                    <a:rPr lang="en-US" b="0" i="1" smtClean="0">
                                      <a:latin typeface="Cambria Math"/>
                                      <a:ea typeface="Cambria Math"/>
                                    </a:rPr>
                                    <m:t>𝐹</m:t>
                                  </m:r>
                                </m:num>
                                <m:den>
                                  <m:r>
                                    <a:rPr lang="en-US" b="0" i="1" smtClean="0">
                                      <a:latin typeface="Cambria Math"/>
                                      <a:ea typeface="Cambria Math"/>
                                    </a:rPr>
                                    <m:t>𝑚</m:t>
                                  </m:r>
                                </m:den>
                              </m:f>
                            </m:e>
                          </m:d>
                          <m:r>
                            <a:rPr lang="en-US" b="0" i="1" smtClean="0">
                              <a:latin typeface="Cambria Math"/>
                              <a:ea typeface="Cambria Math"/>
                            </a:rPr>
                            <m:t>∙</m:t>
                          </m:r>
                          <m:sSup>
                            <m:sSupPr>
                              <m:ctrlPr>
                                <a:rPr lang="en-US" b="0" i="1" smtClean="0">
                                  <a:latin typeface="Cambria Math" panose="02040503050406030204" pitchFamily="18" charset="0"/>
                                  <a:ea typeface="Cambria Math"/>
                                </a:rPr>
                              </m:ctrlPr>
                            </m:sSupPr>
                            <m:e>
                              <m:d>
                                <m:dPr>
                                  <m:ctrlPr>
                                    <a:rPr lang="en-US" i="1">
                                      <a:latin typeface="Cambria Math" panose="02040503050406030204" pitchFamily="18" charset="0"/>
                                      <a:ea typeface="Cambria Math"/>
                                    </a:rPr>
                                  </m:ctrlPr>
                                </m:dPr>
                                <m:e>
                                  <m:r>
                                    <a:rPr lang="en-US" i="1">
                                      <a:latin typeface="Cambria Math"/>
                                      <a:ea typeface="Cambria Math"/>
                                    </a:rPr>
                                    <m:t>0.25 </m:t>
                                  </m:r>
                                  <m:r>
                                    <a:rPr lang="en-US" i="1">
                                      <a:latin typeface="Cambria Math"/>
                                      <a:ea typeface="Cambria Math"/>
                                    </a:rPr>
                                    <m:t>𝑚𝑚</m:t>
                                  </m:r>
                                </m:e>
                              </m:d>
                            </m:e>
                            <m:sup>
                              <m:r>
                                <a:rPr lang="en-US" b="0" i="1" smtClean="0">
                                  <a:latin typeface="Cambria Math"/>
                                  <a:ea typeface="Cambria Math"/>
                                </a:rPr>
                                <m:t>2</m:t>
                              </m:r>
                            </m:sup>
                          </m:sSup>
                        </m:num>
                        <m:den>
                          <m:r>
                            <a:rPr lang="en-US" b="0" i="1" smtClean="0">
                              <a:latin typeface="Cambria Math"/>
                              <a:ea typeface="Cambria Math"/>
                            </a:rPr>
                            <m:t>2.5 </m:t>
                          </m:r>
                          <m:r>
                            <a:rPr lang="en-US" b="0" i="1" smtClean="0">
                              <a:latin typeface="Cambria Math"/>
                              <a:ea typeface="Cambria Math"/>
                            </a:rPr>
                            <m:t>𝑚𝑚</m:t>
                          </m:r>
                        </m:den>
                      </m:f>
                    </m:oMath>
                  </m:oMathPara>
                </a14:m>
                <a:endParaRPr lang="en-US" dirty="0"/>
              </a:p>
            </p:txBody>
          </p:sp>
        </mc:Choice>
        <mc:Fallback xmlns="">
          <p:sp>
            <p:nvSpPr>
              <p:cNvPr id="13" name="TextBox 12"/>
              <p:cNvSpPr txBox="1">
                <a:spLocks noRot="1" noChangeAspect="1" noMove="1" noResize="1" noEditPoints="1" noAdjustHandles="1" noChangeArrowheads="1" noChangeShapeType="1" noTextEdit="1"/>
              </p:cNvSpPr>
              <p:nvPr/>
            </p:nvSpPr>
            <p:spPr>
              <a:xfrm>
                <a:off x="4497557" y="2676574"/>
                <a:ext cx="4341188" cy="685893"/>
              </a:xfrm>
              <a:prstGeom prst="rect">
                <a:avLst/>
              </a:prstGeom>
              <a:blipFill>
                <a:blip r:embed="rId6"/>
                <a:stretch>
                  <a:fillRect t="-76364" b="-781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4552570" y="3592159"/>
                <a:ext cx="146059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𝐶</m:t>
                      </m:r>
                      <m:r>
                        <a:rPr lang="en-US" b="0" i="1" smtClean="0">
                          <a:latin typeface="Cambria Math"/>
                          <a:ea typeface="Cambria Math"/>
                        </a:rPr>
                        <m:t>=0.01 </m:t>
                      </m:r>
                      <m:r>
                        <a:rPr lang="en-US" b="0" i="1" smtClean="0">
                          <a:latin typeface="Cambria Math"/>
                          <a:ea typeface="Cambria Math"/>
                        </a:rPr>
                        <m:t>𝑝𝐹</m:t>
                      </m:r>
                    </m:oMath>
                  </m:oMathPara>
                </a14:m>
                <a:endParaRPr lang="en-US" dirty="0"/>
              </a:p>
            </p:txBody>
          </p:sp>
        </mc:Choice>
        <mc:Fallback xmlns="">
          <p:sp>
            <p:nvSpPr>
              <p:cNvPr id="14" name="TextBox 13"/>
              <p:cNvSpPr txBox="1">
                <a:spLocks noRot="1" noChangeAspect="1" noMove="1" noResize="1" noEditPoints="1" noAdjustHandles="1" noChangeArrowheads="1" noChangeShapeType="1" noTextEdit="1"/>
              </p:cNvSpPr>
              <p:nvPr/>
            </p:nvSpPr>
            <p:spPr>
              <a:xfrm>
                <a:off x="4552570" y="3592159"/>
                <a:ext cx="1460592" cy="369332"/>
              </a:xfrm>
              <a:prstGeom prst="rect">
                <a:avLst/>
              </a:prstGeom>
              <a:blipFill>
                <a:blip r:embed="rId7"/>
                <a:stretch>
                  <a:fillRect b="-16667"/>
                </a:stretch>
              </a:blipFill>
            </p:spPr>
            <p:txBody>
              <a:bodyPr/>
              <a:lstStyle/>
              <a:p>
                <a:r>
                  <a:rPr lang="en-US">
                    <a:noFill/>
                  </a:rPr>
                  <a:t> </a:t>
                </a:r>
              </a:p>
            </p:txBody>
          </p:sp>
        </mc:Fallback>
      </mc:AlternateContent>
      <p:sp>
        <p:nvSpPr>
          <p:cNvPr id="10"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Parasitic capacitance</a:t>
            </a:r>
            <a:endParaRPr lang="en-US" sz="2800" dirty="0">
              <a:cs typeface="Arial" panose="020B0604020202020204" pitchFamily="34" charset="0"/>
            </a:endParaRPr>
          </a:p>
        </p:txBody>
      </p:sp>
    </p:spTree>
    <p:custDataLst>
      <p:tags r:id="rId1"/>
    </p:custDataLst>
    <p:extLst>
      <p:ext uri="{BB962C8B-B14F-4D97-AF65-F5344CB8AC3E}">
        <p14:creationId xmlns:p14="http://schemas.microsoft.com/office/powerpoint/2010/main" val="3930635147"/>
      </p:ext>
    </p:extLst>
  </p:cSld>
  <p:clrMapOvr>
    <a:masterClrMapping/>
  </p:clrMapOvr>
  <mc:AlternateContent xmlns:mc="http://schemas.openxmlformats.org/markup-compatibility/2006" xmlns:p14="http://schemas.microsoft.com/office/powerpoint/2010/main">
    <mc:Choice Requires="p14">
      <p:transition spd="slow" p14:dur="2000" advTm="51173"/>
    </mc:Choice>
    <mc:Fallback xmlns="">
      <p:transition spd="slow" advTm="511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7727">
                                            <p:txEl>
                                              <p:pRg st="11" end="11"/>
                                            </p:txEl>
                                          </p:spTgt>
                                        </p:tgtEl>
                                        <p:attrNameLst>
                                          <p:attrName>style.visibility</p:attrName>
                                        </p:attrNameLst>
                                      </p:cBhvr>
                                      <p:to>
                                        <p:strVal val="visible"/>
                                      </p:to>
                                    </p:set>
                                    <p:animEffect transition="in" filter="fade">
                                      <p:cBhvr>
                                        <p:cTn id="15" dur="500"/>
                                        <p:tgtEl>
                                          <p:spTgt spid="2772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533400" y="571500"/>
            <a:ext cx="81534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endParaRPr lang="en-US" altLang="en-US" sz="1800" b="0" dirty="0"/>
          </a:p>
          <a:p>
            <a:pPr algn="l" eaLnBrk="1" hangingPunct="1"/>
            <a:endParaRPr lang="en-US" altLang="en-US" sz="1800" b="0" dirty="0"/>
          </a:p>
        </p:txBody>
      </p:sp>
      <p:sp>
        <p:nvSpPr>
          <p:cNvPr id="30723" name="Rectangle 3"/>
          <p:cNvSpPr>
            <a:spLocks noGrp="1" noChangeArrowheads="1"/>
          </p:cNvSpPr>
          <p:nvPr>
            <p:ph type="title"/>
          </p:nvPr>
        </p:nvSpPr>
        <p:spPr>
          <a:xfrm>
            <a:off x="211242" y="1358267"/>
            <a:ext cx="2737706" cy="496842"/>
          </a:xfrm>
        </p:spPr>
        <p:txBody>
          <a:bodyPr>
            <a:normAutofit fontScale="90000"/>
          </a:bodyPr>
          <a:lstStyle/>
          <a:p>
            <a:r>
              <a:rPr lang="en-US" altLang="en-US" sz="2200" dirty="0">
                <a:solidFill>
                  <a:schemeClr val="tx1"/>
                </a:solidFill>
              </a:rPr>
              <a:t>Chaos created by noise injection </a:t>
            </a:r>
            <a:r>
              <a:rPr lang="en-US" altLang="en-US" sz="3200" dirty="0">
                <a:solidFill>
                  <a:schemeClr val="tx1"/>
                </a:solidFill>
              </a:rPr>
              <a:t>	</a:t>
            </a:r>
          </a:p>
        </p:txBody>
      </p:sp>
      <p:sp>
        <p:nvSpPr>
          <p:cNvPr id="30728" name="Rectangle 8"/>
          <p:cNvSpPr>
            <a:spLocks noGrp="1" noChangeArrowheads="1"/>
          </p:cNvSpPr>
          <p:nvPr>
            <p:ph type="body" idx="1"/>
          </p:nvPr>
        </p:nvSpPr>
        <p:spPr>
          <a:xfrm>
            <a:off x="76203" y="2306844"/>
            <a:ext cx="2940050" cy="2736850"/>
          </a:xfrm>
        </p:spPr>
        <p:txBody>
          <a:bodyPr/>
          <a:lstStyle/>
          <a:p>
            <a:pPr marL="114300" indent="0">
              <a:buFont typeface="Wingdings" pitchFamily="2" charset="2"/>
              <a:buNone/>
            </a:pPr>
            <a:r>
              <a:rPr lang="en-US" altLang="en-US" dirty="0"/>
              <a:t>Ten 0.05 x 0.02 in</a:t>
            </a:r>
            <a:r>
              <a:rPr lang="en-US" altLang="en-US" baseline="30000" dirty="0"/>
              <a:t>2</a:t>
            </a:r>
            <a:r>
              <a:rPr lang="en-US" altLang="en-US" dirty="0"/>
              <a:t> pads can increase parasitic capacitance to 2 pF</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1450" y="1134500"/>
            <a:ext cx="6036204" cy="3507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6198814" y="1855109"/>
            <a:ext cx="491417" cy="338554"/>
          </a:xfrm>
          <a:prstGeom prst="rect">
            <a:avLst/>
          </a:prstGeom>
        </p:spPr>
        <p:txBody>
          <a:bodyPr wrap="none">
            <a:spAutoFit/>
          </a:bodyPr>
          <a:lstStyle/>
          <a:p>
            <a:r>
              <a:rPr lang="en-IE" sz="1600" b="1" dirty="0">
                <a:solidFill>
                  <a:srgbClr val="FF0000"/>
                </a:solidFill>
                <a:latin typeface="+mn-lt"/>
              </a:rPr>
              <a:t>V</a:t>
            </a:r>
            <a:r>
              <a:rPr lang="en-IE" sz="1600" b="1" baseline="-25000" dirty="0">
                <a:solidFill>
                  <a:srgbClr val="FF0000"/>
                </a:solidFill>
                <a:latin typeface="+mn-lt"/>
              </a:rPr>
              <a:t>SW</a:t>
            </a:r>
          </a:p>
        </p:txBody>
      </p:sp>
      <p:sp>
        <p:nvSpPr>
          <p:cNvPr id="9" name="Rectangle 8"/>
          <p:cNvSpPr/>
          <p:nvPr/>
        </p:nvSpPr>
        <p:spPr>
          <a:xfrm>
            <a:off x="6010043" y="2806533"/>
            <a:ext cx="774764" cy="338554"/>
          </a:xfrm>
          <a:prstGeom prst="rect">
            <a:avLst/>
          </a:prstGeom>
        </p:spPr>
        <p:txBody>
          <a:bodyPr wrap="none">
            <a:spAutoFit/>
          </a:bodyPr>
          <a:lstStyle/>
          <a:p>
            <a:r>
              <a:rPr lang="en-IE" sz="1600" b="1" dirty="0">
                <a:solidFill>
                  <a:srgbClr val="FF0000"/>
                </a:solidFill>
                <a:latin typeface="+mn-lt"/>
              </a:rPr>
              <a:t>C</a:t>
            </a:r>
            <a:r>
              <a:rPr lang="en-IE" sz="1600" b="1" baseline="-25000" dirty="0">
                <a:solidFill>
                  <a:srgbClr val="FF0000"/>
                </a:solidFill>
                <a:latin typeface="+mn-lt"/>
              </a:rPr>
              <a:t>parasitic</a:t>
            </a:r>
          </a:p>
        </p:txBody>
      </p:sp>
      <p:sp>
        <p:nvSpPr>
          <p:cNvPr id="10" name="Rectangle 9"/>
          <p:cNvSpPr/>
          <p:nvPr/>
        </p:nvSpPr>
        <p:spPr>
          <a:xfrm>
            <a:off x="7075114" y="3614059"/>
            <a:ext cx="1455527" cy="338554"/>
          </a:xfrm>
          <a:prstGeom prst="rect">
            <a:avLst/>
          </a:prstGeom>
        </p:spPr>
        <p:txBody>
          <a:bodyPr wrap="none">
            <a:spAutoFit/>
          </a:bodyPr>
          <a:lstStyle/>
          <a:p>
            <a:r>
              <a:rPr lang="en-IE" sz="1600" b="1" dirty="0">
                <a:solidFill>
                  <a:srgbClr val="00B050"/>
                </a:solidFill>
                <a:latin typeface="+mn-lt"/>
              </a:rPr>
              <a:t>Noise sensitive</a:t>
            </a:r>
            <a:endParaRPr lang="en-IE" sz="1600" b="1" baseline="-25000" dirty="0">
              <a:solidFill>
                <a:srgbClr val="00B050"/>
              </a:solidFill>
              <a:latin typeface="+mn-lt"/>
            </a:endParaRPr>
          </a:p>
        </p:txBody>
      </p:sp>
      <p:sp>
        <p:nvSpPr>
          <p:cNvPr id="11"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Parasitic capacitance</a:t>
            </a:r>
            <a:endParaRPr lang="en-US" sz="2800" dirty="0">
              <a:cs typeface="Arial" panose="020B0604020202020204" pitchFamily="34" charset="0"/>
            </a:endParaRPr>
          </a:p>
        </p:txBody>
      </p:sp>
    </p:spTree>
    <p:extLst>
      <p:ext uri="{BB962C8B-B14F-4D97-AF65-F5344CB8AC3E}">
        <p14:creationId xmlns:p14="http://schemas.microsoft.com/office/powerpoint/2010/main" val="2029655120"/>
      </p:ext>
    </p:extLst>
  </p:cSld>
  <p:clrMapOvr>
    <a:masterClrMapping/>
  </p:clrMapOvr>
  <mc:AlternateContent xmlns:mc="http://schemas.openxmlformats.org/markup-compatibility/2006" xmlns:p14="http://schemas.microsoft.com/office/powerpoint/2010/main">
    <mc:Choice Requires="p14">
      <p:transition spd="slow" p14:dur="2000" advTm="74755"/>
    </mc:Choice>
    <mc:Fallback xmlns="">
      <p:transition spd="slow" advTm="74755"/>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What will I get out of this session?</a:t>
            </a:r>
          </a:p>
        </p:txBody>
      </p:sp>
      <p:sp>
        <p:nvSpPr>
          <p:cNvPr id="3" name="Content Placeholder 2"/>
          <p:cNvSpPr>
            <a:spLocks noGrp="1"/>
          </p:cNvSpPr>
          <p:nvPr>
            <p:ph sz="half" idx="1"/>
          </p:nvPr>
        </p:nvSpPr>
        <p:spPr/>
        <p:txBody>
          <a:bodyPr/>
          <a:lstStyle/>
          <a:p>
            <a:r>
              <a:rPr lang="en-US" dirty="0"/>
              <a:t>The purpose of this session is to introduce the concepts needed to successfully layout a printed circuit board (PCB) for a switched-mode power supply (SMPS)</a:t>
            </a:r>
          </a:p>
          <a:p>
            <a:endParaRPr lang="en-US" dirty="0"/>
          </a:p>
          <a:p>
            <a:r>
              <a:rPr lang="en-US" dirty="0"/>
              <a:t>This presentation is relevant to all SMPS PCB layouts, from 1 W to 10 kW</a:t>
            </a:r>
          </a:p>
          <a:p>
            <a:endParaRPr lang="en-US" dirty="0"/>
          </a:p>
          <a:p>
            <a:endParaRPr lang="en-US" dirty="0"/>
          </a:p>
        </p:txBody>
      </p:sp>
      <p:sp>
        <p:nvSpPr>
          <p:cNvPr id="4" name="Content Placeholder 3"/>
          <p:cNvSpPr>
            <a:spLocks noGrp="1"/>
          </p:cNvSpPr>
          <p:nvPr>
            <p:ph sz="half" idx="2"/>
          </p:nvPr>
        </p:nvSpPr>
        <p:spPr/>
        <p:txBody>
          <a:bodyPr/>
          <a:lstStyle/>
          <a:p>
            <a:r>
              <a:rPr lang="en-US" dirty="0"/>
              <a:t>Part numbers mentioned:</a:t>
            </a:r>
          </a:p>
          <a:p>
            <a:pPr lvl="1"/>
            <a:r>
              <a:rPr lang="en-US" dirty="0"/>
              <a:t>UCC28180</a:t>
            </a:r>
          </a:p>
          <a:p>
            <a:pPr lvl="1"/>
            <a:r>
              <a:rPr lang="en-US" dirty="0"/>
              <a:t>UCC28742</a:t>
            </a:r>
          </a:p>
          <a:p>
            <a:pPr lvl="1"/>
            <a:r>
              <a:rPr lang="en-US" dirty="0"/>
              <a:t>UCC28710</a:t>
            </a:r>
          </a:p>
          <a:p>
            <a:pPr lvl="1"/>
            <a:r>
              <a:rPr lang="en-US" dirty="0"/>
              <a:t>UCC24612</a:t>
            </a:r>
          </a:p>
          <a:p>
            <a:pPr lvl="1"/>
            <a:r>
              <a:rPr lang="en-US" dirty="0"/>
              <a:t>UCC24610</a:t>
            </a:r>
          </a:p>
          <a:p>
            <a:endParaRPr lang="en-US" dirty="0"/>
          </a:p>
          <a:p>
            <a:r>
              <a:rPr lang="en-US" dirty="0"/>
              <a:t>Reference designs mentioned:</a:t>
            </a:r>
          </a:p>
          <a:p>
            <a:pPr lvl="1"/>
            <a:r>
              <a:rPr lang="en-US" dirty="0"/>
              <a:t>TIDA- 00443</a:t>
            </a:r>
          </a:p>
          <a:p>
            <a:pPr lvl="1"/>
            <a:endParaRPr lang="en-US" dirty="0"/>
          </a:p>
        </p:txBody>
      </p:sp>
    </p:spTree>
    <p:extLst>
      <p:ext uri="{BB962C8B-B14F-4D97-AF65-F5344CB8AC3E}">
        <p14:creationId xmlns:p14="http://schemas.microsoft.com/office/powerpoint/2010/main" val="734071647"/>
      </p:ext>
    </p:extLst>
  </p:cSld>
  <p:clrMapOvr>
    <a:masterClrMapping/>
  </p:clrMapOvr>
  <mc:AlternateContent xmlns:mc="http://schemas.openxmlformats.org/markup-compatibility/2006" xmlns:p14="http://schemas.microsoft.com/office/powerpoint/2010/main">
    <mc:Choice Requires="p14">
      <p:transition spd="slow" p14:dur="2000" advTm="65732"/>
    </mc:Choice>
    <mc:Fallback xmlns="">
      <p:transition spd="slow" advTm="65732"/>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00" name="Rectangle 24"/>
          <p:cNvSpPr>
            <a:spLocks noGrp="1" noChangeArrowheads="1"/>
          </p:cNvSpPr>
          <p:nvPr>
            <p:ph type="title"/>
          </p:nvPr>
        </p:nvSpPr>
        <p:spPr>
          <a:xfrm>
            <a:off x="231775" y="655704"/>
            <a:ext cx="8867518" cy="496842"/>
          </a:xfrm>
        </p:spPr>
        <p:txBody>
          <a:bodyPr>
            <a:normAutofit/>
          </a:bodyPr>
          <a:lstStyle/>
          <a:p>
            <a:r>
              <a:rPr lang="en-US" altLang="en-US" sz="2000" dirty="0">
                <a:solidFill>
                  <a:schemeClr val="tx1"/>
                </a:solidFill>
              </a:rPr>
              <a:t>At high frequency inductors turn into capacitors</a:t>
            </a:r>
          </a:p>
        </p:txBody>
      </p:sp>
      <p:sp>
        <p:nvSpPr>
          <p:cNvPr id="24601" name="Rectangle 25"/>
          <p:cNvSpPr>
            <a:spLocks noGrp="1" noChangeArrowheads="1"/>
          </p:cNvSpPr>
          <p:nvPr>
            <p:ph type="body" idx="1"/>
          </p:nvPr>
        </p:nvSpPr>
        <p:spPr>
          <a:xfrm>
            <a:off x="211266" y="1243114"/>
            <a:ext cx="8867518" cy="3345707"/>
          </a:xfrm>
        </p:spPr>
        <p:txBody>
          <a:bodyPr/>
          <a:lstStyle/>
          <a:p>
            <a:pPr>
              <a:buFont typeface="Wingdings" pitchFamily="2" charset="2"/>
              <a:buNone/>
            </a:pPr>
            <a:r>
              <a:rPr lang="en-US" altLang="en-US" dirty="0"/>
              <a:t>Don’t route planes under common mode inductors!</a:t>
            </a:r>
          </a:p>
        </p:txBody>
      </p:sp>
      <p:pic>
        <p:nvPicPr>
          <p:cNvPr id="24602" name="Picture 26" descr="4_15ne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5469" y="1988520"/>
            <a:ext cx="5161031" cy="232544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8" descr="4_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167147" y="1944276"/>
            <a:ext cx="3416701" cy="241393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Parasitic capacitance</a:t>
            </a:r>
            <a:endParaRPr lang="en-US" sz="2800" dirty="0">
              <a:cs typeface="Arial" panose="020B0604020202020204" pitchFamily="34" charset="0"/>
            </a:endParaRPr>
          </a:p>
        </p:txBody>
      </p:sp>
    </p:spTree>
    <p:extLst>
      <p:ext uri="{BB962C8B-B14F-4D97-AF65-F5344CB8AC3E}">
        <p14:creationId xmlns:p14="http://schemas.microsoft.com/office/powerpoint/2010/main" val="3428643837"/>
      </p:ext>
    </p:extLst>
  </p:cSld>
  <p:clrMapOvr>
    <a:masterClrMapping/>
  </p:clrMapOvr>
  <mc:AlternateContent xmlns:mc="http://schemas.openxmlformats.org/markup-compatibility/2006" xmlns:p14="http://schemas.microsoft.com/office/powerpoint/2010/main">
    <mc:Choice Requires="p14">
      <p:transition spd="slow" p14:dur="2000" advTm="94770"/>
    </mc:Choice>
    <mc:Fallback xmlns="">
      <p:transition spd="slow" advTm="9477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3" name="Rectangle 11"/>
          <p:cNvSpPr>
            <a:spLocks noGrp="1" noChangeArrowheads="1"/>
          </p:cNvSpPr>
          <p:nvPr>
            <p:ph type="title"/>
          </p:nvPr>
        </p:nvSpPr>
        <p:spPr>
          <a:xfrm>
            <a:off x="276482" y="850492"/>
            <a:ext cx="8867518" cy="496842"/>
          </a:xfrm>
        </p:spPr>
        <p:txBody>
          <a:bodyPr>
            <a:normAutofit/>
          </a:bodyPr>
          <a:lstStyle/>
          <a:p>
            <a:r>
              <a:rPr lang="en-US" altLang="en-US" sz="2000" dirty="0">
                <a:solidFill>
                  <a:schemeClr val="tx1"/>
                </a:solidFill>
              </a:rPr>
              <a:t>Magnetic coupling</a:t>
            </a:r>
          </a:p>
        </p:txBody>
      </p:sp>
      <p:sp>
        <p:nvSpPr>
          <p:cNvPr id="23564" name="Rectangle 12"/>
          <p:cNvSpPr>
            <a:spLocks noGrp="1" noChangeArrowheads="1"/>
          </p:cNvSpPr>
          <p:nvPr>
            <p:ph type="body" idx="1"/>
          </p:nvPr>
        </p:nvSpPr>
        <p:spPr>
          <a:xfrm>
            <a:off x="276482" y="1447471"/>
            <a:ext cx="4661437" cy="2537154"/>
          </a:xfrm>
        </p:spPr>
        <p:txBody>
          <a:bodyPr>
            <a:normAutofit/>
          </a:bodyPr>
          <a:lstStyle/>
          <a:p>
            <a:r>
              <a:rPr lang="en-US" altLang="en-US" dirty="0"/>
              <a:t>External fields couple between inductors</a:t>
            </a:r>
          </a:p>
          <a:p>
            <a:r>
              <a:rPr lang="en-US" altLang="en-US" dirty="0"/>
              <a:t>Can cause EMI issues</a:t>
            </a:r>
          </a:p>
          <a:p>
            <a:r>
              <a:rPr lang="en-US" altLang="en-US" dirty="0"/>
              <a:t>Consider alternate orientation of second inductor to minimize coupling</a:t>
            </a:r>
          </a:p>
          <a:p>
            <a:r>
              <a:rPr lang="en-US" altLang="en-US" dirty="0"/>
              <a:t>Use core shapes that provide better shielding</a:t>
            </a:r>
          </a:p>
        </p:txBody>
      </p:sp>
      <p:graphicFrame>
        <p:nvGraphicFramePr>
          <p:cNvPr id="6" name="Object 4"/>
          <p:cNvGraphicFramePr>
            <a:graphicFrameLocks noChangeAspect="1"/>
          </p:cNvGraphicFramePr>
          <p:nvPr>
            <p:extLst>
              <p:ext uri="{D42A27DB-BD31-4B8C-83A1-F6EECF244321}">
                <p14:modId xmlns:p14="http://schemas.microsoft.com/office/powerpoint/2010/main" val="3270430911"/>
              </p:ext>
            </p:extLst>
          </p:nvPr>
        </p:nvGraphicFramePr>
        <p:xfrm>
          <a:off x="4969683" y="1307784"/>
          <a:ext cx="3810000" cy="2902683"/>
        </p:xfrm>
        <a:graphic>
          <a:graphicData uri="http://schemas.openxmlformats.org/presentationml/2006/ole">
            <mc:AlternateContent xmlns:mc="http://schemas.openxmlformats.org/markup-compatibility/2006">
              <mc:Choice xmlns:v="urn:schemas-microsoft-com:vml" Requires="v">
                <p:oleObj spid="_x0000_s1055" name="Photo Editor Photo" r:id="rId4" imgW="12800000" imgH="9752381" progId="MSPhotoEd.3">
                  <p:embed/>
                </p:oleObj>
              </mc:Choice>
              <mc:Fallback>
                <p:oleObj name="Photo Editor Photo" r:id="rId4" imgW="12800000" imgH="9752381" progId="MSPhotoEd.3">
                  <p:embed/>
                  <p:pic>
                    <p:nvPicPr>
                      <p:cNvPr id="6"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9683" y="1307784"/>
                        <a:ext cx="3810000" cy="2902683"/>
                      </a:xfrm>
                      <a:prstGeom prst="rect">
                        <a:avLst/>
                      </a:prstGeom>
                      <a:noFill/>
                      <a:ln>
                        <a:noFill/>
                      </a:ln>
                      <a:effectLst/>
                    </p:spPr>
                  </p:pic>
                </p:oleObj>
              </mc:Fallback>
            </mc:AlternateContent>
          </a:graphicData>
        </a:graphic>
      </p:graphicFrame>
      <p:sp>
        <p:nvSpPr>
          <p:cNvPr id="7" name="AutoShape 6"/>
          <p:cNvSpPr>
            <a:spLocks noChangeArrowheads="1"/>
          </p:cNvSpPr>
          <p:nvPr/>
        </p:nvSpPr>
        <p:spPr bwMode="auto">
          <a:xfrm>
            <a:off x="5906351" y="676785"/>
            <a:ext cx="2807488" cy="1047138"/>
          </a:xfrm>
          <a:custGeom>
            <a:avLst/>
            <a:gdLst>
              <a:gd name="T0" fmla="*/ 9250 w 21600"/>
              <a:gd name="T1" fmla="*/ 0 h 21600"/>
              <a:gd name="T2" fmla="*/ 3055 w 21600"/>
              <a:gd name="T3" fmla="*/ 21600 h 21600"/>
              <a:gd name="T4" fmla="*/ 9725 w 21600"/>
              <a:gd name="T5" fmla="*/ 8310 h 21600"/>
              <a:gd name="T6" fmla="*/ 15662 w 21600"/>
              <a:gd name="T7" fmla="*/ 14285 h 21600"/>
              <a:gd name="T8" fmla="*/ 21600 w 21600"/>
              <a:gd name="T9" fmla="*/ 8310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close/>
              </a:path>
            </a:pathLst>
          </a:custGeom>
          <a:solidFill>
            <a:schemeClr val="accent1">
              <a:alpha val="23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ltLang="en-US" sz="1800" b="0" dirty="0"/>
          </a:p>
        </p:txBody>
      </p:sp>
      <p:sp>
        <p:nvSpPr>
          <p:cNvPr id="9"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EMI considerations</a:t>
            </a:r>
            <a:endParaRPr lang="en-US" sz="2800" dirty="0">
              <a:cs typeface="Arial" panose="020B0604020202020204" pitchFamily="34" charset="0"/>
            </a:endParaRPr>
          </a:p>
        </p:txBody>
      </p:sp>
    </p:spTree>
    <p:extLst>
      <p:ext uri="{BB962C8B-B14F-4D97-AF65-F5344CB8AC3E}">
        <p14:creationId xmlns:p14="http://schemas.microsoft.com/office/powerpoint/2010/main" val="2334383107"/>
      </p:ext>
    </p:extLst>
  </p:cSld>
  <p:clrMapOvr>
    <a:masterClrMapping/>
  </p:clrMapOvr>
  <mc:AlternateContent xmlns:mc="http://schemas.openxmlformats.org/markup-compatibility/2006" xmlns:p14="http://schemas.microsoft.com/office/powerpoint/2010/main">
    <mc:Choice Requires="p14">
      <p:transition spd="slow" p14:dur="2000" advTm="111167"/>
    </mc:Choice>
    <mc:Fallback xmlns="">
      <p:transition spd="slow" advTm="111167"/>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7" name="Rectangle 9"/>
          <p:cNvSpPr>
            <a:spLocks noGrp="1" noChangeArrowheads="1"/>
          </p:cNvSpPr>
          <p:nvPr>
            <p:ph type="title"/>
          </p:nvPr>
        </p:nvSpPr>
        <p:spPr>
          <a:xfrm>
            <a:off x="4343400" y="693958"/>
            <a:ext cx="3771900" cy="496842"/>
          </a:xfrm>
        </p:spPr>
        <p:txBody>
          <a:bodyPr/>
          <a:lstStyle/>
          <a:p>
            <a:r>
              <a:rPr lang="en-US" altLang="en-US" sz="2000" dirty="0">
                <a:solidFill>
                  <a:schemeClr val="tx1"/>
                </a:solidFill>
              </a:rPr>
              <a:t>Input filter layout</a:t>
            </a:r>
          </a:p>
        </p:txBody>
      </p:sp>
      <p:sp>
        <p:nvSpPr>
          <p:cNvPr id="99339" name="Rectangle 11"/>
          <p:cNvSpPr>
            <a:spLocks noGrp="1" noChangeArrowheads="1"/>
          </p:cNvSpPr>
          <p:nvPr>
            <p:ph type="body" sz="half" idx="2"/>
          </p:nvPr>
        </p:nvSpPr>
        <p:spPr>
          <a:xfrm>
            <a:off x="4343400" y="1227674"/>
            <a:ext cx="4343400" cy="3486150"/>
          </a:xfrm>
        </p:spPr>
        <p:txBody>
          <a:bodyPr>
            <a:normAutofit/>
          </a:bodyPr>
          <a:lstStyle/>
          <a:p>
            <a:r>
              <a:rPr lang="en-US" altLang="en-US" sz="1800" dirty="0"/>
              <a:t>Place components away from noise sources</a:t>
            </a:r>
          </a:p>
          <a:p>
            <a:r>
              <a:rPr lang="en-US" altLang="en-US" sz="1800" dirty="0"/>
              <a:t>Common mode inductor T2 input pins do not cross output pins</a:t>
            </a:r>
          </a:p>
          <a:p>
            <a:r>
              <a:rPr lang="en-US" altLang="en-US" sz="1800" dirty="0"/>
              <a:t>No GND plane under EMI filter</a:t>
            </a:r>
          </a:p>
          <a:p>
            <a:r>
              <a:rPr lang="en-US" altLang="en-US" sz="1800" dirty="0"/>
              <a:t>Wide, short etch used to minimize losses</a:t>
            </a:r>
          </a:p>
          <a:p>
            <a:r>
              <a:rPr lang="en-US" altLang="en-US" sz="1800" dirty="0"/>
              <a:t>Wide spacing between etches meets high-voltage requirements and minimizes coupling capacitance</a:t>
            </a:r>
          </a:p>
        </p:txBody>
      </p:sp>
      <p:pic>
        <p:nvPicPr>
          <p:cNvPr id="7"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809604" y="897850"/>
            <a:ext cx="2506580" cy="3347800"/>
          </a:xfrm>
          <a:prstGeom prst="rect">
            <a:avLst/>
          </a:prstGeom>
        </p:spPr>
      </p:pic>
      <p:sp>
        <p:nvSpPr>
          <p:cNvPr id="6"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EMI considerations</a:t>
            </a:r>
            <a:endParaRPr lang="en-US" sz="2800" dirty="0">
              <a:cs typeface="Arial" panose="020B0604020202020204" pitchFamily="34" charset="0"/>
            </a:endParaRPr>
          </a:p>
        </p:txBody>
      </p:sp>
    </p:spTree>
    <p:extLst>
      <p:ext uri="{BB962C8B-B14F-4D97-AF65-F5344CB8AC3E}">
        <p14:creationId xmlns:p14="http://schemas.microsoft.com/office/powerpoint/2010/main" val="607580732"/>
      </p:ext>
    </p:extLst>
  </p:cSld>
  <p:clrMapOvr>
    <a:masterClrMapping/>
  </p:clrMapOvr>
  <mc:AlternateContent xmlns:mc="http://schemas.openxmlformats.org/markup-compatibility/2006" xmlns:p14="http://schemas.microsoft.com/office/powerpoint/2010/main">
    <mc:Choice Requires="p14">
      <p:transition spd="slow" p14:dur="2000" advTm="55065"/>
    </mc:Choice>
    <mc:Fallback xmlns="">
      <p:transition spd="slow" advTm="55065"/>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Screen Clipping"/>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127620" y="1014695"/>
            <a:ext cx="4525826" cy="1772213"/>
          </a:xfrm>
        </p:spPr>
      </p:pic>
      <p:sp>
        <p:nvSpPr>
          <p:cNvPr id="8" name="Content Placeholder 2"/>
          <p:cNvSpPr txBox="1">
            <a:spLocks/>
          </p:cNvSpPr>
          <p:nvPr/>
        </p:nvSpPr>
        <p:spPr>
          <a:xfrm>
            <a:off x="485238" y="1052890"/>
            <a:ext cx="3681632" cy="3468037"/>
          </a:xfrm>
          <a:prstGeom prst="rect">
            <a:avLst/>
          </a:prstGeom>
        </p:spPr>
        <p:txBody>
          <a:bodyPr>
            <a:noAutofit/>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r>
              <a:rPr lang="en-IE" sz="1600" dirty="0"/>
              <a:t>Consult your safety expert!</a:t>
            </a:r>
          </a:p>
          <a:p>
            <a:r>
              <a:rPr lang="en-IE" sz="1600" dirty="0"/>
              <a:t>Create a very clear channel between primary and secondary</a:t>
            </a:r>
          </a:p>
          <a:p>
            <a:r>
              <a:rPr lang="en-IE" sz="1600" dirty="0"/>
              <a:t>Spacing depends on:</a:t>
            </a:r>
          </a:p>
          <a:p>
            <a:pPr lvl="1"/>
            <a:r>
              <a:rPr lang="en-IE" sz="1400" dirty="0"/>
              <a:t>Type of insulation</a:t>
            </a:r>
          </a:p>
          <a:p>
            <a:pPr lvl="1"/>
            <a:r>
              <a:rPr lang="en-IE" sz="1400" dirty="0"/>
              <a:t>Pollution degree</a:t>
            </a:r>
          </a:p>
          <a:p>
            <a:pPr lvl="1"/>
            <a:r>
              <a:rPr lang="en-IE" sz="1400" dirty="0"/>
              <a:t>AC mains voltage</a:t>
            </a:r>
          </a:p>
          <a:p>
            <a:pPr lvl="1"/>
            <a:r>
              <a:rPr lang="en-IE" sz="1400" dirty="0"/>
              <a:t>Working voltage</a:t>
            </a:r>
          </a:p>
          <a:p>
            <a:r>
              <a:rPr lang="en-IE" sz="1600" dirty="0"/>
              <a:t>Types of insulation:</a:t>
            </a:r>
          </a:p>
          <a:p>
            <a:pPr lvl="1"/>
            <a:r>
              <a:rPr lang="en-IE" sz="1400" dirty="0"/>
              <a:t>Functional</a:t>
            </a:r>
          </a:p>
          <a:p>
            <a:pPr lvl="1"/>
            <a:r>
              <a:rPr lang="en-IE" sz="1400" dirty="0"/>
              <a:t>Basic/supplementary</a:t>
            </a:r>
          </a:p>
          <a:p>
            <a:pPr lvl="1"/>
            <a:r>
              <a:rPr lang="en-IE" sz="1400" dirty="0"/>
              <a:t>Reinforced</a:t>
            </a:r>
          </a:p>
        </p:txBody>
      </p:sp>
      <p:sp>
        <p:nvSpPr>
          <p:cNvPr id="10" name="Rectangle 24"/>
          <p:cNvSpPr>
            <a:spLocks noGrp="1" noChangeArrowheads="1"/>
          </p:cNvSpPr>
          <p:nvPr>
            <p:ph type="title"/>
          </p:nvPr>
        </p:nvSpPr>
        <p:spPr>
          <a:xfrm>
            <a:off x="217849" y="651132"/>
            <a:ext cx="8867518" cy="496842"/>
          </a:xfrm>
        </p:spPr>
        <p:txBody>
          <a:bodyPr>
            <a:normAutofit/>
          </a:bodyPr>
          <a:lstStyle/>
          <a:p>
            <a:r>
              <a:rPr lang="en-US" altLang="en-US" sz="2000" dirty="0">
                <a:solidFill>
                  <a:schemeClr val="tx1"/>
                </a:solidFill>
              </a:rPr>
              <a:t>Separate hazardous voltages from user accessible points</a:t>
            </a:r>
          </a:p>
        </p:txBody>
      </p:sp>
      <p:pic>
        <p:nvPicPr>
          <p:cNvPr id="5" name="Picture 4" descr="Screen Clippi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8183" y="2919406"/>
            <a:ext cx="2864701" cy="1214863"/>
          </a:xfrm>
          <a:prstGeom prst="rect">
            <a:avLst/>
          </a:prstGeom>
        </p:spPr>
      </p:pic>
      <p:sp>
        <p:nvSpPr>
          <p:cNvPr id="7" name="TextBox 6"/>
          <p:cNvSpPr txBox="1"/>
          <p:nvPr/>
        </p:nvSpPr>
        <p:spPr>
          <a:xfrm>
            <a:off x="3756017" y="4128786"/>
            <a:ext cx="5110317" cy="276999"/>
          </a:xfrm>
          <a:prstGeom prst="rect">
            <a:avLst/>
          </a:prstGeom>
          <a:noFill/>
        </p:spPr>
        <p:txBody>
          <a:bodyPr wrap="square" rtlCol="0">
            <a:spAutoFit/>
          </a:bodyPr>
          <a:lstStyle/>
          <a:p>
            <a:r>
              <a:rPr lang="en-US" sz="1200" dirty="0">
                <a:latin typeface="+mn-lt"/>
              </a:rPr>
              <a:t>Partial Clearance Dimensions (mm) from UL60950-1, Section 2.10.3, Table 2H</a:t>
            </a:r>
          </a:p>
        </p:txBody>
      </p:sp>
      <p:sp>
        <p:nvSpPr>
          <p:cNvPr id="9"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Safety</a:t>
            </a:r>
            <a:endParaRPr lang="en-US" sz="2800" dirty="0">
              <a:cs typeface="Arial" panose="020B0604020202020204" pitchFamily="34" charset="0"/>
            </a:endParaRPr>
          </a:p>
        </p:txBody>
      </p:sp>
    </p:spTree>
    <p:extLst>
      <p:ext uri="{BB962C8B-B14F-4D97-AF65-F5344CB8AC3E}">
        <p14:creationId xmlns:p14="http://schemas.microsoft.com/office/powerpoint/2010/main" val="442264641"/>
      </p:ext>
    </p:extLst>
  </p:cSld>
  <p:clrMapOvr>
    <a:masterClrMapping/>
  </p:clrMapOvr>
  <mc:AlternateContent xmlns:mc="http://schemas.openxmlformats.org/markup-compatibility/2006" xmlns:p14="http://schemas.microsoft.com/office/powerpoint/2010/main">
    <mc:Choice Requires="p14">
      <p:transition spd="slow" p14:dur="2000" advTm="86839"/>
    </mc:Choice>
    <mc:Fallback xmlns="">
      <p:transition spd="slow" advTm="86839"/>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265935" y="706652"/>
            <a:ext cx="4550655" cy="3406878"/>
          </a:xfrm>
          <a:prstGeom prst="rect">
            <a:avLst/>
          </a:prstGeom>
        </p:spPr>
        <p:txBody>
          <a:bodyPr>
            <a:noAutofit/>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marL="0" lvl="1" indent="0" fontAlgn="auto">
              <a:spcBef>
                <a:spcPts val="667"/>
              </a:spcBef>
              <a:spcAft>
                <a:spcPts val="0"/>
              </a:spcAft>
              <a:buNone/>
            </a:pPr>
            <a:r>
              <a:rPr lang="en-US" altLang="en-US" sz="1800" b="1" dirty="0"/>
              <a:t>Ground planes provide:</a:t>
            </a:r>
          </a:p>
          <a:p>
            <a:pPr marL="421891" lvl="2" indent="-189124" fontAlgn="auto">
              <a:spcBef>
                <a:spcPts val="667"/>
              </a:spcBef>
              <a:spcAft>
                <a:spcPts val="0"/>
              </a:spcAft>
            </a:pPr>
            <a:r>
              <a:rPr lang="en-US" altLang="en-US" dirty="0"/>
              <a:t>Low resistance return paths</a:t>
            </a:r>
          </a:p>
          <a:p>
            <a:pPr marL="421891" lvl="2" indent="-189124" fontAlgn="auto">
              <a:spcBef>
                <a:spcPts val="667"/>
              </a:spcBef>
              <a:spcAft>
                <a:spcPts val="0"/>
              </a:spcAft>
            </a:pPr>
            <a:r>
              <a:rPr lang="en-US" altLang="en-US" dirty="0"/>
              <a:t>Low inductance return paths</a:t>
            </a:r>
          </a:p>
          <a:p>
            <a:pPr marL="421891" lvl="2" indent="-189124" fontAlgn="auto">
              <a:spcBef>
                <a:spcPts val="667"/>
              </a:spcBef>
              <a:spcAft>
                <a:spcPts val="0"/>
              </a:spcAft>
            </a:pPr>
            <a:r>
              <a:rPr lang="en-US" altLang="en-US" dirty="0"/>
              <a:t>Lateral heat spreading across board</a:t>
            </a:r>
          </a:p>
          <a:p>
            <a:pPr marL="0" lvl="1" indent="0" fontAlgn="auto">
              <a:spcBef>
                <a:spcPts val="667"/>
              </a:spcBef>
              <a:spcAft>
                <a:spcPts val="0"/>
              </a:spcAft>
              <a:buNone/>
            </a:pPr>
            <a:r>
              <a:rPr lang="en-US" altLang="en-US" sz="1800" b="1" dirty="0"/>
              <a:t>General ground plane tips:</a:t>
            </a:r>
          </a:p>
          <a:p>
            <a:pPr marL="421891" lvl="2" indent="-189124" fontAlgn="auto">
              <a:spcBef>
                <a:spcPts val="667"/>
              </a:spcBef>
              <a:spcAft>
                <a:spcPts val="0"/>
              </a:spcAft>
            </a:pPr>
            <a:r>
              <a:rPr lang="en-US" altLang="en-US" dirty="0"/>
              <a:t>Consider flooding empty areas with ground</a:t>
            </a:r>
          </a:p>
          <a:p>
            <a:pPr marL="421891" lvl="2" indent="-189124" fontAlgn="auto">
              <a:spcBef>
                <a:spcPts val="667"/>
              </a:spcBef>
              <a:spcAft>
                <a:spcPts val="0"/>
              </a:spcAft>
            </a:pPr>
            <a:r>
              <a:rPr lang="en-US" altLang="en-US" dirty="0"/>
              <a:t>Avoid putting slots in GND planes</a:t>
            </a:r>
          </a:p>
          <a:p>
            <a:pPr marL="421891" lvl="2" indent="-189124" fontAlgn="auto">
              <a:spcBef>
                <a:spcPts val="667"/>
              </a:spcBef>
              <a:spcAft>
                <a:spcPts val="0"/>
              </a:spcAft>
            </a:pPr>
            <a:r>
              <a:rPr lang="en-US" altLang="en-US" sz="1600" dirty="0"/>
              <a:t>Use jumpers on single layer boards to </a:t>
            </a:r>
            <a:r>
              <a:rPr lang="en-US" altLang="en-US" dirty="0"/>
              <a:t>improve GND planes</a:t>
            </a:r>
            <a:r>
              <a:rPr lang="en-US" altLang="en-US" sz="1600" dirty="0"/>
              <a:t> </a:t>
            </a:r>
          </a:p>
          <a:p>
            <a:pPr marL="421891" lvl="2" indent="-189124" fontAlgn="auto">
              <a:spcBef>
                <a:spcPts val="667"/>
              </a:spcBef>
              <a:spcAft>
                <a:spcPts val="0"/>
              </a:spcAft>
            </a:pPr>
            <a:r>
              <a:rPr lang="en-US" altLang="en-US" sz="1600" dirty="0"/>
              <a:t>Place as much GND under the IC as possible</a:t>
            </a: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6254" y="563967"/>
            <a:ext cx="3495675" cy="2943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Straight Arrow Connector 10"/>
          <p:cNvCxnSpPr>
            <a:cxnSpLocks/>
          </p:cNvCxnSpPr>
          <p:nvPr/>
        </p:nvCxnSpPr>
        <p:spPr>
          <a:xfrm flipV="1">
            <a:off x="4542982" y="2065238"/>
            <a:ext cx="2298672" cy="1753765"/>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6629214" y="2148481"/>
            <a:ext cx="424877" cy="523220"/>
          </a:xfrm>
          <a:prstGeom prst="rect">
            <a:avLst/>
          </a:prstGeom>
        </p:spPr>
        <p:txBody>
          <a:bodyPr wrap="square">
            <a:spAutoFit/>
          </a:bodyPr>
          <a:lstStyle/>
          <a:p>
            <a:pPr fontAlgn="auto">
              <a:spcAft>
                <a:spcPts val="0"/>
              </a:spcAft>
            </a:pPr>
            <a:r>
              <a:rPr lang="en-US" altLang="en-US" sz="2800" dirty="0">
                <a:solidFill>
                  <a:srgbClr val="FFFF00"/>
                </a:solidFill>
                <a:sym typeface="Wingdings" panose="05000000000000000000" pitchFamily="2" charset="2"/>
              </a:rPr>
              <a:t></a:t>
            </a:r>
            <a:endParaRPr lang="en-US" altLang="en-US" sz="2800" dirty="0">
              <a:solidFill>
                <a:srgbClr val="FFFF00"/>
              </a:solidFill>
            </a:endParaRPr>
          </a:p>
        </p:txBody>
      </p:sp>
      <p:sp>
        <p:nvSpPr>
          <p:cNvPr id="9"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Ground planes</a:t>
            </a:r>
            <a:endParaRPr lang="en-US" sz="2800" dirty="0">
              <a:cs typeface="Arial" panose="020B0604020202020204" pitchFamily="34" charset="0"/>
            </a:endParaRPr>
          </a:p>
        </p:txBody>
      </p:sp>
    </p:spTree>
    <p:extLst>
      <p:ext uri="{BB962C8B-B14F-4D97-AF65-F5344CB8AC3E}">
        <p14:creationId xmlns:p14="http://schemas.microsoft.com/office/powerpoint/2010/main" val="3504501955"/>
      </p:ext>
    </p:extLst>
  </p:cSld>
  <p:clrMapOvr>
    <a:masterClrMapping/>
  </p:clrMapOvr>
  <mc:AlternateContent xmlns:mc="http://schemas.openxmlformats.org/markup-compatibility/2006" xmlns:p14="http://schemas.microsoft.com/office/powerpoint/2010/main">
    <mc:Choice Requires="p14">
      <p:transition spd="slow" p14:dur="2000" advTm="74113"/>
    </mc:Choice>
    <mc:Fallback xmlns="">
      <p:transition spd="slow" advTm="74113"/>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231775" y="717954"/>
            <a:ext cx="8867518" cy="496842"/>
          </a:xfrm>
        </p:spPr>
        <p:txBody>
          <a:bodyPr>
            <a:noAutofit/>
          </a:bodyPr>
          <a:lstStyle/>
          <a:p>
            <a:r>
              <a:rPr lang="en-US" sz="2000" kern="0" dirty="0">
                <a:solidFill>
                  <a:schemeClr val="tx1"/>
                </a:solidFill>
              </a:rPr>
              <a:t>Avoid coupling noise to sensitive nodes</a:t>
            </a:r>
            <a:endParaRPr lang="en-IE" sz="2000" kern="0" dirty="0">
              <a:solidFill>
                <a:schemeClr val="tx1"/>
              </a:solidFill>
            </a:endParaRPr>
          </a:p>
        </p:txBody>
      </p:sp>
      <p:sp>
        <p:nvSpPr>
          <p:cNvPr id="6" name="Content Placeholder 2"/>
          <p:cNvSpPr txBox="1">
            <a:spLocks/>
          </p:cNvSpPr>
          <p:nvPr/>
        </p:nvSpPr>
        <p:spPr>
          <a:xfrm>
            <a:off x="5130084" y="1991268"/>
            <a:ext cx="4013916" cy="2389109"/>
          </a:xfrm>
          <a:prstGeom prst="rect">
            <a:avLst/>
          </a:prstGeom>
        </p:spPr>
        <p:txBody>
          <a:bodyPr>
            <a:noAutofit/>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r>
              <a:rPr lang="en-IE" sz="1600" dirty="0"/>
              <a:t>Maximize the separation </a:t>
            </a:r>
          </a:p>
          <a:p>
            <a:pPr lvl="1"/>
            <a:r>
              <a:rPr lang="en-IE" dirty="0"/>
              <a:t>Move the source, reduce C</a:t>
            </a:r>
            <a:r>
              <a:rPr lang="en-IE" baseline="-25000" dirty="0"/>
              <a:t>stray</a:t>
            </a:r>
            <a:endParaRPr lang="en-IE" dirty="0"/>
          </a:p>
          <a:p>
            <a:r>
              <a:rPr lang="en-IE" sz="1600" dirty="0"/>
              <a:t>Place capacitors and resistors near pins</a:t>
            </a:r>
          </a:p>
          <a:p>
            <a:r>
              <a:rPr lang="en-IE" sz="1600" dirty="0">
                <a:solidFill>
                  <a:srgbClr val="00B050"/>
                </a:solidFill>
              </a:rPr>
              <a:t>Place GND vias near caps, resistors, and IC</a:t>
            </a:r>
          </a:p>
          <a:p>
            <a:r>
              <a:rPr lang="en-IE" sz="1600" dirty="0"/>
              <a:t>Minimize the unfiltered track length</a:t>
            </a:r>
          </a:p>
        </p:txBody>
      </p:sp>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95" y="1398323"/>
            <a:ext cx="4519294" cy="32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3533898" y="2367263"/>
            <a:ext cx="787395" cy="369332"/>
          </a:xfrm>
          <a:prstGeom prst="rect">
            <a:avLst/>
          </a:prstGeom>
        </p:spPr>
        <p:txBody>
          <a:bodyPr wrap="none">
            <a:spAutoFit/>
          </a:bodyPr>
          <a:lstStyle/>
          <a:p>
            <a:r>
              <a:rPr lang="en-IE" b="1" dirty="0">
                <a:solidFill>
                  <a:srgbClr val="009E47"/>
                </a:solidFill>
              </a:rPr>
              <a:t>Good</a:t>
            </a:r>
          </a:p>
        </p:txBody>
      </p:sp>
      <p:sp>
        <p:nvSpPr>
          <p:cNvPr id="13" name="Rectangle 12"/>
          <p:cNvSpPr/>
          <p:nvPr/>
        </p:nvSpPr>
        <p:spPr>
          <a:xfrm>
            <a:off x="529451" y="2488663"/>
            <a:ext cx="620683" cy="369332"/>
          </a:xfrm>
          <a:prstGeom prst="rect">
            <a:avLst/>
          </a:prstGeom>
        </p:spPr>
        <p:txBody>
          <a:bodyPr wrap="none">
            <a:spAutoFit/>
          </a:bodyPr>
          <a:lstStyle/>
          <a:p>
            <a:r>
              <a:rPr lang="en-IE" b="1" dirty="0">
                <a:solidFill>
                  <a:srgbClr val="FF0000"/>
                </a:solidFill>
              </a:rPr>
              <a:t>Bad</a:t>
            </a:r>
          </a:p>
        </p:txBody>
      </p:sp>
      <p:cxnSp>
        <p:nvCxnSpPr>
          <p:cNvPr id="15" name="Straight Arrow Connector 14"/>
          <p:cNvCxnSpPr/>
          <p:nvPr/>
        </p:nvCxnSpPr>
        <p:spPr>
          <a:xfrm flipH="1" flipV="1">
            <a:off x="4246963" y="3039294"/>
            <a:ext cx="887953" cy="256940"/>
          </a:xfrm>
          <a:prstGeom prst="straightConnector1">
            <a:avLst/>
          </a:prstGeom>
          <a:ln w="12700">
            <a:solidFill>
              <a:srgbClr val="00B050"/>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3374126" y="3402575"/>
            <a:ext cx="1760790" cy="588904"/>
          </a:xfrm>
          <a:prstGeom prst="straightConnector1">
            <a:avLst/>
          </a:prstGeom>
          <a:ln w="12700">
            <a:solidFill>
              <a:srgbClr val="00B050"/>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4246963" y="3402575"/>
            <a:ext cx="887953" cy="588904"/>
          </a:xfrm>
          <a:prstGeom prst="straightConnector1">
            <a:avLst/>
          </a:prstGeom>
          <a:ln w="12700">
            <a:solidFill>
              <a:srgbClr val="00B050"/>
            </a:solidFill>
            <a:tailEnd type="stealth" w="lg" len="med"/>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1050561" y="1059769"/>
            <a:ext cx="542136" cy="338554"/>
          </a:xfrm>
          <a:prstGeom prst="rect">
            <a:avLst/>
          </a:prstGeom>
        </p:spPr>
        <p:txBody>
          <a:bodyPr wrap="none">
            <a:spAutoFit/>
          </a:bodyPr>
          <a:lstStyle/>
          <a:p>
            <a:r>
              <a:rPr lang="en-IE" sz="1600" b="1" dirty="0">
                <a:solidFill>
                  <a:srgbClr val="FF0000"/>
                </a:solidFill>
              </a:rPr>
              <a:t>V</a:t>
            </a:r>
            <a:r>
              <a:rPr lang="en-IE" sz="1600" b="1" baseline="-25000" dirty="0">
                <a:solidFill>
                  <a:srgbClr val="FF0000"/>
                </a:solidFill>
              </a:rPr>
              <a:t>SW</a:t>
            </a:r>
          </a:p>
        </p:txBody>
      </p:sp>
      <p:sp>
        <p:nvSpPr>
          <p:cNvPr id="38" name="Rectangle 37"/>
          <p:cNvSpPr/>
          <p:nvPr/>
        </p:nvSpPr>
        <p:spPr>
          <a:xfrm>
            <a:off x="3600266" y="1059769"/>
            <a:ext cx="542136" cy="338554"/>
          </a:xfrm>
          <a:prstGeom prst="rect">
            <a:avLst/>
          </a:prstGeom>
        </p:spPr>
        <p:txBody>
          <a:bodyPr wrap="none">
            <a:spAutoFit/>
          </a:bodyPr>
          <a:lstStyle/>
          <a:p>
            <a:r>
              <a:rPr lang="en-IE" sz="1600" b="1" dirty="0">
                <a:solidFill>
                  <a:srgbClr val="FF0000"/>
                </a:solidFill>
              </a:rPr>
              <a:t>V</a:t>
            </a:r>
            <a:r>
              <a:rPr lang="en-IE" sz="1600" b="1" baseline="-25000" dirty="0">
                <a:solidFill>
                  <a:srgbClr val="FF0000"/>
                </a:solidFill>
              </a:rPr>
              <a:t>SW</a:t>
            </a:r>
          </a:p>
        </p:txBody>
      </p:sp>
      <p:sp>
        <p:nvSpPr>
          <p:cNvPr id="14"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kern="0" dirty="0"/>
              <a:t>Signal routing/placement</a:t>
            </a:r>
            <a:endParaRPr lang="en-US" sz="2800" dirty="0">
              <a:cs typeface="Arial" panose="020B0604020202020204" pitchFamily="34" charset="0"/>
            </a:endParaRPr>
          </a:p>
        </p:txBody>
      </p:sp>
    </p:spTree>
    <p:extLst>
      <p:ext uri="{BB962C8B-B14F-4D97-AF65-F5344CB8AC3E}">
        <p14:creationId xmlns:p14="http://schemas.microsoft.com/office/powerpoint/2010/main" val="24026895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5"/>
          <p:cNvCxnSpPr/>
          <p:nvPr/>
        </p:nvCxnSpPr>
        <p:spPr>
          <a:xfrm>
            <a:off x="3078480" y="4178300"/>
            <a:ext cx="2201545" cy="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6040" y="740817"/>
            <a:ext cx="4471092" cy="36618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868" y="1343649"/>
            <a:ext cx="4120072" cy="2987154"/>
          </a:xfrm>
          <a:prstGeom prst="rect">
            <a:avLst/>
          </a:prstGeom>
        </p:spPr>
      </p:pic>
      <p:sp>
        <p:nvSpPr>
          <p:cNvPr id="2" name="Rectangle 1"/>
          <p:cNvSpPr/>
          <p:nvPr/>
        </p:nvSpPr>
        <p:spPr>
          <a:xfrm>
            <a:off x="266868" y="713906"/>
            <a:ext cx="2887329" cy="584775"/>
          </a:xfrm>
          <a:prstGeom prst="rect">
            <a:avLst/>
          </a:prstGeom>
        </p:spPr>
        <p:txBody>
          <a:bodyPr wrap="none">
            <a:spAutoFit/>
          </a:bodyPr>
          <a:lstStyle/>
          <a:p>
            <a:r>
              <a:rPr lang="en-IE" sz="1600" dirty="0"/>
              <a:t>Data sheets normally contain </a:t>
            </a:r>
          </a:p>
          <a:p>
            <a:r>
              <a:rPr lang="en-IE" sz="1600" dirty="0"/>
              <a:t>PCB layout guidelines</a:t>
            </a:r>
          </a:p>
        </p:txBody>
      </p:sp>
      <p:sp>
        <p:nvSpPr>
          <p:cNvPr id="7"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kern="0" dirty="0"/>
              <a:t>Signal routing/placement</a:t>
            </a:r>
            <a:endParaRPr lang="en-US" sz="2800" dirty="0">
              <a:cs typeface="Arial" panose="020B0604020202020204" pitchFamily="34" charset="0"/>
            </a:endParaRPr>
          </a:p>
        </p:txBody>
      </p:sp>
    </p:spTree>
    <p:extLst>
      <p:ext uri="{BB962C8B-B14F-4D97-AF65-F5344CB8AC3E}">
        <p14:creationId xmlns:p14="http://schemas.microsoft.com/office/powerpoint/2010/main" val="35593121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9793" y="1211644"/>
            <a:ext cx="4157663" cy="3519488"/>
          </a:xfrm>
        </p:spPr>
        <p:txBody>
          <a:bodyPr>
            <a:normAutofit/>
          </a:bodyPr>
          <a:lstStyle/>
          <a:p>
            <a:r>
              <a:rPr lang="en-US" sz="1800" dirty="0"/>
              <a:t>Have </a:t>
            </a:r>
            <a:r>
              <a:rPr lang="en-US" sz="1800" b="1" dirty="0"/>
              <a:t>solid ground planes </a:t>
            </a:r>
            <a:r>
              <a:rPr lang="en-US" sz="1800" dirty="0"/>
              <a:t>to better spread heat across the layer</a:t>
            </a:r>
          </a:p>
          <a:p>
            <a:r>
              <a:rPr lang="en-US" altLang="en-US" sz="1800" b="1" dirty="0"/>
              <a:t>Avoid breaks in planes </a:t>
            </a:r>
            <a:r>
              <a:rPr lang="en-US" altLang="en-US" sz="1800" dirty="0"/>
              <a:t>as they substantially degrade lateral heat flow</a:t>
            </a:r>
          </a:p>
          <a:p>
            <a:r>
              <a:rPr lang="en-US" sz="1800" dirty="0"/>
              <a:t>Use </a:t>
            </a:r>
            <a:r>
              <a:rPr lang="en-US" sz="1800" b="1" dirty="0"/>
              <a:t>thermal vias </a:t>
            </a:r>
            <a:r>
              <a:rPr lang="en-US" sz="1800" dirty="0"/>
              <a:t>to spread heat to other layers</a:t>
            </a:r>
          </a:p>
          <a:p>
            <a:r>
              <a:rPr lang="en-US" sz="1800" b="1" dirty="0"/>
              <a:t>Thermal pads </a:t>
            </a:r>
            <a:r>
              <a:rPr lang="en-US" sz="1800" dirty="0"/>
              <a:t>help to get the heat out of the IC into the PCB</a:t>
            </a:r>
          </a:p>
          <a:p>
            <a:r>
              <a:rPr lang="en-US" altLang="en-US" sz="1800" dirty="0"/>
              <a:t>Use both sides of the board to cool  </a:t>
            </a:r>
          </a:p>
          <a:p>
            <a:endParaRPr lang="en-US" sz="1800" dirty="0"/>
          </a:p>
        </p:txBody>
      </p:sp>
      <p:sp>
        <p:nvSpPr>
          <p:cNvPr id="4" name="Content Placeholder 3"/>
          <p:cNvSpPr>
            <a:spLocks noGrp="1"/>
          </p:cNvSpPr>
          <p:nvPr>
            <p:ph sz="half" idx="2"/>
          </p:nvPr>
        </p:nvSpPr>
        <p:spPr>
          <a:xfrm>
            <a:off x="4709856" y="1211644"/>
            <a:ext cx="4157662" cy="3519488"/>
          </a:xfrm>
        </p:spPr>
        <p:txBody>
          <a:bodyPr>
            <a:normAutofit/>
          </a:bodyPr>
          <a:lstStyle/>
          <a:p>
            <a:r>
              <a:rPr lang="en-US" altLang="en-US" sz="1800" dirty="0"/>
              <a:t>Maximize the thermal paths with partial pours wherever practical</a:t>
            </a:r>
          </a:p>
          <a:p>
            <a:r>
              <a:rPr lang="en-US" altLang="en-US" sz="1800" dirty="0"/>
              <a:t>DO NOT use switched node for cooling</a:t>
            </a:r>
          </a:p>
        </p:txBody>
      </p:sp>
      <p:pic>
        <p:nvPicPr>
          <p:cNvPr id="5" name="Picture 4" descr="Slide 24_left.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11222" y="2830450"/>
            <a:ext cx="3998422" cy="1729047"/>
          </a:xfrm>
          <a:prstGeom prst="rect">
            <a:avLst/>
          </a:prstGeom>
        </p:spPr>
      </p:pic>
      <p:sp>
        <p:nvSpPr>
          <p:cNvPr id="15" name="Rectangle 6"/>
          <p:cNvSpPr>
            <a:spLocks noGrp="1" noChangeArrowheads="1"/>
          </p:cNvSpPr>
          <p:nvPr>
            <p:ph type="title"/>
          </p:nvPr>
        </p:nvSpPr>
        <p:spPr>
          <a:xfrm>
            <a:off x="276482" y="717954"/>
            <a:ext cx="8867518" cy="496842"/>
          </a:xfrm>
        </p:spPr>
        <p:txBody>
          <a:bodyPr>
            <a:normAutofit/>
          </a:bodyPr>
          <a:lstStyle/>
          <a:p>
            <a:r>
              <a:rPr lang="en-US" altLang="en-US" sz="2000" dirty="0">
                <a:solidFill>
                  <a:schemeClr val="tx1"/>
                </a:solidFill>
              </a:rPr>
              <a:t>PCB cooling strategy</a:t>
            </a:r>
          </a:p>
        </p:txBody>
      </p:sp>
      <p:sp>
        <p:nvSpPr>
          <p:cNvPr id="7"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kern="0" dirty="0"/>
              <a:t>Thermal management</a:t>
            </a:r>
            <a:endParaRPr lang="en-US" sz="2800" dirty="0">
              <a:cs typeface="Arial" panose="020B0604020202020204" pitchFamily="34" charset="0"/>
            </a:endParaRPr>
          </a:p>
        </p:txBody>
      </p:sp>
    </p:spTree>
    <p:extLst>
      <p:ext uri="{BB962C8B-B14F-4D97-AF65-F5344CB8AC3E}">
        <p14:creationId xmlns:p14="http://schemas.microsoft.com/office/powerpoint/2010/main" val="1710257935"/>
      </p:ext>
    </p:extLst>
  </p:cSld>
  <p:clrMapOvr>
    <a:masterClrMapping/>
  </p:clrMapOvr>
  <mc:AlternateContent xmlns:mc="http://schemas.openxmlformats.org/markup-compatibility/2006" xmlns:p14="http://schemas.microsoft.com/office/powerpoint/2010/main">
    <mc:Choice Requires="p14">
      <p:transition p14:dur="10" advTm="52462"/>
    </mc:Choice>
    <mc:Fallback xmlns="">
      <p:transition advTm="52462"/>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4079" y="695755"/>
            <a:ext cx="2653493" cy="1107810"/>
          </a:xfrm>
        </p:spPr>
        <p:txBody>
          <a:bodyPr>
            <a:normAutofit/>
          </a:bodyPr>
          <a:lstStyle/>
          <a:p>
            <a:r>
              <a:rPr lang="en-US" sz="2000" dirty="0">
                <a:solidFill>
                  <a:schemeClr val="tx1"/>
                </a:solidFill>
              </a:rPr>
              <a:t>Why is Board A hotter than Board B?</a:t>
            </a:r>
          </a:p>
        </p:txBody>
      </p:sp>
      <p:pic>
        <p:nvPicPr>
          <p:cNvPr id="7" name="Picture 2" descr="\\ent.ti.com\data\portfolio\BSR-CCP\PSDS\Number 8 Cut in PCB layout\TPS5430\IR_0333_cut_12V.jpg"/>
          <p:cNvPicPr>
            <a:picLocks noGrp="1" noChangeAspect="1" noChangeArrowheads="1"/>
          </p:cNvPicPr>
          <p:nvPr>
            <p:ph sz="half" idx="1"/>
          </p:nvPr>
        </p:nvPicPr>
        <p:blipFill rotWithShape="1">
          <a:blip r:embed="rId4" cstate="print">
            <a:extLst>
              <a:ext uri="{28A0092B-C50C-407E-A947-70E740481C1C}">
                <a14:useLocalDpi xmlns:a14="http://schemas.microsoft.com/office/drawing/2010/main"/>
              </a:ext>
            </a:extLst>
          </a:blip>
          <a:srcRect/>
          <a:stretch/>
        </p:blipFill>
        <p:spPr bwMode="auto">
          <a:xfrm>
            <a:off x="2947573" y="2769030"/>
            <a:ext cx="2768158" cy="175323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ent.ti.com\data\portfolio\BSR-CCP\PSDS\Number 8 Cut in PCB layout\TPS5430\IR_0335_original_12V.jpg"/>
          <p:cNvPicPr>
            <a:picLocks noGrp="1" noChangeAspect="1" noChangeArrowheads="1"/>
          </p:cNvPicPr>
          <p:nvPr>
            <p:ph sz="half" idx="2"/>
          </p:nvPr>
        </p:nvPicPr>
        <p:blipFill rotWithShape="1">
          <a:blip r:embed="rId5" cstate="print">
            <a:extLst>
              <a:ext uri="{28A0092B-C50C-407E-A947-70E740481C1C}">
                <a14:useLocalDpi xmlns:a14="http://schemas.microsoft.com/office/drawing/2010/main"/>
              </a:ext>
            </a:extLst>
          </a:blip>
          <a:srcRect/>
          <a:stretch/>
        </p:blipFill>
        <p:spPr bwMode="auto">
          <a:xfrm>
            <a:off x="5754656" y="2771251"/>
            <a:ext cx="2854215" cy="174148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nt.ti.com\data\portfolio\BSR-CCP\PSDS\Number 8 Cut in PCB layout\TPS5430\IR_0334_cut_12V.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2947573" y="936333"/>
            <a:ext cx="2768158" cy="1808265"/>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ent.ti.com\data\portfolio\BSR-CCP\PSDS\Number 8 Cut in PCB layout\TPS5430\IR_0336_original_12V.jpg"/>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5754656" y="936333"/>
            <a:ext cx="2854215" cy="1799989"/>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p:cNvCxnSpPr>
            <a:cxnSpLocks/>
            <a:stCxn id="15" idx="3"/>
          </p:cNvCxnSpPr>
          <p:nvPr/>
        </p:nvCxnSpPr>
        <p:spPr>
          <a:xfrm flipV="1">
            <a:off x="2840201" y="1678329"/>
            <a:ext cx="1338260" cy="473866"/>
          </a:xfrm>
          <a:prstGeom prst="straightConnector1">
            <a:avLst/>
          </a:prstGeom>
          <a:ln w="28575">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21732" y="1782863"/>
            <a:ext cx="2518469" cy="738664"/>
          </a:xfrm>
          <a:prstGeom prst="rect">
            <a:avLst/>
          </a:prstGeom>
          <a:noFill/>
        </p:spPr>
        <p:txBody>
          <a:bodyPr wrap="square" rtlCol="0">
            <a:spAutoFit/>
          </a:bodyPr>
          <a:lstStyle/>
          <a:p>
            <a:pPr marL="285750" indent="-285750">
              <a:buFont typeface="Arial"/>
              <a:buChar char="•"/>
            </a:pPr>
            <a:r>
              <a:rPr lang="en-US" sz="1400" dirty="0"/>
              <a:t>Traces on the bottom layer </a:t>
            </a:r>
            <a:r>
              <a:rPr lang="en-US" sz="1400" b="1" dirty="0"/>
              <a:t>prevent heat from spreading </a:t>
            </a:r>
            <a:r>
              <a:rPr lang="en-US" sz="1400" dirty="0"/>
              <a:t>effectively</a:t>
            </a:r>
            <a:endParaRPr lang="en-US" sz="1300" dirty="0"/>
          </a:p>
        </p:txBody>
      </p:sp>
      <p:sp>
        <p:nvSpPr>
          <p:cNvPr id="28" name="TextBox 27"/>
          <p:cNvSpPr txBox="1"/>
          <p:nvPr/>
        </p:nvSpPr>
        <p:spPr>
          <a:xfrm>
            <a:off x="321733" y="2662018"/>
            <a:ext cx="2518468" cy="1600438"/>
          </a:xfrm>
          <a:prstGeom prst="rect">
            <a:avLst/>
          </a:prstGeom>
          <a:noFill/>
        </p:spPr>
        <p:txBody>
          <a:bodyPr wrap="square" rtlCol="0">
            <a:spAutoFit/>
          </a:bodyPr>
          <a:lstStyle/>
          <a:p>
            <a:pPr marL="285750" indent="-285750">
              <a:buFont typeface="Arial"/>
              <a:buChar char="•"/>
            </a:pPr>
            <a:r>
              <a:rPr lang="en-US" sz="1400" b="1" dirty="0"/>
              <a:t>Removing horizontal trace</a:t>
            </a:r>
            <a:r>
              <a:rPr lang="en-US" sz="1400" dirty="0"/>
              <a:t> for a more solid bottom layer reduces IC temp on board B</a:t>
            </a:r>
          </a:p>
          <a:p>
            <a:r>
              <a:rPr lang="en-US" sz="1400" dirty="0"/>
              <a:t> </a:t>
            </a:r>
          </a:p>
          <a:p>
            <a:pPr marL="285750" indent="-285750">
              <a:buFont typeface="Arial"/>
              <a:buChar char="•"/>
            </a:pPr>
            <a:r>
              <a:rPr lang="en-US" sz="1400" dirty="0"/>
              <a:t>Hottest component on B is the catch diode</a:t>
            </a:r>
          </a:p>
        </p:txBody>
      </p:sp>
      <p:sp>
        <p:nvSpPr>
          <p:cNvPr id="17" name="TextBox 16"/>
          <p:cNvSpPr txBox="1"/>
          <p:nvPr/>
        </p:nvSpPr>
        <p:spPr>
          <a:xfrm rot="5400000">
            <a:off x="8107736" y="3374259"/>
            <a:ext cx="1371600" cy="369332"/>
          </a:xfrm>
          <a:prstGeom prst="rect">
            <a:avLst/>
          </a:prstGeom>
          <a:noFill/>
        </p:spPr>
        <p:txBody>
          <a:bodyPr wrap="square" rtlCol="0">
            <a:spAutoFit/>
          </a:bodyPr>
          <a:lstStyle/>
          <a:p>
            <a:pPr algn="ctr"/>
            <a:r>
              <a:rPr lang="en-US" b="1" dirty="0"/>
              <a:t>TOP</a:t>
            </a:r>
          </a:p>
        </p:txBody>
      </p:sp>
      <p:sp>
        <p:nvSpPr>
          <p:cNvPr id="18" name="TextBox 17"/>
          <p:cNvSpPr txBox="1"/>
          <p:nvPr/>
        </p:nvSpPr>
        <p:spPr>
          <a:xfrm rot="5400000">
            <a:off x="8107737" y="1612277"/>
            <a:ext cx="1371600" cy="369332"/>
          </a:xfrm>
          <a:prstGeom prst="rect">
            <a:avLst/>
          </a:prstGeom>
          <a:noFill/>
        </p:spPr>
        <p:txBody>
          <a:bodyPr wrap="square" rtlCol="0">
            <a:spAutoFit/>
          </a:bodyPr>
          <a:lstStyle/>
          <a:p>
            <a:pPr algn="ctr"/>
            <a:r>
              <a:rPr lang="en-US" b="1" dirty="0"/>
              <a:t>BOTTOM</a:t>
            </a:r>
          </a:p>
        </p:txBody>
      </p:sp>
      <p:sp>
        <p:nvSpPr>
          <p:cNvPr id="19" name="TextBox 18"/>
          <p:cNvSpPr txBox="1"/>
          <p:nvPr/>
        </p:nvSpPr>
        <p:spPr>
          <a:xfrm>
            <a:off x="3508530" y="642049"/>
            <a:ext cx="1371600" cy="369332"/>
          </a:xfrm>
          <a:prstGeom prst="rect">
            <a:avLst/>
          </a:prstGeom>
          <a:noFill/>
        </p:spPr>
        <p:txBody>
          <a:bodyPr wrap="square" rtlCol="0">
            <a:spAutoFit/>
          </a:bodyPr>
          <a:lstStyle/>
          <a:p>
            <a:pPr algn="ctr"/>
            <a:r>
              <a:rPr lang="en-US" b="1" dirty="0"/>
              <a:t>Board A</a:t>
            </a:r>
          </a:p>
        </p:txBody>
      </p:sp>
      <p:sp>
        <p:nvSpPr>
          <p:cNvPr id="20" name="TextBox 19"/>
          <p:cNvSpPr txBox="1"/>
          <p:nvPr/>
        </p:nvSpPr>
        <p:spPr>
          <a:xfrm>
            <a:off x="6253908" y="629560"/>
            <a:ext cx="1371600" cy="369332"/>
          </a:xfrm>
          <a:prstGeom prst="rect">
            <a:avLst/>
          </a:prstGeom>
          <a:noFill/>
        </p:spPr>
        <p:txBody>
          <a:bodyPr wrap="square" rtlCol="0">
            <a:spAutoFit/>
          </a:bodyPr>
          <a:lstStyle/>
          <a:p>
            <a:pPr algn="ctr"/>
            <a:r>
              <a:rPr lang="en-US" b="1" dirty="0"/>
              <a:t>Board B</a:t>
            </a:r>
          </a:p>
        </p:txBody>
      </p:sp>
      <p:cxnSp>
        <p:nvCxnSpPr>
          <p:cNvPr id="35" name="Straight Arrow Connector 34"/>
          <p:cNvCxnSpPr>
            <a:cxnSpLocks/>
            <a:stCxn id="15" idx="3"/>
          </p:cNvCxnSpPr>
          <p:nvPr/>
        </p:nvCxnSpPr>
        <p:spPr>
          <a:xfrm flipV="1">
            <a:off x="2840201" y="1574157"/>
            <a:ext cx="481733" cy="578038"/>
          </a:xfrm>
          <a:prstGeom prst="straightConnector1">
            <a:avLst/>
          </a:prstGeom>
          <a:ln w="28575">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947572" y="2738542"/>
            <a:ext cx="2493817" cy="338554"/>
          </a:xfrm>
          <a:prstGeom prst="rect">
            <a:avLst/>
          </a:prstGeom>
          <a:noFill/>
        </p:spPr>
        <p:txBody>
          <a:bodyPr wrap="square" rtlCol="0">
            <a:spAutoFit/>
          </a:bodyPr>
          <a:lstStyle/>
          <a:p>
            <a:pPr algn="ctr"/>
            <a:r>
              <a:rPr lang="en-US" sz="1600" b="1" dirty="0">
                <a:ln>
                  <a:solidFill>
                    <a:schemeClr val="tx1"/>
                  </a:solidFill>
                </a:ln>
                <a:solidFill>
                  <a:schemeClr val="bg1"/>
                </a:solidFill>
              </a:rPr>
              <a:t>Max IC Temp: 86C</a:t>
            </a:r>
            <a:endParaRPr lang="en-US" sz="1600" dirty="0">
              <a:ln>
                <a:solidFill>
                  <a:schemeClr val="tx1"/>
                </a:solidFill>
              </a:ln>
              <a:solidFill>
                <a:schemeClr val="bg1"/>
              </a:solidFill>
            </a:endParaRPr>
          </a:p>
        </p:txBody>
      </p:sp>
      <p:sp>
        <p:nvSpPr>
          <p:cNvPr id="26" name="TextBox 25"/>
          <p:cNvSpPr txBox="1"/>
          <p:nvPr/>
        </p:nvSpPr>
        <p:spPr>
          <a:xfrm>
            <a:off x="5754656" y="2727245"/>
            <a:ext cx="2522876" cy="338554"/>
          </a:xfrm>
          <a:prstGeom prst="rect">
            <a:avLst/>
          </a:prstGeom>
          <a:noFill/>
        </p:spPr>
        <p:txBody>
          <a:bodyPr wrap="square" rtlCol="0">
            <a:spAutoFit/>
          </a:bodyPr>
          <a:lstStyle/>
          <a:p>
            <a:pPr algn="ctr"/>
            <a:r>
              <a:rPr lang="en-US" sz="1600" b="1" dirty="0">
                <a:ln>
                  <a:solidFill>
                    <a:schemeClr val="tx1"/>
                  </a:solidFill>
                </a:ln>
                <a:solidFill>
                  <a:schemeClr val="bg1"/>
                </a:solidFill>
              </a:rPr>
              <a:t>Max IC Temp: 66C</a:t>
            </a:r>
            <a:endParaRPr lang="en-US" sz="1600" dirty="0">
              <a:ln>
                <a:solidFill>
                  <a:schemeClr val="tx1"/>
                </a:solidFill>
              </a:ln>
              <a:solidFill>
                <a:schemeClr val="bg1"/>
              </a:solidFill>
            </a:endParaRPr>
          </a:p>
        </p:txBody>
      </p:sp>
      <p:sp>
        <p:nvSpPr>
          <p:cNvPr id="29" name="TextBox 28"/>
          <p:cNvSpPr txBox="1"/>
          <p:nvPr/>
        </p:nvSpPr>
        <p:spPr>
          <a:xfrm>
            <a:off x="2947573" y="925700"/>
            <a:ext cx="2297646" cy="338554"/>
          </a:xfrm>
          <a:prstGeom prst="rect">
            <a:avLst/>
          </a:prstGeom>
          <a:noFill/>
        </p:spPr>
        <p:txBody>
          <a:bodyPr wrap="square" rtlCol="0">
            <a:spAutoFit/>
          </a:bodyPr>
          <a:lstStyle/>
          <a:p>
            <a:pPr algn="ctr"/>
            <a:r>
              <a:rPr lang="en-US" sz="1600" b="1" dirty="0">
                <a:ln>
                  <a:solidFill>
                    <a:schemeClr val="tx1"/>
                  </a:solidFill>
                </a:ln>
                <a:solidFill>
                  <a:schemeClr val="bg1"/>
                </a:solidFill>
              </a:rPr>
              <a:t>Max Temp: 62.6C</a:t>
            </a:r>
            <a:endParaRPr lang="en-US" sz="1600" dirty="0">
              <a:ln>
                <a:solidFill>
                  <a:schemeClr val="tx1"/>
                </a:solidFill>
              </a:ln>
              <a:solidFill>
                <a:schemeClr val="bg1"/>
              </a:solidFill>
            </a:endParaRPr>
          </a:p>
        </p:txBody>
      </p:sp>
      <p:sp>
        <p:nvSpPr>
          <p:cNvPr id="31" name="TextBox 30"/>
          <p:cNvSpPr txBox="1"/>
          <p:nvPr/>
        </p:nvSpPr>
        <p:spPr>
          <a:xfrm>
            <a:off x="5754656" y="931094"/>
            <a:ext cx="2522876" cy="338554"/>
          </a:xfrm>
          <a:prstGeom prst="rect">
            <a:avLst/>
          </a:prstGeom>
          <a:noFill/>
        </p:spPr>
        <p:txBody>
          <a:bodyPr wrap="square" rtlCol="0">
            <a:spAutoFit/>
          </a:bodyPr>
          <a:lstStyle/>
          <a:p>
            <a:pPr algn="ctr"/>
            <a:r>
              <a:rPr lang="en-US" sz="1600" b="1" dirty="0">
                <a:ln>
                  <a:solidFill>
                    <a:schemeClr val="tx1"/>
                  </a:solidFill>
                </a:ln>
                <a:solidFill>
                  <a:schemeClr val="bg1"/>
                </a:solidFill>
              </a:rPr>
              <a:t>Max Temp: 52.2C</a:t>
            </a:r>
            <a:endParaRPr lang="en-US" sz="1600" dirty="0">
              <a:ln>
                <a:solidFill>
                  <a:schemeClr val="tx1"/>
                </a:solidFill>
              </a:ln>
              <a:solidFill>
                <a:schemeClr val="bg1"/>
              </a:solidFill>
            </a:endParaRPr>
          </a:p>
        </p:txBody>
      </p:sp>
      <p:sp>
        <p:nvSpPr>
          <p:cNvPr id="21"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kern="0" dirty="0"/>
              <a:t>Thermal management</a:t>
            </a:r>
            <a:endParaRPr lang="en-US" sz="2800" dirty="0">
              <a:cs typeface="Arial" panose="020B0604020202020204" pitchFamily="34" charset="0"/>
            </a:endParaRPr>
          </a:p>
        </p:txBody>
      </p:sp>
    </p:spTree>
    <p:custDataLst>
      <p:tags r:id="rId1"/>
    </p:custDataLst>
    <p:extLst>
      <p:ext uri="{BB962C8B-B14F-4D97-AF65-F5344CB8AC3E}">
        <p14:creationId xmlns:p14="http://schemas.microsoft.com/office/powerpoint/2010/main" val="1526746461"/>
      </p:ext>
    </p:extLst>
  </p:cSld>
  <p:clrMapOvr>
    <a:masterClrMapping/>
  </p:clrMapOvr>
  <mc:AlternateContent xmlns:mc="http://schemas.openxmlformats.org/markup-compatibility/2006" xmlns:p14="http://schemas.microsoft.com/office/powerpoint/2010/main">
    <mc:Choice Requires="p14">
      <p:transition p14:dur="10" advTm="64365"/>
    </mc:Choice>
    <mc:Fallback xmlns="">
      <p:transition advTm="6436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311804" y="1224257"/>
            <a:ext cx="5526012" cy="3557700"/>
          </a:xfrm>
          <a:prstGeom prst="rect">
            <a:avLst/>
          </a:prstGeom>
        </p:spPr>
        <p:txBody>
          <a:bodyPr>
            <a:noAutofit/>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marL="0" indent="0">
              <a:lnSpc>
                <a:spcPct val="114000"/>
              </a:lnSpc>
              <a:spcBef>
                <a:spcPts val="0"/>
              </a:spcBef>
              <a:buNone/>
            </a:pPr>
            <a:r>
              <a:rPr lang="en-IE" sz="1600" dirty="0"/>
              <a:t>Useful information:</a:t>
            </a:r>
          </a:p>
          <a:p>
            <a:pPr lvl="1">
              <a:lnSpc>
                <a:spcPct val="114000"/>
              </a:lnSpc>
              <a:spcBef>
                <a:spcPts val="0"/>
              </a:spcBef>
            </a:pPr>
            <a:r>
              <a:rPr lang="en-IE" sz="1400" dirty="0"/>
              <a:t>PCB size and (layers, layer spacing, material)</a:t>
            </a:r>
          </a:p>
          <a:p>
            <a:pPr lvl="1">
              <a:lnSpc>
                <a:spcPct val="114000"/>
              </a:lnSpc>
              <a:spcBef>
                <a:spcPts val="0"/>
              </a:spcBef>
            </a:pPr>
            <a:r>
              <a:rPr lang="en-IE" sz="1400" dirty="0"/>
              <a:t>Position of inlet and outlet connections</a:t>
            </a:r>
          </a:p>
          <a:p>
            <a:pPr lvl="1">
              <a:lnSpc>
                <a:spcPct val="114000"/>
              </a:lnSpc>
              <a:spcBef>
                <a:spcPts val="0"/>
              </a:spcBef>
            </a:pPr>
            <a:r>
              <a:rPr lang="en-IE" sz="1400" dirty="0"/>
              <a:t>Mechanical restraints (keep outs and height restrictions)</a:t>
            </a:r>
          </a:p>
          <a:p>
            <a:pPr lvl="1">
              <a:lnSpc>
                <a:spcPct val="114000"/>
              </a:lnSpc>
              <a:spcBef>
                <a:spcPts val="0"/>
              </a:spcBef>
            </a:pPr>
            <a:r>
              <a:rPr lang="en-IE" sz="1400" dirty="0"/>
              <a:t>Manufacturing process constraints</a:t>
            </a:r>
          </a:p>
          <a:p>
            <a:pPr lvl="1">
              <a:lnSpc>
                <a:spcPct val="114000"/>
              </a:lnSpc>
              <a:spcBef>
                <a:spcPts val="0"/>
              </a:spcBef>
            </a:pPr>
            <a:r>
              <a:rPr lang="en-IE" sz="1400" dirty="0"/>
              <a:t>Know the creepage and clearance requirements</a:t>
            </a:r>
          </a:p>
          <a:p>
            <a:pPr marL="0" indent="0">
              <a:lnSpc>
                <a:spcPct val="114000"/>
              </a:lnSpc>
              <a:spcBef>
                <a:spcPts val="0"/>
              </a:spcBef>
              <a:buNone/>
            </a:pPr>
            <a:r>
              <a:rPr lang="en-IE" sz="1600" dirty="0"/>
              <a:t>Understand the circuit:</a:t>
            </a:r>
          </a:p>
          <a:p>
            <a:pPr lvl="1">
              <a:lnSpc>
                <a:spcPct val="114000"/>
              </a:lnSpc>
              <a:spcBef>
                <a:spcPts val="0"/>
              </a:spcBef>
            </a:pPr>
            <a:r>
              <a:rPr lang="en-IE" sz="1400" dirty="0"/>
              <a:t>High current paths</a:t>
            </a:r>
          </a:p>
          <a:p>
            <a:pPr lvl="1">
              <a:lnSpc>
                <a:spcPct val="114000"/>
              </a:lnSpc>
              <a:spcBef>
                <a:spcPts val="0"/>
              </a:spcBef>
            </a:pPr>
            <a:r>
              <a:rPr lang="en-IE" sz="1400" dirty="0"/>
              <a:t>High di/dt paths</a:t>
            </a:r>
          </a:p>
          <a:p>
            <a:pPr lvl="1">
              <a:lnSpc>
                <a:spcPct val="114000"/>
              </a:lnSpc>
              <a:spcBef>
                <a:spcPts val="0"/>
              </a:spcBef>
            </a:pPr>
            <a:r>
              <a:rPr lang="en-IE" sz="1400" dirty="0"/>
              <a:t>High dv/dt nodes</a:t>
            </a:r>
          </a:p>
          <a:p>
            <a:pPr lvl="1">
              <a:lnSpc>
                <a:spcPct val="114000"/>
              </a:lnSpc>
              <a:spcBef>
                <a:spcPts val="0"/>
              </a:spcBef>
            </a:pPr>
            <a:r>
              <a:rPr lang="en-IE" sz="1400" dirty="0"/>
              <a:t>Hot parts</a:t>
            </a:r>
          </a:p>
          <a:p>
            <a:pPr marL="0" indent="0">
              <a:lnSpc>
                <a:spcPct val="114000"/>
              </a:lnSpc>
              <a:spcBef>
                <a:spcPts val="0"/>
              </a:spcBef>
              <a:buNone/>
            </a:pPr>
            <a:r>
              <a:rPr lang="en-IE" sz="1600" dirty="0"/>
              <a:t>Imagine a general ‘flow’</a:t>
            </a:r>
          </a:p>
          <a:p>
            <a:pPr lvl="1">
              <a:lnSpc>
                <a:spcPct val="114000"/>
              </a:lnSpc>
              <a:spcBef>
                <a:spcPts val="0"/>
              </a:spcBef>
            </a:pPr>
            <a:r>
              <a:rPr lang="en-US" altLang="en-US" sz="1400" dirty="0"/>
              <a:t>Trunk packing algorithm</a:t>
            </a:r>
          </a:p>
          <a:p>
            <a:pPr marL="0" indent="0">
              <a:lnSpc>
                <a:spcPct val="114000"/>
              </a:lnSpc>
              <a:spcBef>
                <a:spcPts val="0"/>
              </a:spcBef>
              <a:buNone/>
            </a:pPr>
            <a:endParaRPr lang="en-IE" sz="1600" dirty="0"/>
          </a:p>
        </p:txBody>
      </p:sp>
      <p:sp>
        <p:nvSpPr>
          <p:cNvPr id="10" name="Title 1"/>
          <p:cNvSpPr txBox="1">
            <a:spLocks/>
          </p:cNvSpPr>
          <p:nvPr/>
        </p:nvSpPr>
        <p:spPr>
          <a:xfrm>
            <a:off x="168652" y="712461"/>
            <a:ext cx="5282417" cy="496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pPr>
            <a:r>
              <a:rPr lang="en-US" sz="2000" b="1" dirty="0"/>
              <a:t>Gather information and place large components</a:t>
            </a:r>
            <a:endParaRPr lang="en-IE" sz="2000" b="1" dirty="0"/>
          </a:p>
        </p:txBody>
      </p:sp>
      <p:grpSp>
        <p:nvGrpSpPr>
          <p:cNvPr id="5" name="Group 4"/>
          <p:cNvGrpSpPr>
            <a:grpSpLocks noChangeAspect="1"/>
          </p:cNvGrpSpPr>
          <p:nvPr/>
        </p:nvGrpSpPr>
        <p:grpSpPr>
          <a:xfrm>
            <a:off x="5586996" y="842130"/>
            <a:ext cx="2861332" cy="3077113"/>
            <a:chOff x="5439976" y="1190796"/>
            <a:chExt cx="3179258" cy="3419014"/>
          </a:xfrm>
        </p:grpSpPr>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2525" y="1190796"/>
              <a:ext cx="3156709" cy="34190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455920" y="1463040"/>
              <a:ext cx="902811" cy="369332"/>
            </a:xfrm>
            <a:prstGeom prst="rect">
              <a:avLst/>
            </a:prstGeom>
            <a:noFill/>
          </p:spPr>
          <p:txBody>
            <a:bodyPr wrap="none" rtlCol="0">
              <a:spAutoFit/>
            </a:bodyPr>
            <a:lstStyle/>
            <a:p>
              <a:r>
                <a:rPr lang="en-IE" dirty="0">
                  <a:solidFill>
                    <a:schemeClr val="bg1"/>
                  </a:solidFill>
                </a:rPr>
                <a:t>DC out</a:t>
              </a:r>
            </a:p>
          </p:txBody>
        </p:sp>
        <p:sp>
          <p:nvSpPr>
            <p:cNvPr id="13" name="TextBox 12"/>
            <p:cNvSpPr txBox="1"/>
            <p:nvPr/>
          </p:nvSpPr>
          <p:spPr>
            <a:xfrm rot="16200000">
              <a:off x="5250180" y="3017520"/>
              <a:ext cx="748923" cy="369332"/>
            </a:xfrm>
            <a:prstGeom prst="rect">
              <a:avLst/>
            </a:prstGeom>
            <a:noFill/>
          </p:spPr>
          <p:txBody>
            <a:bodyPr wrap="none" rtlCol="0">
              <a:spAutoFit/>
            </a:bodyPr>
            <a:lstStyle/>
            <a:p>
              <a:r>
                <a:rPr lang="en-IE" dirty="0">
                  <a:solidFill>
                    <a:schemeClr val="bg1"/>
                  </a:solidFill>
                </a:rPr>
                <a:t>AC in</a:t>
              </a:r>
            </a:p>
          </p:txBody>
        </p:sp>
        <p:sp>
          <p:nvSpPr>
            <p:cNvPr id="3" name="Arc 2"/>
            <p:cNvSpPr/>
            <p:nvPr/>
          </p:nvSpPr>
          <p:spPr>
            <a:xfrm>
              <a:off x="6126480" y="1647706"/>
              <a:ext cx="1645920" cy="2505194"/>
            </a:xfrm>
            <a:prstGeom prst="arc">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E" dirty="0"/>
            </a:p>
          </p:txBody>
        </p:sp>
        <p:sp>
          <p:nvSpPr>
            <p:cNvPr id="14" name="Arc 13"/>
            <p:cNvSpPr/>
            <p:nvPr/>
          </p:nvSpPr>
          <p:spPr>
            <a:xfrm flipV="1">
              <a:off x="6484620" y="1647706"/>
              <a:ext cx="1295400" cy="2514600"/>
            </a:xfrm>
            <a:prstGeom prst="arc">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E" dirty="0"/>
            </a:p>
          </p:txBody>
        </p:sp>
        <p:sp>
          <p:nvSpPr>
            <p:cNvPr id="15" name="Arc 14"/>
            <p:cNvSpPr/>
            <p:nvPr/>
          </p:nvSpPr>
          <p:spPr>
            <a:xfrm flipH="1" flipV="1">
              <a:off x="5800644" y="2063234"/>
              <a:ext cx="2672796" cy="2099072"/>
            </a:xfrm>
            <a:prstGeom prst="arc">
              <a:avLst>
                <a:gd name="adj1" fmla="val 16200000"/>
                <a:gd name="adj2" fmla="val 21583637"/>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E" dirty="0"/>
            </a:p>
          </p:txBody>
        </p:sp>
        <p:cxnSp>
          <p:nvCxnSpPr>
            <p:cNvPr id="6" name="Straight Connector 5"/>
            <p:cNvCxnSpPr>
              <a:stCxn id="3" idx="0"/>
            </p:cNvCxnSpPr>
            <p:nvPr/>
          </p:nvCxnSpPr>
          <p:spPr>
            <a:xfrm flipV="1">
              <a:off x="6949440" y="1516380"/>
              <a:ext cx="259080" cy="13132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6949440" y="1668780"/>
              <a:ext cx="91440" cy="16359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6" name="Rectangle 15"/>
          <p:cNvSpPr/>
          <p:nvPr/>
        </p:nvSpPr>
        <p:spPr>
          <a:xfrm>
            <a:off x="5451069" y="3912414"/>
            <a:ext cx="3326572" cy="307777"/>
          </a:xfrm>
          <a:prstGeom prst="rect">
            <a:avLst/>
          </a:prstGeom>
        </p:spPr>
        <p:txBody>
          <a:bodyPr wrap="square">
            <a:spAutoFit/>
          </a:bodyPr>
          <a:lstStyle/>
          <a:p>
            <a:r>
              <a:rPr lang="en-IE" sz="1400" i="1" dirty="0">
                <a:latin typeface="+mn-lt"/>
              </a:rPr>
              <a:t>UCC28710/UCC24610 PSR flyback with SR</a:t>
            </a:r>
          </a:p>
        </p:txBody>
      </p:sp>
      <p:sp>
        <p:nvSpPr>
          <p:cNvPr id="18"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dirty="0"/>
              <a:t>PCB layout example</a:t>
            </a:r>
            <a:endParaRPr lang="en-US" sz="2800" dirty="0">
              <a:cs typeface="Arial" panose="020B0604020202020204" pitchFamily="34" charset="0"/>
            </a:endParaRPr>
          </a:p>
        </p:txBody>
      </p:sp>
    </p:spTree>
    <p:extLst>
      <p:ext uri="{BB962C8B-B14F-4D97-AF65-F5344CB8AC3E}">
        <p14:creationId xmlns:p14="http://schemas.microsoft.com/office/powerpoint/2010/main" val="3068828309"/>
      </p:ext>
    </p:extLst>
  </p:cSld>
  <p:clrMapOvr>
    <a:masterClrMapping/>
  </p:clrMapOvr>
  <mc:AlternateContent xmlns:mc="http://schemas.openxmlformats.org/markup-compatibility/2006" xmlns:p14="http://schemas.microsoft.com/office/powerpoint/2010/main">
    <mc:Choice Requires="p14">
      <p:transition spd="slow" p14:dur="2000" advTm="81561"/>
    </mc:Choice>
    <mc:Fallback xmlns="">
      <p:transition spd="slow" advTm="81561"/>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22119" y="682800"/>
            <a:ext cx="2628720" cy="1472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6538" y="3088666"/>
            <a:ext cx="3024265" cy="1539737"/>
          </a:xfrm>
          <a:prstGeom prst="rect">
            <a:avLst/>
          </a:prstGeom>
        </p:spPr>
      </p:pic>
      <p:sp>
        <p:nvSpPr>
          <p:cNvPr id="11" name="Rectangle 6"/>
          <p:cNvSpPr>
            <a:spLocks noGrp="1" noChangeArrowheads="1"/>
          </p:cNvSpPr>
          <p:nvPr>
            <p:ph type="title"/>
          </p:nvPr>
        </p:nvSpPr>
        <p:spPr/>
        <p:txBody>
          <a:bodyPr/>
          <a:lstStyle/>
          <a:p>
            <a:r>
              <a:rPr lang="en-US" altLang="en-US" sz="2800" dirty="0"/>
              <a:t>Why is layout important?</a:t>
            </a:r>
          </a:p>
        </p:txBody>
      </p:sp>
      <p:sp>
        <p:nvSpPr>
          <p:cNvPr id="18" name="Content Placeholder 5"/>
          <p:cNvSpPr>
            <a:spLocks noGrp="1"/>
          </p:cNvSpPr>
          <p:nvPr>
            <p:ph idx="1"/>
          </p:nvPr>
        </p:nvSpPr>
        <p:spPr>
          <a:xfrm>
            <a:off x="333379" y="786357"/>
            <a:ext cx="4976540" cy="3709449"/>
          </a:xfrm>
        </p:spPr>
        <p:txBody>
          <a:bodyPr/>
          <a:lstStyle/>
          <a:p>
            <a:r>
              <a:rPr lang="en-IE" dirty="0"/>
              <a:t>The best controller in the world cannot work well if embedded in a poor layout</a:t>
            </a:r>
          </a:p>
          <a:p>
            <a:r>
              <a:rPr lang="en-IE" dirty="0"/>
              <a:t>PCB layout for SMPS is extremely complicated!</a:t>
            </a:r>
          </a:p>
          <a:p>
            <a:r>
              <a:rPr lang="en-IE" dirty="0"/>
              <a:t>Same principles govern low and high power layouts</a:t>
            </a:r>
          </a:p>
          <a:p>
            <a:pPr lvl="1"/>
            <a:r>
              <a:rPr lang="en-IE" dirty="0"/>
              <a:t>The difficulty is how to apply the principles in practice</a:t>
            </a:r>
          </a:p>
          <a:p>
            <a:r>
              <a:rPr lang="en-IE" b="1" dirty="0"/>
              <a:t>The PCB is often the most complex component in a design </a:t>
            </a:r>
          </a:p>
          <a:p>
            <a:endParaRPr lang="en-IE" dirty="0"/>
          </a:p>
          <a:p>
            <a:endParaRPr lang="en-IE" dirty="0"/>
          </a:p>
        </p:txBody>
      </p:sp>
      <p:sp>
        <p:nvSpPr>
          <p:cNvPr id="19" name="Right Arrow 18"/>
          <p:cNvSpPr/>
          <p:nvPr/>
        </p:nvSpPr>
        <p:spPr>
          <a:xfrm rot="5400000">
            <a:off x="7909189" y="2248802"/>
            <a:ext cx="950377" cy="616808"/>
          </a:xfrm>
          <a:prstGeom prst="rightArrow">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20" name="Rectangle 19"/>
          <p:cNvSpPr/>
          <p:nvPr/>
        </p:nvSpPr>
        <p:spPr>
          <a:xfrm>
            <a:off x="5706119" y="2089876"/>
            <a:ext cx="2590462" cy="923330"/>
          </a:xfrm>
          <a:prstGeom prst="rect">
            <a:avLst/>
          </a:prstGeom>
        </p:spPr>
        <p:txBody>
          <a:bodyPr wrap="square">
            <a:spAutoFit/>
          </a:bodyPr>
          <a:lstStyle/>
          <a:p>
            <a:r>
              <a:rPr lang="en-IE" dirty="0">
                <a:latin typeface="+mn-lt"/>
              </a:rPr>
              <a:t>How to translate a schematic into working hardware</a:t>
            </a:r>
          </a:p>
        </p:txBody>
      </p:sp>
    </p:spTree>
    <p:extLst>
      <p:ext uri="{BB962C8B-B14F-4D97-AF65-F5344CB8AC3E}">
        <p14:creationId xmlns:p14="http://schemas.microsoft.com/office/powerpoint/2010/main" val="3688654585"/>
      </p:ext>
    </p:extLst>
  </p:cSld>
  <p:clrMapOvr>
    <a:masterClrMapping/>
  </p:clrMapOvr>
  <mc:AlternateContent xmlns:mc="http://schemas.openxmlformats.org/markup-compatibility/2006" xmlns:p14="http://schemas.microsoft.com/office/powerpoint/2010/main">
    <mc:Choice Requires="p14">
      <p:transition spd="slow" p14:dur="2000" advTm="68648"/>
    </mc:Choice>
    <mc:Fallback xmlns="">
      <p:transition spd="slow" advTm="68648"/>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56274" y="1310885"/>
            <a:ext cx="3894159" cy="3029006"/>
          </a:xfrm>
          <a:prstGeom prst="rect">
            <a:avLst/>
          </a:prstGeom>
        </p:spPr>
        <p:txBody>
          <a:bodyPr>
            <a:noAutofit/>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r>
              <a:rPr lang="en-US" altLang="en-US" sz="1600" dirty="0"/>
              <a:t>Place the large parts in the power path first</a:t>
            </a:r>
          </a:p>
          <a:p>
            <a:r>
              <a:rPr lang="en-US" altLang="en-US" sz="1600" dirty="0"/>
              <a:t>Reserve a ‘quiet’ location for the controller</a:t>
            </a:r>
          </a:p>
          <a:p>
            <a:pPr lvl="1"/>
            <a:r>
              <a:rPr lang="en-US" altLang="en-US" sz="1400" dirty="0"/>
              <a:t>NOT under transformer or node with high dv/dt</a:t>
            </a:r>
          </a:p>
          <a:p>
            <a:pPr lvl="1"/>
            <a:r>
              <a:rPr lang="en-US" altLang="en-US" sz="1400" dirty="0"/>
              <a:t>Place its associated parts nearby</a:t>
            </a:r>
          </a:p>
          <a:p>
            <a:r>
              <a:rPr lang="en-US" altLang="en-US" sz="1600" dirty="0"/>
              <a:t>Reserve an area for the input filter</a:t>
            </a:r>
          </a:p>
          <a:p>
            <a:pPr lvl="1"/>
            <a:r>
              <a:rPr lang="en-US" altLang="en-US" sz="1400" dirty="0"/>
              <a:t>Keep filter input away from output</a:t>
            </a:r>
          </a:p>
          <a:p>
            <a:pPr lvl="1"/>
            <a:r>
              <a:rPr lang="en-US" altLang="en-US" sz="1400" dirty="0"/>
              <a:t>Rotate, reposition, reassign pins, repeat</a:t>
            </a:r>
          </a:p>
          <a:p>
            <a:pPr marL="0" indent="0">
              <a:buNone/>
            </a:pPr>
            <a:endParaRPr lang="en-US" altLang="en-US" sz="1600"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9539" y="745347"/>
            <a:ext cx="3324917" cy="36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Arrow Connector 7"/>
          <p:cNvCxnSpPr/>
          <p:nvPr/>
        </p:nvCxnSpPr>
        <p:spPr>
          <a:xfrm>
            <a:off x="4051716" y="1341747"/>
            <a:ext cx="4198620" cy="270510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cxnSpLocks/>
          </p:cNvCxnSpPr>
          <p:nvPr/>
        </p:nvCxnSpPr>
        <p:spPr>
          <a:xfrm>
            <a:off x="4268355" y="2051625"/>
            <a:ext cx="1175241" cy="194876"/>
          </a:xfrm>
          <a:prstGeom prst="straightConnector1">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cxnSpLocks/>
          </p:cNvCxnSpPr>
          <p:nvPr/>
        </p:nvCxnSpPr>
        <p:spPr>
          <a:xfrm flipV="1">
            <a:off x="4433171" y="1341747"/>
            <a:ext cx="3817165" cy="19762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cxnSpLocks/>
          </p:cNvCxnSpPr>
          <p:nvPr/>
        </p:nvCxnSpPr>
        <p:spPr>
          <a:xfrm flipV="1">
            <a:off x="4352089" y="1495422"/>
            <a:ext cx="1091507" cy="164083"/>
          </a:xfrm>
          <a:prstGeom prst="straightConnector1">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6086390" y="3851416"/>
            <a:ext cx="1762021" cy="369332"/>
          </a:xfrm>
          <a:prstGeom prst="rect">
            <a:avLst/>
          </a:prstGeom>
        </p:spPr>
        <p:txBody>
          <a:bodyPr wrap="none">
            <a:spAutoFit/>
          </a:bodyPr>
          <a:lstStyle/>
          <a:p>
            <a:r>
              <a:rPr lang="en-US" dirty="0">
                <a:solidFill>
                  <a:schemeClr val="bg1"/>
                </a:solidFill>
              </a:rPr>
              <a:t>PWM controller</a:t>
            </a:r>
            <a:endParaRPr lang="en-IE" dirty="0">
              <a:solidFill>
                <a:schemeClr val="bg1"/>
              </a:solidFill>
            </a:endParaRPr>
          </a:p>
        </p:txBody>
      </p:sp>
      <p:sp>
        <p:nvSpPr>
          <p:cNvPr id="14" name="Rectangle 13"/>
          <p:cNvSpPr/>
          <p:nvPr/>
        </p:nvSpPr>
        <p:spPr>
          <a:xfrm>
            <a:off x="6791002" y="875832"/>
            <a:ext cx="1518364" cy="369332"/>
          </a:xfrm>
          <a:prstGeom prst="rect">
            <a:avLst/>
          </a:prstGeom>
        </p:spPr>
        <p:txBody>
          <a:bodyPr wrap="none">
            <a:spAutoFit/>
          </a:bodyPr>
          <a:lstStyle/>
          <a:p>
            <a:r>
              <a:rPr lang="en-US" dirty="0">
                <a:solidFill>
                  <a:schemeClr val="bg1"/>
                </a:solidFill>
              </a:rPr>
              <a:t>SR controller</a:t>
            </a:r>
            <a:endParaRPr lang="en-IE" dirty="0">
              <a:solidFill>
                <a:schemeClr val="bg1"/>
              </a:solidFill>
            </a:endParaRPr>
          </a:p>
        </p:txBody>
      </p:sp>
      <p:sp>
        <p:nvSpPr>
          <p:cNvPr id="15" name="Title 1"/>
          <p:cNvSpPr txBox="1">
            <a:spLocks/>
          </p:cNvSpPr>
          <p:nvPr/>
        </p:nvSpPr>
        <p:spPr>
          <a:xfrm>
            <a:off x="138241" y="748322"/>
            <a:ext cx="8867518" cy="496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pPr>
            <a:r>
              <a:rPr lang="en-US" sz="2000" b="1" dirty="0"/>
              <a:t>Place remaining components</a:t>
            </a:r>
            <a:endParaRPr lang="en-IE" sz="2000" b="1" dirty="0"/>
          </a:p>
        </p:txBody>
      </p:sp>
      <p:sp>
        <p:nvSpPr>
          <p:cNvPr id="16" name="Rectangle 15"/>
          <p:cNvSpPr/>
          <p:nvPr/>
        </p:nvSpPr>
        <p:spPr>
          <a:xfrm>
            <a:off x="5469539" y="455686"/>
            <a:ext cx="3326572" cy="307777"/>
          </a:xfrm>
          <a:prstGeom prst="rect">
            <a:avLst/>
          </a:prstGeom>
        </p:spPr>
        <p:txBody>
          <a:bodyPr wrap="square">
            <a:spAutoFit/>
          </a:bodyPr>
          <a:lstStyle/>
          <a:p>
            <a:r>
              <a:rPr lang="en-IE" sz="1400" i="1" dirty="0">
                <a:latin typeface="+mn-lt"/>
              </a:rPr>
              <a:t>UCC28710/UCC24610 PSR flyback with SR</a:t>
            </a:r>
          </a:p>
        </p:txBody>
      </p:sp>
      <p:sp>
        <p:nvSpPr>
          <p:cNvPr id="18"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dirty="0"/>
              <a:t>PCB layout example</a:t>
            </a:r>
            <a:endParaRPr lang="en-US" sz="2800" dirty="0">
              <a:cs typeface="Arial" panose="020B0604020202020204" pitchFamily="34" charset="0"/>
            </a:endParaRPr>
          </a:p>
        </p:txBody>
      </p:sp>
    </p:spTree>
    <p:extLst>
      <p:ext uri="{BB962C8B-B14F-4D97-AF65-F5344CB8AC3E}">
        <p14:creationId xmlns:p14="http://schemas.microsoft.com/office/powerpoint/2010/main" val="2931162599"/>
      </p:ext>
    </p:extLst>
  </p:cSld>
  <p:clrMapOvr>
    <a:masterClrMapping/>
  </p:clrMapOvr>
  <mc:AlternateContent xmlns:mc="http://schemas.openxmlformats.org/markup-compatibility/2006" xmlns:p14="http://schemas.microsoft.com/office/powerpoint/2010/main">
    <mc:Choice Requires="p14">
      <p:transition spd="slow" p14:dur="2000" advTm="47064"/>
    </mc:Choice>
    <mc:Fallback xmlns="">
      <p:transition spd="slow" advTm="47064"/>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267986" y="1005954"/>
            <a:ext cx="3192947" cy="3484369"/>
          </a:xfrm>
          <a:prstGeom prst="rect">
            <a:avLst/>
          </a:prstGeom>
        </p:spPr>
        <p:txBody>
          <a:bodyPr>
            <a:noAutofit/>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marL="0" indent="0">
              <a:buNone/>
            </a:pPr>
            <a:r>
              <a:rPr lang="en-US" altLang="en-US" sz="1600" dirty="0"/>
              <a:t>Two layers:</a:t>
            </a:r>
          </a:p>
          <a:p>
            <a:pPr lvl="1"/>
            <a:r>
              <a:rPr lang="en-US" altLang="en-US" sz="1400" dirty="0"/>
              <a:t>Bottom layer (</a:t>
            </a:r>
            <a:r>
              <a:rPr lang="en-US" altLang="en-US" sz="1400" b="1" dirty="0">
                <a:solidFill>
                  <a:srgbClr val="FF0000"/>
                </a:solidFill>
              </a:rPr>
              <a:t>red</a:t>
            </a:r>
            <a:r>
              <a:rPr lang="en-US" altLang="en-US" sz="1400" dirty="0"/>
              <a:t>)</a:t>
            </a:r>
          </a:p>
          <a:p>
            <a:pPr lvl="1"/>
            <a:r>
              <a:rPr lang="en-US" altLang="en-US" sz="1400" dirty="0"/>
              <a:t>Top layer (</a:t>
            </a:r>
            <a:r>
              <a:rPr lang="en-US" altLang="en-US" sz="1400" b="1" dirty="0">
                <a:solidFill>
                  <a:srgbClr val="0070C0"/>
                </a:solidFill>
              </a:rPr>
              <a:t>blue</a:t>
            </a:r>
            <a:r>
              <a:rPr lang="en-US" altLang="en-US" sz="1400" dirty="0"/>
              <a:t>)</a:t>
            </a:r>
          </a:p>
          <a:p>
            <a:pPr marL="0" indent="0">
              <a:buNone/>
            </a:pPr>
            <a:r>
              <a:rPr lang="en-US" altLang="en-US" sz="1600" dirty="0"/>
              <a:t>Route power path first</a:t>
            </a:r>
          </a:p>
          <a:p>
            <a:pPr lvl="1"/>
            <a:r>
              <a:rPr lang="en-US" altLang="en-US" sz="1400" dirty="0"/>
              <a:t>Use wide etch and polygon pours</a:t>
            </a:r>
          </a:p>
          <a:p>
            <a:pPr lvl="1"/>
            <a:r>
              <a:rPr lang="en-US" altLang="en-US" sz="1400" dirty="0"/>
              <a:t>Minimize high di/dt loop area</a:t>
            </a:r>
          </a:p>
          <a:p>
            <a:pPr lvl="1"/>
            <a:r>
              <a:rPr lang="en-US" altLang="en-US" sz="1400" dirty="0"/>
              <a:t>Minimize high dv/dt surface area</a:t>
            </a:r>
          </a:p>
          <a:p>
            <a:pPr marL="0" indent="0">
              <a:buNone/>
            </a:pPr>
            <a:r>
              <a:rPr lang="en-US" altLang="en-US" sz="1600" dirty="0"/>
              <a:t>Route signal etch last</a:t>
            </a:r>
          </a:p>
          <a:p>
            <a:pPr lvl="1">
              <a:buFont typeface="Helvetica" pitchFamily="2" charset="0"/>
              <a:buChar char="−"/>
            </a:pPr>
            <a:r>
              <a:rPr lang="en-US" altLang="en-US" sz="1400" dirty="0"/>
              <a:t>Keep away from high dv/dt nodes</a:t>
            </a:r>
          </a:p>
          <a:p>
            <a:pPr lvl="1">
              <a:buFont typeface="Helvetica" pitchFamily="2" charset="0"/>
              <a:buChar char="−"/>
            </a:pPr>
            <a:r>
              <a:rPr lang="en-US" altLang="en-US" sz="1400" dirty="0"/>
              <a:t>Keep noise sensitive etch short</a:t>
            </a:r>
          </a:p>
          <a:p>
            <a:pPr lvl="1">
              <a:buFont typeface="Helvetica" pitchFamily="2" charset="0"/>
              <a:buChar char="−"/>
            </a:pPr>
            <a:r>
              <a:rPr lang="en-US" altLang="en-US" sz="1400" dirty="0"/>
              <a:t>Shorten return paths</a:t>
            </a:r>
          </a:p>
        </p:txBody>
      </p:sp>
      <p:cxnSp>
        <p:nvCxnSpPr>
          <p:cNvPr id="7" name="Straight Arrow Connector 6"/>
          <p:cNvCxnSpPr/>
          <p:nvPr/>
        </p:nvCxnSpPr>
        <p:spPr>
          <a:xfrm>
            <a:off x="3917333" y="1645233"/>
            <a:ext cx="4328160" cy="255270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3391" y="2362935"/>
            <a:ext cx="2209800" cy="2038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ounded Rectangle 11"/>
          <p:cNvSpPr/>
          <p:nvPr/>
        </p:nvSpPr>
        <p:spPr>
          <a:xfrm>
            <a:off x="7261572" y="2495978"/>
            <a:ext cx="408878" cy="1613209"/>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3" name="Rounded Rectangle 12"/>
          <p:cNvSpPr/>
          <p:nvPr/>
        </p:nvSpPr>
        <p:spPr>
          <a:xfrm>
            <a:off x="8145864" y="2495978"/>
            <a:ext cx="512956" cy="55756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36" name="Rectangle 35"/>
          <p:cNvSpPr/>
          <p:nvPr/>
        </p:nvSpPr>
        <p:spPr>
          <a:xfrm>
            <a:off x="7676639" y="4056744"/>
            <a:ext cx="970137" cy="307777"/>
          </a:xfrm>
          <a:prstGeom prst="rect">
            <a:avLst/>
          </a:prstGeom>
        </p:spPr>
        <p:txBody>
          <a:bodyPr wrap="none">
            <a:spAutoFit/>
          </a:bodyPr>
          <a:lstStyle/>
          <a:p>
            <a:r>
              <a:rPr lang="en-US" altLang="en-US" sz="1400" dirty="0"/>
              <a:t>Input loop</a:t>
            </a:r>
            <a:endParaRPr lang="en-IE" sz="1400" dirty="0"/>
          </a:p>
        </p:txBody>
      </p:sp>
      <p:sp>
        <p:nvSpPr>
          <p:cNvPr id="37" name="Rectangle 36"/>
          <p:cNvSpPr/>
          <p:nvPr/>
        </p:nvSpPr>
        <p:spPr>
          <a:xfrm>
            <a:off x="7903276" y="2055158"/>
            <a:ext cx="1109599" cy="307777"/>
          </a:xfrm>
          <a:prstGeom prst="rect">
            <a:avLst/>
          </a:prstGeom>
        </p:spPr>
        <p:txBody>
          <a:bodyPr wrap="none">
            <a:spAutoFit/>
          </a:bodyPr>
          <a:lstStyle/>
          <a:p>
            <a:r>
              <a:rPr lang="en-US" altLang="en-US" sz="1400" dirty="0"/>
              <a:t>Output loop</a:t>
            </a:r>
            <a:endParaRPr lang="en-IE" sz="1400" dirty="0"/>
          </a:p>
        </p:txBody>
      </p:sp>
      <p:grpSp>
        <p:nvGrpSpPr>
          <p:cNvPr id="2" name="Group 1"/>
          <p:cNvGrpSpPr/>
          <p:nvPr/>
        </p:nvGrpSpPr>
        <p:grpSpPr>
          <a:xfrm>
            <a:off x="3555618" y="991137"/>
            <a:ext cx="3230540" cy="3146867"/>
            <a:chOff x="3480995" y="1183480"/>
            <a:chExt cx="3230540" cy="3496519"/>
          </a:xfrm>
        </p:grpSpPr>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0995" y="1183480"/>
              <a:ext cx="3230540" cy="3496519"/>
            </a:xfrm>
            <a:prstGeom prst="rect">
              <a:avLst/>
            </a:prstGeom>
            <a:noFill/>
            <a:ln w="381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14" name="Straight Connector 13"/>
            <p:cNvCxnSpPr/>
            <p:nvPr/>
          </p:nvCxnSpPr>
          <p:spPr>
            <a:xfrm flipV="1">
              <a:off x="5235575" y="4032250"/>
              <a:ext cx="282575" cy="292101"/>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518150" y="3889375"/>
              <a:ext cx="0" cy="142876"/>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5518150" y="3889375"/>
              <a:ext cx="473076" cy="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5715000" y="3375025"/>
              <a:ext cx="466725" cy="339726"/>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5235575" y="3375025"/>
              <a:ext cx="88901" cy="549275"/>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5235575" y="3925888"/>
              <a:ext cx="0" cy="3984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5324477" y="3375025"/>
              <a:ext cx="390523" cy="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991226" y="3714751"/>
              <a:ext cx="190500" cy="174624"/>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235575" y="3925888"/>
              <a:ext cx="0" cy="398464"/>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235575" y="4324352"/>
              <a:ext cx="0" cy="9524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35575" y="4419600"/>
              <a:ext cx="1524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387975" y="4419600"/>
              <a:ext cx="165100" cy="4762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6086476" y="4178300"/>
              <a:ext cx="95250" cy="8413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38" name="Freeform 37"/>
            <p:cNvSpPr/>
            <p:nvPr/>
          </p:nvSpPr>
          <p:spPr>
            <a:xfrm>
              <a:off x="4695825" y="1516856"/>
              <a:ext cx="1328738" cy="792957"/>
            </a:xfrm>
            <a:custGeom>
              <a:avLst/>
              <a:gdLst>
                <a:gd name="connsiteX0" fmla="*/ 19050 w 1328738"/>
                <a:gd name="connsiteY0" fmla="*/ 0 h 792957"/>
                <a:gd name="connsiteX1" fmla="*/ 459581 w 1328738"/>
                <a:gd name="connsiteY1" fmla="*/ 433388 h 792957"/>
                <a:gd name="connsiteX2" fmla="*/ 1088231 w 1328738"/>
                <a:gd name="connsiteY2" fmla="*/ 500063 h 792957"/>
                <a:gd name="connsiteX3" fmla="*/ 1328738 w 1328738"/>
                <a:gd name="connsiteY3" fmla="*/ 497682 h 792957"/>
                <a:gd name="connsiteX4" fmla="*/ 1293019 w 1328738"/>
                <a:gd name="connsiteY4" fmla="*/ 604838 h 792957"/>
                <a:gd name="connsiteX5" fmla="*/ 1207294 w 1328738"/>
                <a:gd name="connsiteY5" fmla="*/ 692944 h 792957"/>
                <a:gd name="connsiteX6" fmla="*/ 1066800 w 1328738"/>
                <a:gd name="connsiteY6" fmla="*/ 726282 h 792957"/>
                <a:gd name="connsiteX7" fmla="*/ 745331 w 1328738"/>
                <a:gd name="connsiteY7" fmla="*/ 714375 h 792957"/>
                <a:gd name="connsiteX8" fmla="*/ 600075 w 1328738"/>
                <a:gd name="connsiteY8" fmla="*/ 792957 h 792957"/>
                <a:gd name="connsiteX9" fmla="*/ 416719 w 1328738"/>
                <a:gd name="connsiteY9" fmla="*/ 778669 h 792957"/>
                <a:gd name="connsiteX10" fmla="*/ 271463 w 1328738"/>
                <a:gd name="connsiteY10" fmla="*/ 714375 h 792957"/>
                <a:gd name="connsiteX11" fmla="*/ 209550 w 1328738"/>
                <a:gd name="connsiteY11" fmla="*/ 571500 h 792957"/>
                <a:gd name="connsiteX12" fmla="*/ 0 w 1328738"/>
                <a:gd name="connsiteY12" fmla="*/ 290513 h 792957"/>
                <a:gd name="connsiteX13" fmla="*/ 19050 w 1328738"/>
                <a:gd name="connsiteY13" fmla="*/ 0 h 792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28738" h="792957">
                  <a:moveTo>
                    <a:pt x="19050" y="0"/>
                  </a:moveTo>
                  <a:lnTo>
                    <a:pt x="459581" y="433388"/>
                  </a:lnTo>
                  <a:lnTo>
                    <a:pt x="1088231" y="500063"/>
                  </a:lnTo>
                  <a:lnTo>
                    <a:pt x="1328738" y="497682"/>
                  </a:lnTo>
                  <a:lnTo>
                    <a:pt x="1293019" y="604838"/>
                  </a:lnTo>
                  <a:lnTo>
                    <a:pt x="1207294" y="692944"/>
                  </a:lnTo>
                  <a:lnTo>
                    <a:pt x="1066800" y="726282"/>
                  </a:lnTo>
                  <a:lnTo>
                    <a:pt x="745331" y="714375"/>
                  </a:lnTo>
                  <a:lnTo>
                    <a:pt x="600075" y="792957"/>
                  </a:lnTo>
                  <a:lnTo>
                    <a:pt x="416719" y="778669"/>
                  </a:lnTo>
                  <a:lnTo>
                    <a:pt x="271463" y="714375"/>
                  </a:lnTo>
                  <a:lnTo>
                    <a:pt x="209550" y="571500"/>
                  </a:lnTo>
                  <a:lnTo>
                    <a:pt x="0" y="290513"/>
                  </a:lnTo>
                  <a:lnTo>
                    <a:pt x="19050" y="0"/>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42" name="Oval 41"/>
            <p:cNvSpPr/>
            <p:nvPr/>
          </p:nvSpPr>
          <p:spPr>
            <a:xfrm>
              <a:off x="6253153" y="1481534"/>
              <a:ext cx="95250" cy="8413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45" name="Oval 44"/>
            <p:cNvSpPr/>
            <p:nvPr/>
          </p:nvSpPr>
          <p:spPr>
            <a:xfrm>
              <a:off x="5746829" y="3533777"/>
              <a:ext cx="182880" cy="180974"/>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grpSp>
      <p:sp>
        <p:nvSpPr>
          <p:cNvPr id="46" name="Title 1"/>
          <p:cNvSpPr txBox="1">
            <a:spLocks/>
          </p:cNvSpPr>
          <p:nvPr/>
        </p:nvSpPr>
        <p:spPr>
          <a:xfrm>
            <a:off x="242100" y="565679"/>
            <a:ext cx="4535750" cy="496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pPr>
            <a:r>
              <a:rPr lang="en-US" sz="2000" b="1" dirty="0"/>
              <a:t>Route power and signal etch</a:t>
            </a:r>
            <a:endParaRPr lang="en-IE" sz="2000" b="1" dirty="0"/>
          </a:p>
        </p:txBody>
      </p:sp>
      <p:cxnSp>
        <p:nvCxnSpPr>
          <p:cNvPr id="39" name="Straight Arrow Connector 38"/>
          <p:cNvCxnSpPr/>
          <p:nvPr/>
        </p:nvCxnSpPr>
        <p:spPr>
          <a:xfrm flipH="1" flipV="1">
            <a:off x="6063316" y="1910704"/>
            <a:ext cx="2128048" cy="60254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2" idx="1"/>
          </p:cNvCxnSpPr>
          <p:nvPr/>
        </p:nvCxnSpPr>
        <p:spPr>
          <a:xfrm flipH="1" flipV="1">
            <a:off x="6274542" y="3295323"/>
            <a:ext cx="987030" cy="7260"/>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3486819" y="4182546"/>
            <a:ext cx="3326572" cy="307777"/>
          </a:xfrm>
          <a:prstGeom prst="rect">
            <a:avLst/>
          </a:prstGeom>
        </p:spPr>
        <p:txBody>
          <a:bodyPr wrap="square">
            <a:spAutoFit/>
          </a:bodyPr>
          <a:lstStyle/>
          <a:p>
            <a:r>
              <a:rPr lang="en-IE" sz="1400" i="1" dirty="0">
                <a:latin typeface="+mn-lt"/>
              </a:rPr>
              <a:t>UCC28710/UCC24610 PSR flyback with SR</a:t>
            </a:r>
          </a:p>
        </p:txBody>
      </p:sp>
      <p:sp>
        <p:nvSpPr>
          <p:cNvPr id="33"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dirty="0"/>
              <a:t>PCB layout example</a:t>
            </a:r>
            <a:endParaRPr lang="en-US" sz="2800" dirty="0">
              <a:cs typeface="Arial" panose="020B0604020202020204" pitchFamily="34" charset="0"/>
            </a:endParaRPr>
          </a:p>
        </p:txBody>
      </p:sp>
    </p:spTree>
    <p:extLst>
      <p:ext uri="{BB962C8B-B14F-4D97-AF65-F5344CB8AC3E}">
        <p14:creationId xmlns:p14="http://schemas.microsoft.com/office/powerpoint/2010/main" val="2935391595"/>
      </p:ext>
    </p:extLst>
  </p:cSld>
  <p:clrMapOvr>
    <a:masterClrMapping/>
  </p:clrMapOvr>
  <mc:AlternateContent xmlns:mc="http://schemas.openxmlformats.org/markup-compatibility/2006" xmlns:p14="http://schemas.microsoft.com/office/powerpoint/2010/main">
    <mc:Choice Requires="p14">
      <p:transition spd="slow" p14:dur="2000" advTm="98661"/>
    </mc:Choice>
    <mc:Fallback xmlns="">
      <p:transition spd="slow" advTm="98661"/>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329410" y="1019264"/>
            <a:ext cx="3192947" cy="3166287"/>
          </a:xfrm>
          <a:prstGeom prst="rect">
            <a:avLst/>
          </a:prstGeom>
        </p:spPr>
        <p:txBody>
          <a:bodyPr>
            <a:noAutofit/>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marL="0" indent="0">
              <a:buNone/>
            </a:pPr>
            <a:r>
              <a:rPr lang="en-US" altLang="en-US" sz="1600" dirty="0"/>
              <a:t>Flood empty areas:</a:t>
            </a:r>
          </a:p>
          <a:p>
            <a:pPr lvl="1"/>
            <a:r>
              <a:rPr lang="en-US" altLang="en-US" sz="1400" dirty="0"/>
              <a:t>Primary GND</a:t>
            </a:r>
          </a:p>
          <a:p>
            <a:pPr lvl="1"/>
            <a:r>
              <a:rPr lang="en-US" altLang="en-US" sz="1400" dirty="0"/>
              <a:t>Secondary GND</a:t>
            </a:r>
          </a:p>
          <a:p>
            <a:pPr marL="0" indent="0">
              <a:buNone/>
            </a:pPr>
            <a:r>
              <a:rPr lang="en-US" altLang="en-US" sz="1600" dirty="0"/>
              <a:t>Use vias to connect to GND planes</a:t>
            </a:r>
          </a:p>
          <a:p>
            <a:pPr lvl="1"/>
            <a:r>
              <a:rPr lang="en-US" altLang="en-US" sz="1400" dirty="0"/>
              <a:t>Near caps/resistors</a:t>
            </a:r>
          </a:p>
          <a:p>
            <a:pPr lvl="1"/>
            <a:r>
              <a:rPr lang="en-US" altLang="en-US" sz="1400" dirty="0"/>
              <a:t>Near GND pins of ICs</a:t>
            </a:r>
          </a:p>
          <a:p>
            <a:pPr marL="0" indent="0">
              <a:buNone/>
            </a:pPr>
            <a:r>
              <a:rPr lang="en-US" altLang="en-US" sz="1600" dirty="0"/>
              <a:t>Check for blocked GND connections</a:t>
            </a:r>
          </a:p>
          <a:p>
            <a:pPr lvl="1"/>
            <a:r>
              <a:rPr lang="en-US" altLang="en-US" sz="1400" dirty="0"/>
              <a:t>Move parts/etch as necessary</a:t>
            </a:r>
          </a:p>
          <a:p>
            <a:pPr lvl="1"/>
            <a:r>
              <a:rPr lang="en-US" altLang="en-US" sz="1400" dirty="0"/>
              <a:t>Be mindful of parasitic resistance and inductance</a:t>
            </a: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6572" y="570649"/>
            <a:ext cx="3230540" cy="3496519"/>
          </a:xfrm>
          <a:prstGeom prst="rect">
            <a:avLst/>
          </a:prstGeom>
          <a:noFill/>
          <a:ln w="381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19" name="Straight Connector 18"/>
          <p:cNvCxnSpPr/>
          <p:nvPr/>
        </p:nvCxnSpPr>
        <p:spPr>
          <a:xfrm flipV="1">
            <a:off x="5671152" y="3313057"/>
            <a:ext cx="0" cy="3984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671152" y="3711521"/>
            <a:ext cx="0" cy="9524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671152" y="3806769"/>
            <a:ext cx="1524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823552" y="3806769"/>
            <a:ext cx="165100" cy="4762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Freeform 25"/>
          <p:cNvSpPr/>
          <p:nvPr/>
        </p:nvSpPr>
        <p:spPr>
          <a:xfrm>
            <a:off x="5671152" y="3313058"/>
            <a:ext cx="1388269" cy="662298"/>
          </a:xfrm>
          <a:custGeom>
            <a:avLst/>
            <a:gdLst>
              <a:gd name="connsiteX0" fmla="*/ 0 w 1388269"/>
              <a:gd name="connsiteY0" fmla="*/ 321469 h 585787"/>
              <a:gd name="connsiteX1" fmla="*/ 290513 w 1388269"/>
              <a:gd name="connsiteY1" fmla="*/ 7144 h 585787"/>
              <a:gd name="connsiteX2" fmla="*/ 1381125 w 1388269"/>
              <a:gd name="connsiteY2" fmla="*/ 0 h 585787"/>
              <a:gd name="connsiteX3" fmla="*/ 1388269 w 1388269"/>
              <a:gd name="connsiteY3" fmla="*/ 576262 h 585787"/>
              <a:gd name="connsiteX4" fmla="*/ 1200150 w 1388269"/>
              <a:gd name="connsiteY4" fmla="*/ 585787 h 585787"/>
              <a:gd name="connsiteX5" fmla="*/ 1200150 w 1388269"/>
              <a:gd name="connsiteY5" fmla="*/ 550069 h 585787"/>
              <a:gd name="connsiteX6" fmla="*/ 1190625 w 1388269"/>
              <a:gd name="connsiteY6" fmla="*/ 521494 h 585787"/>
              <a:gd name="connsiteX7" fmla="*/ 1169194 w 1388269"/>
              <a:gd name="connsiteY7" fmla="*/ 481012 h 585787"/>
              <a:gd name="connsiteX8" fmla="*/ 1143000 w 1388269"/>
              <a:gd name="connsiteY8" fmla="*/ 459581 h 585787"/>
              <a:gd name="connsiteX9" fmla="*/ 1078707 w 1388269"/>
              <a:gd name="connsiteY9" fmla="*/ 440531 h 585787"/>
              <a:gd name="connsiteX10" fmla="*/ 1033463 w 1388269"/>
              <a:gd name="connsiteY10" fmla="*/ 450056 h 585787"/>
              <a:gd name="connsiteX11" fmla="*/ 971550 w 1388269"/>
              <a:gd name="connsiteY11" fmla="*/ 457200 h 585787"/>
              <a:gd name="connsiteX12" fmla="*/ 316707 w 1388269"/>
              <a:gd name="connsiteY12" fmla="*/ 454819 h 585787"/>
              <a:gd name="connsiteX13" fmla="*/ 157163 w 1388269"/>
              <a:gd name="connsiteY13" fmla="*/ 414337 h 585787"/>
              <a:gd name="connsiteX14" fmla="*/ 7144 w 1388269"/>
              <a:gd name="connsiteY14" fmla="*/ 419100 h 585787"/>
              <a:gd name="connsiteX15" fmla="*/ 0 w 1388269"/>
              <a:gd name="connsiteY15" fmla="*/ 321469 h 58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88269" h="585787">
                <a:moveTo>
                  <a:pt x="0" y="321469"/>
                </a:moveTo>
                <a:lnTo>
                  <a:pt x="290513" y="7144"/>
                </a:lnTo>
                <a:lnTo>
                  <a:pt x="1381125" y="0"/>
                </a:lnTo>
                <a:cubicBezTo>
                  <a:pt x="1383506" y="192087"/>
                  <a:pt x="1385888" y="384175"/>
                  <a:pt x="1388269" y="576262"/>
                </a:cubicBezTo>
                <a:lnTo>
                  <a:pt x="1200150" y="585787"/>
                </a:lnTo>
                <a:lnTo>
                  <a:pt x="1200150" y="550069"/>
                </a:lnTo>
                <a:lnTo>
                  <a:pt x="1190625" y="521494"/>
                </a:lnTo>
                <a:lnTo>
                  <a:pt x="1169194" y="481012"/>
                </a:lnTo>
                <a:lnTo>
                  <a:pt x="1143000" y="459581"/>
                </a:lnTo>
                <a:lnTo>
                  <a:pt x="1078707" y="440531"/>
                </a:lnTo>
                <a:lnTo>
                  <a:pt x="1033463" y="450056"/>
                </a:lnTo>
                <a:lnTo>
                  <a:pt x="971550" y="457200"/>
                </a:lnTo>
                <a:lnTo>
                  <a:pt x="316707" y="454819"/>
                </a:lnTo>
                <a:lnTo>
                  <a:pt x="157163" y="414337"/>
                </a:lnTo>
                <a:lnTo>
                  <a:pt x="7144" y="419100"/>
                </a:lnTo>
                <a:lnTo>
                  <a:pt x="0" y="321469"/>
                </a:lnTo>
                <a:close/>
              </a:path>
            </a:pathLst>
          </a:cu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43" name="Rectangle 42"/>
          <p:cNvSpPr/>
          <p:nvPr/>
        </p:nvSpPr>
        <p:spPr>
          <a:xfrm>
            <a:off x="7689527" y="2110085"/>
            <a:ext cx="1396807" cy="461665"/>
          </a:xfrm>
          <a:prstGeom prst="rect">
            <a:avLst/>
          </a:prstGeom>
        </p:spPr>
        <p:txBody>
          <a:bodyPr wrap="square">
            <a:spAutoFit/>
          </a:bodyPr>
          <a:lstStyle/>
          <a:p>
            <a:pPr marL="0" indent="0">
              <a:buNone/>
            </a:pPr>
            <a:r>
              <a:rPr lang="en-US" altLang="en-US" sz="1200" dirty="0"/>
              <a:t>Flood highlighted areas with GND</a:t>
            </a:r>
          </a:p>
        </p:txBody>
      </p:sp>
      <p:sp>
        <p:nvSpPr>
          <p:cNvPr id="46" name="Title 1"/>
          <p:cNvSpPr txBox="1">
            <a:spLocks/>
          </p:cNvSpPr>
          <p:nvPr/>
        </p:nvSpPr>
        <p:spPr>
          <a:xfrm>
            <a:off x="205977" y="581597"/>
            <a:ext cx="8867518" cy="496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fontAlgn="auto">
              <a:spcAft>
                <a:spcPts val="0"/>
              </a:spcAft>
            </a:pPr>
            <a:r>
              <a:rPr lang="en-US" sz="2000" b="1" dirty="0"/>
              <a:t>Pour ground planes</a:t>
            </a:r>
            <a:endParaRPr lang="en-IE" sz="2000" b="1" dirty="0"/>
          </a:p>
        </p:txBody>
      </p:sp>
      <p:sp>
        <p:nvSpPr>
          <p:cNvPr id="2" name="Rectangle 1"/>
          <p:cNvSpPr/>
          <p:nvPr/>
        </p:nvSpPr>
        <p:spPr>
          <a:xfrm>
            <a:off x="4002531" y="657971"/>
            <a:ext cx="3109277" cy="959674"/>
          </a:xfrm>
          <a:prstGeom prst="rect">
            <a:avLst/>
          </a:prstGeom>
          <a:solidFill>
            <a:schemeClr val="bg1">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4" name="Straight Arrow Connector 43"/>
          <p:cNvCxnSpPr/>
          <p:nvPr/>
        </p:nvCxnSpPr>
        <p:spPr>
          <a:xfrm flipH="1" flipV="1">
            <a:off x="7111808" y="1617645"/>
            <a:ext cx="618617" cy="643842"/>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endCxn id="26" idx="2"/>
          </p:cNvCxnSpPr>
          <p:nvPr/>
        </p:nvCxnSpPr>
        <p:spPr>
          <a:xfrm flipH="1">
            <a:off x="7052277" y="2492319"/>
            <a:ext cx="678147" cy="820739"/>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3818459" y="4069998"/>
            <a:ext cx="3326572" cy="307777"/>
          </a:xfrm>
          <a:prstGeom prst="rect">
            <a:avLst/>
          </a:prstGeom>
        </p:spPr>
        <p:txBody>
          <a:bodyPr wrap="square">
            <a:spAutoFit/>
          </a:bodyPr>
          <a:lstStyle/>
          <a:p>
            <a:r>
              <a:rPr lang="en-IE" sz="1400" i="1" dirty="0">
                <a:latin typeface="+mn-lt"/>
              </a:rPr>
              <a:t>UCC28710/UCC24610 PSR flyback with SR</a:t>
            </a:r>
          </a:p>
        </p:txBody>
      </p:sp>
      <p:sp>
        <p:nvSpPr>
          <p:cNvPr id="17"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dirty="0"/>
              <a:t>PCB layout example</a:t>
            </a:r>
            <a:endParaRPr lang="en-US" sz="2800" dirty="0">
              <a:cs typeface="Arial" panose="020B0604020202020204" pitchFamily="34" charset="0"/>
            </a:endParaRPr>
          </a:p>
        </p:txBody>
      </p:sp>
    </p:spTree>
    <p:extLst>
      <p:ext uri="{BB962C8B-B14F-4D97-AF65-F5344CB8AC3E}">
        <p14:creationId xmlns:p14="http://schemas.microsoft.com/office/powerpoint/2010/main" val="1636177988"/>
      </p:ext>
    </p:extLst>
  </p:cSld>
  <p:clrMapOvr>
    <a:masterClrMapping/>
  </p:clrMapOvr>
  <mc:AlternateContent xmlns:mc="http://schemas.openxmlformats.org/markup-compatibility/2006" xmlns:p14="http://schemas.microsoft.com/office/powerpoint/2010/main">
    <mc:Choice Requires="p14">
      <p:transition spd="slow" p14:dur="2000" advTm="33477"/>
    </mc:Choice>
    <mc:Fallback xmlns="">
      <p:transition spd="slow" advTm="33477"/>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272816" y="709931"/>
            <a:ext cx="8288742" cy="3372142"/>
          </a:xfrm>
          <a:prstGeom prst="rect">
            <a:avLst/>
          </a:prstGeom>
        </p:spPr>
        <p:txBody>
          <a:bodyPr>
            <a:noAutofit/>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a:lnSpc>
                <a:spcPct val="150000"/>
              </a:lnSpc>
            </a:pPr>
            <a:r>
              <a:rPr lang="en-US" sz="1600" dirty="0"/>
              <a:t>Understand your circuit: </a:t>
            </a:r>
            <a:r>
              <a:rPr lang="en-US" sz="1600" b="1" dirty="0"/>
              <a:t>high current and di/dt paths, high dv/dt nodes</a:t>
            </a:r>
          </a:p>
          <a:p>
            <a:pPr>
              <a:lnSpc>
                <a:spcPct val="150000"/>
              </a:lnSpc>
            </a:pPr>
            <a:r>
              <a:rPr lang="en-US" sz="1600" dirty="0"/>
              <a:t>Understand how </a:t>
            </a:r>
            <a:r>
              <a:rPr lang="en-US" sz="1600" b="1" dirty="0"/>
              <a:t>parasitic resistance, inductance, and capacitance</a:t>
            </a:r>
            <a:r>
              <a:rPr lang="en-US" sz="1600" dirty="0"/>
              <a:t> are manifested</a:t>
            </a:r>
          </a:p>
          <a:p>
            <a:pPr>
              <a:lnSpc>
                <a:spcPct val="150000"/>
              </a:lnSpc>
            </a:pPr>
            <a:r>
              <a:rPr lang="en-US" sz="1600" dirty="0"/>
              <a:t>Understand how layout can significantly affect </a:t>
            </a:r>
            <a:r>
              <a:rPr lang="en-US" sz="1600" b="1" dirty="0"/>
              <a:t>EMI</a:t>
            </a:r>
          </a:p>
          <a:p>
            <a:pPr>
              <a:lnSpc>
                <a:spcPct val="150000"/>
              </a:lnSpc>
            </a:pPr>
            <a:r>
              <a:rPr lang="en-US" sz="1600" dirty="0"/>
              <a:t>Understand the </a:t>
            </a:r>
            <a:r>
              <a:rPr lang="en-US" sz="1600" b="1" dirty="0"/>
              <a:t>safety requirements </a:t>
            </a:r>
            <a:r>
              <a:rPr lang="en-US" sz="1600" dirty="0"/>
              <a:t>for your product</a:t>
            </a:r>
          </a:p>
          <a:p>
            <a:pPr>
              <a:lnSpc>
                <a:spcPct val="150000"/>
              </a:lnSpc>
            </a:pPr>
            <a:r>
              <a:rPr lang="en-US" sz="1600" dirty="0"/>
              <a:t>Understand </a:t>
            </a:r>
            <a:r>
              <a:rPr lang="en-US" sz="1600" b="1" dirty="0"/>
              <a:t>how heat is transferred </a:t>
            </a:r>
            <a:r>
              <a:rPr lang="en-US" sz="1600" dirty="0"/>
              <a:t>through the PCB</a:t>
            </a:r>
          </a:p>
          <a:p>
            <a:pPr>
              <a:lnSpc>
                <a:spcPct val="150000"/>
              </a:lnSpc>
            </a:pPr>
            <a:r>
              <a:rPr lang="en-US" sz="1600" dirty="0"/>
              <a:t>Follow a logical procedure: </a:t>
            </a:r>
          </a:p>
          <a:p>
            <a:pPr lvl="1">
              <a:lnSpc>
                <a:spcPct val="150000"/>
              </a:lnSpc>
            </a:pPr>
            <a:r>
              <a:rPr lang="en-US" dirty="0"/>
              <a:t>Place large parts, place small parts, power routing, signal routing, pour planes</a:t>
            </a:r>
          </a:p>
          <a:p>
            <a:pPr>
              <a:lnSpc>
                <a:spcPct val="150000"/>
              </a:lnSpc>
            </a:pPr>
            <a:r>
              <a:rPr lang="en-US" sz="1600" dirty="0"/>
              <a:t>Have someone review your layout!</a:t>
            </a:r>
          </a:p>
          <a:p>
            <a:pPr marL="0" indent="0">
              <a:buNone/>
            </a:pPr>
            <a:endParaRPr lang="en-US" altLang="en-US" dirty="0">
              <a:solidFill>
                <a:srgbClr val="FF0000"/>
              </a:solidFill>
            </a:endParaRPr>
          </a:p>
          <a:p>
            <a:pPr marL="0" indent="0">
              <a:buNone/>
            </a:pPr>
            <a:r>
              <a:rPr lang="en-IE" dirty="0"/>
              <a:t> </a:t>
            </a:r>
          </a:p>
        </p:txBody>
      </p:sp>
      <p:sp>
        <p:nvSpPr>
          <p:cNvPr id="4"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dirty="0"/>
              <a:t>Summary: keys to a successful SMPS layout</a:t>
            </a:r>
            <a:endParaRPr lang="en-IE" sz="2800" dirty="0"/>
          </a:p>
        </p:txBody>
      </p:sp>
    </p:spTree>
    <p:extLst>
      <p:ext uri="{BB962C8B-B14F-4D97-AF65-F5344CB8AC3E}">
        <p14:creationId xmlns:p14="http://schemas.microsoft.com/office/powerpoint/2010/main" val="3526361252"/>
      </p:ext>
    </p:extLst>
  </p:cSld>
  <p:clrMapOvr>
    <a:masterClrMapping/>
  </p:clrMapOvr>
  <mc:AlternateContent xmlns:mc="http://schemas.openxmlformats.org/markup-compatibility/2006" xmlns:p14="http://schemas.microsoft.com/office/powerpoint/2010/main">
    <mc:Choice Requires="p14">
      <p:transition spd="slow" p14:dur="2000" advTm="57490"/>
    </mc:Choice>
    <mc:Fallback xmlns="">
      <p:transition spd="slow" advTm="5749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82800"/>
            <a:ext cx="9144000" cy="37363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 name="Content Placeholder 2"/>
          <p:cNvSpPr txBox="1">
            <a:spLocks/>
          </p:cNvSpPr>
          <p:nvPr/>
        </p:nvSpPr>
        <p:spPr>
          <a:xfrm>
            <a:off x="272816" y="724323"/>
            <a:ext cx="8288742" cy="3454967"/>
          </a:xfrm>
          <a:prstGeom prst="rect">
            <a:avLst/>
          </a:prstGeom>
        </p:spPr>
        <p:txBody>
          <a:bodyPr>
            <a:noAutofit/>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r>
              <a:rPr lang="en-US" sz="1600" b="1" i="1" dirty="0"/>
              <a:t>Constructing Your Power Supply - Layout Considerations</a:t>
            </a:r>
            <a:r>
              <a:rPr lang="en-US" sz="1600" dirty="0"/>
              <a:t>; R. Kollman; 2004 TI Power Supply Design Seminar; </a:t>
            </a:r>
            <a:r>
              <a:rPr lang="en-US" sz="1400" dirty="0">
                <a:hlinkClick r:id="rId3"/>
              </a:rPr>
              <a:t>www.ti.com/seclit/ml/slup230/slup230.pdf</a:t>
            </a:r>
            <a:r>
              <a:rPr lang="en-US" sz="1400" dirty="0"/>
              <a:t> </a:t>
            </a:r>
          </a:p>
          <a:p>
            <a:r>
              <a:rPr lang="en-US" sz="1600" b="1" i="1" dirty="0"/>
              <a:t>Safety Considerations in Power Supply Design</a:t>
            </a:r>
            <a:r>
              <a:rPr lang="en-US" sz="1600" dirty="0"/>
              <a:t>; B. Mammano and L. Bahra; 2004 TI Power Supply Design Seminar; </a:t>
            </a:r>
            <a:r>
              <a:rPr lang="en-US" sz="1400" dirty="0">
                <a:hlinkClick r:id="rId4"/>
              </a:rPr>
              <a:t>www.ti.com/seclit/ml/slup227/slup227.pdf </a:t>
            </a:r>
            <a:endParaRPr lang="en-US" sz="1400" dirty="0"/>
          </a:p>
          <a:p>
            <a:r>
              <a:rPr lang="en-US" sz="1600" b="1" i="1" dirty="0"/>
              <a:t>Common Mistakes in DC/DC Converters and How to Fix Them</a:t>
            </a:r>
            <a:r>
              <a:rPr lang="en-US" sz="1600" dirty="0"/>
              <a:t>; P. Shenoy and A. Fagnani; 2018 TI Power Supply Design Seminar; </a:t>
            </a:r>
            <a:r>
              <a:rPr lang="en-US" sz="1400" dirty="0">
                <a:hlinkClick r:id="rId5"/>
              </a:rPr>
              <a:t>www.ti.com/seclit/ml/slup384/slup384.pdf</a:t>
            </a:r>
            <a:r>
              <a:rPr lang="en-US" sz="1400" dirty="0"/>
              <a:t> </a:t>
            </a:r>
          </a:p>
          <a:p>
            <a:r>
              <a:rPr lang="en-US" sz="1600" b="1" i="1" dirty="0"/>
              <a:t>Grounding in Mixed-Signal Systems Demystified, Part 1</a:t>
            </a:r>
            <a:r>
              <a:rPr lang="en-US" sz="1600" b="1" dirty="0"/>
              <a:t> </a:t>
            </a:r>
            <a:r>
              <a:rPr lang="en-US" sz="1600" b="1" i="1" dirty="0"/>
              <a:t>&amp; Part 2</a:t>
            </a:r>
            <a:r>
              <a:rPr lang="en-US" sz="1600" dirty="0"/>
              <a:t>; S. Pithadia and S. More; 1Q 2013, TI Analog Applications Journal; </a:t>
            </a:r>
            <a:r>
              <a:rPr lang="en-US" sz="1400" dirty="0">
                <a:hlinkClick r:id="rId6"/>
              </a:rPr>
              <a:t>www.ti.com/lit/an/slyt499/slyt499.pdf</a:t>
            </a:r>
            <a:r>
              <a:rPr lang="en-US" sz="1400" dirty="0"/>
              <a:t>; </a:t>
            </a:r>
            <a:r>
              <a:rPr lang="en-US" sz="1400" dirty="0">
                <a:hlinkClick r:id="rId7"/>
              </a:rPr>
              <a:t>www.ti.com/lit/an/slyt512/slyt512.pdf</a:t>
            </a:r>
            <a:endParaRPr lang="en-US" sz="1400" dirty="0"/>
          </a:p>
          <a:p>
            <a:r>
              <a:rPr lang="en-US" sz="1600" b="1" i="1" dirty="0"/>
              <a:t>Why Should You Count Squares</a:t>
            </a:r>
            <a:r>
              <a:rPr lang="en-US" sz="1600" dirty="0"/>
              <a:t>; Brigitte; 2016 TI Power House Blog; </a:t>
            </a:r>
            <a:r>
              <a:rPr lang="en-US" sz="1400" dirty="0">
                <a:hlinkClick r:id="rId8"/>
              </a:rPr>
              <a:t>http://e2e.ti.com/blogs_/b/powerhouse/archive/2016/10/03/why-should-i-count-squares </a:t>
            </a:r>
            <a:endParaRPr lang="en-US" sz="1400" dirty="0"/>
          </a:p>
          <a:p>
            <a:pPr marL="0" indent="0">
              <a:buNone/>
            </a:pPr>
            <a:endParaRPr lang="en-US" altLang="en-US" sz="1600" dirty="0">
              <a:solidFill>
                <a:srgbClr val="FF0000"/>
              </a:solidFill>
            </a:endParaRPr>
          </a:p>
          <a:p>
            <a:pPr marL="0" indent="0">
              <a:buNone/>
            </a:pPr>
            <a:r>
              <a:rPr lang="en-IE" sz="1600" dirty="0"/>
              <a:t> </a:t>
            </a:r>
          </a:p>
        </p:txBody>
      </p:sp>
      <p:sp>
        <p:nvSpPr>
          <p:cNvPr id="7"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sz="2800" dirty="0"/>
              <a:t>Summary: references</a:t>
            </a:r>
            <a:endParaRPr lang="en-IE" sz="2800" dirty="0"/>
          </a:p>
        </p:txBody>
      </p:sp>
    </p:spTree>
    <p:extLst>
      <p:ext uri="{BB962C8B-B14F-4D97-AF65-F5344CB8AC3E}">
        <p14:creationId xmlns:p14="http://schemas.microsoft.com/office/powerpoint/2010/main" val="1331476229"/>
      </p:ext>
    </p:extLst>
  </p:cSld>
  <p:clrMapOvr>
    <a:masterClrMapping/>
  </p:clrMapOvr>
  <mc:AlternateContent xmlns:mc="http://schemas.openxmlformats.org/markup-compatibility/2006" xmlns:p14="http://schemas.microsoft.com/office/powerpoint/2010/main">
    <mc:Choice Requires="p14">
      <p:transition spd="slow" p14:dur="2000" advTm="16394"/>
    </mc:Choice>
    <mc:Fallback xmlns="">
      <p:transition spd="slow" advTm="16394"/>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D0533-5AD6-4479-9AD0-AA161A399410}"/>
              </a:ext>
            </a:extLst>
          </p:cNvPr>
          <p:cNvSpPr>
            <a:spLocks noGrp="1"/>
          </p:cNvSpPr>
          <p:nvPr>
            <p:ph type="title"/>
          </p:nvPr>
        </p:nvSpPr>
        <p:spPr>
          <a:xfrm>
            <a:off x="317500" y="2187423"/>
            <a:ext cx="8458200" cy="610791"/>
          </a:xfrm>
        </p:spPr>
        <p:txBody>
          <a:bodyPr/>
          <a:lstStyle/>
          <a:p>
            <a:r>
              <a:rPr lang="en-US" sz="3300" dirty="0"/>
              <a:t>Thank you</a:t>
            </a:r>
          </a:p>
        </p:txBody>
      </p:sp>
      <p:sp>
        <p:nvSpPr>
          <p:cNvPr id="4" name="Slide Number Placeholder 3">
            <a:extLst>
              <a:ext uri="{FF2B5EF4-FFF2-40B4-BE49-F238E27FC236}">
                <a16:creationId xmlns:a16="http://schemas.microsoft.com/office/drawing/2014/main" id="{4E170B5A-27AB-437C-B0B4-A52483B85690}"/>
              </a:ext>
            </a:extLst>
          </p:cNvPr>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35</a:t>
            </a:fld>
            <a:endParaRPr lang="en-US">
              <a:solidFill>
                <a:srgbClr val="000000"/>
              </a:solidFill>
            </a:endParaRPr>
          </a:p>
        </p:txBody>
      </p:sp>
      <p:sp>
        <p:nvSpPr>
          <p:cNvPr id="5" name="TextBox 4"/>
          <p:cNvSpPr txBox="1"/>
          <p:nvPr/>
        </p:nvSpPr>
        <p:spPr>
          <a:xfrm>
            <a:off x="307946" y="2998585"/>
            <a:ext cx="8632854" cy="461665"/>
          </a:xfrm>
          <a:prstGeom prst="rect">
            <a:avLst/>
          </a:prstGeom>
          <a:noFill/>
        </p:spPr>
        <p:txBody>
          <a:bodyPr wrap="square" rtlCol="0">
            <a:spAutoFit/>
          </a:bodyPr>
          <a:lstStyle/>
          <a:p>
            <a:r>
              <a:rPr lang="en-US" sz="2400" dirty="0"/>
              <a:t>HVS content available for download at: </a:t>
            </a:r>
            <a:r>
              <a:rPr lang="en-US" sz="2400" dirty="0">
                <a:ea typeface="Calibri"/>
                <a:cs typeface="Times New Roman"/>
                <a:hlinkClick r:id="rId2"/>
              </a:rPr>
              <a:t>www.ti.com/highvolt</a:t>
            </a:r>
            <a:endParaRPr lang="en-US" sz="2400" dirty="0"/>
          </a:p>
        </p:txBody>
      </p:sp>
    </p:spTree>
    <p:extLst>
      <p:ext uri="{BB962C8B-B14F-4D97-AF65-F5344CB8AC3E}">
        <p14:creationId xmlns:p14="http://schemas.microsoft.com/office/powerpoint/2010/main" val="33747100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BD3DFCB-8B2D-4F53-B376-C6E3D16F940C}"/>
              </a:ext>
            </a:extLst>
          </p:cNvPr>
          <p:cNvGrpSpPr/>
          <p:nvPr/>
        </p:nvGrpSpPr>
        <p:grpSpPr>
          <a:xfrm>
            <a:off x="0" y="0"/>
            <a:ext cx="9144000" cy="5143500"/>
            <a:chOff x="0" y="0"/>
            <a:chExt cx="12192000" cy="685800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593FC1F8-635A-4B11-8C6C-511B913B510D}"/>
                </a:ext>
              </a:extLst>
            </p:cNvPr>
            <p:cNvSpPr txBox="1"/>
            <p:nvPr/>
          </p:nvSpPr>
          <p:spPr>
            <a:xfrm>
              <a:off x="1739347" y="5068951"/>
              <a:ext cx="8945219" cy="492443"/>
            </a:xfrm>
            <a:prstGeom prst="rect">
              <a:avLst/>
            </a:prstGeom>
            <a:solidFill>
              <a:schemeClr val="bg1"/>
            </a:solidFill>
          </p:spPr>
          <p:txBody>
            <a:bodyPr wrap="square" rtlCol="0">
              <a:spAutoFit/>
            </a:bodyPr>
            <a:lstStyle/>
            <a:p>
              <a:r>
                <a:rPr lang="en-US" b="1" dirty="0"/>
                <a:t>©2021 Texas Instruments Incorporated. All rights reserved.</a:t>
              </a:r>
            </a:p>
          </p:txBody>
        </p:sp>
      </p:grpSp>
      <p:sp>
        <p:nvSpPr>
          <p:cNvPr id="2" name="Rectangle 1">
            <a:extLst>
              <a:ext uri="{FF2B5EF4-FFF2-40B4-BE49-F238E27FC236}">
                <a16:creationId xmlns:a16="http://schemas.microsoft.com/office/drawing/2014/main" id="{255E0A62-F382-4809-A868-EA884AD0F742}"/>
              </a:ext>
            </a:extLst>
          </p:cNvPr>
          <p:cNvSpPr/>
          <p:nvPr/>
        </p:nvSpPr>
        <p:spPr>
          <a:xfrm>
            <a:off x="8234984" y="0"/>
            <a:ext cx="721672" cy="246221"/>
          </a:xfrm>
          <a:prstGeom prst="rect">
            <a:avLst/>
          </a:prstGeom>
        </p:spPr>
        <p:txBody>
          <a:bodyPr wrap="none">
            <a:spAutoFit/>
          </a:bodyPr>
          <a:lstStyle/>
          <a:p>
            <a:r>
              <a:rPr lang="en-US" sz="1000" dirty="0"/>
              <a:t>SLYP762</a:t>
            </a:r>
          </a:p>
        </p:txBody>
      </p:sp>
    </p:spTree>
    <p:extLst>
      <p:ext uri="{BB962C8B-B14F-4D97-AF65-F5344CB8AC3E}">
        <p14:creationId xmlns:p14="http://schemas.microsoft.com/office/powerpoint/2010/main" val="3395671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Agenda</a:t>
            </a:r>
          </a:p>
        </p:txBody>
      </p:sp>
      <p:sp>
        <p:nvSpPr>
          <p:cNvPr id="8" name="Content Placeholder 2"/>
          <p:cNvSpPr>
            <a:spLocks noGrp="1"/>
          </p:cNvSpPr>
          <p:nvPr>
            <p:ph idx="1"/>
          </p:nvPr>
        </p:nvSpPr>
        <p:spPr/>
        <p:txBody>
          <a:bodyPr/>
          <a:lstStyle/>
          <a:p>
            <a:r>
              <a:rPr lang="en-US"/>
              <a:t>The schematic</a:t>
            </a:r>
          </a:p>
          <a:p>
            <a:r>
              <a:rPr lang="en-US"/>
              <a:t>Parasitics</a:t>
            </a:r>
          </a:p>
          <a:p>
            <a:pPr lvl="1"/>
            <a:r>
              <a:rPr lang="en-US"/>
              <a:t>Resistance</a:t>
            </a:r>
          </a:p>
          <a:p>
            <a:pPr lvl="1"/>
            <a:r>
              <a:rPr lang="en-US"/>
              <a:t>Inductance</a:t>
            </a:r>
          </a:p>
          <a:p>
            <a:pPr lvl="1"/>
            <a:r>
              <a:rPr lang="en-US"/>
              <a:t>Capacitance</a:t>
            </a:r>
          </a:p>
          <a:p>
            <a:r>
              <a:rPr lang="en-US"/>
              <a:t>EMI &amp; safety</a:t>
            </a:r>
          </a:p>
          <a:p>
            <a:r>
              <a:rPr lang="en-US"/>
              <a:t>Grounding &amp; signal routing</a:t>
            </a:r>
          </a:p>
          <a:p>
            <a:r>
              <a:rPr lang="en-US"/>
              <a:t>Thermal management</a:t>
            </a:r>
          </a:p>
          <a:p>
            <a:r>
              <a:rPr lang="en-US"/>
              <a:t>PCB layout example</a:t>
            </a:r>
          </a:p>
          <a:p>
            <a:r>
              <a:rPr lang="en-US"/>
              <a:t>Summary</a:t>
            </a:r>
            <a:endParaRPr lang="en-US" dirty="0"/>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57706" y="828585"/>
            <a:ext cx="3125142" cy="1377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57704" y="2985484"/>
            <a:ext cx="3125143" cy="1363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ight Arrow 11"/>
          <p:cNvSpPr/>
          <p:nvPr/>
        </p:nvSpPr>
        <p:spPr>
          <a:xfrm rot="5400000">
            <a:off x="7053994" y="2324274"/>
            <a:ext cx="532562" cy="616808"/>
          </a:xfrm>
          <a:prstGeom prst="rightArrow">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22220" y="844438"/>
            <a:ext cx="2578919" cy="14650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ight Arrow 12"/>
          <p:cNvSpPr/>
          <p:nvPr/>
        </p:nvSpPr>
        <p:spPr>
          <a:xfrm>
            <a:off x="5225144" y="1251383"/>
            <a:ext cx="532562" cy="616808"/>
          </a:xfrm>
          <a:prstGeom prst="rightArrow">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Tree>
    <p:extLst>
      <p:ext uri="{BB962C8B-B14F-4D97-AF65-F5344CB8AC3E}">
        <p14:creationId xmlns:p14="http://schemas.microsoft.com/office/powerpoint/2010/main" val="3400615052"/>
      </p:ext>
    </p:extLst>
  </p:cSld>
  <p:clrMapOvr>
    <a:masterClrMapping/>
  </p:clrMapOvr>
  <mc:AlternateContent xmlns:mc="http://schemas.openxmlformats.org/markup-compatibility/2006" xmlns:p14="http://schemas.microsoft.com/office/powerpoint/2010/main">
    <mc:Choice Requires="p14">
      <p:transition spd="slow" p14:dur="2000" advTm="21914"/>
    </mc:Choice>
    <mc:Fallback xmlns="">
      <p:transition spd="slow" advTm="21914"/>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6"/>
          <p:cNvSpPr>
            <a:spLocks noGrp="1" noChangeArrowheads="1"/>
          </p:cNvSpPr>
          <p:nvPr>
            <p:ph type="title"/>
          </p:nvPr>
        </p:nvSpPr>
        <p:spPr>
          <a:xfrm>
            <a:off x="241300" y="314981"/>
            <a:ext cx="8458200" cy="610791"/>
          </a:xfrm>
        </p:spPr>
        <p:txBody>
          <a:bodyPr/>
          <a:lstStyle/>
          <a:p>
            <a:r>
              <a:rPr lang="en-US" altLang="en-US" sz="2800" dirty="0"/>
              <a:t>What are concerns for a power supply PCB layout?</a:t>
            </a:r>
          </a:p>
        </p:txBody>
      </p:sp>
      <p:sp>
        <p:nvSpPr>
          <p:cNvPr id="3" name="Content Placeholder 2"/>
          <p:cNvSpPr>
            <a:spLocks noGrp="1"/>
          </p:cNvSpPr>
          <p:nvPr>
            <p:ph sz="half" idx="1"/>
          </p:nvPr>
        </p:nvSpPr>
        <p:spPr>
          <a:xfrm>
            <a:off x="342900" y="1097216"/>
            <a:ext cx="4157663" cy="3519488"/>
          </a:xfrm>
        </p:spPr>
        <p:txBody>
          <a:bodyPr/>
          <a:lstStyle/>
          <a:p>
            <a:r>
              <a:rPr lang="en-US"/>
              <a:t>Safety</a:t>
            </a:r>
          </a:p>
          <a:p>
            <a:r>
              <a:rPr lang="en-US"/>
              <a:t>EMI</a:t>
            </a:r>
          </a:p>
          <a:p>
            <a:r>
              <a:rPr lang="en-US"/>
              <a:t>Parasitic inductance</a:t>
            </a:r>
          </a:p>
          <a:p>
            <a:r>
              <a:rPr lang="en-US"/>
              <a:t>Parasitic capacitance</a:t>
            </a:r>
          </a:p>
          <a:p>
            <a:r>
              <a:rPr lang="en-US"/>
              <a:t>Parasitic resistance</a:t>
            </a:r>
            <a:endParaRPr lang="en-US" dirty="0"/>
          </a:p>
        </p:txBody>
      </p:sp>
      <p:sp>
        <p:nvSpPr>
          <p:cNvPr id="4" name="Content Placeholder 3"/>
          <p:cNvSpPr>
            <a:spLocks noGrp="1"/>
          </p:cNvSpPr>
          <p:nvPr>
            <p:ph sz="half" idx="2"/>
          </p:nvPr>
        </p:nvSpPr>
        <p:spPr>
          <a:xfrm>
            <a:off x="4643438" y="1097216"/>
            <a:ext cx="4157662" cy="3519488"/>
          </a:xfrm>
        </p:spPr>
        <p:txBody>
          <a:bodyPr/>
          <a:lstStyle/>
          <a:p>
            <a:r>
              <a:rPr lang="en-US"/>
              <a:t>Thermal performance</a:t>
            </a:r>
          </a:p>
          <a:p>
            <a:r>
              <a:rPr lang="en-US"/>
              <a:t>High dv/dt</a:t>
            </a:r>
          </a:p>
          <a:p>
            <a:r>
              <a:rPr lang="en-US"/>
              <a:t>High di/dt</a:t>
            </a:r>
          </a:p>
          <a:p>
            <a:r>
              <a:rPr lang="en-US"/>
              <a:t>Grounding</a:t>
            </a:r>
          </a:p>
          <a:p>
            <a:r>
              <a:rPr lang="en-US"/>
              <a:t>Noise</a:t>
            </a:r>
            <a:endParaRPr lang="en-US" dirty="0"/>
          </a:p>
        </p:txBody>
      </p:sp>
    </p:spTree>
    <p:custDataLst>
      <p:tags r:id="rId1"/>
    </p:custDataLst>
    <p:extLst>
      <p:ext uri="{BB962C8B-B14F-4D97-AF65-F5344CB8AC3E}">
        <p14:creationId xmlns:p14="http://schemas.microsoft.com/office/powerpoint/2010/main" val="3393270187"/>
      </p:ext>
    </p:extLst>
  </p:cSld>
  <p:clrMapOvr>
    <a:masterClrMapping/>
  </p:clrMapOvr>
  <mc:AlternateContent xmlns:mc="http://schemas.openxmlformats.org/markup-compatibility/2006" xmlns:p14="http://schemas.microsoft.com/office/powerpoint/2010/main">
    <mc:Choice Requires="p14">
      <p:transition p14:dur="10" advTm="110593"/>
    </mc:Choice>
    <mc:Fallback xmlns="">
      <p:transition advTm="11059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fade">
                                      <p:cBhvr>
                                        <p:cTn id="27" dur="500"/>
                                        <p:tgtEl>
                                          <p:spTgt spid="4">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Effect transition="in" filter="fade">
                                      <p:cBhvr>
                                        <p:cTn id="31" dur="500"/>
                                        <p:tgtEl>
                                          <p:spTgt spid="4">
                                            <p:txEl>
                                              <p:pRg st="1" end="1"/>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Effect transition="in" filter="fade">
                                      <p:cBhvr>
                                        <p:cTn id="35" dur="500"/>
                                        <p:tgtEl>
                                          <p:spTgt spid="4">
                                            <p:txEl>
                                              <p:pRg st="2" end="2"/>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animEffect transition="in" filter="fade">
                                      <p:cBhvr>
                                        <p:cTn id="39" dur="500"/>
                                        <p:tgtEl>
                                          <p:spTgt spid="4">
                                            <p:txEl>
                                              <p:pRg st="3" end="3"/>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animEffect transition="in" filter="fade">
                                      <p:cBhvr>
                                        <p:cTn id="4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585" y="940542"/>
            <a:ext cx="8554365" cy="3713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2626819" y="1279219"/>
            <a:ext cx="595035" cy="369332"/>
          </a:xfrm>
          <a:prstGeom prst="rect">
            <a:avLst/>
          </a:prstGeom>
          <a:noFill/>
        </p:spPr>
        <p:txBody>
          <a:bodyPr wrap="none" rtlCol="0">
            <a:spAutoFit/>
          </a:bodyPr>
          <a:lstStyle/>
          <a:p>
            <a:r>
              <a:rPr lang="en-US" b="1" dirty="0">
                <a:solidFill>
                  <a:schemeClr val="tx2"/>
                </a:solidFill>
              </a:rPr>
              <a:t>EMI</a:t>
            </a:r>
          </a:p>
        </p:txBody>
      </p:sp>
      <p:sp>
        <p:nvSpPr>
          <p:cNvPr id="12" name="TextBox 11"/>
          <p:cNvSpPr txBox="1"/>
          <p:nvPr/>
        </p:nvSpPr>
        <p:spPr>
          <a:xfrm>
            <a:off x="6489293" y="1840771"/>
            <a:ext cx="671979" cy="369332"/>
          </a:xfrm>
          <a:prstGeom prst="rect">
            <a:avLst/>
          </a:prstGeom>
          <a:noFill/>
        </p:spPr>
        <p:txBody>
          <a:bodyPr wrap="none" rtlCol="0">
            <a:spAutoFit/>
          </a:bodyPr>
          <a:lstStyle/>
          <a:p>
            <a:r>
              <a:rPr lang="en-US" b="1" dirty="0">
                <a:solidFill>
                  <a:schemeClr val="tx2"/>
                </a:solidFill>
              </a:rPr>
              <a:t>di/dt</a:t>
            </a:r>
          </a:p>
        </p:txBody>
      </p:sp>
      <p:sp>
        <p:nvSpPr>
          <p:cNvPr id="13" name="TextBox 12"/>
          <p:cNvSpPr txBox="1"/>
          <p:nvPr/>
        </p:nvSpPr>
        <p:spPr>
          <a:xfrm>
            <a:off x="901890" y="1179933"/>
            <a:ext cx="877163" cy="369332"/>
          </a:xfrm>
          <a:prstGeom prst="rect">
            <a:avLst/>
          </a:prstGeom>
          <a:noFill/>
        </p:spPr>
        <p:txBody>
          <a:bodyPr wrap="none" rtlCol="0">
            <a:spAutoFit/>
          </a:bodyPr>
          <a:lstStyle/>
          <a:p>
            <a:r>
              <a:rPr lang="en-US" b="1" dirty="0">
                <a:solidFill>
                  <a:schemeClr val="tx2"/>
                </a:solidFill>
              </a:rPr>
              <a:t>Safety</a:t>
            </a:r>
          </a:p>
        </p:txBody>
      </p:sp>
      <p:sp>
        <p:nvSpPr>
          <p:cNvPr id="14" name="TextBox 13"/>
          <p:cNvSpPr txBox="1"/>
          <p:nvPr/>
        </p:nvSpPr>
        <p:spPr>
          <a:xfrm>
            <a:off x="6969199" y="3279580"/>
            <a:ext cx="1082348" cy="369332"/>
          </a:xfrm>
          <a:prstGeom prst="rect">
            <a:avLst/>
          </a:prstGeom>
          <a:noFill/>
        </p:spPr>
        <p:txBody>
          <a:bodyPr wrap="none" rtlCol="0">
            <a:spAutoFit/>
          </a:bodyPr>
          <a:lstStyle/>
          <a:p>
            <a:r>
              <a:rPr lang="en-US" b="1" dirty="0">
                <a:solidFill>
                  <a:schemeClr val="tx2"/>
                </a:solidFill>
              </a:rPr>
              <a:t>Thermal</a:t>
            </a:r>
          </a:p>
        </p:txBody>
      </p:sp>
      <p:sp>
        <p:nvSpPr>
          <p:cNvPr id="15" name="TextBox 14"/>
          <p:cNvSpPr txBox="1"/>
          <p:nvPr/>
        </p:nvSpPr>
        <p:spPr>
          <a:xfrm>
            <a:off x="5928495" y="1329710"/>
            <a:ext cx="736099" cy="369332"/>
          </a:xfrm>
          <a:prstGeom prst="rect">
            <a:avLst/>
          </a:prstGeom>
          <a:noFill/>
        </p:spPr>
        <p:txBody>
          <a:bodyPr wrap="none" rtlCol="0">
            <a:spAutoFit/>
          </a:bodyPr>
          <a:lstStyle/>
          <a:p>
            <a:r>
              <a:rPr lang="en-US" b="1" dirty="0">
                <a:solidFill>
                  <a:schemeClr val="tx2"/>
                </a:solidFill>
              </a:rPr>
              <a:t>dv/dt</a:t>
            </a:r>
          </a:p>
        </p:txBody>
      </p:sp>
      <p:sp>
        <p:nvSpPr>
          <p:cNvPr id="16" name="TextBox 15"/>
          <p:cNvSpPr txBox="1"/>
          <p:nvPr/>
        </p:nvSpPr>
        <p:spPr>
          <a:xfrm>
            <a:off x="4378418" y="977130"/>
            <a:ext cx="1556836" cy="369332"/>
          </a:xfrm>
          <a:prstGeom prst="rect">
            <a:avLst/>
          </a:prstGeom>
          <a:noFill/>
        </p:spPr>
        <p:txBody>
          <a:bodyPr wrap="none" rtlCol="0">
            <a:spAutoFit/>
          </a:bodyPr>
          <a:lstStyle/>
          <a:p>
            <a:r>
              <a:rPr lang="en-US" b="1" dirty="0">
                <a:solidFill>
                  <a:schemeClr val="tx2"/>
                </a:solidFill>
              </a:rPr>
              <a:t>High current</a:t>
            </a:r>
          </a:p>
        </p:txBody>
      </p:sp>
      <p:sp>
        <p:nvSpPr>
          <p:cNvPr id="18" name="TextBox 17"/>
          <p:cNvSpPr txBox="1"/>
          <p:nvPr/>
        </p:nvSpPr>
        <p:spPr>
          <a:xfrm>
            <a:off x="5774235" y="2624696"/>
            <a:ext cx="1364476" cy="369332"/>
          </a:xfrm>
          <a:prstGeom prst="rect">
            <a:avLst/>
          </a:prstGeom>
          <a:noFill/>
        </p:spPr>
        <p:txBody>
          <a:bodyPr wrap="none" rtlCol="0">
            <a:spAutoFit/>
          </a:bodyPr>
          <a:lstStyle/>
          <a:p>
            <a:r>
              <a:rPr lang="en-US" b="1" dirty="0">
                <a:solidFill>
                  <a:schemeClr val="tx2"/>
                </a:solidFill>
              </a:rPr>
              <a:t>Grounding</a:t>
            </a:r>
          </a:p>
        </p:txBody>
      </p:sp>
      <p:sp>
        <p:nvSpPr>
          <p:cNvPr id="8" name="Rectangle 7"/>
          <p:cNvSpPr/>
          <p:nvPr/>
        </p:nvSpPr>
        <p:spPr>
          <a:xfrm>
            <a:off x="2537170" y="4296510"/>
            <a:ext cx="6272551" cy="369332"/>
          </a:xfrm>
          <a:prstGeom prst="rect">
            <a:avLst/>
          </a:prstGeom>
        </p:spPr>
        <p:txBody>
          <a:bodyPr wrap="square">
            <a:spAutoFit/>
          </a:bodyPr>
          <a:lstStyle/>
          <a:p>
            <a:r>
              <a:rPr lang="en-US" altLang="en-US" u="sng" dirty="0"/>
              <a:t>Understand the circuit, including the parasitic components! </a:t>
            </a:r>
            <a:endParaRPr lang="en-IE" u="sng" dirty="0"/>
          </a:p>
        </p:txBody>
      </p:sp>
      <p:sp>
        <p:nvSpPr>
          <p:cNvPr id="2" name="Rectangle 1"/>
          <p:cNvSpPr/>
          <p:nvPr/>
        </p:nvSpPr>
        <p:spPr>
          <a:xfrm>
            <a:off x="4301379" y="317322"/>
            <a:ext cx="3468031" cy="307777"/>
          </a:xfrm>
          <a:prstGeom prst="rect">
            <a:avLst/>
          </a:prstGeom>
        </p:spPr>
        <p:txBody>
          <a:bodyPr wrap="square">
            <a:spAutoFit/>
          </a:bodyPr>
          <a:lstStyle/>
          <a:p>
            <a:pPr marL="0" indent="0">
              <a:buNone/>
            </a:pPr>
            <a:r>
              <a:rPr lang="en-IE" sz="1400" dirty="0">
                <a:latin typeface="+mn-lt"/>
              </a:rPr>
              <a:t>TIDA-00443 using UCC28180 PFC controller</a:t>
            </a:r>
            <a:endParaRPr lang="en-US" altLang="en-US" sz="1400" dirty="0">
              <a:latin typeface="+mn-lt"/>
            </a:endParaRPr>
          </a:p>
        </p:txBody>
      </p:sp>
      <p:sp>
        <p:nvSpPr>
          <p:cNvPr id="17" name="Title 1"/>
          <p:cNvSpPr>
            <a:spLocks noGrp="1"/>
          </p:cNvSpPr>
          <p:nvPr>
            <p:ph type="title"/>
          </p:nvPr>
        </p:nvSpPr>
        <p:spPr>
          <a:xfrm>
            <a:off x="231775" y="107163"/>
            <a:ext cx="8458200" cy="610791"/>
          </a:xfrm>
        </p:spPr>
        <p:txBody>
          <a:bodyPr/>
          <a:lstStyle/>
          <a:p>
            <a:r>
              <a:rPr lang="en-US" sz="2800" dirty="0"/>
              <a:t>The schematic</a:t>
            </a:r>
          </a:p>
        </p:txBody>
      </p:sp>
    </p:spTree>
    <p:custDataLst>
      <p:tags r:id="rId1"/>
    </p:custDataLst>
    <p:extLst>
      <p:ext uri="{BB962C8B-B14F-4D97-AF65-F5344CB8AC3E}">
        <p14:creationId xmlns:p14="http://schemas.microsoft.com/office/powerpoint/2010/main" val="154147798"/>
      </p:ext>
    </p:extLst>
  </p:cSld>
  <p:clrMapOvr>
    <a:masterClrMapping/>
  </p:clrMapOvr>
  <mc:AlternateContent xmlns:mc="http://schemas.openxmlformats.org/markup-compatibility/2006" xmlns:p14="http://schemas.microsoft.com/office/powerpoint/2010/main">
    <mc:Choice Requires="p14">
      <p:transition spd="slow" p14:dur="2000" advTm="114985"/>
    </mc:Choice>
    <mc:Fallback xmlns="">
      <p:transition spd="slow" advTm="11498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14" grpId="0"/>
      <p:bldP spid="15" grpId="0"/>
      <p:bldP spid="16" grpId="0"/>
      <p:bldP spid="18"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Group 375"/>
          <p:cNvGraphicFramePr>
            <a:graphicFrameLocks/>
          </p:cNvGraphicFramePr>
          <p:nvPr>
            <p:extLst>
              <p:ext uri="{D42A27DB-BD31-4B8C-83A1-F6EECF244321}">
                <p14:modId xmlns:p14="http://schemas.microsoft.com/office/powerpoint/2010/main" val="3141691082"/>
              </p:ext>
            </p:extLst>
          </p:nvPr>
        </p:nvGraphicFramePr>
        <p:xfrm>
          <a:off x="503375" y="1395276"/>
          <a:ext cx="3886200" cy="2286000"/>
        </p:xfrm>
        <a:graphic>
          <a:graphicData uri="http://schemas.openxmlformats.org/drawingml/2006/table">
            <a:tbl>
              <a:tblPr/>
              <a:tblGrid>
                <a:gridCol w="175260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tblGrid>
              <a:tr h="289322">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Calibri" panose="020F0502020204030204" pitchFamily="34" charset="0"/>
                        </a:rPr>
                        <a:t>Material</a:t>
                      </a:r>
                      <a:endParaRPr kumimoji="0" lang="en-US" altLang="en-US" sz="1400" b="0" i="0" u="none" strike="noStrike" cap="none" normalizeH="0" baseline="0" dirty="0">
                        <a:ln>
                          <a:noFill/>
                        </a:ln>
                        <a:solidFill>
                          <a:schemeClr val="tx1"/>
                        </a:solidFill>
                        <a:effectLst/>
                        <a:latin typeface="+mj-lt"/>
                        <a:cs typeface="Calibri" panose="020F0502020204030204" pitchFamily="34" charset="0"/>
                      </a:endParaRP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Calibri" panose="020F0502020204030204" pitchFamily="34" charset="0"/>
                        </a:rPr>
                        <a:t>m</a:t>
                      </a:r>
                      <a:r>
                        <a:rPr lang="el-GR" altLang="en-US" sz="1600" kern="1200" dirty="0">
                          <a:solidFill>
                            <a:schemeClr val="tx1"/>
                          </a:solidFill>
                          <a:latin typeface="Arial" pitchFamily="34" charset="0"/>
                          <a:ea typeface="+mn-ea"/>
                          <a:cs typeface="+mn-cs"/>
                        </a:rPr>
                        <a:t>Ω</a:t>
                      </a:r>
                      <a:r>
                        <a:rPr kumimoji="0" lang="en-US" altLang="en-US" sz="1400" b="1" i="0" u="none" strike="noStrike" cap="none" normalizeH="0" baseline="0" dirty="0">
                          <a:ln>
                            <a:noFill/>
                          </a:ln>
                          <a:solidFill>
                            <a:schemeClr val="tx1"/>
                          </a:solidFill>
                          <a:effectLst/>
                          <a:latin typeface="+mj-lt"/>
                          <a:cs typeface="Calibri" panose="020F0502020204030204" pitchFamily="34" charset="0"/>
                        </a:rPr>
                        <a:t>-cm</a:t>
                      </a:r>
                      <a:endParaRPr kumimoji="0" lang="en-US" altLang="en-US" sz="1400" b="0" i="0" u="none" strike="noStrike" cap="none" normalizeH="0" baseline="0" dirty="0">
                        <a:ln>
                          <a:noFill/>
                        </a:ln>
                        <a:solidFill>
                          <a:schemeClr val="tx1"/>
                        </a:solidFill>
                        <a:effectLst/>
                        <a:latin typeface="+mj-lt"/>
                        <a:cs typeface="Calibri" panose="020F0502020204030204" pitchFamily="34" charset="0"/>
                      </a:endParaRP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mj-lt"/>
                          <a:cs typeface="Calibri" panose="020F0502020204030204" pitchFamily="34" charset="0"/>
                        </a:rPr>
                        <a:t>m</a:t>
                      </a:r>
                      <a:r>
                        <a:rPr lang="el-GR" altLang="en-US" sz="1600" kern="1200" dirty="0">
                          <a:solidFill>
                            <a:schemeClr val="tx1"/>
                          </a:solidFill>
                          <a:latin typeface="Arial" pitchFamily="34" charset="0"/>
                          <a:ea typeface="+mn-ea"/>
                          <a:cs typeface="+mn-cs"/>
                        </a:rPr>
                        <a:t>Ω</a:t>
                      </a:r>
                      <a:r>
                        <a:rPr kumimoji="0" lang="en-US" altLang="en-US" sz="1400" b="1" i="0" u="none" strike="noStrike" cap="none" normalizeH="0" baseline="0" dirty="0">
                          <a:ln>
                            <a:noFill/>
                          </a:ln>
                          <a:solidFill>
                            <a:schemeClr val="tx1"/>
                          </a:solidFill>
                          <a:effectLst/>
                          <a:latin typeface="+mj-lt"/>
                          <a:cs typeface="Calibri" panose="020F0502020204030204" pitchFamily="34" charset="0"/>
                        </a:rPr>
                        <a:t>-in</a:t>
                      </a:r>
                      <a:endParaRPr kumimoji="0" lang="en-US" altLang="en-US" sz="1400" b="0" i="0" u="none" strike="noStrike" cap="none" normalizeH="0" baseline="0" dirty="0">
                        <a:ln>
                          <a:noFill/>
                        </a:ln>
                        <a:solidFill>
                          <a:schemeClr val="tx1"/>
                        </a:solidFill>
                        <a:effectLst/>
                        <a:latin typeface="+mj-lt"/>
                        <a:cs typeface="Calibri" panose="020F0502020204030204" pitchFamily="34" charset="0"/>
                      </a:endParaRP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274320">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Copper</a:t>
                      </a: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1.70</a:t>
                      </a: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0.67</a:t>
                      </a: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274320">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Gold</a:t>
                      </a: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2.2</a:t>
                      </a: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0.87</a:t>
                      </a: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274320">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Lead</a:t>
                      </a: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22.0</a:t>
                      </a: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8.66</a:t>
                      </a: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274320">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Silver</a:t>
                      </a: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1.5</a:t>
                      </a: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0.59</a:t>
                      </a: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274320">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Silver (plated)</a:t>
                      </a: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1.8</a:t>
                      </a: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0.71</a:t>
                      </a: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274320">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Tin -lead</a:t>
                      </a: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15</a:t>
                      </a: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5.91</a:t>
                      </a: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274320">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Tin (plated)</a:t>
                      </a:r>
                    </a:p>
                  </a:txBody>
                  <a:tcPr marT="34290" marB="34290" anchor="ctr" horzOverflow="overflow">
                    <a:lnL w="12699"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11</a:t>
                      </a:r>
                    </a:p>
                  </a:txBody>
                  <a:tcPr marT="34290" marB="34290"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342900" indent="-342900" algn="l">
                        <a:spcBef>
                          <a:spcPct val="20000"/>
                        </a:spcBef>
                        <a:buFont typeface="Wingdings" pitchFamily="2" charset="2"/>
                        <a:defRPr sz="2000">
                          <a:solidFill>
                            <a:schemeClr val="tx1"/>
                          </a:solidFill>
                          <a:latin typeface="Arial" pitchFamily="34" charset="0"/>
                        </a:defRPr>
                      </a:lvl1pPr>
                      <a:lvl2pPr marL="742950" indent="-285750" algn="l">
                        <a:spcBef>
                          <a:spcPct val="20000"/>
                        </a:spcBef>
                        <a:buSzPct val="75000"/>
                        <a:buFont typeface="Wingdings" pitchFamily="2" charset="2"/>
                        <a:defRPr>
                          <a:solidFill>
                            <a:schemeClr val="tx1"/>
                          </a:solidFill>
                          <a:latin typeface="Arial" pitchFamily="34" charset="0"/>
                        </a:defRPr>
                      </a:lvl2pPr>
                      <a:lvl3pPr marL="1085850" indent="-228600" algn="l">
                        <a:spcBef>
                          <a:spcPct val="20000"/>
                        </a:spcBef>
                        <a:buFont typeface="Wingdings" pitchFamily="2" charset="2"/>
                        <a:defRPr sz="1400">
                          <a:solidFill>
                            <a:schemeClr val="tx1"/>
                          </a:solidFill>
                          <a:latin typeface="Arial" pitchFamily="34" charset="0"/>
                        </a:defRPr>
                      </a:lvl3pPr>
                      <a:lvl4pPr marL="1428750" indent="-228600" algn="l">
                        <a:spcBef>
                          <a:spcPct val="20000"/>
                        </a:spcBef>
                        <a:buSzPct val="50000"/>
                        <a:buFont typeface="ZapfDingbats BT" charset="2"/>
                        <a:defRPr sz="1400">
                          <a:solidFill>
                            <a:schemeClr val="tx1"/>
                          </a:solidFill>
                          <a:latin typeface="Arial" pitchFamily="34" charset="0"/>
                        </a:defRPr>
                      </a:lvl4pPr>
                      <a:lvl5pPr marL="1771650" indent="-228600" algn="l">
                        <a:spcBef>
                          <a:spcPct val="20000"/>
                        </a:spcBef>
                        <a:defRPr sz="1200">
                          <a:solidFill>
                            <a:schemeClr val="tx1"/>
                          </a:solidFill>
                          <a:latin typeface="Arial" pitchFamily="34" charset="0"/>
                        </a:defRPr>
                      </a:lvl5pPr>
                      <a:lvl6pPr marL="2228850" indent="-228600" eaLnBrk="0" fontAlgn="base" hangingPunct="0">
                        <a:spcBef>
                          <a:spcPct val="20000"/>
                        </a:spcBef>
                        <a:spcAft>
                          <a:spcPct val="0"/>
                        </a:spcAft>
                        <a:defRPr sz="1200">
                          <a:solidFill>
                            <a:schemeClr val="tx1"/>
                          </a:solidFill>
                          <a:latin typeface="Arial" pitchFamily="34" charset="0"/>
                        </a:defRPr>
                      </a:lvl6pPr>
                      <a:lvl7pPr marL="2686050" indent="-228600" eaLnBrk="0" fontAlgn="base" hangingPunct="0">
                        <a:spcBef>
                          <a:spcPct val="20000"/>
                        </a:spcBef>
                        <a:spcAft>
                          <a:spcPct val="0"/>
                        </a:spcAft>
                        <a:defRPr sz="1200">
                          <a:solidFill>
                            <a:schemeClr val="tx1"/>
                          </a:solidFill>
                          <a:latin typeface="Arial" pitchFamily="34" charset="0"/>
                        </a:defRPr>
                      </a:lvl7pPr>
                      <a:lvl8pPr marL="3143250" indent="-228600" eaLnBrk="0" fontAlgn="base" hangingPunct="0">
                        <a:spcBef>
                          <a:spcPct val="20000"/>
                        </a:spcBef>
                        <a:spcAft>
                          <a:spcPct val="0"/>
                        </a:spcAft>
                        <a:defRPr sz="1200">
                          <a:solidFill>
                            <a:schemeClr val="tx1"/>
                          </a:solidFill>
                          <a:latin typeface="Arial" pitchFamily="34" charset="0"/>
                        </a:defRPr>
                      </a:lvl8pPr>
                      <a:lvl9pPr marL="3600450" indent="-228600" eaLnBrk="0" fontAlgn="base" hangingPunct="0">
                        <a:spcBef>
                          <a:spcPct val="20000"/>
                        </a:spcBef>
                        <a:spcAft>
                          <a:spcPct val="0"/>
                        </a:spcAft>
                        <a:defRPr sz="1200">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j-lt"/>
                          <a:cs typeface="Calibri" panose="020F0502020204030204" pitchFamily="34" charset="0"/>
                        </a:rPr>
                        <a:t>4.33</a:t>
                      </a:r>
                    </a:p>
                  </a:txBody>
                  <a:tcPr marT="34290" marB="34290" anchor="ctr" horzOverflow="overflow">
                    <a:lnL w="12700" cap="flat" cmpd="sng" algn="ctr">
                      <a:solidFill>
                        <a:srgbClr val="000000"/>
                      </a:solidFill>
                      <a:prstDash val="solid"/>
                      <a:round/>
                      <a:headEnd type="none" w="sm" len="sm"/>
                      <a:tailEnd type="none" w="sm" len="sm"/>
                    </a:lnL>
                    <a:lnR w="12699"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bl>
          </a:graphicData>
        </a:graphic>
      </p:graphicFrame>
      <mc:AlternateContent xmlns:mc="http://schemas.openxmlformats.org/markup-compatibility/2006" xmlns:a14="http://schemas.microsoft.com/office/drawing/2010/main">
        <mc:Choice Requires="a14">
          <p:sp>
            <p:nvSpPr>
              <p:cNvPr id="9" name="TextBox 8"/>
              <p:cNvSpPr txBox="1"/>
              <p:nvPr/>
            </p:nvSpPr>
            <p:spPr>
              <a:xfrm>
                <a:off x="5034679" y="1436673"/>
                <a:ext cx="1076770" cy="61645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𝑅</m:t>
                      </m:r>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ea typeface="Cambria Math"/>
                            </a:rPr>
                            <m:t>𝜌</m:t>
                          </m:r>
                          <m:r>
                            <a:rPr lang="en-US" b="0" i="1" smtClean="0">
                              <a:latin typeface="Cambria Math"/>
                              <a:ea typeface="Cambria Math"/>
                            </a:rPr>
                            <m:t>∙</m:t>
                          </m:r>
                          <m:r>
                            <a:rPr lang="en-US" b="0" i="1" smtClean="0">
                              <a:latin typeface="Cambria Math"/>
                              <a:ea typeface="Cambria Math"/>
                            </a:rPr>
                            <m:t>𝑙</m:t>
                          </m:r>
                        </m:num>
                        <m:den>
                          <m:r>
                            <a:rPr lang="en-US" b="0" i="1" smtClean="0">
                              <a:latin typeface="Cambria Math"/>
                            </a:rPr>
                            <m:t>𝐴</m:t>
                          </m:r>
                        </m:den>
                      </m:f>
                    </m:oMath>
                  </m:oMathPara>
                </a14:m>
                <a:endParaRPr lang="en-US" dirty="0"/>
              </a:p>
            </p:txBody>
          </p:sp>
        </mc:Choice>
        <mc:Fallback xmlns="">
          <p:sp>
            <p:nvSpPr>
              <p:cNvPr id="9" name="TextBox 8"/>
              <p:cNvSpPr txBox="1">
                <a:spLocks noRot="1" noChangeAspect="1" noMove="1" noResize="1" noEditPoints="1" noAdjustHandles="1" noChangeArrowheads="1" noChangeShapeType="1" noTextEdit="1"/>
              </p:cNvSpPr>
              <p:nvPr/>
            </p:nvSpPr>
            <p:spPr>
              <a:xfrm>
                <a:off x="5034679" y="1436673"/>
                <a:ext cx="1076770" cy="616451"/>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4745365" y="2334539"/>
                <a:ext cx="178324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a:ea typeface="Cambria Math"/>
                        </a:rPr>
                        <m:t>𝜌</m:t>
                      </m:r>
                      <m:r>
                        <a:rPr lang="en-US" b="0" i="1" smtClean="0">
                          <a:latin typeface="Cambria Math"/>
                          <a:ea typeface="Cambria Math"/>
                        </a:rPr>
                        <m:t>=</m:t>
                      </m:r>
                      <m:r>
                        <a:rPr lang="en-US" b="0" i="1" smtClean="0">
                          <a:latin typeface="Cambria Math"/>
                          <a:ea typeface="Cambria Math"/>
                        </a:rPr>
                        <m:t>𝑟𝑒𝑠𝑖𝑠𝑡𝑖𝑣𝑖𝑡𝑦</m:t>
                      </m:r>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4745365" y="2334539"/>
                <a:ext cx="1783245" cy="369332"/>
              </a:xfrm>
              <a:prstGeom prst="rect">
                <a:avLst/>
              </a:prstGeom>
              <a:blipFill rotWithShape="1">
                <a:blip r:embed="rId5"/>
                <a:stretch>
                  <a:fillRect b="-13115"/>
                </a:stretch>
              </a:blipFill>
            </p:spPr>
            <p:txBody>
              <a:bodyPr/>
              <a:lstStyle/>
              <a:p>
                <a:r>
                  <a:rPr lang="en-US">
                    <a:noFill/>
                  </a:rPr>
                  <a:t> </a:t>
                </a:r>
              </a:p>
            </p:txBody>
          </p:sp>
        </mc:Fallback>
      </mc:AlternateContent>
      <p:sp>
        <p:nvSpPr>
          <p:cNvPr id="11" name="Rectangle 10"/>
          <p:cNvSpPr/>
          <p:nvPr/>
        </p:nvSpPr>
        <p:spPr>
          <a:xfrm>
            <a:off x="400246" y="3795846"/>
            <a:ext cx="4827238" cy="369332"/>
          </a:xfrm>
          <a:prstGeom prst="rect">
            <a:avLst/>
          </a:prstGeom>
        </p:spPr>
        <p:txBody>
          <a:bodyPr wrap="square">
            <a:spAutoFit/>
          </a:bodyPr>
          <a:lstStyle/>
          <a:p>
            <a:pPr algn="ctr"/>
            <a:r>
              <a:rPr lang="el-GR" altLang="en-US" dirty="0">
                <a:latin typeface="+mn-lt"/>
              </a:rPr>
              <a:t>ρ</a:t>
            </a:r>
            <a:r>
              <a:rPr lang="en-US" altLang="en-US" dirty="0">
                <a:latin typeface="+mn-lt"/>
              </a:rPr>
              <a:t>(Cu) = 0.67 m</a:t>
            </a:r>
            <a:r>
              <a:rPr lang="el-GR" altLang="en-US" dirty="0">
                <a:latin typeface="+mn-lt"/>
              </a:rPr>
              <a:t>Ω</a:t>
            </a:r>
            <a:r>
              <a:rPr lang="en-US" altLang="en-US" dirty="0">
                <a:latin typeface="+mn-lt"/>
              </a:rPr>
              <a:t>-in at 25°C</a:t>
            </a:r>
          </a:p>
        </p:txBody>
      </p:sp>
      <p:sp>
        <p:nvSpPr>
          <p:cNvPr id="14" name="Rectangle 12"/>
          <p:cNvSpPr txBox="1">
            <a:spLocks noChangeArrowheads="1"/>
          </p:cNvSpPr>
          <p:nvPr/>
        </p:nvSpPr>
        <p:spPr>
          <a:xfrm>
            <a:off x="5298776" y="2925246"/>
            <a:ext cx="3310073" cy="149214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auto">
              <a:spcAft>
                <a:spcPts val="0"/>
              </a:spcAft>
              <a:buFont typeface="Arial"/>
              <a:buNone/>
            </a:pPr>
            <a:r>
              <a:rPr lang="en-US" altLang="en-US" b="1" dirty="0"/>
              <a:t>Impacts?</a:t>
            </a:r>
          </a:p>
          <a:p>
            <a:pPr lvl="1" fontAlgn="auto">
              <a:spcAft>
                <a:spcPts val="0"/>
              </a:spcAft>
            </a:pPr>
            <a:r>
              <a:rPr lang="en-US" altLang="en-US" sz="2000" b="1" dirty="0"/>
              <a:t>Regulation</a:t>
            </a:r>
          </a:p>
          <a:p>
            <a:pPr lvl="1" fontAlgn="auto">
              <a:spcAft>
                <a:spcPts val="0"/>
              </a:spcAft>
            </a:pPr>
            <a:r>
              <a:rPr lang="en-US" altLang="en-US" sz="2000" b="1" dirty="0"/>
              <a:t>Efficiency</a:t>
            </a:r>
          </a:p>
          <a:p>
            <a:pPr lvl="1" fontAlgn="auto">
              <a:spcAft>
                <a:spcPts val="0"/>
              </a:spcAft>
            </a:pPr>
            <a:r>
              <a:rPr lang="en-US" altLang="en-US" sz="2000" b="1" dirty="0"/>
              <a:t>Temperature rise</a:t>
            </a:r>
          </a:p>
        </p:txBody>
      </p:sp>
      <p:grpSp>
        <p:nvGrpSpPr>
          <p:cNvPr id="13" name="Group 12"/>
          <p:cNvGrpSpPr/>
          <p:nvPr/>
        </p:nvGrpSpPr>
        <p:grpSpPr>
          <a:xfrm>
            <a:off x="6599902" y="576923"/>
            <a:ext cx="2326927" cy="2271292"/>
            <a:chOff x="6240780" y="803140"/>
            <a:chExt cx="2686050" cy="2400300"/>
          </a:xfrm>
        </p:grpSpPr>
        <p:pic>
          <p:nvPicPr>
            <p:cNvPr id="7" name="Picture 363" descr="4_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a:xfrm>
              <a:off x="6240780" y="803140"/>
              <a:ext cx="2686050" cy="24003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xmlns:a14="http://schemas.microsoft.com/office/drawing/2010/main">
          <mc:Choice Requires="a14">
            <p:sp>
              <p:nvSpPr>
                <p:cNvPr id="16" name="TextBox 15"/>
                <p:cNvSpPr txBox="1"/>
                <p:nvPr/>
              </p:nvSpPr>
              <p:spPr>
                <a:xfrm>
                  <a:off x="7106124" y="1410696"/>
                  <a:ext cx="238488" cy="369332"/>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i="1">
                            <a:latin typeface="Cambria Math"/>
                            <a:ea typeface="Cambria Math"/>
                          </a:rPr>
                          <m:t>𝑙</m:t>
                        </m:r>
                      </m:oMath>
                    </m:oMathPara>
                  </a14:m>
                  <a:endParaRPr lang="en-US" dirty="0"/>
                </a:p>
              </p:txBody>
            </p:sp>
          </mc:Choice>
          <mc:Fallback xmlns="">
            <p:sp>
              <p:nvSpPr>
                <p:cNvPr id="16" name="TextBox 15"/>
                <p:cNvSpPr txBox="1">
                  <a:spLocks noRot="1" noChangeAspect="1" noMove="1" noResize="1" noEditPoints="1" noAdjustHandles="1" noChangeArrowheads="1" noChangeShapeType="1" noTextEdit="1"/>
                </p:cNvSpPr>
                <p:nvPr/>
              </p:nvSpPr>
              <p:spPr>
                <a:xfrm>
                  <a:off x="7106124" y="1410696"/>
                  <a:ext cx="238488" cy="369332"/>
                </a:xfrm>
                <a:prstGeom prst="rect">
                  <a:avLst/>
                </a:prstGeom>
                <a:blipFill rotWithShape="1">
                  <a:blip r:embed="rId7"/>
                  <a:stretch>
                    <a:fillRect r="-5128"/>
                  </a:stretch>
                </a:blipFill>
              </p:spPr>
              <p:txBody>
                <a:bodyPr/>
                <a:lstStyle/>
                <a:p>
                  <a:r>
                    <a:rPr lang="en-US">
                      <a:noFill/>
                    </a:rPr>
                    <a:t> </a:t>
                  </a:r>
                </a:p>
              </p:txBody>
            </p:sp>
          </mc:Fallback>
        </mc:AlternateContent>
      </p:grpSp>
      <p:sp>
        <p:nvSpPr>
          <p:cNvPr id="15" name="Title 1"/>
          <p:cNvSpPr>
            <a:spLocks noGrp="1"/>
          </p:cNvSpPr>
          <p:nvPr>
            <p:ph type="title"/>
          </p:nvPr>
        </p:nvSpPr>
        <p:spPr>
          <a:xfrm>
            <a:off x="231775" y="752179"/>
            <a:ext cx="8867518" cy="496842"/>
          </a:xfrm>
        </p:spPr>
        <p:txBody>
          <a:bodyPr>
            <a:noAutofit/>
          </a:bodyPr>
          <a:lstStyle/>
          <a:p>
            <a:r>
              <a:rPr lang="en-US" sz="2000" dirty="0">
                <a:solidFill>
                  <a:schemeClr val="tx1"/>
                </a:solidFill>
              </a:rPr>
              <a:t>You mean copper is not a perfect conductor?</a:t>
            </a:r>
          </a:p>
        </p:txBody>
      </p:sp>
      <mc:AlternateContent xmlns:mc="http://schemas.openxmlformats.org/markup-compatibility/2006" xmlns:a14="http://schemas.microsoft.com/office/drawing/2010/main">
        <mc:Choice Requires="a14">
          <p:sp>
            <p:nvSpPr>
              <p:cNvPr id="12" name="TextBox 11"/>
              <p:cNvSpPr txBox="1"/>
              <p:nvPr/>
            </p:nvSpPr>
            <p:spPr>
              <a:xfrm>
                <a:off x="297118" y="4189027"/>
                <a:ext cx="5033494" cy="45672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ea typeface="Cambria Math"/>
                            </a:rPr>
                          </m:ctrlPr>
                        </m:sSubPr>
                        <m:e>
                          <m:r>
                            <a:rPr lang="en-US" b="0" i="1" smtClean="0">
                              <a:latin typeface="Cambria Math"/>
                              <a:ea typeface="Cambria Math"/>
                            </a:rPr>
                            <m:t>𝑇𝐶𝑅</m:t>
                          </m:r>
                        </m:e>
                        <m:sub>
                          <m:r>
                            <a:rPr lang="en-US" b="0" i="1" smtClean="0">
                              <a:latin typeface="Cambria Math"/>
                              <a:ea typeface="Cambria Math"/>
                            </a:rPr>
                            <m:t>𝐶𝑢</m:t>
                          </m:r>
                        </m:sub>
                      </m:sSub>
                      <m:r>
                        <a:rPr lang="en-US" b="0" i="1" smtClean="0">
                          <a:latin typeface="Cambria Math"/>
                          <a:ea typeface="Cambria Math"/>
                        </a:rPr>
                        <m:t>≈4000 </m:t>
                      </m:r>
                      <m:f>
                        <m:fPr>
                          <m:type m:val="skw"/>
                          <m:ctrlPr>
                            <a:rPr lang="en-US" b="0" i="1" smtClean="0">
                              <a:latin typeface="Cambria Math" panose="02040503050406030204" pitchFamily="18" charset="0"/>
                              <a:ea typeface="Cambria Math"/>
                            </a:rPr>
                          </m:ctrlPr>
                        </m:fPr>
                        <m:num>
                          <m:r>
                            <a:rPr lang="en-US" b="0" i="1" smtClean="0">
                              <a:latin typeface="Cambria Math"/>
                              <a:ea typeface="Cambria Math"/>
                            </a:rPr>
                            <m:t>𝑝𝑝𝑚</m:t>
                          </m:r>
                        </m:num>
                        <m:den>
                          <m:r>
                            <a:rPr lang="en-US" b="0" i="1" smtClean="0">
                              <a:latin typeface="Cambria Math"/>
                              <a:ea typeface="Cambria Math"/>
                            </a:rPr>
                            <m:t>℃</m:t>
                          </m:r>
                        </m:den>
                      </m:f>
                      <m:r>
                        <a:rPr lang="en-US" b="0" i="1" smtClean="0">
                          <a:latin typeface="Cambria Math"/>
                          <a:ea typeface="Cambria Math"/>
                        </a:rPr>
                        <m:t>  </m:t>
                      </m:r>
                      <m:d>
                        <m:dPr>
                          <m:ctrlPr>
                            <a:rPr lang="en-US" b="0" i="1" smtClean="0">
                              <a:latin typeface="Cambria Math" panose="02040503050406030204" pitchFamily="18" charset="0"/>
                              <a:ea typeface="Cambria Math"/>
                            </a:rPr>
                          </m:ctrlPr>
                        </m:dPr>
                        <m:e>
                          <m:r>
                            <a:rPr lang="en-US" b="0" i="1" smtClean="0">
                              <a:latin typeface="Cambria Math"/>
                              <a:ea typeface="Cambria Math"/>
                            </a:rPr>
                            <m:t>+40% </m:t>
                          </m:r>
                          <m:r>
                            <a:rPr lang="en-US" b="0" i="1" smtClean="0">
                              <a:latin typeface="Cambria Math"/>
                              <a:ea typeface="Cambria Math"/>
                            </a:rPr>
                            <m:t>𝑓𝑜𝑟</m:t>
                          </m:r>
                          <m:r>
                            <a:rPr lang="en-US" b="0" i="1" smtClean="0">
                              <a:latin typeface="Cambria Math"/>
                              <a:ea typeface="Cambria Math"/>
                            </a:rPr>
                            <m:t> 100℃ </m:t>
                          </m:r>
                          <m:r>
                            <a:rPr lang="en-US" b="0" i="1" smtClean="0">
                              <a:latin typeface="Cambria Math"/>
                              <a:ea typeface="Cambria Math"/>
                            </a:rPr>
                            <m:t>𝑟𝑖𝑠𝑒</m:t>
                          </m:r>
                        </m:e>
                      </m:d>
                    </m:oMath>
                  </m:oMathPara>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297118" y="4189027"/>
                <a:ext cx="5033494" cy="456728"/>
              </a:xfrm>
              <a:prstGeom prst="rect">
                <a:avLst/>
              </a:prstGeom>
              <a:blipFill rotWithShape="1">
                <a:blip r:embed="rId8"/>
                <a:stretch>
                  <a:fillRect t="-118667" b="-184000"/>
                </a:stretch>
              </a:blipFill>
            </p:spPr>
            <p:txBody>
              <a:bodyPr/>
              <a:lstStyle/>
              <a:p>
                <a:r>
                  <a:rPr lang="en-US">
                    <a:noFill/>
                  </a:rPr>
                  <a:t> </a:t>
                </a:r>
              </a:p>
            </p:txBody>
          </p:sp>
        </mc:Fallback>
      </mc:AlternateContent>
      <p:sp>
        <p:nvSpPr>
          <p:cNvPr id="17"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Parasitic resistance</a:t>
            </a:r>
            <a:endParaRPr lang="en-US" sz="2800" dirty="0">
              <a:cs typeface="Arial" panose="020B0604020202020204" pitchFamily="34" charset="0"/>
            </a:endParaRPr>
          </a:p>
        </p:txBody>
      </p:sp>
    </p:spTree>
    <p:custDataLst>
      <p:tags r:id="rId1"/>
    </p:custDataLst>
    <p:extLst>
      <p:ext uri="{BB962C8B-B14F-4D97-AF65-F5344CB8AC3E}">
        <p14:creationId xmlns:p14="http://schemas.microsoft.com/office/powerpoint/2010/main" val="2969618787"/>
      </p:ext>
    </p:extLst>
  </p:cSld>
  <p:clrMapOvr>
    <a:masterClrMapping/>
  </p:clrMapOvr>
  <mc:AlternateContent xmlns:mc="http://schemas.openxmlformats.org/markup-compatibility/2006" xmlns:p14="http://schemas.microsoft.com/office/powerpoint/2010/main">
    <mc:Choice Requires="p14">
      <p:transition spd="slow" p14:dur="2000" advTm="147693"/>
    </mc:Choice>
    <mc:Fallback xmlns="">
      <p:transition spd="slow" advTm="14769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Effect transition="in" filter="fade">
                                      <p:cBhvr>
                                        <p:cTn id="7" dur="500"/>
                                        <p:tgtEl>
                                          <p:spTgt spid="1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
                                            <p:txEl>
                                              <p:pRg st="2" end="2"/>
                                            </p:txEl>
                                          </p:spTgt>
                                        </p:tgtEl>
                                        <p:attrNameLst>
                                          <p:attrName>style.visibility</p:attrName>
                                        </p:attrNameLst>
                                      </p:cBhvr>
                                      <p:to>
                                        <p:strVal val="visible"/>
                                      </p:to>
                                    </p:set>
                                    <p:animEffect transition="in" filter="fade">
                                      <p:cBhvr>
                                        <p:cTn id="10" dur="500"/>
                                        <p:tgtEl>
                                          <p:spTgt spid="14">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animEffect transition="in" filter="fade">
                                      <p:cBhvr>
                                        <p:cTn id="13" dur="500"/>
                                        <p:tgtEl>
                                          <p:spTgt spid="14">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4" name="Rectangle 292"/>
          <p:cNvSpPr>
            <a:spLocks noChangeArrowheads="1"/>
          </p:cNvSpPr>
          <p:nvPr/>
        </p:nvSpPr>
        <p:spPr bwMode="auto">
          <a:xfrm>
            <a:off x="0" y="23221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pic>
        <p:nvPicPr>
          <p:cNvPr id="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8186" y="1046099"/>
            <a:ext cx="2918077" cy="1080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9" name="Rectangle 18"/>
          <p:cNvSpPr/>
          <p:nvPr/>
        </p:nvSpPr>
        <p:spPr>
          <a:xfrm>
            <a:off x="6592522" y="1216859"/>
            <a:ext cx="476190" cy="47619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20" name="Rectangle 19"/>
          <p:cNvSpPr/>
          <p:nvPr/>
        </p:nvSpPr>
        <p:spPr>
          <a:xfrm>
            <a:off x="6116332" y="1222138"/>
            <a:ext cx="476190" cy="47619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mc:AlternateContent xmlns:mc="http://schemas.openxmlformats.org/markup-compatibility/2006" xmlns:a14="http://schemas.microsoft.com/office/drawing/2010/main">
        <mc:Choice Requires="a14">
          <p:sp>
            <p:nvSpPr>
              <p:cNvPr id="22" name="TextBox 21"/>
              <p:cNvSpPr txBox="1"/>
              <p:nvPr/>
            </p:nvSpPr>
            <p:spPr>
              <a:xfrm>
                <a:off x="4013834" y="1947703"/>
                <a:ext cx="1531317" cy="61824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𝑅</m:t>
                      </m:r>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ea typeface="Cambria Math"/>
                            </a:rPr>
                            <m:t>𝜌</m:t>
                          </m:r>
                          <m:r>
                            <a:rPr lang="en-US" b="0" i="1" smtClean="0">
                              <a:latin typeface="Cambria Math"/>
                              <a:ea typeface="Cambria Math"/>
                            </a:rPr>
                            <m:t>∙</m:t>
                          </m:r>
                          <m:r>
                            <a:rPr lang="en-US" b="0" i="1" smtClean="0">
                              <a:latin typeface="Cambria Math"/>
                              <a:ea typeface="Cambria Math"/>
                            </a:rPr>
                            <m:t>𝑙</m:t>
                          </m:r>
                        </m:num>
                        <m:den>
                          <m:r>
                            <a:rPr lang="en-US" b="0" i="1" smtClean="0">
                              <a:latin typeface="Cambria Math"/>
                              <a:ea typeface="Cambria Math"/>
                            </a:rPr>
                            <m:t>𝑇</m:t>
                          </m:r>
                          <m:r>
                            <a:rPr lang="en-US" b="0" i="1" smtClean="0">
                              <a:latin typeface="Cambria Math"/>
                              <a:ea typeface="Cambria Math"/>
                            </a:rPr>
                            <m:t>∙</m:t>
                          </m:r>
                          <m:r>
                            <a:rPr lang="en-US" b="0" i="1" smtClean="0">
                              <a:latin typeface="Cambria Math"/>
                              <a:ea typeface="Cambria Math"/>
                            </a:rPr>
                            <m:t>𝑙</m:t>
                          </m:r>
                        </m:den>
                      </m:f>
                      <m:r>
                        <a:rPr lang="en-US">
                          <a:latin typeface="Cambria Math"/>
                          <a:ea typeface="Cambria Math"/>
                        </a:rPr>
                        <m:t>=</m:t>
                      </m:r>
                      <m:f>
                        <m:fPr>
                          <m:ctrlPr>
                            <a:rPr lang="en-US" i="1" smtClean="0">
                              <a:latin typeface="Cambria Math" panose="02040503050406030204" pitchFamily="18" charset="0"/>
                              <a:ea typeface="Cambria Math"/>
                            </a:rPr>
                          </m:ctrlPr>
                        </m:fPr>
                        <m:num>
                          <m:r>
                            <a:rPr lang="en-US" i="1">
                              <a:latin typeface="Cambria Math"/>
                              <a:ea typeface="Cambria Math"/>
                            </a:rPr>
                            <m:t>𝜌</m:t>
                          </m:r>
                        </m:num>
                        <m:den>
                          <m:r>
                            <a:rPr lang="en-US" b="0" i="1" smtClean="0">
                              <a:latin typeface="Cambria Math"/>
                              <a:ea typeface="Cambria Math"/>
                            </a:rPr>
                            <m:t>𝑇</m:t>
                          </m:r>
                        </m:den>
                      </m:f>
                    </m:oMath>
                  </m:oMathPara>
                </a14:m>
                <a:endParaRPr lang="en-US" dirty="0"/>
              </a:p>
            </p:txBody>
          </p:sp>
        </mc:Choice>
        <mc:Fallback xmlns="">
          <p:sp>
            <p:nvSpPr>
              <p:cNvPr id="22" name="TextBox 21"/>
              <p:cNvSpPr txBox="1">
                <a:spLocks noRot="1" noChangeAspect="1" noMove="1" noResize="1" noEditPoints="1" noAdjustHandles="1" noChangeArrowheads="1" noChangeShapeType="1" noTextEdit="1"/>
              </p:cNvSpPr>
              <p:nvPr/>
            </p:nvSpPr>
            <p:spPr>
              <a:xfrm>
                <a:off x="4013834" y="1947703"/>
                <a:ext cx="1531317" cy="618246"/>
              </a:xfrm>
              <a:prstGeom prst="rect">
                <a:avLst/>
              </a:prstGeom>
              <a:blipFill>
                <a:blip r:embed="rId5"/>
                <a:stretch>
                  <a:fillRect b="-4000"/>
                </a:stretch>
              </a:blipFill>
            </p:spPr>
            <p:txBody>
              <a:bodyPr/>
              <a:lstStyle/>
              <a:p>
                <a:r>
                  <a:rPr lang="en-US">
                    <a:noFill/>
                  </a:rPr>
                  <a:t> </a:t>
                </a:r>
              </a:p>
            </p:txBody>
          </p:sp>
        </mc:Fallback>
      </mc:AlternateContent>
      <p:sp>
        <p:nvSpPr>
          <p:cNvPr id="26" name="Rectangle 25"/>
          <p:cNvSpPr/>
          <p:nvPr/>
        </p:nvSpPr>
        <p:spPr>
          <a:xfrm>
            <a:off x="7915354" y="1268960"/>
            <a:ext cx="277670" cy="28624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28" name="Rectangle 27"/>
          <p:cNvSpPr/>
          <p:nvPr/>
        </p:nvSpPr>
        <p:spPr>
          <a:xfrm>
            <a:off x="7915354" y="1555205"/>
            <a:ext cx="277670" cy="28624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mc:AlternateContent xmlns:mc="http://schemas.openxmlformats.org/markup-compatibility/2006" xmlns:a14="http://schemas.microsoft.com/office/drawing/2010/main">
        <mc:Choice Requires="a14">
          <p:sp>
            <p:nvSpPr>
              <p:cNvPr id="6" name="TextBox 5"/>
              <p:cNvSpPr txBox="1"/>
              <p:nvPr/>
            </p:nvSpPr>
            <p:spPr>
              <a:xfrm>
                <a:off x="5926584" y="2177530"/>
                <a:ext cx="3119508" cy="58477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600" b="0" i="1" smtClean="0">
                          <a:latin typeface="Cambria Math"/>
                          <a:ea typeface="Cambria Math"/>
                        </a:rPr>
                        <m:t>2 </m:t>
                      </m:r>
                      <m:r>
                        <a:rPr lang="en-IE" sz="1600" b="0" i="1" smtClean="0">
                          <a:latin typeface="Cambria Math"/>
                          <a:ea typeface="Cambria Math"/>
                        </a:rPr>
                        <m:t>𝑠𝑒𝑟𝑖𝑒𝑠</m:t>
                      </m:r>
                      <m:r>
                        <a:rPr lang="en-IE" sz="1600" b="0" i="1" smtClean="0">
                          <a:latin typeface="Cambria Math"/>
                          <a:ea typeface="Cambria Math"/>
                        </a:rPr>
                        <m:t> </m:t>
                      </m:r>
                      <m:r>
                        <a:rPr lang="en-US" sz="1600" b="0" i="1" smtClean="0">
                          <a:latin typeface="Cambria Math"/>
                          <a:ea typeface="Cambria Math"/>
                        </a:rPr>
                        <m:t>𝑠𝑞𝑢𝑎𝑟𝑒𝑠</m:t>
                      </m:r>
                      <m:r>
                        <a:rPr lang="en-US" sz="1600" b="0" i="1" smtClean="0">
                          <a:latin typeface="Cambria Math"/>
                          <a:ea typeface="Cambria Math"/>
                        </a:rPr>
                        <m:t> =~1.0 </m:t>
                      </m:r>
                      <m:r>
                        <a:rPr lang="en-US" sz="1600" b="0" i="1" smtClean="0">
                          <a:latin typeface="Cambria Math"/>
                          <a:ea typeface="Cambria Math"/>
                        </a:rPr>
                        <m:t>𝑚</m:t>
                      </m:r>
                      <m:r>
                        <m:rPr>
                          <m:sty m:val="p"/>
                        </m:rPr>
                        <a:rPr lang="el-GR" sz="1600" b="0" i="1" smtClean="0">
                          <a:latin typeface="Cambria Math"/>
                          <a:ea typeface="Cambria Math"/>
                        </a:rPr>
                        <m:t>Ω</m:t>
                      </m:r>
                    </m:oMath>
                  </m:oMathPara>
                </a14:m>
                <a:endParaRPr lang="en-IE" sz="1600" b="0" dirty="0">
                  <a:ea typeface="Cambria Math"/>
                </a:endParaRPr>
              </a:p>
              <a:p>
                <a:pPr/>
                <a14:m>
                  <m:oMathPara xmlns:m="http://schemas.openxmlformats.org/officeDocument/2006/math">
                    <m:oMathParaPr>
                      <m:jc m:val="centerGroup"/>
                    </m:oMathParaPr>
                    <m:oMath xmlns:m="http://schemas.openxmlformats.org/officeDocument/2006/math">
                      <m:r>
                        <a:rPr lang="en-US" sz="1600" i="1">
                          <a:latin typeface="Cambria Math"/>
                          <a:ea typeface="Cambria Math"/>
                        </a:rPr>
                        <m:t>2 </m:t>
                      </m:r>
                      <m:r>
                        <a:rPr lang="en-IE" sz="1600" b="0" i="1" smtClean="0">
                          <a:latin typeface="Cambria Math"/>
                          <a:ea typeface="Cambria Math"/>
                        </a:rPr>
                        <m:t>𝑝𝑎𝑟𝑎𝑙𝑙𝑒𝑙</m:t>
                      </m:r>
                      <m:r>
                        <a:rPr lang="en-IE" sz="1600" i="1">
                          <a:latin typeface="Cambria Math"/>
                          <a:ea typeface="Cambria Math"/>
                        </a:rPr>
                        <m:t> </m:t>
                      </m:r>
                      <m:r>
                        <a:rPr lang="en-US" sz="1600" i="1">
                          <a:latin typeface="Cambria Math"/>
                          <a:ea typeface="Cambria Math"/>
                        </a:rPr>
                        <m:t>𝑠𝑞𝑢𝑎𝑟𝑒𝑠</m:t>
                      </m:r>
                      <m:r>
                        <a:rPr lang="en-US" sz="1600" i="1">
                          <a:latin typeface="Cambria Math"/>
                          <a:ea typeface="Cambria Math"/>
                        </a:rPr>
                        <m:t> =~0.25 </m:t>
                      </m:r>
                      <m:r>
                        <a:rPr lang="en-US" sz="1600" i="1">
                          <a:latin typeface="Cambria Math"/>
                          <a:ea typeface="Cambria Math"/>
                        </a:rPr>
                        <m:t>𝑚</m:t>
                      </m:r>
                      <m:r>
                        <m:rPr>
                          <m:sty m:val="p"/>
                        </m:rPr>
                        <a:rPr lang="el-GR" sz="1600" i="1">
                          <a:latin typeface="Cambria Math"/>
                          <a:ea typeface="Cambria Math"/>
                        </a:rPr>
                        <m:t>Ω</m:t>
                      </m:r>
                    </m:oMath>
                  </m:oMathPara>
                </a14:m>
                <a:endParaRPr lang="en-US" sz="1600" dirty="0"/>
              </a:p>
            </p:txBody>
          </p:sp>
        </mc:Choice>
        <mc:Fallback xmlns="">
          <p:sp>
            <p:nvSpPr>
              <p:cNvPr id="6" name="TextBox 5"/>
              <p:cNvSpPr txBox="1">
                <a:spLocks noRot="1" noChangeAspect="1" noMove="1" noResize="1" noEditPoints="1" noAdjustHandles="1" noChangeArrowheads="1" noChangeShapeType="1" noTextEdit="1"/>
              </p:cNvSpPr>
              <p:nvPr/>
            </p:nvSpPr>
            <p:spPr>
              <a:xfrm>
                <a:off x="5926584" y="2177530"/>
                <a:ext cx="3119508" cy="584775"/>
              </a:xfrm>
              <a:prstGeom prst="rect">
                <a:avLst/>
              </a:prstGeom>
              <a:blipFill rotWithShape="1">
                <a:blip r:embed="rId6"/>
                <a:stretch>
                  <a:fillRect b="-6250"/>
                </a:stretch>
              </a:blipFill>
            </p:spPr>
            <p:txBody>
              <a:bodyPr/>
              <a:lstStyle/>
              <a:p>
                <a:r>
                  <a:rPr lang="en-IE">
                    <a:noFill/>
                  </a:rPr>
                  <a:t> </a:t>
                </a:r>
              </a:p>
            </p:txBody>
          </p:sp>
        </mc:Fallback>
      </mc:AlternateContent>
      <p:sp>
        <p:nvSpPr>
          <p:cNvPr id="31" name="Rectangle 30"/>
          <p:cNvSpPr/>
          <p:nvPr/>
        </p:nvSpPr>
        <p:spPr>
          <a:xfrm>
            <a:off x="6654232" y="738322"/>
            <a:ext cx="1745984" cy="307777"/>
          </a:xfrm>
          <a:prstGeom prst="rect">
            <a:avLst/>
          </a:prstGeom>
        </p:spPr>
        <p:txBody>
          <a:bodyPr wrap="square">
            <a:spAutoFit/>
          </a:bodyPr>
          <a:lstStyle/>
          <a:p>
            <a:pPr algn="ctr"/>
            <a:r>
              <a:rPr lang="en-US" altLang="en-US" sz="1400" dirty="0">
                <a:latin typeface="+mn-lt"/>
              </a:rPr>
              <a:t>Assume 1 oz. Cu</a:t>
            </a:r>
          </a:p>
        </p:txBody>
      </p:sp>
      <p:sp>
        <p:nvSpPr>
          <p:cNvPr id="17" name="Title 1"/>
          <p:cNvSpPr>
            <a:spLocks noGrp="1"/>
          </p:cNvSpPr>
          <p:nvPr>
            <p:ph type="title"/>
          </p:nvPr>
        </p:nvSpPr>
        <p:spPr>
          <a:xfrm>
            <a:off x="299052" y="797678"/>
            <a:ext cx="8867518" cy="496842"/>
          </a:xfrm>
        </p:spPr>
        <p:txBody>
          <a:bodyPr>
            <a:noAutofit/>
          </a:bodyPr>
          <a:lstStyle/>
          <a:p>
            <a:r>
              <a:rPr lang="en-US" sz="2000" dirty="0">
                <a:solidFill>
                  <a:schemeClr val="tx1"/>
                </a:solidFill>
              </a:rPr>
              <a:t>Counting</a:t>
            </a:r>
            <a:r>
              <a:rPr lang="en-US" sz="2000" b="0" dirty="0">
                <a:solidFill>
                  <a:schemeClr val="tx1"/>
                </a:solidFill>
              </a:rPr>
              <a:t> </a:t>
            </a:r>
            <a:r>
              <a:rPr lang="en-US" sz="2000" dirty="0">
                <a:solidFill>
                  <a:schemeClr val="tx1"/>
                </a:solidFill>
              </a:rPr>
              <a:t>squares</a:t>
            </a:r>
            <a:endParaRPr lang="en-US" sz="2000" dirty="0">
              <a:solidFill>
                <a:schemeClr val="tx1"/>
              </a:solidFill>
              <a:cs typeface="Arial" panose="020B0604020202020204" pitchFamily="34" charset="0"/>
            </a:endParaRPr>
          </a:p>
        </p:txBody>
      </p:sp>
      <p:grpSp>
        <p:nvGrpSpPr>
          <p:cNvPr id="2" name="Group 1"/>
          <p:cNvGrpSpPr/>
          <p:nvPr/>
        </p:nvGrpSpPr>
        <p:grpSpPr>
          <a:xfrm>
            <a:off x="266009" y="1346417"/>
            <a:ext cx="3733800" cy="1951434"/>
            <a:chOff x="266009" y="1097042"/>
            <a:chExt cx="3733800" cy="1951434"/>
          </a:xfrm>
        </p:grpSpPr>
        <p:grpSp>
          <p:nvGrpSpPr>
            <p:cNvPr id="5" name="Group 4"/>
            <p:cNvGrpSpPr/>
            <p:nvPr/>
          </p:nvGrpSpPr>
          <p:grpSpPr>
            <a:xfrm>
              <a:off x="266009" y="1097042"/>
              <a:ext cx="3733800" cy="1951434"/>
              <a:chOff x="184731" y="998935"/>
              <a:chExt cx="3733800" cy="1951434"/>
            </a:xfrm>
          </p:grpSpPr>
          <p:pic>
            <p:nvPicPr>
              <p:cNvPr id="3365" name="Picture 293" descr="4_5"/>
              <p:cNvPicPr>
                <a:picLocks noGrp="1" noChangeAspect="1" noChangeArrowheads="1"/>
              </p:cNvPicPr>
              <p:nvPr>
                <p:ph sz="quarter" idx="4294967295"/>
              </p:nvPr>
            </p:nvPicPr>
            <p:blipFill>
              <a:blip r:embed="rId7" cstate="print">
                <a:extLst>
                  <a:ext uri="{28A0092B-C50C-407E-A947-70E740481C1C}">
                    <a14:useLocalDpi xmlns:a14="http://schemas.microsoft.com/office/drawing/2010/main" val="0"/>
                  </a:ext>
                </a:extLst>
              </a:blip>
              <a:srcRect/>
              <a:stretch>
                <a:fillRect/>
              </a:stretch>
            </p:blipFill>
            <p:spPr>
              <a:xfrm>
                <a:off x="184731" y="998935"/>
                <a:ext cx="3733800" cy="195143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xmlns:a14="http://schemas.microsoft.com/office/drawing/2010/main">
            <mc:Choice Requires="a14">
              <p:sp>
                <p:nvSpPr>
                  <p:cNvPr id="23" name="TextBox 22"/>
                  <p:cNvSpPr txBox="1"/>
                  <p:nvPr/>
                </p:nvSpPr>
                <p:spPr>
                  <a:xfrm>
                    <a:off x="2278092" y="2379960"/>
                    <a:ext cx="238488" cy="369332"/>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i="1">
                              <a:latin typeface="Cambria Math"/>
                              <a:ea typeface="Cambria Math"/>
                            </a:rPr>
                            <m:t>𝑙</m:t>
                          </m:r>
                        </m:oMath>
                      </m:oMathPara>
                    </a14:m>
                    <a:endParaRPr lang="en-US" dirty="0"/>
                  </a:p>
                </p:txBody>
              </p:sp>
            </mc:Choice>
            <mc:Fallback xmlns="">
              <p:sp>
                <p:nvSpPr>
                  <p:cNvPr id="23" name="TextBox 22"/>
                  <p:cNvSpPr txBox="1">
                    <a:spLocks noRot="1" noChangeAspect="1" noMove="1" noResize="1" noEditPoints="1" noAdjustHandles="1" noChangeArrowheads="1" noChangeShapeType="1" noTextEdit="1"/>
                  </p:cNvSpPr>
                  <p:nvPr/>
                </p:nvSpPr>
                <p:spPr>
                  <a:xfrm>
                    <a:off x="2278092" y="2379960"/>
                    <a:ext cx="238488" cy="369332"/>
                  </a:xfrm>
                  <a:prstGeom prst="rect">
                    <a:avLst/>
                  </a:prstGeom>
                  <a:blipFill rotWithShape="1">
                    <a:blip r:embed="rId8"/>
                    <a:stretch>
                      <a:fillRect r="-512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p:cNvSpPr txBox="1"/>
                  <p:nvPr/>
                </p:nvSpPr>
                <p:spPr>
                  <a:xfrm>
                    <a:off x="1796508" y="1323717"/>
                    <a:ext cx="238488" cy="369332"/>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i="1">
                              <a:latin typeface="Cambria Math"/>
                              <a:ea typeface="Cambria Math"/>
                            </a:rPr>
                            <m:t>𝑙</m:t>
                          </m:r>
                        </m:oMath>
                      </m:oMathPara>
                    </a14:m>
                    <a:endParaRPr lang="en-US" dirty="0"/>
                  </a:p>
                </p:txBody>
              </p:sp>
            </mc:Choice>
            <mc:Fallback xmlns="">
              <p:sp>
                <p:nvSpPr>
                  <p:cNvPr id="24" name="TextBox 23"/>
                  <p:cNvSpPr txBox="1">
                    <a:spLocks noRot="1" noChangeAspect="1" noMove="1" noResize="1" noEditPoints="1" noAdjustHandles="1" noChangeArrowheads="1" noChangeShapeType="1" noTextEdit="1"/>
                  </p:cNvSpPr>
                  <p:nvPr/>
                </p:nvSpPr>
                <p:spPr>
                  <a:xfrm>
                    <a:off x="1796508" y="1323717"/>
                    <a:ext cx="238488" cy="369332"/>
                  </a:xfrm>
                  <a:prstGeom prst="rect">
                    <a:avLst/>
                  </a:prstGeom>
                  <a:blipFill rotWithShape="1">
                    <a:blip r:embed="rId9"/>
                    <a:stretch>
                      <a:fillRect r="-5128"/>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21" name="TextBox 20"/>
                <p:cNvSpPr txBox="1"/>
                <p:nvPr/>
              </p:nvSpPr>
              <p:spPr>
                <a:xfrm>
                  <a:off x="1164772" y="2190166"/>
                  <a:ext cx="238488" cy="369332"/>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ea typeface="Cambria Math"/>
                          </a:rPr>
                          <m:t>𝑇</m:t>
                        </m:r>
                      </m:oMath>
                    </m:oMathPara>
                  </a14:m>
                  <a:endParaRPr lang="en-US" dirty="0"/>
                </a:p>
              </p:txBody>
            </p:sp>
          </mc:Choice>
          <mc:Fallback xmlns="">
            <p:sp>
              <p:nvSpPr>
                <p:cNvPr id="21" name="TextBox 20"/>
                <p:cNvSpPr txBox="1">
                  <a:spLocks noRot="1" noChangeAspect="1" noMove="1" noResize="1" noEditPoints="1" noAdjustHandles="1" noChangeArrowheads="1" noChangeShapeType="1" noTextEdit="1"/>
                </p:cNvSpPr>
                <p:nvPr/>
              </p:nvSpPr>
              <p:spPr>
                <a:xfrm>
                  <a:off x="1164772" y="2190166"/>
                  <a:ext cx="238488" cy="369332"/>
                </a:xfrm>
                <a:prstGeom prst="rect">
                  <a:avLst/>
                </a:prstGeom>
                <a:blipFill rotWithShape="1">
                  <a:blip r:embed="rId10"/>
                  <a:stretch>
                    <a:fillRect r="-33333"/>
                  </a:stretch>
                </a:blipFill>
              </p:spPr>
              <p:txBody>
                <a:bodyPr/>
                <a:lstStyle/>
                <a:p>
                  <a:r>
                    <a:rPr lang="en-US">
                      <a:noFill/>
                    </a:rPr>
                    <a:t> </a:t>
                  </a:r>
                </a:p>
              </p:txBody>
            </p:sp>
          </mc:Fallback>
        </mc:AlternateContent>
      </p:grpSp>
      <p:pic>
        <p:nvPicPr>
          <p:cNvPr id="8196"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94330" y="3160852"/>
            <a:ext cx="7259859" cy="1481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Parasitic resistance</a:t>
            </a:r>
            <a:endParaRPr lang="en-US" sz="2800" dirty="0">
              <a:cs typeface="Arial" panose="020B0604020202020204" pitchFamily="34" charset="0"/>
            </a:endParaRPr>
          </a:p>
        </p:txBody>
      </p:sp>
    </p:spTree>
    <p:custDataLst>
      <p:tags r:id="rId1"/>
    </p:custDataLst>
    <p:extLst>
      <p:ext uri="{BB962C8B-B14F-4D97-AF65-F5344CB8AC3E}">
        <p14:creationId xmlns:p14="http://schemas.microsoft.com/office/powerpoint/2010/main" val="626049187"/>
      </p:ext>
    </p:extLst>
  </p:cSld>
  <p:clrMapOvr>
    <a:masterClrMapping/>
  </p:clrMapOvr>
  <mc:AlternateContent xmlns:mc="http://schemas.openxmlformats.org/markup-compatibility/2006" xmlns:p14="http://schemas.microsoft.com/office/powerpoint/2010/main">
    <mc:Choice Requires="p14">
      <p:transition spd="slow" p14:dur="2000" advTm="160410"/>
    </mc:Choice>
    <mc:Fallback xmlns="">
      <p:transition spd="slow" advTm="16041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fade">
                                      <p:cBhvr>
                                        <p:cTn id="7" dur="5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6">
                                            <p:txEl>
                                              <p:pRg st="1" end="1"/>
                                            </p:txEl>
                                          </p:spTgt>
                                        </p:tgtEl>
                                        <p:attrNameLst>
                                          <p:attrName>style.visibility</p:attrName>
                                        </p:attrNameLst>
                                      </p:cBhvr>
                                      <p:to>
                                        <p:strVal val="visible"/>
                                      </p:to>
                                    </p:set>
                                    <p:animEffect transition="in" filter="fade">
                                      <p:cBhvr>
                                        <p:cTn id="34"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6" grpId="0" animBg="1"/>
      <p:bldP spid="28" grpId="0" animBg="1"/>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2" name="Rectangle 82"/>
          <p:cNvSpPr>
            <a:spLocks noGrp="1" noChangeArrowheads="1"/>
          </p:cNvSpPr>
          <p:nvPr>
            <p:ph type="body" idx="1"/>
          </p:nvPr>
        </p:nvSpPr>
        <p:spPr>
          <a:xfrm>
            <a:off x="4210463" y="1231490"/>
            <a:ext cx="4638131" cy="2878947"/>
          </a:xfrm>
        </p:spPr>
        <p:txBody>
          <a:bodyPr/>
          <a:lstStyle/>
          <a:p>
            <a:pPr marL="0" indent="0">
              <a:buNone/>
            </a:pPr>
            <a:r>
              <a:rPr lang="en-US" altLang="en-US"/>
              <a:t>Typical rule of thumb is 1 A to 3 A per via</a:t>
            </a:r>
            <a:endParaRPr lang="en-US" altLang="en-US" dirty="0"/>
          </a:p>
        </p:txBody>
      </p:sp>
      <p:sp>
        <p:nvSpPr>
          <p:cNvPr id="5194" name="Rectangle 74"/>
          <p:cNvSpPr>
            <a:spLocks noChangeArrowheads="1"/>
          </p:cNvSpPr>
          <p:nvPr/>
        </p:nvSpPr>
        <p:spPr bwMode="auto">
          <a:xfrm>
            <a:off x="0" y="2240638"/>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sp>
        <p:nvSpPr>
          <p:cNvPr id="5196" name="Rectangle 76"/>
          <p:cNvSpPr>
            <a:spLocks noChangeArrowheads="1"/>
          </p:cNvSpPr>
          <p:nvPr/>
        </p:nvSpPr>
        <p:spPr bwMode="auto">
          <a:xfrm>
            <a:off x="0" y="221920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sp>
        <p:nvSpPr>
          <p:cNvPr id="5198" name="Rectangle 78"/>
          <p:cNvSpPr>
            <a:spLocks noChangeArrowheads="1"/>
          </p:cNvSpPr>
          <p:nvPr/>
        </p:nvSpPr>
        <p:spPr bwMode="auto">
          <a:xfrm>
            <a:off x="0" y="22156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grpSp>
        <p:nvGrpSpPr>
          <p:cNvPr id="3" name="Group 2"/>
          <p:cNvGrpSpPr/>
          <p:nvPr/>
        </p:nvGrpSpPr>
        <p:grpSpPr>
          <a:xfrm>
            <a:off x="392468" y="1245373"/>
            <a:ext cx="3206139" cy="3420093"/>
            <a:chOff x="686944" y="1076706"/>
            <a:chExt cx="3324225" cy="3543300"/>
          </a:xfrm>
        </p:grpSpPr>
        <p:pic>
          <p:nvPicPr>
            <p:cNvPr id="5203" name="Picture 83" descr="4_6"/>
            <p:cNvPicPr>
              <a:picLocks noGrp="1" noChangeAspect="1" noChangeArrowheads="1"/>
            </p:cNvPicPr>
            <p:nvPr>
              <p:ph sz="half" idx="4294967295"/>
            </p:nvPr>
          </p:nvPicPr>
          <p:blipFill>
            <a:blip r:embed="rId3" cstate="print">
              <a:extLst>
                <a:ext uri="{28A0092B-C50C-407E-A947-70E740481C1C}">
                  <a14:useLocalDpi xmlns:a14="http://schemas.microsoft.com/office/drawing/2010/main" val="0"/>
                </a:ext>
              </a:extLst>
            </a:blip>
            <a:srcRect/>
            <a:stretch>
              <a:fillRect/>
            </a:stretch>
          </p:blipFill>
          <p:spPr>
            <a:xfrm>
              <a:off x="686944" y="1076706"/>
              <a:ext cx="3324225" cy="35433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mc:AlternateContent xmlns:mc="http://schemas.openxmlformats.org/markup-compatibility/2006" xmlns:a14="http://schemas.microsoft.com/office/drawing/2010/main">
          <mc:Choice Requires="a14">
            <p:sp>
              <p:nvSpPr>
                <p:cNvPr id="13" name="TextBox 12"/>
                <p:cNvSpPr txBox="1"/>
                <p:nvPr/>
              </p:nvSpPr>
              <p:spPr>
                <a:xfrm>
                  <a:off x="912588" y="2166600"/>
                  <a:ext cx="238488" cy="369332"/>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i="1">
                            <a:latin typeface="Cambria Math"/>
                            <a:ea typeface="Cambria Math"/>
                          </a:rPr>
                          <m:t>𝑙</m:t>
                        </m:r>
                      </m:oMath>
                    </m:oMathPara>
                  </a14:m>
                  <a:endParaRPr lang="en-US" dirty="0"/>
                </a:p>
              </p:txBody>
            </p:sp>
          </mc:Choice>
          <mc:Fallback xmlns="">
            <p:sp>
              <p:nvSpPr>
                <p:cNvPr id="13" name="TextBox 12"/>
                <p:cNvSpPr txBox="1">
                  <a:spLocks noRot="1" noChangeAspect="1" noMove="1" noResize="1" noEditPoints="1" noAdjustHandles="1" noChangeArrowheads="1" noChangeShapeType="1" noTextEdit="1"/>
                </p:cNvSpPr>
                <p:nvPr/>
              </p:nvSpPr>
              <p:spPr>
                <a:xfrm>
                  <a:off x="912588" y="2166600"/>
                  <a:ext cx="238488" cy="369332"/>
                </a:xfrm>
                <a:prstGeom prst="rect">
                  <a:avLst/>
                </a:prstGeom>
                <a:blipFill rotWithShape="1">
                  <a:blip r:embed="rId4"/>
                  <a:stretch>
                    <a:fillRect r="-5128"/>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5" name="TextBox 14"/>
              <p:cNvSpPr txBox="1"/>
              <p:nvPr/>
            </p:nvSpPr>
            <p:spPr>
              <a:xfrm>
                <a:off x="5760649" y="1832351"/>
                <a:ext cx="1076770" cy="61645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𝑅</m:t>
                      </m:r>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ea typeface="Cambria Math"/>
                            </a:rPr>
                            <m:t>𝜌</m:t>
                          </m:r>
                          <m:r>
                            <a:rPr lang="en-US" b="0" i="1" smtClean="0">
                              <a:latin typeface="Cambria Math"/>
                              <a:ea typeface="Cambria Math"/>
                            </a:rPr>
                            <m:t>∙</m:t>
                          </m:r>
                          <m:r>
                            <a:rPr lang="en-US" b="0" i="1" smtClean="0">
                              <a:latin typeface="Cambria Math"/>
                              <a:ea typeface="Cambria Math"/>
                            </a:rPr>
                            <m:t>𝑙</m:t>
                          </m:r>
                        </m:num>
                        <m:den>
                          <m:r>
                            <a:rPr lang="en-US" b="0" i="1" smtClean="0">
                              <a:latin typeface="Cambria Math"/>
                            </a:rPr>
                            <m:t>𝐴</m:t>
                          </m:r>
                        </m:den>
                      </m:f>
                    </m:oMath>
                  </m:oMathPara>
                </a14:m>
                <a:endParaRPr lang="en-US" dirty="0"/>
              </a:p>
            </p:txBody>
          </p:sp>
        </mc:Choice>
        <mc:Fallback xmlns="">
          <p:sp>
            <p:nvSpPr>
              <p:cNvPr id="15" name="TextBox 14"/>
              <p:cNvSpPr txBox="1">
                <a:spLocks noRot="1" noChangeAspect="1" noMove="1" noResize="1" noEditPoints="1" noAdjustHandles="1" noChangeArrowheads="1" noChangeShapeType="1" noTextEdit="1"/>
              </p:cNvSpPr>
              <p:nvPr/>
            </p:nvSpPr>
            <p:spPr>
              <a:xfrm>
                <a:off x="5760649" y="1832351"/>
                <a:ext cx="1076770" cy="616451"/>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5284333" y="2613080"/>
                <a:ext cx="2029402" cy="66511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𝑅</m:t>
                      </m:r>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ea typeface="Cambria Math"/>
                            </a:rPr>
                            <m:t>𝜌</m:t>
                          </m:r>
                          <m:r>
                            <a:rPr lang="en-US" b="0" i="1" smtClean="0">
                              <a:latin typeface="Cambria Math"/>
                              <a:ea typeface="Cambria Math"/>
                            </a:rPr>
                            <m:t>∙</m:t>
                          </m:r>
                          <m:r>
                            <a:rPr lang="en-US" b="0" i="1" smtClean="0">
                              <a:latin typeface="Cambria Math"/>
                              <a:ea typeface="Cambria Math"/>
                            </a:rPr>
                            <m:t>𝑙</m:t>
                          </m:r>
                        </m:num>
                        <m:den>
                          <m:r>
                            <a:rPr lang="en-US" b="0" i="1" smtClean="0">
                              <a:latin typeface="Cambria Math"/>
                              <a:ea typeface="Cambria Math"/>
                            </a:rPr>
                            <m:t>𝜋</m:t>
                          </m:r>
                          <m:r>
                            <a:rPr lang="en-US" b="0" i="1" smtClean="0">
                              <a:latin typeface="Cambria Math"/>
                              <a:ea typeface="Cambria Math"/>
                            </a:rPr>
                            <m:t>∙</m:t>
                          </m:r>
                          <m:d>
                            <m:dPr>
                              <m:ctrlPr>
                                <a:rPr lang="en-US" b="0" i="1" smtClean="0">
                                  <a:latin typeface="Cambria Math" panose="02040503050406030204" pitchFamily="18" charset="0"/>
                                  <a:ea typeface="Cambria Math"/>
                                </a:rPr>
                              </m:ctrlPr>
                            </m:dPr>
                            <m:e>
                              <m:sSup>
                                <m:sSupPr>
                                  <m:ctrlPr>
                                    <a:rPr lang="en-US" b="0" i="1" smtClean="0">
                                      <a:latin typeface="Cambria Math" panose="02040503050406030204" pitchFamily="18" charset="0"/>
                                      <a:ea typeface="Cambria Math"/>
                                    </a:rPr>
                                  </m:ctrlPr>
                                </m:sSupPr>
                                <m:e>
                                  <m:sSub>
                                    <m:sSubPr>
                                      <m:ctrlPr>
                                        <a:rPr lang="en-US" b="0" i="1" smtClean="0">
                                          <a:latin typeface="Cambria Math" panose="02040503050406030204" pitchFamily="18" charset="0"/>
                                          <a:ea typeface="Cambria Math"/>
                                        </a:rPr>
                                      </m:ctrlPr>
                                    </m:sSubPr>
                                    <m:e>
                                      <m:r>
                                        <a:rPr lang="en-US" b="0" i="1" smtClean="0">
                                          <a:latin typeface="Cambria Math"/>
                                          <a:ea typeface="Cambria Math"/>
                                        </a:rPr>
                                        <m:t>𝑟</m:t>
                                      </m:r>
                                    </m:e>
                                    <m:sub>
                                      <m:r>
                                        <a:rPr lang="en-US" b="0" i="1" smtClean="0">
                                          <a:latin typeface="Cambria Math"/>
                                          <a:ea typeface="Cambria Math"/>
                                        </a:rPr>
                                        <m:t>𝑜</m:t>
                                      </m:r>
                                    </m:sub>
                                  </m:sSub>
                                </m:e>
                                <m:sup>
                                  <m:r>
                                    <a:rPr lang="en-US" b="0" i="1" smtClean="0">
                                      <a:latin typeface="Cambria Math"/>
                                      <a:ea typeface="Cambria Math"/>
                                    </a:rPr>
                                    <m:t>2</m:t>
                                  </m:r>
                                </m:sup>
                              </m:sSup>
                              <m:r>
                                <a:rPr lang="en-US" b="0" i="1" smtClean="0">
                                  <a:latin typeface="Cambria Math"/>
                                  <a:ea typeface="Cambria Math"/>
                                </a:rPr>
                                <m:t>−</m:t>
                              </m:r>
                              <m:sSup>
                                <m:sSupPr>
                                  <m:ctrlPr>
                                    <a:rPr lang="en-US" b="0" i="1" smtClean="0">
                                      <a:latin typeface="Cambria Math" panose="02040503050406030204" pitchFamily="18" charset="0"/>
                                      <a:ea typeface="Cambria Math"/>
                                    </a:rPr>
                                  </m:ctrlPr>
                                </m:sSupPr>
                                <m:e>
                                  <m:sSub>
                                    <m:sSubPr>
                                      <m:ctrlPr>
                                        <a:rPr lang="en-US" b="0" i="1" smtClean="0">
                                          <a:latin typeface="Cambria Math" panose="02040503050406030204" pitchFamily="18" charset="0"/>
                                          <a:ea typeface="Cambria Math"/>
                                        </a:rPr>
                                      </m:ctrlPr>
                                    </m:sSubPr>
                                    <m:e>
                                      <m:r>
                                        <a:rPr lang="en-US" b="0" i="1" smtClean="0">
                                          <a:latin typeface="Cambria Math"/>
                                          <a:ea typeface="Cambria Math"/>
                                        </a:rPr>
                                        <m:t>𝑟</m:t>
                                      </m:r>
                                    </m:e>
                                    <m:sub>
                                      <m:r>
                                        <a:rPr lang="en-US" b="0" i="1" smtClean="0">
                                          <a:latin typeface="Cambria Math"/>
                                          <a:ea typeface="Cambria Math"/>
                                        </a:rPr>
                                        <m:t>𝑖</m:t>
                                      </m:r>
                                    </m:sub>
                                  </m:sSub>
                                </m:e>
                                <m:sup>
                                  <m:r>
                                    <a:rPr lang="en-US" b="0" i="1" smtClean="0">
                                      <a:latin typeface="Cambria Math"/>
                                      <a:ea typeface="Cambria Math"/>
                                    </a:rPr>
                                    <m:t>2</m:t>
                                  </m:r>
                                </m:sup>
                              </m:sSup>
                            </m:e>
                          </m:d>
                        </m:den>
                      </m:f>
                    </m:oMath>
                  </m:oMathPara>
                </a14:m>
                <a:endParaRPr lang="en-US" dirty="0"/>
              </a:p>
            </p:txBody>
          </p:sp>
        </mc:Choice>
        <mc:Fallback xmlns="">
          <p:sp>
            <p:nvSpPr>
              <p:cNvPr id="16" name="TextBox 15"/>
              <p:cNvSpPr txBox="1">
                <a:spLocks noRot="1" noChangeAspect="1" noMove="1" noResize="1" noEditPoints="1" noAdjustHandles="1" noChangeArrowheads="1" noChangeShapeType="1" noTextEdit="1"/>
              </p:cNvSpPr>
              <p:nvPr/>
            </p:nvSpPr>
            <p:spPr>
              <a:xfrm>
                <a:off x="5284333" y="2613080"/>
                <a:ext cx="2029402" cy="665118"/>
              </a:xfrm>
              <a:prstGeom prst="rect">
                <a:avLst/>
              </a:prstGeom>
              <a:blipFill rotWithShape="1">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4130821" y="3627692"/>
                <a:ext cx="4693914" cy="66960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𝑅</m:t>
                      </m:r>
                      <m:r>
                        <a:rPr lang="en-US" b="0" i="1" smtClean="0">
                          <a:latin typeface="Cambria Math"/>
                        </a:rPr>
                        <m:t>=</m:t>
                      </m:r>
                      <m:f>
                        <m:fPr>
                          <m:ctrlPr>
                            <a:rPr lang="en-US" b="0" i="1" smtClean="0">
                              <a:latin typeface="Cambria Math" panose="02040503050406030204" pitchFamily="18" charset="0"/>
                            </a:rPr>
                          </m:ctrlPr>
                        </m:fPr>
                        <m:num>
                          <m:d>
                            <m:dPr>
                              <m:ctrlPr>
                                <a:rPr lang="en-US" b="0" i="1" smtClean="0">
                                  <a:latin typeface="Cambria Math" panose="02040503050406030204" pitchFamily="18" charset="0"/>
                                </a:rPr>
                              </m:ctrlPr>
                            </m:dPr>
                            <m:e>
                              <m:r>
                                <a:rPr lang="en-US" b="0" i="1" smtClean="0">
                                  <a:latin typeface="Cambria Math"/>
                                </a:rPr>
                                <m:t>0.67 </m:t>
                              </m:r>
                              <m:r>
                                <a:rPr lang="en-US" b="0" i="1" smtClean="0">
                                  <a:latin typeface="Cambria Math"/>
                                  <a:ea typeface="Cambria Math"/>
                                </a:rPr>
                                <m:t>𝜇</m:t>
                              </m:r>
                              <m:r>
                                <m:rPr>
                                  <m:sty m:val="p"/>
                                </m:rPr>
                                <a:rPr lang="el-GR" i="1">
                                  <a:latin typeface="Cambria Math"/>
                                  <a:ea typeface="Cambria Math"/>
                                </a:rPr>
                                <m:t>Ω</m:t>
                              </m:r>
                              <m:r>
                                <a:rPr lang="en-US" i="1">
                                  <a:latin typeface="Cambria Math"/>
                                  <a:ea typeface="Cambria Math"/>
                                </a:rPr>
                                <m:t>∙</m:t>
                              </m:r>
                              <m:r>
                                <a:rPr lang="en-US" b="0" i="1" smtClean="0">
                                  <a:latin typeface="Cambria Math"/>
                                  <a:ea typeface="Cambria Math"/>
                                </a:rPr>
                                <m:t>𝑖𝑛</m:t>
                              </m:r>
                            </m:e>
                          </m:d>
                          <m:r>
                            <a:rPr lang="en-US" b="0" i="1" smtClean="0">
                              <a:latin typeface="Cambria Math"/>
                              <a:ea typeface="Cambria Math"/>
                            </a:rPr>
                            <m:t>∙</m:t>
                          </m:r>
                          <m:d>
                            <m:dPr>
                              <m:ctrlPr>
                                <a:rPr lang="en-US" b="0" i="1" smtClean="0">
                                  <a:latin typeface="Cambria Math" panose="02040503050406030204" pitchFamily="18" charset="0"/>
                                  <a:ea typeface="Cambria Math"/>
                                </a:rPr>
                              </m:ctrlPr>
                            </m:dPr>
                            <m:e>
                              <m:r>
                                <a:rPr lang="en-US" b="0" i="1" smtClean="0">
                                  <a:latin typeface="Cambria Math"/>
                                  <a:ea typeface="Cambria Math"/>
                                </a:rPr>
                                <m:t>0.06 </m:t>
                              </m:r>
                              <m:r>
                                <a:rPr lang="en-US" b="0" i="1" smtClean="0">
                                  <a:latin typeface="Cambria Math"/>
                                  <a:ea typeface="Cambria Math"/>
                                </a:rPr>
                                <m:t>𝑖𝑛</m:t>
                              </m:r>
                            </m:e>
                          </m:d>
                        </m:num>
                        <m:den>
                          <m:r>
                            <a:rPr lang="en-US" b="0" i="1" smtClean="0">
                              <a:latin typeface="Cambria Math"/>
                              <a:ea typeface="Cambria Math"/>
                            </a:rPr>
                            <m:t>𝜋</m:t>
                          </m:r>
                          <m:r>
                            <a:rPr lang="en-US" b="0" i="1" smtClean="0">
                              <a:latin typeface="Cambria Math"/>
                              <a:ea typeface="Cambria Math"/>
                            </a:rPr>
                            <m:t>∙</m:t>
                          </m:r>
                          <m:d>
                            <m:dPr>
                              <m:begChr m:val="["/>
                              <m:endChr m:val="]"/>
                              <m:ctrlPr>
                                <a:rPr lang="en-US" b="0" i="1" smtClean="0">
                                  <a:latin typeface="Cambria Math" panose="02040503050406030204" pitchFamily="18" charset="0"/>
                                  <a:ea typeface="Cambria Math"/>
                                </a:rPr>
                              </m:ctrlPr>
                            </m:dPr>
                            <m:e>
                              <m:sSup>
                                <m:sSupPr>
                                  <m:ctrlPr>
                                    <a:rPr lang="en-US" i="1">
                                      <a:latin typeface="Cambria Math" panose="02040503050406030204" pitchFamily="18" charset="0"/>
                                      <a:ea typeface="Cambria Math"/>
                                    </a:rPr>
                                  </m:ctrlPr>
                                </m:sSupPr>
                                <m:e>
                                  <m:d>
                                    <m:dPr>
                                      <m:ctrlPr>
                                        <a:rPr lang="en-US" i="1">
                                          <a:latin typeface="Cambria Math" panose="02040503050406030204" pitchFamily="18" charset="0"/>
                                          <a:ea typeface="Cambria Math"/>
                                        </a:rPr>
                                      </m:ctrlPr>
                                    </m:dPr>
                                    <m:e>
                                      <m:r>
                                        <a:rPr lang="en-US" i="1">
                                          <a:latin typeface="Cambria Math"/>
                                          <a:ea typeface="Cambria Math"/>
                                        </a:rPr>
                                        <m:t>0.0</m:t>
                                      </m:r>
                                      <m:r>
                                        <a:rPr lang="en-US" b="0" i="1" smtClean="0">
                                          <a:latin typeface="Cambria Math"/>
                                          <a:ea typeface="Cambria Math"/>
                                        </a:rPr>
                                        <m:t>1</m:t>
                                      </m:r>
                                      <m:r>
                                        <a:rPr lang="en-US" i="1">
                                          <a:latin typeface="Cambria Math"/>
                                          <a:ea typeface="Cambria Math"/>
                                        </a:rPr>
                                        <m:t> </m:t>
                                      </m:r>
                                      <m:r>
                                        <a:rPr lang="en-US" i="1">
                                          <a:latin typeface="Cambria Math"/>
                                          <a:ea typeface="Cambria Math"/>
                                        </a:rPr>
                                        <m:t>𝑖𝑛</m:t>
                                      </m:r>
                                    </m:e>
                                  </m:d>
                                </m:e>
                                <m:sup>
                                  <m:r>
                                    <a:rPr lang="en-US" i="1">
                                      <a:latin typeface="Cambria Math"/>
                                      <a:ea typeface="Cambria Math"/>
                                    </a:rPr>
                                    <m:t>2</m:t>
                                  </m:r>
                                </m:sup>
                              </m:sSup>
                              <m:r>
                                <a:rPr lang="en-US" b="0" i="1" smtClean="0">
                                  <a:latin typeface="Cambria Math"/>
                                  <a:ea typeface="Cambria Math"/>
                                </a:rPr>
                                <m:t>−</m:t>
                              </m:r>
                              <m:sSup>
                                <m:sSupPr>
                                  <m:ctrlPr>
                                    <a:rPr lang="en-US" b="0" i="1" smtClean="0">
                                      <a:latin typeface="Cambria Math" panose="02040503050406030204" pitchFamily="18" charset="0"/>
                                      <a:ea typeface="Cambria Math"/>
                                    </a:rPr>
                                  </m:ctrlPr>
                                </m:sSupPr>
                                <m:e>
                                  <m:d>
                                    <m:dPr>
                                      <m:ctrlPr>
                                        <a:rPr lang="en-US" b="0" i="1" smtClean="0">
                                          <a:latin typeface="Cambria Math" panose="02040503050406030204" pitchFamily="18" charset="0"/>
                                          <a:ea typeface="Cambria Math"/>
                                        </a:rPr>
                                      </m:ctrlPr>
                                    </m:dPr>
                                    <m:e>
                                      <m:r>
                                        <a:rPr lang="en-US" i="1">
                                          <a:latin typeface="Cambria Math"/>
                                          <a:ea typeface="Cambria Math"/>
                                        </a:rPr>
                                        <m:t>0.0</m:t>
                                      </m:r>
                                      <m:r>
                                        <a:rPr lang="en-US" b="0" i="1" smtClean="0">
                                          <a:latin typeface="Cambria Math"/>
                                          <a:ea typeface="Cambria Math"/>
                                        </a:rPr>
                                        <m:t>09</m:t>
                                      </m:r>
                                      <m:r>
                                        <a:rPr lang="en-US" i="1">
                                          <a:latin typeface="Cambria Math"/>
                                          <a:ea typeface="Cambria Math"/>
                                        </a:rPr>
                                        <m:t> </m:t>
                                      </m:r>
                                      <m:r>
                                        <a:rPr lang="en-US" i="1">
                                          <a:latin typeface="Cambria Math"/>
                                          <a:ea typeface="Cambria Math"/>
                                        </a:rPr>
                                        <m:t>𝑖𝑛</m:t>
                                      </m:r>
                                    </m:e>
                                  </m:d>
                                </m:e>
                                <m:sup>
                                  <m:r>
                                    <a:rPr lang="en-US" b="0" i="1" smtClean="0">
                                      <a:latin typeface="Cambria Math"/>
                                      <a:ea typeface="Cambria Math"/>
                                    </a:rPr>
                                    <m:t>2</m:t>
                                  </m:r>
                                </m:sup>
                              </m:sSup>
                            </m:e>
                          </m:d>
                        </m:den>
                      </m:f>
                      <m:r>
                        <a:rPr lang="en-US">
                          <a:latin typeface="Cambria Math"/>
                          <a:ea typeface="Cambria Math"/>
                        </a:rPr>
                        <m:t>=</m:t>
                      </m:r>
                      <m:r>
                        <a:rPr lang="en-US" b="0" i="0" smtClean="0">
                          <a:latin typeface="Cambria Math"/>
                          <a:ea typeface="Cambria Math"/>
                        </a:rPr>
                        <m:t>0.67 </m:t>
                      </m:r>
                      <m:r>
                        <m:rPr>
                          <m:sty m:val="p"/>
                        </m:rPr>
                        <a:rPr lang="en-US" b="0" i="0" smtClean="0">
                          <a:latin typeface="Cambria Math"/>
                          <a:ea typeface="Cambria Math"/>
                        </a:rPr>
                        <m:t>m</m:t>
                      </m:r>
                      <m:r>
                        <m:rPr>
                          <m:sty m:val="p"/>
                        </m:rPr>
                        <a:rPr lang="el-GR" b="0" i="1" smtClean="0">
                          <a:latin typeface="Cambria Math"/>
                          <a:ea typeface="Cambria Math"/>
                        </a:rPr>
                        <m:t>Ω</m:t>
                      </m:r>
                    </m:oMath>
                  </m:oMathPara>
                </a14:m>
                <a:endParaRPr lang="en-US" dirty="0"/>
              </a:p>
            </p:txBody>
          </p:sp>
        </mc:Choice>
        <mc:Fallback xmlns="">
          <p:sp>
            <p:nvSpPr>
              <p:cNvPr id="17" name="TextBox 16"/>
              <p:cNvSpPr txBox="1">
                <a:spLocks noRot="1" noChangeAspect="1" noMove="1" noResize="1" noEditPoints="1" noAdjustHandles="1" noChangeArrowheads="1" noChangeShapeType="1" noTextEdit="1"/>
              </p:cNvSpPr>
              <p:nvPr/>
            </p:nvSpPr>
            <p:spPr>
              <a:xfrm>
                <a:off x="4130821" y="3627692"/>
                <a:ext cx="4693914" cy="669607"/>
              </a:xfrm>
              <a:prstGeom prst="rect">
                <a:avLst/>
              </a:prstGeom>
              <a:blipFill rotWithShape="1">
                <a:blip r:embed="rId7"/>
                <a:stretch>
                  <a:fillRect/>
                </a:stretch>
              </a:blipFill>
            </p:spPr>
            <p:txBody>
              <a:bodyPr/>
              <a:lstStyle/>
              <a:p>
                <a:r>
                  <a:rPr lang="en-US">
                    <a:noFill/>
                  </a:rPr>
                  <a:t> </a:t>
                </a:r>
              </a:p>
            </p:txBody>
          </p:sp>
        </mc:Fallback>
      </mc:AlternateContent>
      <p:sp>
        <p:nvSpPr>
          <p:cNvPr id="14" name="Title 1"/>
          <p:cNvSpPr>
            <a:spLocks noGrp="1"/>
          </p:cNvSpPr>
          <p:nvPr>
            <p:ph type="title"/>
          </p:nvPr>
        </p:nvSpPr>
        <p:spPr>
          <a:xfrm>
            <a:off x="231775" y="717954"/>
            <a:ext cx="8867518" cy="496842"/>
          </a:xfrm>
        </p:spPr>
        <p:txBody>
          <a:bodyPr>
            <a:noAutofit/>
          </a:bodyPr>
          <a:lstStyle/>
          <a:p>
            <a:r>
              <a:rPr lang="en-US" sz="2000" dirty="0" err="1">
                <a:solidFill>
                  <a:schemeClr val="tx1"/>
                </a:solidFill>
              </a:rPr>
              <a:t>Vias</a:t>
            </a:r>
            <a:r>
              <a:rPr lang="en-US" sz="2000" dirty="0">
                <a:solidFill>
                  <a:schemeClr val="tx1"/>
                </a:solidFill>
              </a:rPr>
              <a:t> have resistance too</a:t>
            </a:r>
          </a:p>
        </p:txBody>
      </p:sp>
      <p:sp>
        <p:nvSpPr>
          <p:cNvPr id="18"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pPr fontAlgn="auto">
              <a:spcAft>
                <a:spcPts val="0"/>
              </a:spcAft>
            </a:pPr>
            <a:r>
              <a:rPr lang="en-US" altLang="en-US" sz="2800" kern="0" dirty="0"/>
              <a:t>Parasitic resistance</a:t>
            </a:r>
            <a:endParaRPr lang="en-US" sz="2800" dirty="0">
              <a:cs typeface="Arial" panose="020B0604020202020204" pitchFamily="34" charset="0"/>
            </a:endParaRPr>
          </a:p>
        </p:txBody>
      </p:sp>
    </p:spTree>
    <p:extLst>
      <p:ext uri="{BB962C8B-B14F-4D97-AF65-F5344CB8AC3E}">
        <p14:creationId xmlns:p14="http://schemas.microsoft.com/office/powerpoint/2010/main" val="3071791009"/>
      </p:ext>
    </p:extLst>
  </p:cSld>
  <p:clrMapOvr>
    <a:masterClrMapping/>
  </p:clrMapOvr>
  <mc:AlternateContent xmlns:mc="http://schemas.openxmlformats.org/markup-compatibility/2006" xmlns:p14="http://schemas.microsoft.com/office/powerpoint/2010/main">
    <mc:Choice Requires="p14">
      <p:transition spd="slow" p14:dur="2000" advTm="89988"/>
    </mc:Choice>
    <mc:Fallback xmlns="">
      <p:transition spd="slow" advTm="89988"/>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42.6"/>
</p:tagLst>
</file>

<file path=ppt/tags/tag10.xml><?xml version="1.0" encoding="utf-8"?>
<p:tagLst xmlns:a="http://schemas.openxmlformats.org/drawingml/2006/main" xmlns:r="http://schemas.openxmlformats.org/officeDocument/2006/relationships" xmlns:p="http://schemas.openxmlformats.org/presentationml/2006/main">
  <p:tag name="TIMING" val="|49.7"/>
</p:tagLst>
</file>

<file path=ppt/tags/tag11.xml><?xml version="1.0" encoding="utf-8"?>
<p:tagLst xmlns:a="http://schemas.openxmlformats.org/drawingml/2006/main" xmlns:r="http://schemas.openxmlformats.org/officeDocument/2006/relationships" xmlns:p="http://schemas.openxmlformats.org/presentationml/2006/main">
  <p:tag name="TIMING" val="|74.6|9.4|49.4"/>
</p:tagLst>
</file>

<file path=ppt/tags/tag12.xml><?xml version="1.0" encoding="utf-8"?>
<p:tagLst xmlns:a="http://schemas.openxmlformats.org/drawingml/2006/main" xmlns:r="http://schemas.openxmlformats.org/officeDocument/2006/relationships" xmlns:p="http://schemas.openxmlformats.org/presentationml/2006/main">
  <p:tag name="TIMING" val="|34.2|15.8"/>
</p:tagLst>
</file>

<file path=ppt/tags/tag13.xml><?xml version="1.0" encoding="utf-8"?>
<p:tagLst xmlns:a="http://schemas.openxmlformats.org/drawingml/2006/main" xmlns:r="http://schemas.openxmlformats.org/officeDocument/2006/relationships" xmlns:p="http://schemas.openxmlformats.org/presentationml/2006/main">
  <p:tag name="TIMING" val="|62.6"/>
</p:tagLst>
</file>

<file path=ppt/tags/tag2.xml><?xml version="1.0" encoding="utf-8"?>
<p:tagLst xmlns:a="http://schemas.openxmlformats.org/drawingml/2006/main" xmlns:r="http://schemas.openxmlformats.org/officeDocument/2006/relationships" xmlns:p="http://schemas.openxmlformats.org/presentationml/2006/main">
  <p:tag name="TIMING" val="|77.1|3|1.7|1.4|2.7|10.6|5.4"/>
</p:tagLst>
</file>

<file path=ppt/tags/tag3.xml><?xml version="1.0" encoding="utf-8"?>
<p:tagLst xmlns:a="http://schemas.openxmlformats.org/drawingml/2006/main" xmlns:r="http://schemas.openxmlformats.org/officeDocument/2006/relationships" xmlns:p="http://schemas.openxmlformats.org/presentationml/2006/main">
  <p:tag name="TIMING" val="|50|8.3|63.8"/>
</p:tagLst>
</file>

<file path=ppt/tags/tag4.xml><?xml version="1.0" encoding="utf-8"?>
<p:tagLst xmlns:a="http://schemas.openxmlformats.org/drawingml/2006/main" xmlns:r="http://schemas.openxmlformats.org/officeDocument/2006/relationships" xmlns:p="http://schemas.openxmlformats.org/presentationml/2006/main">
  <p:tag name="TIMING" val="|59.6|35.7|28.8|6.9|21.1|4"/>
</p:tagLst>
</file>

<file path=ppt/tags/tag5.xml><?xml version="1.0" encoding="utf-8"?>
<p:tagLst xmlns:a="http://schemas.openxmlformats.org/drawingml/2006/main" xmlns:r="http://schemas.openxmlformats.org/officeDocument/2006/relationships" xmlns:p="http://schemas.openxmlformats.org/presentationml/2006/main">
  <p:tag name="TIMING" val="|72"/>
</p:tagLst>
</file>

<file path=ppt/tags/tag6.xml><?xml version="1.0" encoding="utf-8"?>
<p:tagLst xmlns:a="http://schemas.openxmlformats.org/drawingml/2006/main" xmlns:r="http://schemas.openxmlformats.org/officeDocument/2006/relationships" xmlns:p="http://schemas.openxmlformats.org/presentationml/2006/main">
  <p:tag name="TIMING" val="|80.5|64.9"/>
</p:tagLst>
</file>

<file path=ppt/tags/tag7.xml><?xml version="1.0" encoding="utf-8"?>
<p:tagLst xmlns:a="http://schemas.openxmlformats.org/drawingml/2006/main" xmlns:r="http://schemas.openxmlformats.org/officeDocument/2006/relationships" xmlns:p="http://schemas.openxmlformats.org/presentationml/2006/main">
  <p:tag name="TIMING" val="|44.7|2.6"/>
</p:tagLst>
</file>

<file path=ppt/tags/tag8.xml><?xml version="1.0" encoding="utf-8"?>
<p:tagLst xmlns:a="http://schemas.openxmlformats.org/drawingml/2006/main" xmlns:r="http://schemas.openxmlformats.org/officeDocument/2006/relationships" xmlns:p="http://schemas.openxmlformats.org/presentationml/2006/main">
  <p:tag name="TIMING" val="|59.2"/>
</p:tagLst>
</file>

<file path=ppt/tags/tag9.xml><?xml version="1.0" encoding="utf-8"?>
<p:tagLst xmlns:a="http://schemas.openxmlformats.org/drawingml/2006/main" xmlns:r="http://schemas.openxmlformats.org/officeDocument/2006/relationships" xmlns:p="http://schemas.openxmlformats.org/presentationml/2006/main">
  <p:tag name="TIMING" val="|75.4"/>
</p:tagLst>
</file>

<file path=ppt/theme/theme1.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HVS_Template3 (002).pptx [Read-Only]" id="{9623EA11-5B95-4FF9-950B-4ADEE848C0C5}" vid="{112808E6-9308-48FA-98A0-38F4582A655B}"/>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HVS_Template3 (002)</Template>
  <TotalTime>1715</TotalTime>
  <Words>6154</Words>
  <Application>Microsoft Office PowerPoint</Application>
  <PresentationFormat>On-screen Show (16:9)</PresentationFormat>
  <Paragraphs>777</Paragraphs>
  <Slides>36</Slides>
  <Notes>34</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5" baseType="lpstr">
      <vt:lpstr>Arial</vt:lpstr>
      <vt:lpstr>Calibri</vt:lpstr>
      <vt:lpstr>Cambria Math</vt:lpstr>
      <vt:lpstr>Helvetica</vt:lpstr>
      <vt:lpstr>Symbol</vt:lpstr>
      <vt:lpstr>Times New Roman</vt:lpstr>
      <vt:lpstr>Wingdings</vt:lpstr>
      <vt:lpstr>FinalPowerpoint</vt:lpstr>
      <vt:lpstr>Photo Editor Photo</vt:lpstr>
      <vt:lpstr>Printed circuit board layout for switched-mode power supply</vt:lpstr>
      <vt:lpstr>What will I get out of this session?</vt:lpstr>
      <vt:lpstr>Why is layout important?</vt:lpstr>
      <vt:lpstr>Agenda</vt:lpstr>
      <vt:lpstr>What are concerns for a power supply PCB layout?</vt:lpstr>
      <vt:lpstr>The schematic</vt:lpstr>
      <vt:lpstr>You mean copper is not a perfect conductor?</vt:lpstr>
      <vt:lpstr>Counting squares</vt:lpstr>
      <vt:lpstr>Vias have resistance too</vt:lpstr>
      <vt:lpstr>PowerPoint Presentation</vt:lpstr>
      <vt:lpstr>Switched current loops</vt:lpstr>
      <vt:lpstr>Reverse recovery</vt:lpstr>
      <vt:lpstr>Gate drives</vt:lpstr>
      <vt:lpstr>Self inductance of PWB traces</vt:lpstr>
      <vt:lpstr>PWB traces over ground planes</vt:lpstr>
      <vt:lpstr>PowerPoint Presentation</vt:lpstr>
      <vt:lpstr>Switched nodes</vt:lpstr>
      <vt:lpstr>Sample capacitance calculation</vt:lpstr>
      <vt:lpstr>Chaos created by noise injection  </vt:lpstr>
      <vt:lpstr>At high frequency inductors turn into capacitors</vt:lpstr>
      <vt:lpstr>Magnetic coupling</vt:lpstr>
      <vt:lpstr>Input filter layout</vt:lpstr>
      <vt:lpstr>Separate hazardous voltages from user accessible points</vt:lpstr>
      <vt:lpstr>PowerPoint Presentation</vt:lpstr>
      <vt:lpstr>Avoid coupling noise to sensitive nodes</vt:lpstr>
      <vt:lpstr>PowerPoint Presentation</vt:lpstr>
      <vt:lpstr>PCB cooling strategy</vt:lpstr>
      <vt:lpstr>Why is Board A hotter than Board B?</vt:lpstr>
      <vt:lpstr>PowerPoint Presentation</vt:lpstr>
      <vt:lpstr>PowerPoint Presentation</vt:lpstr>
      <vt:lpstr>PowerPoint Presentation</vt:lpstr>
      <vt:lpstr>PowerPoint Presentation</vt:lpstr>
      <vt:lpstr>PowerPoint Presentation</vt:lpstr>
      <vt:lpstr>PowerPoint Presentation</vt:lpstr>
      <vt:lpstr>Thank you</vt:lpstr>
      <vt:lpstr>PowerPoint Presentation</vt:lpstr>
    </vt:vector>
  </TitlesOfParts>
  <Company>Texas Instruments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PCB Layout for SMPS</dc:title>
  <dc:creator>Genereaux, Benjamin</dc:creator>
  <cp:lastModifiedBy>Speziale, Marisa</cp:lastModifiedBy>
  <cp:revision>28</cp:revision>
  <dcterms:created xsi:type="dcterms:W3CDTF">2021-03-11T07:00:21Z</dcterms:created>
  <dcterms:modified xsi:type="dcterms:W3CDTF">2021-03-24T04:38:02Z</dcterms:modified>
</cp:coreProperties>
</file>