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sdx" ContentType="application/vnd.ms-visio.drawing"/>
  <Default Extension="wdp" ContentType="image/vnd.ms-photo"/>
  <Default Extension="tiff" ContentType="image/tiff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930" r:id="rId2"/>
    <p:sldId id="446" r:id="rId3"/>
    <p:sldId id="443" r:id="rId4"/>
    <p:sldId id="440" r:id="rId5"/>
    <p:sldId id="449" r:id="rId6"/>
    <p:sldId id="411" r:id="rId7"/>
    <p:sldId id="928" r:id="rId8"/>
    <p:sldId id="399" r:id="rId9"/>
    <p:sldId id="442" r:id="rId10"/>
    <p:sldId id="404" r:id="rId11"/>
    <p:sldId id="406" r:id="rId12"/>
    <p:sldId id="413" r:id="rId13"/>
    <p:sldId id="409" r:id="rId14"/>
    <p:sldId id="450" r:id="rId15"/>
    <p:sldId id="432" r:id="rId16"/>
    <p:sldId id="304" r:id="rId17"/>
    <p:sldId id="418" r:id="rId18"/>
    <p:sldId id="817" r:id="rId19"/>
    <p:sldId id="362" r:id="rId20"/>
    <p:sldId id="361" r:id="rId21"/>
    <p:sldId id="308" r:id="rId22"/>
    <p:sldId id="311" r:id="rId23"/>
    <p:sldId id="314" r:id="rId24"/>
    <p:sldId id="421" r:id="rId25"/>
    <p:sldId id="573" r:id="rId26"/>
    <p:sldId id="929" r:id="rId27"/>
    <p:sldId id="403" r:id="rId28"/>
    <p:sldId id="386" r:id="rId29"/>
    <p:sldId id="398" r:id="rId30"/>
    <p:sldId id="400" r:id="rId31"/>
    <p:sldId id="381" r:id="rId32"/>
    <p:sldId id="927" r:id="rId33"/>
    <p:sldId id="355" r:id="rId34"/>
    <p:sldId id="357" r:id="rId35"/>
    <p:sldId id="358" r:id="rId36"/>
    <p:sldId id="370" r:id="rId37"/>
    <p:sldId id="391" r:id="rId38"/>
    <p:sldId id="402" r:id="rId39"/>
    <p:sldId id="258" r:id="rId40"/>
  </p:sldIdLst>
  <p:sldSz cx="9144000" cy="5143500" type="screen16x9"/>
  <p:notesSz cx="9296400" cy="14770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3808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76179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14268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52357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1904467" algn="l" defTabSz="76179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285362" algn="l" defTabSz="76179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2666253" algn="l" defTabSz="76179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047146" algn="l" defTabSz="76179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7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4652">
          <p15:clr>
            <a:srgbClr val="A4A3A4"/>
          </p15:clr>
        </p15:guide>
        <p15:guide id="2" pos="292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ra Schmidt" initials="K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68" autoAdjust="0"/>
    <p:restoredTop sz="94598" autoAdjust="0"/>
  </p:normalViewPr>
  <p:slideViewPr>
    <p:cSldViewPr snapToGrid="0">
      <p:cViewPr varScale="1">
        <p:scale>
          <a:sx n="85" d="100"/>
          <a:sy n="85" d="100"/>
        </p:scale>
        <p:origin x="576" y="84"/>
      </p:cViewPr>
      <p:guideLst>
        <p:guide orient="horz" pos="1620"/>
        <p:guide pos="28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9" d="100"/>
          <a:sy n="49" d="100"/>
        </p:scale>
        <p:origin x="-1512" y="-90"/>
      </p:cViewPr>
      <p:guideLst>
        <p:guide orient="horz" pos="4652"/>
        <p:guide pos="292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image" Target="../media/image3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4027944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6329" y="2"/>
            <a:ext cx="4027943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t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14030071"/>
            <a:ext cx="4027944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b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6329" y="14030071"/>
            <a:ext cx="4027943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b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fld id="{8D56EAE8-38CB-4EE5-8A34-F5F49B68F2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007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4027944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6329" y="2"/>
            <a:ext cx="4027943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t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274638" y="1108075"/>
            <a:ext cx="9845676" cy="55387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854" y="7016308"/>
            <a:ext cx="7436693" cy="6645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14030071"/>
            <a:ext cx="4027944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b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6329" y="14030071"/>
            <a:ext cx="4027943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b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fld id="{BED2394B-E06C-4DC9-BCC2-551C3DED9A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0354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38089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76179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14268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52357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1904467" algn="l" defTabSz="76179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285362" algn="l" defTabSz="76179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666253" algn="l" defTabSz="76179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047146" algn="l" defTabSz="76179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74638" y="1108075"/>
            <a:ext cx="9845676" cy="5538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9658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0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688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 indent="0">
              <a:spcBef>
                <a:spcPts val="667"/>
              </a:spcBef>
              <a:buFont typeface="Wingdings" panose="05000000000000000000" pitchFamily="2" charset="2"/>
              <a:buNone/>
            </a:pP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5262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1909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4860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3431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3C3B5-9CFC-4B60-AD1F-942309290D4C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0138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772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6676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Programmable</a:t>
            </a:r>
            <a:r>
              <a:rPr lang="en-US" baseline="0" dirty="0"/>
              <a:t> VOCTH</a:t>
            </a:r>
          </a:p>
          <a:p>
            <a:r>
              <a:rPr lang="en-US" baseline="0" dirty="0"/>
              <a:t>Propose value </a:t>
            </a:r>
            <a:r>
              <a:rPr lang="en-US" baseline="0" dirty="0" err="1"/>
              <a:t>ofr</a:t>
            </a:r>
            <a:r>
              <a:rPr lang="en-US" baseline="0" dirty="0"/>
              <a:t> VOCTH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3666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Programmable</a:t>
            </a:r>
            <a:r>
              <a:rPr lang="en-US" baseline="0" dirty="0"/>
              <a:t> VOCTH</a:t>
            </a:r>
          </a:p>
          <a:p>
            <a:r>
              <a:rPr lang="en-US" baseline="0" dirty="0"/>
              <a:t>Propose value </a:t>
            </a:r>
            <a:r>
              <a:rPr lang="en-US" baseline="0" dirty="0" err="1"/>
              <a:t>ofr</a:t>
            </a:r>
            <a:r>
              <a:rPr lang="en-US" baseline="0" dirty="0"/>
              <a:t> VOCTH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3666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8598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772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74638" y="1108075"/>
            <a:ext cx="9845676" cy="5538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1456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3666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3666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3666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Programmable</a:t>
            </a:r>
            <a:r>
              <a:rPr lang="en-US" baseline="0" dirty="0"/>
              <a:t> VOCTH</a:t>
            </a:r>
          </a:p>
          <a:p>
            <a:r>
              <a:rPr lang="en-US" baseline="0" dirty="0"/>
              <a:t>Propose value </a:t>
            </a:r>
            <a:r>
              <a:rPr lang="en-US" baseline="0" dirty="0" err="1"/>
              <a:t>ofr</a:t>
            </a:r>
            <a:r>
              <a:rPr lang="en-US" baseline="0" dirty="0"/>
              <a:t> VOCTH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3666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Programmable</a:t>
            </a:r>
            <a:r>
              <a:rPr lang="en-US" baseline="0" dirty="0"/>
              <a:t> VOCTH</a:t>
            </a:r>
          </a:p>
          <a:p>
            <a:r>
              <a:rPr lang="en-US" baseline="0" dirty="0"/>
              <a:t>Propose value </a:t>
            </a:r>
            <a:r>
              <a:rPr lang="en-US" baseline="0" dirty="0" err="1"/>
              <a:t>ofr</a:t>
            </a:r>
            <a:r>
              <a:rPr lang="en-US" baseline="0" dirty="0"/>
              <a:t> VOCTH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3666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81174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System Flexibility: </a:t>
            </a:r>
            <a:r>
              <a:rPr lang="en-US" sz="1000" dirty="0"/>
              <a:t>Variety of configurations to measure </a:t>
            </a:r>
            <a:r>
              <a:rPr lang="en-US" sz="1000" b="1" dirty="0">
                <a:solidFill>
                  <a:srgbClr val="008000"/>
                </a:solidFill>
              </a:rPr>
              <a:t>temperature, current, or voltage</a:t>
            </a:r>
            <a:endParaRPr lang="en-US" sz="1000" b="1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Higher Accuracy: </a:t>
            </a:r>
            <a:r>
              <a:rPr lang="en-US" sz="1000" dirty="0"/>
              <a:t>Integrated</a:t>
            </a:r>
            <a:r>
              <a:rPr lang="en-US" sz="1000" b="1" dirty="0"/>
              <a:t> </a:t>
            </a:r>
            <a:r>
              <a:rPr lang="en-US" sz="1000" b="1" dirty="0">
                <a:solidFill>
                  <a:srgbClr val="008000"/>
                </a:solidFill>
              </a:rPr>
              <a:t>10-bit</a:t>
            </a:r>
            <a:r>
              <a:rPr lang="en-US" sz="1000" b="1" dirty="0"/>
              <a:t> </a:t>
            </a:r>
            <a:r>
              <a:rPr lang="en-US" sz="1000" dirty="0"/>
              <a:t>ADC and internal OR external </a:t>
            </a:r>
            <a:r>
              <a:rPr lang="en-US" sz="1000" b="1" dirty="0">
                <a:solidFill>
                  <a:srgbClr val="008000"/>
                </a:solidFill>
              </a:rPr>
              <a:t>VREF</a:t>
            </a:r>
            <a:r>
              <a:rPr lang="en-US" sz="1000" b="1" dirty="0"/>
              <a:t> </a:t>
            </a:r>
            <a:r>
              <a:rPr lang="en-US" sz="1000" b="1" dirty="0">
                <a:solidFill>
                  <a:srgbClr val="008000"/>
                </a:solidFill>
              </a:rPr>
              <a:t> 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n-US" sz="1000" b="1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System Cost Reduction: </a:t>
            </a:r>
            <a:r>
              <a:rPr lang="en-US" sz="1000" dirty="0"/>
              <a:t>Save </a:t>
            </a:r>
            <a:r>
              <a:rPr lang="en-US" sz="1000" b="1" dirty="0">
                <a:solidFill>
                  <a:srgbClr val="006600"/>
                </a:solidFill>
              </a:rPr>
              <a:t>~$0.XX </a:t>
            </a:r>
            <a:r>
              <a:rPr lang="en-US" sz="1000" dirty="0"/>
              <a:t>by eliminating external ADC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PCB Area Reduction: </a:t>
            </a:r>
            <a:r>
              <a:rPr lang="en-US" sz="1000" dirty="0"/>
              <a:t>Reduce PCB Area by </a:t>
            </a:r>
            <a:r>
              <a:rPr lang="en-US" sz="1000" b="1" dirty="0">
                <a:solidFill>
                  <a:srgbClr val="006600"/>
                </a:solidFill>
              </a:rPr>
              <a:t>~XXmm</a:t>
            </a:r>
            <a:r>
              <a:rPr lang="en-US" sz="1000" b="1" baseline="30000" dirty="0">
                <a:solidFill>
                  <a:srgbClr val="006600"/>
                </a:solidFill>
              </a:rPr>
              <a:t>2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Reduced Noise Coupling: </a:t>
            </a:r>
            <a:r>
              <a:rPr lang="en-US" sz="1000" b="1" dirty="0">
                <a:solidFill>
                  <a:srgbClr val="008000"/>
                </a:solidFill>
              </a:rPr>
              <a:t>Sampling  sequencing </a:t>
            </a:r>
            <a:r>
              <a:rPr lang="en-US" sz="1000" dirty="0"/>
              <a:t>reads data at switching center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Configurable  for </a:t>
            </a:r>
            <a:r>
              <a:rPr lang="en-US" sz="1000" b="1" dirty="0">
                <a:solidFill>
                  <a:srgbClr val="008000"/>
                </a:solidFill>
              </a:rPr>
              <a:t>Active Short Circuit (ASC)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3666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Programmable</a:t>
            </a:r>
            <a:r>
              <a:rPr lang="en-US" baseline="0" dirty="0"/>
              <a:t> VOCTH</a:t>
            </a:r>
          </a:p>
          <a:p>
            <a:r>
              <a:rPr lang="en-US" baseline="0" dirty="0"/>
              <a:t>Propose value </a:t>
            </a:r>
            <a:r>
              <a:rPr lang="en-US" baseline="0" dirty="0" err="1"/>
              <a:t>ofr</a:t>
            </a:r>
            <a:r>
              <a:rPr lang="en-US" baseline="0" dirty="0"/>
              <a:t> VOCTH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3666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Programmable</a:t>
            </a:r>
            <a:r>
              <a:rPr lang="en-US" baseline="0" dirty="0"/>
              <a:t> VOCTH</a:t>
            </a:r>
          </a:p>
          <a:p>
            <a:r>
              <a:rPr lang="en-US" baseline="0" dirty="0"/>
              <a:t>Propose value </a:t>
            </a:r>
            <a:r>
              <a:rPr lang="en-US" baseline="0" dirty="0" err="1"/>
              <a:t>ofr</a:t>
            </a:r>
            <a:r>
              <a:rPr lang="en-US" baseline="0" dirty="0"/>
              <a:t> VOCTH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36668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36668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366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2097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2097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74638" y="1108075"/>
            <a:ext cx="9845676" cy="5538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1456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1936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5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7"/>
          </a:xfrm>
        </p:spPr>
        <p:txBody>
          <a:bodyPr anchor="t"/>
          <a:lstStyle>
            <a:lvl1pPr algn="l">
              <a:defRPr sz="3300" b="1" cap="all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0895" indent="0">
              <a:buNone/>
              <a:defRPr sz="1500"/>
            </a:lvl2pPr>
            <a:lvl3pPr marL="761790" indent="0">
              <a:buNone/>
              <a:defRPr sz="1300"/>
            </a:lvl3pPr>
            <a:lvl4pPr marL="1142683" indent="0">
              <a:buNone/>
              <a:defRPr sz="1200"/>
            </a:lvl4pPr>
            <a:lvl5pPr marL="1523573" indent="0">
              <a:buNone/>
              <a:defRPr sz="1200"/>
            </a:lvl5pPr>
            <a:lvl6pPr marL="1904467" indent="0">
              <a:buNone/>
              <a:defRPr sz="1200"/>
            </a:lvl6pPr>
            <a:lvl7pPr marL="2285362" indent="0">
              <a:buNone/>
              <a:defRPr sz="1200"/>
            </a:lvl7pPr>
            <a:lvl8pPr marL="2666253" indent="0">
              <a:buNone/>
              <a:defRPr sz="1200"/>
            </a:lvl8pPr>
            <a:lvl9pPr marL="304714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38925" y="4537472"/>
            <a:ext cx="2133600" cy="154782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118DC-F0C3-4C61-9EEA-2C495CD045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375" y="889398"/>
            <a:ext cx="4157663" cy="35194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889398"/>
            <a:ext cx="4157662" cy="35194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548F6-AAA9-4A8D-A869-511B3DFE32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895" indent="0">
              <a:buNone/>
              <a:defRPr sz="1700" b="1"/>
            </a:lvl2pPr>
            <a:lvl3pPr marL="761790" indent="0">
              <a:buNone/>
              <a:defRPr sz="1500" b="1"/>
            </a:lvl3pPr>
            <a:lvl4pPr marL="1142683" indent="0">
              <a:buNone/>
              <a:defRPr sz="1300" b="1"/>
            </a:lvl4pPr>
            <a:lvl5pPr marL="1523573" indent="0">
              <a:buNone/>
              <a:defRPr sz="1300" b="1"/>
            </a:lvl5pPr>
            <a:lvl6pPr marL="1904467" indent="0">
              <a:buNone/>
              <a:defRPr sz="1300" b="1"/>
            </a:lvl6pPr>
            <a:lvl7pPr marL="2285362" indent="0">
              <a:buNone/>
              <a:defRPr sz="1300" b="1"/>
            </a:lvl7pPr>
            <a:lvl8pPr marL="2666253" indent="0">
              <a:buNone/>
              <a:defRPr sz="1300" b="1"/>
            </a:lvl8pPr>
            <a:lvl9pPr marL="3047146" indent="0">
              <a:buNone/>
              <a:defRPr sz="1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895" indent="0">
              <a:buNone/>
              <a:defRPr sz="1700" b="1"/>
            </a:lvl2pPr>
            <a:lvl3pPr marL="761790" indent="0">
              <a:buNone/>
              <a:defRPr sz="1500" b="1"/>
            </a:lvl3pPr>
            <a:lvl4pPr marL="1142683" indent="0">
              <a:buNone/>
              <a:defRPr sz="1300" b="1"/>
            </a:lvl4pPr>
            <a:lvl5pPr marL="1523573" indent="0">
              <a:buNone/>
              <a:defRPr sz="1300" b="1"/>
            </a:lvl5pPr>
            <a:lvl6pPr marL="1904467" indent="0">
              <a:buNone/>
              <a:defRPr sz="1300" b="1"/>
            </a:lvl6pPr>
            <a:lvl7pPr marL="2285362" indent="0">
              <a:buNone/>
              <a:defRPr sz="1300" b="1"/>
            </a:lvl7pPr>
            <a:lvl8pPr marL="2666253" indent="0">
              <a:buNone/>
              <a:defRPr sz="1300" b="1"/>
            </a:lvl8pPr>
            <a:lvl9pPr marL="3047146" indent="0">
              <a:buNone/>
              <a:defRPr sz="1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7"/>
            <a:ext cx="4041775" cy="2963466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C35C9-3222-4444-B33E-8AB075BE83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52F08-588C-488E-A5AB-DF69250DE8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430B41-3034-4777-B6DE-71856D9856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8"/>
          </a:xfrm>
        </p:spPr>
        <p:txBody>
          <a:bodyPr anchor="b"/>
          <a:lstStyle>
            <a:lvl1pPr algn="l">
              <a:defRPr sz="27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8298"/>
          </a:xfrm>
        </p:spPr>
        <p:txBody>
          <a:bodyPr/>
          <a:lstStyle>
            <a:lvl1pPr marL="0" indent="0">
              <a:buNone/>
              <a:defRPr sz="1700"/>
            </a:lvl1pPr>
            <a:lvl2pPr marL="380895" indent="0">
              <a:buNone/>
              <a:defRPr sz="1000"/>
            </a:lvl2pPr>
            <a:lvl3pPr marL="761790" indent="0">
              <a:buNone/>
              <a:defRPr sz="800"/>
            </a:lvl3pPr>
            <a:lvl4pPr marL="1142683" indent="0">
              <a:buNone/>
              <a:defRPr sz="700"/>
            </a:lvl4pPr>
            <a:lvl5pPr marL="1523573" indent="0">
              <a:buNone/>
              <a:defRPr sz="700"/>
            </a:lvl5pPr>
            <a:lvl6pPr marL="1904467" indent="0">
              <a:buNone/>
              <a:defRPr sz="700"/>
            </a:lvl6pPr>
            <a:lvl7pPr marL="2285362" indent="0">
              <a:buNone/>
              <a:defRPr sz="700"/>
            </a:lvl7pPr>
            <a:lvl8pPr marL="2666253" indent="0">
              <a:buNone/>
              <a:defRPr sz="700"/>
            </a:lvl8pPr>
            <a:lvl9pPr marL="3047146" indent="0">
              <a:buNone/>
              <a:defRPr sz="7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97EEC-B5BC-42C5-B73F-31CC660D4D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3"/>
          </a:xfrm>
        </p:spPr>
        <p:txBody>
          <a:bodyPr anchor="b"/>
          <a:lstStyle>
            <a:lvl1pPr algn="l">
              <a:defRPr sz="23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0895" indent="0">
              <a:buNone/>
              <a:defRPr sz="2300"/>
            </a:lvl2pPr>
            <a:lvl3pPr marL="761790" indent="0">
              <a:buNone/>
              <a:defRPr sz="2000"/>
            </a:lvl3pPr>
            <a:lvl4pPr marL="1142683" indent="0">
              <a:buNone/>
              <a:defRPr sz="1700"/>
            </a:lvl4pPr>
            <a:lvl5pPr marL="1523573" indent="0">
              <a:buNone/>
              <a:defRPr sz="1700"/>
            </a:lvl5pPr>
            <a:lvl6pPr marL="1904467" indent="0">
              <a:buNone/>
              <a:defRPr sz="1700"/>
            </a:lvl6pPr>
            <a:lvl7pPr marL="2285362" indent="0">
              <a:buNone/>
              <a:defRPr sz="1700"/>
            </a:lvl7pPr>
            <a:lvl8pPr marL="2666253" indent="0">
              <a:buNone/>
              <a:defRPr sz="1700"/>
            </a:lvl8pPr>
            <a:lvl9pPr marL="3047146" indent="0">
              <a:buNone/>
              <a:defRPr sz="17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Aft>
                <a:spcPct val="0"/>
              </a:spcAft>
              <a:buNone/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0895" indent="0">
              <a:buNone/>
              <a:defRPr sz="1000"/>
            </a:lvl2pPr>
            <a:lvl3pPr marL="761790" indent="0">
              <a:buNone/>
              <a:defRPr sz="800"/>
            </a:lvl3pPr>
            <a:lvl4pPr marL="1142683" indent="0">
              <a:buNone/>
              <a:defRPr sz="700"/>
            </a:lvl4pPr>
            <a:lvl5pPr marL="1523573" indent="0">
              <a:buNone/>
              <a:defRPr sz="700"/>
            </a:lvl5pPr>
            <a:lvl6pPr marL="1904467" indent="0">
              <a:buNone/>
              <a:defRPr sz="700"/>
            </a:lvl6pPr>
            <a:lvl7pPr marL="2285362" indent="0">
              <a:buNone/>
              <a:defRPr sz="700"/>
            </a:lvl7pPr>
            <a:lvl8pPr marL="2666253" indent="0">
              <a:buNone/>
              <a:defRPr sz="700"/>
            </a:lvl8pPr>
            <a:lvl9pPr marL="3047146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55F34B-1C25-4090-A4A7-9CEE84F43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E2BCE-81FD-49AD-8F3F-8C803C0A89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3" y="107157"/>
            <a:ext cx="2141537" cy="4301728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1775" y="107157"/>
            <a:ext cx="6275388" cy="430172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B3E699-3BC5-4E82-A48B-54CC42B0E6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95A376EF-9F60-DF48-B8CB-F1963F50440E}"/>
              </a:ext>
            </a:extLst>
          </p:cNvPr>
          <p:cNvGrpSpPr/>
          <p:nvPr userDrawn="1"/>
        </p:nvGrpSpPr>
        <p:grpSpPr>
          <a:xfrm>
            <a:off x="1" y="4613950"/>
            <a:ext cx="8826500" cy="388620"/>
            <a:chOff x="0" y="6321425"/>
            <a:chExt cx="10591800" cy="466344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DFFAC7B-2B39-064A-BCD4-000B0194F591}"/>
                </a:ext>
              </a:extLst>
            </p:cNvPr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pic>
          <p:nvPicPr>
            <p:cNvPr id="9" name="Picture 27" descr="ti_logo_powerpoint_1_line.png">
              <a:extLst>
                <a:ext uri="{FF2B5EF4-FFF2-40B4-BE49-F238E27FC236}">
                  <a16:creationId xmlns:a16="http://schemas.microsoft.com/office/drawing/2014/main" id="{A9DC8D7C-1574-044A-9444-0EA11A68F7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657" y="53602"/>
            <a:ext cx="2022164" cy="268568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42900" y="152812"/>
            <a:ext cx="7599230" cy="55778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37428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9AC919B-4D01-4240-BDFD-860B66B017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7816-A48B-4805-9A47-CE865F4F101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656105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F557F9C-1201-3A47-8D2D-7E98BF45F0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7816-A48B-4805-9A47-CE865F4F101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12764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DD158AE-82CC-924D-B2D9-111EE21E38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7816-A48B-4805-9A47-CE865F4F101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54564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BC35851-DCE0-F247-A73D-CE5DAF7E1A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7816-A48B-4805-9A47-CE865F4F101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236614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6DE67D-74D6-E24F-A53E-44A9C5B752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7816-A48B-4805-9A47-CE865F4F101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540414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F552890-0675-5942-BD45-247DCD612F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264" y="86"/>
            <a:ext cx="9166479" cy="5143413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5571E-02C7-4909-A943-092A83DD341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-12526" y="4706938"/>
            <a:ext cx="8826500" cy="388620"/>
            <a:chOff x="0" y="6321425"/>
            <a:chExt cx="10591800" cy="466344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18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0444707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B06B6E4-36B5-2A4D-8795-84CABEE4FA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C7E7816-A48B-4805-9A47-CE865F4F101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390289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378" y="786357"/>
            <a:ext cx="8467725" cy="3709449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7888F-6AF7-4263-B69D-592D8C33B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3" y="4743450"/>
            <a:ext cx="8804275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79" tIns="38088" rIns="76179" bIns="38088"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1910" y="4743450"/>
            <a:ext cx="8740140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79" tIns="38088" rIns="76179" bIns="38088" rtlCol="0" anchor="ctr"/>
          <a:lstStyle/>
          <a:p>
            <a:pPr algn="ctr"/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1775" y="107163"/>
            <a:ext cx="8458200" cy="61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3378" y="794149"/>
            <a:ext cx="8467725" cy="37016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4537472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r">
              <a:defRPr sz="700"/>
            </a:lvl1pPr>
          </a:lstStyle>
          <a:p>
            <a:pPr>
              <a:defRPr/>
            </a:pPr>
            <a:fld id="{B6C70261-DCF8-4A97-9502-E8EEF2364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0" y="4706938"/>
            <a:ext cx="8826500" cy="388620"/>
            <a:chOff x="0" y="6321425"/>
            <a:chExt cx="10591800" cy="46634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25" r:id="rId7"/>
    <p:sldLayoutId id="2147483733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  <p:sldLayoutId id="2147483718" r:id="rId18"/>
    <p:sldLayoutId id="2147483734" r:id="rId19"/>
  </p:sldLayoutIdLst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5pPr>
      <a:lvl6pPr marL="380895" algn="l" rtl="0" fontAlgn="base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0000"/>
          </a:solidFill>
          <a:latin typeface="Arial" charset="0"/>
        </a:defRPr>
      </a:lvl6pPr>
      <a:lvl7pPr marL="761790" algn="l" rtl="0" fontAlgn="base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0000"/>
          </a:solidFill>
          <a:latin typeface="Arial" charset="0"/>
        </a:defRPr>
      </a:lvl7pPr>
      <a:lvl8pPr marL="1142683" algn="l" rtl="0" fontAlgn="base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0000"/>
          </a:solidFill>
          <a:latin typeface="Arial" charset="0"/>
        </a:defRPr>
      </a:lvl8pPr>
      <a:lvl9pPr marL="1523573" algn="l" rtl="0" fontAlgn="base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0000"/>
          </a:solidFill>
          <a:latin typeface="Arial" charset="0"/>
        </a:defRPr>
      </a:lvl9pPr>
    </p:titleStyle>
    <p:bodyStyle>
      <a:lvl1pPr marL="189124" indent="-189124" algn="l" rtl="0" eaLnBrk="0" fontAlgn="base" hangingPunct="0">
        <a:spcBef>
          <a:spcPts val="667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78763" indent="-194416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2pPr>
      <a:lvl3pPr marL="711530" indent="-137548" algn="l" rtl="0" eaLnBrk="0" fontAlgn="base" hangingPunct="0">
        <a:spcBef>
          <a:spcPct val="15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001168" indent="-194416" algn="l" rtl="0" eaLnBrk="0" fontAlgn="base" hangingPunct="0">
        <a:spcBef>
          <a:spcPct val="5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1240546" indent="-144163" algn="l" rtl="0" eaLnBrk="0" fontAlgn="base" hangingPunct="0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1621441" indent="-144163" algn="l" rtl="0" fontAlgn="base">
        <a:spcBef>
          <a:spcPct val="0"/>
        </a:spcBef>
        <a:spcAft>
          <a:spcPct val="0"/>
        </a:spcAft>
        <a:buChar char="»"/>
        <a:defRPr sz="1300">
          <a:solidFill>
            <a:schemeClr val="tx1"/>
          </a:solidFill>
          <a:latin typeface="+mn-lt"/>
        </a:defRPr>
      </a:lvl6pPr>
      <a:lvl7pPr marL="2002336" indent="-144163" algn="l" rtl="0" fontAlgn="base">
        <a:spcBef>
          <a:spcPct val="0"/>
        </a:spcBef>
        <a:spcAft>
          <a:spcPct val="0"/>
        </a:spcAft>
        <a:buChar char="»"/>
        <a:defRPr sz="1300">
          <a:solidFill>
            <a:schemeClr val="tx1"/>
          </a:solidFill>
          <a:latin typeface="+mn-lt"/>
        </a:defRPr>
      </a:lvl7pPr>
      <a:lvl8pPr marL="2383230" indent="-144163" algn="l" rtl="0" fontAlgn="base">
        <a:spcBef>
          <a:spcPct val="0"/>
        </a:spcBef>
        <a:spcAft>
          <a:spcPct val="0"/>
        </a:spcAft>
        <a:buChar char="»"/>
        <a:defRPr sz="1300">
          <a:solidFill>
            <a:schemeClr val="tx1"/>
          </a:solidFill>
          <a:latin typeface="+mn-lt"/>
        </a:defRPr>
      </a:lvl8pPr>
      <a:lvl9pPr marL="2764124" indent="-144163" algn="l" rtl="0" fontAlgn="base">
        <a:spcBef>
          <a:spcPct val="0"/>
        </a:spcBef>
        <a:spcAft>
          <a:spcPct val="0"/>
        </a:spcAft>
        <a:buChar char="»"/>
        <a:defRPr sz="13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895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790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683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573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467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362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253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146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0.png"/><Relationship Id="rId5" Type="http://schemas.openxmlformats.org/officeDocument/2006/relationships/image" Target="../media/image29.wmf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notesSlide" Target="../notesSlides/notesSlide11.xml"/><Relationship Id="rId7" Type="http://schemas.openxmlformats.org/officeDocument/2006/relationships/package" Target="../embeddings/Microsoft_Visio_Drawing12.vsd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7.png"/><Relationship Id="rId5" Type="http://schemas.openxmlformats.org/officeDocument/2006/relationships/image" Target="../media/image31.wmf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4.emf"/><Relationship Id="rId4" Type="http://schemas.openxmlformats.org/officeDocument/2006/relationships/package" Target="../embeddings/Microsoft_Visio_Drawing23.vsd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5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NUL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7" Type="http://schemas.openxmlformats.org/officeDocument/2006/relationships/image" Target="../media/image96.png"/><Relationship Id="rId1" Type="http://schemas.openxmlformats.org/officeDocument/2006/relationships/slideLayout" Target="../slideLayouts/slideLayout13.xml"/><Relationship Id="rId11" Type="http://schemas.openxmlformats.org/officeDocument/2006/relationships/image" Target="../media/image53.emf"/><Relationship Id="rId10" Type="http://schemas.openxmlformats.org/officeDocument/2006/relationships/image" Target="../media/image52.png"/><Relationship Id="rId9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6.png"/><Relationship Id="rId4" Type="http://schemas.openxmlformats.org/officeDocument/2006/relationships/image" Target="../media/image55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6.png"/><Relationship Id="rId4" Type="http://schemas.openxmlformats.org/officeDocument/2006/relationships/image" Target="../media/image6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hyperlink" Target="http://www.flickr.com/photos/motorblog/8484567947/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3.emf"/><Relationship Id="rId4" Type="http://schemas.openxmlformats.org/officeDocument/2006/relationships/image" Target="../media/image72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6.jpeg"/><Relationship Id="rId4" Type="http://schemas.openxmlformats.org/officeDocument/2006/relationships/image" Target="../media/image7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0.jpe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GIF"/><Relationship Id="rId3" Type="http://schemas.openxmlformats.org/officeDocument/2006/relationships/image" Target="../media/image84.png"/><Relationship Id="rId7" Type="http://schemas.openxmlformats.org/officeDocument/2006/relationships/image" Target="../media/image87.G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hyperlink" Target="https://ieeexplore.ieee.org/stamp/stamp.jsp?tp=&amp;arnumber=8532311&amp;tag=1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gif"/><Relationship Id="rId1" Type="http://schemas.openxmlformats.org/officeDocument/2006/relationships/slideLayout" Target="../slideLayouts/slideLayout9.xml"/><Relationship Id="rId5" Type="http://schemas.microsoft.com/office/2007/relationships/hdphoto" Target="../media/hdphoto2.wdp"/><Relationship Id="rId4" Type="http://schemas.openxmlformats.org/officeDocument/2006/relationships/image" Target="../media/image9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6.png"/><Relationship Id="rId5" Type="http://schemas.openxmlformats.org/officeDocument/2006/relationships/image" Target="../media/image25.emf"/><Relationship Id="rId4" Type="http://schemas.openxmlformats.org/officeDocument/2006/relationships/package" Target="../embeddings/Microsoft_Visio_Drawing1.vsd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fld id="{07B5736C-021E-4EDA-A2F9-FF199D20DBAA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301FDDD-579A-A044-B0DB-9F5E3E738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7" y="0"/>
            <a:ext cx="91327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85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Overcurrent/short circuit fault mechanism: </a:t>
            </a:r>
            <a:r>
              <a:rPr lang="en-US" sz="2800" dirty="0">
                <a:solidFill>
                  <a:schemeClr val="tx1"/>
                </a:solidFill>
              </a:rPr>
              <a:t>thermal limitation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5" name="Content Placeholder 2"/>
          <p:cNvSpPr>
            <a:spLocks noGrp="1"/>
          </p:cNvSpPr>
          <p:nvPr>
            <p:ph idx="4294967295"/>
          </p:nvPr>
        </p:nvSpPr>
        <p:spPr>
          <a:xfrm>
            <a:off x="4452620" y="1710373"/>
            <a:ext cx="4241800" cy="2332037"/>
          </a:xfrm>
          <a:ln>
            <a:solidFill>
              <a:schemeClr val="accent6"/>
            </a:solidFill>
            <a:prstDash val="dash"/>
          </a:ln>
        </p:spPr>
        <p:txBody>
          <a:bodyPr>
            <a:normAutofit lnSpcReduction="10000"/>
          </a:bodyPr>
          <a:lstStyle/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tx2"/>
                </a:solidFill>
              </a:rPr>
              <a:t>The short circuit withstand time</a:t>
            </a:r>
            <a:r>
              <a:rPr lang="en-US" sz="1400" dirty="0"/>
              <a:t>,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/>
              <a:t>t</a:t>
            </a:r>
            <a:r>
              <a:rPr lang="en-US" sz="1400" baseline="-25000" dirty="0"/>
              <a:t>sc</a:t>
            </a:r>
            <a:r>
              <a:rPr lang="en-US" sz="1400" dirty="0"/>
              <a:t>, is determined by the </a:t>
            </a:r>
            <a:r>
              <a:rPr lang="en-US" sz="1400" dirty="0">
                <a:solidFill>
                  <a:schemeClr val="tx2"/>
                </a:solidFill>
              </a:rPr>
              <a:t>critical energy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200" dirty="0"/>
              <a:t>Minimal dissipated energy leading to device failure for one short circuit pulse</a:t>
            </a:r>
          </a:p>
          <a:p>
            <a:pPr marL="0" indent="0">
              <a:buNone/>
            </a:pPr>
            <a:endParaRPr lang="en-US" sz="14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200" dirty="0"/>
              <a:t>Vds is the DC link voltage, Id will be the device saturation current.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400" dirty="0"/>
              <a:t>SiC MOSFET short circuit withstand time is shorter than IGBT due to smaller chip size, less thermal capacity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0564312"/>
              </p:ext>
            </p:extLst>
          </p:nvPr>
        </p:nvGraphicFramePr>
        <p:xfrm>
          <a:off x="5615510" y="2435944"/>
          <a:ext cx="1338134" cy="413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Equation" r:id="rId4" imgW="1155600" imgH="355320" progId="Equation.DSMT4">
                  <p:embed/>
                </p:oleObj>
              </mc:Choice>
              <mc:Fallback>
                <p:oleObj name="Equation" r:id="rId4" imgW="1155600" imgH="355320" progId="Equation.DSMT4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5510" y="2435944"/>
                        <a:ext cx="1338134" cy="41395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7" name="Group 46"/>
          <p:cNvGrpSpPr>
            <a:grpSpLocks noChangeAspect="1"/>
          </p:cNvGrpSpPr>
          <p:nvPr/>
        </p:nvGrpSpPr>
        <p:grpSpPr>
          <a:xfrm>
            <a:off x="318734" y="1417152"/>
            <a:ext cx="3523488" cy="2642616"/>
            <a:chOff x="4917678" y="1234440"/>
            <a:chExt cx="3523488" cy="2642616"/>
          </a:xfrm>
        </p:grpSpPr>
        <p:pic>
          <p:nvPicPr>
            <p:cNvPr id="48" name="Picture 2" descr="D:\Gangyao\072018\C3M0065100K\400V 23A\SC\new current sensor\2.5us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7678" y="1234440"/>
              <a:ext cx="3523488" cy="26426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TextBox 48"/>
            <p:cNvSpPr txBox="1"/>
            <p:nvPr/>
          </p:nvSpPr>
          <p:spPr>
            <a:xfrm>
              <a:off x="4943657" y="1554021"/>
              <a:ext cx="78098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FF00FF"/>
                  </a:solidFill>
                </a:rPr>
                <a:t>V</a:t>
              </a:r>
              <a:r>
                <a:rPr lang="en-US" sz="1200" baseline="-25000" dirty="0">
                  <a:solidFill>
                    <a:srgbClr val="FF00FF"/>
                  </a:solidFill>
                </a:rPr>
                <a:t>ds</a:t>
              </a:r>
              <a:r>
                <a:rPr lang="en-US" sz="1200" dirty="0">
                  <a:solidFill>
                    <a:srgbClr val="FF00FF"/>
                  </a:solidFill>
                </a:rPr>
                <a:t>:</a:t>
              </a:r>
            </a:p>
            <a:p>
              <a:r>
                <a:rPr lang="en-US" sz="1200" dirty="0">
                  <a:solidFill>
                    <a:srgbClr val="FF00FF"/>
                  </a:solidFill>
                </a:rPr>
                <a:t>100V/div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983930" y="2416272"/>
              <a:ext cx="6960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0CC00"/>
                  </a:solidFill>
                </a:rPr>
                <a:t>I</a:t>
              </a:r>
              <a:r>
                <a:rPr lang="en-US" sz="1200" baseline="-25000" dirty="0">
                  <a:solidFill>
                    <a:srgbClr val="00CC00"/>
                  </a:solidFill>
                </a:rPr>
                <a:t>ds</a:t>
              </a:r>
              <a:r>
                <a:rPr lang="en-US" sz="1200" dirty="0">
                  <a:solidFill>
                    <a:srgbClr val="00CC00"/>
                  </a:solidFill>
                </a:rPr>
                <a:t>:</a:t>
              </a:r>
            </a:p>
            <a:p>
              <a:r>
                <a:rPr lang="en-US" sz="1200" dirty="0">
                  <a:solidFill>
                    <a:srgbClr val="00CC00"/>
                  </a:solidFill>
                </a:rPr>
                <a:t>50A/div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994078" y="2982145"/>
              <a:ext cx="6960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0B0F0"/>
                  </a:solidFill>
                </a:rPr>
                <a:t>V</a:t>
              </a:r>
              <a:r>
                <a:rPr lang="en-US" sz="1200" baseline="-25000" dirty="0">
                  <a:solidFill>
                    <a:srgbClr val="00B0F0"/>
                  </a:solidFill>
                </a:rPr>
                <a:t>gs</a:t>
              </a:r>
              <a:r>
                <a:rPr lang="en-US" sz="1200" dirty="0">
                  <a:solidFill>
                    <a:srgbClr val="00B0F0"/>
                  </a:solidFill>
                </a:rPr>
                <a:t>:</a:t>
              </a:r>
            </a:p>
            <a:p>
              <a:r>
                <a:rPr lang="en-US" sz="1200" dirty="0">
                  <a:solidFill>
                    <a:srgbClr val="00B0F0"/>
                  </a:solidFill>
                </a:rPr>
                <a:t>10V/div</a:t>
              </a: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5758824" y="1618486"/>
              <a:ext cx="1677172" cy="1833870"/>
            </a:xfrm>
            <a:prstGeom prst="rect">
              <a:avLst/>
            </a:prstGeom>
            <a:solidFill>
              <a:schemeClr val="accent2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53" name="Straight Connector 52"/>
            <p:cNvCxnSpPr/>
            <p:nvPr/>
          </p:nvCxnSpPr>
          <p:spPr>
            <a:xfrm>
              <a:off x="5776103" y="1433882"/>
              <a:ext cx="0" cy="200791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7401812" y="1435466"/>
              <a:ext cx="0" cy="200791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5776103" y="1512494"/>
              <a:ext cx="1620944" cy="1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>
              <a:off x="6101697" y="1245749"/>
              <a:ext cx="103404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2"/>
                  </a:solidFill>
                </a:rPr>
                <a:t>T</a:t>
              </a:r>
              <a:r>
                <a:rPr lang="en-US" sz="1400" b="1" baseline="-25000" dirty="0">
                  <a:solidFill>
                    <a:schemeClr val="tx2"/>
                  </a:solidFill>
                </a:rPr>
                <a:t>sc</a:t>
              </a:r>
              <a:r>
                <a:rPr lang="en-US" sz="1400" b="1" dirty="0">
                  <a:solidFill>
                    <a:schemeClr val="tx2"/>
                  </a:solidFill>
                </a:rPr>
                <a:t>:2.5µs</a:t>
              </a:r>
              <a:endParaRPr lang="en-US" sz="1400" b="1" baseline="-25000" dirty="0">
                <a:solidFill>
                  <a:schemeClr val="tx2"/>
                </a:solidFill>
              </a:endParaRPr>
            </a:p>
            <a:p>
              <a:pPr algn="ctr"/>
              <a:endParaRPr lang="en-US" sz="1400" b="1" baseline="-25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Rectangle 24">
            <a:extLst>
              <a:ext uri="{FF2B5EF4-FFF2-40B4-BE49-F238E27FC236}">
                <a16:creationId xmlns:a16="http://schemas.microsoft.com/office/drawing/2014/main" id="{095E82FB-95EB-504F-9D69-5A12B4EACE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7633" y="4812471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00"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089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617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4268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2357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04467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285362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666253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047146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B5736C-021E-4EDA-A2F9-FF199D20DBA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4462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Overcurrent/short circuit protection method: </a:t>
            </a:r>
            <a:r>
              <a:rPr lang="en-US" sz="2800" dirty="0">
                <a:solidFill>
                  <a:schemeClr val="tx1"/>
                </a:solidFill>
              </a:rPr>
              <a:t>DESAT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4294967295"/>
          </p:nvPr>
        </p:nvSpPr>
        <p:spPr>
          <a:xfrm>
            <a:off x="4161571" y="1028865"/>
            <a:ext cx="4648200" cy="3165475"/>
          </a:xfrm>
          <a:ln>
            <a:solidFill>
              <a:schemeClr val="accent6"/>
            </a:solidFill>
            <a:prstDash val="dash"/>
          </a:ln>
        </p:spPr>
        <p:txBody>
          <a:bodyPr>
            <a:normAutofit lnSpcReduction="10000"/>
          </a:bodyPr>
          <a:lstStyle/>
          <a:p>
            <a:pPr marL="189124" lvl="1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r>
              <a:rPr lang="en-US" sz="1400" dirty="0"/>
              <a:t>Desaturation circuit detects the V</a:t>
            </a:r>
            <a:r>
              <a:rPr lang="en-US" sz="1400" baseline="-25000" dirty="0"/>
              <a:t>ds</a:t>
            </a:r>
            <a:r>
              <a:rPr lang="en-US" sz="1400" dirty="0"/>
              <a:t> of MOSFET or V</a:t>
            </a:r>
            <a:r>
              <a:rPr lang="en-US" sz="1400" baseline="-25000" dirty="0"/>
              <a:t>ce</a:t>
            </a:r>
            <a:r>
              <a:rPr lang="en-US" sz="1400" dirty="0"/>
              <a:t> of IGBT, protection is triggered when detected voltage is above pre-set reference voltage</a:t>
            </a:r>
          </a:p>
          <a:p>
            <a:pPr marL="189124" lvl="1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endParaRPr lang="en-US" sz="1200" dirty="0"/>
          </a:p>
          <a:p>
            <a:pPr marL="189124" lvl="1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r>
              <a:rPr lang="en-US" sz="1400" dirty="0"/>
              <a:t>Blanking time is needed to prevent false trigger during switching turn on transients</a:t>
            </a:r>
          </a:p>
          <a:p>
            <a:pPr marL="189124" lvl="1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endParaRPr lang="en-US" sz="1400" dirty="0"/>
          </a:p>
          <a:p>
            <a:pPr marL="189124" lvl="1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endParaRPr lang="en-US" sz="1400" dirty="0"/>
          </a:p>
          <a:p>
            <a:pPr marL="189124" lvl="1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r>
              <a:rPr lang="en-US" sz="1400" dirty="0"/>
              <a:t>DESAT threshold voltage varies between different devices due to the output characteristics, especially IGBT and </a:t>
            </a:r>
            <a:r>
              <a:rPr lang="en-US" sz="1400" dirty="0" err="1"/>
              <a:t>SiC</a:t>
            </a:r>
            <a:r>
              <a:rPr lang="en-US" sz="1400" dirty="0"/>
              <a:t> MOSFET</a:t>
            </a:r>
          </a:p>
          <a:p>
            <a:pPr marL="189124" lvl="1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r>
              <a:rPr lang="en-US" sz="1400" dirty="0"/>
              <a:t>Most common method for </a:t>
            </a:r>
            <a:r>
              <a:rPr lang="en-US" sz="1400" dirty="0" err="1"/>
              <a:t>SiC</a:t>
            </a:r>
            <a:r>
              <a:rPr lang="en-US" sz="1400" dirty="0"/>
              <a:t> where the IR drop is measured for current sense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sz="1200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4934411"/>
              </p:ext>
            </p:extLst>
          </p:nvPr>
        </p:nvGraphicFramePr>
        <p:xfrm>
          <a:off x="5385995" y="2449280"/>
          <a:ext cx="1622850" cy="492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Equation" r:id="rId4" imgW="1422360" imgH="431640" progId="Equation.DSMT4">
                  <p:embed/>
                </p:oleObj>
              </mc:Choice>
              <mc:Fallback>
                <p:oleObj name="Equation" r:id="rId4" imgW="1422360" imgH="43164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85995" y="2449280"/>
                        <a:ext cx="1622850" cy="4926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9" name="Group 28"/>
          <p:cNvGrpSpPr/>
          <p:nvPr/>
        </p:nvGrpSpPr>
        <p:grpSpPr>
          <a:xfrm>
            <a:off x="889000" y="2891481"/>
            <a:ext cx="2456412" cy="1861243"/>
            <a:chOff x="717550" y="2749551"/>
            <a:chExt cx="2456412" cy="1945508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550" y="2749551"/>
              <a:ext cx="2456412" cy="1945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7" name="Straight Connector 16"/>
            <p:cNvCxnSpPr/>
            <p:nvPr/>
          </p:nvCxnSpPr>
          <p:spPr>
            <a:xfrm>
              <a:off x="1060450" y="3321050"/>
              <a:ext cx="622300" cy="0"/>
            </a:xfrm>
            <a:prstGeom prst="line">
              <a:avLst/>
            </a:prstGeom>
            <a:ln>
              <a:solidFill>
                <a:srgbClr val="0000FF"/>
              </a:solidFill>
              <a:prstDash val="dash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1682750" y="3321050"/>
              <a:ext cx="0" cy="1028700"/>
            </a:xfrm>
            <a:prstGeom prst="line">
              <a:avLst/>
            </a:prstGeom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1367906" y="4349750"/>
              <a:ext cx="5778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rgbClr val="0000FF"/>
                  </a:solidFill>
                </a:rPr>
                <a:t>V</a:t>
              </a:r>
              <a:r>
                <a:rPr lang="en-US" sz="1200" b="1" baseline="-25000" dirty="0">
                  <a:solidFill>
                    <a:srgbClr val="0000FF"/>
                  </a:solidFill>
                </a:rPr>
                <a:t>desat</a:t>
              </a:r>
            </a:p>
          </p:txBody>
        </p:sp>
      </p:grpSp>
      <p:graphicFrame>
        <p:nvGraphicFramePr>
          <p:cNvPr id="28" name="Object 27"/>
          <p:cNvGraphicFramePr>
            <a:graphicFrameLocks noChangeAspect="1"/>
          </p:cNvGraphicFramePr>
          <p:nvPr/>
        </p:nvGraphicFramePr>
        <p:xfrm>
          <a:off x="361430" y="1013255"/>
          <a:ext cx="3511551" cy="2074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Visio" r:id="rId7" imgW="5019547" imgH="3076621" progId="Visio.Drawing.15">
                  <p:embed/>
                </p:oleObj>
              </mc:Choice>
              <mc:Fallback>
                <p:oleObj name="Visio" r:id="rId7" imgW="5019547" imgH="3076621" progId="Visio.Drawing.15">
                  <p:embed/>
                  <p:pic>
                    <p:nvPicPr>
                      <p:cNvPr id="28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430" y="1013255"/>
                        <a:ext cx="3511551" cy="20749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4">
            <a:extLst>
              <a:ext uri="{FF2B5EF4-FFF2-40B4-BE49-F238E27FC236}">
                <a16:creationId xmlns:a16="http://schemas.microsoft.com/office/drawing/2014/main" id="{336FE9D4-EE89-414E-ACF7-98793AD369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7633" y="4812471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00"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089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617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4268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2357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04467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285362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666253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047146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B5736C-021E-4EDA-A2F9-FF199D20DBA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1765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91" name="Picture 1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59" b="47338"/>
          <a:stretch/>
        </p:blipFill>
        <p:spPr bwMode="auto">
          <a:xfrm>
            <a:off x="355599" y="1259364"/>
            <a:ext cx="3783203" cy="318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Overcurrent/short circuit protection method: </a:t>
            </a:r>
            <a:r>
              <a:rPr lang="en-US" sz="2800" dirty="0">
                <a:solidFill>
                  <a:schemeClr val="tx1"/>
                </a:solidFill>
              </a:rPr>
              <a:t>SenseFET / current mirror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4294967295"/>
          </p:nvPr>
        </p:nvSpPr>
        <p:spPr>
          <a:xfrm>
            <a:off x="4200525" y="849894"/>
            <a:ext cx="4489450" cy="3830637"/>
          </a:xfrm>
          <a:ln>
            <a:noFill/>
            <a:prstDash val="dash"/>
          </a:ln>
        </p:spPr>
        <p:txBody>
          <a:bodyPr/>
          <a:lstStyle/>
          <a:p>
            <a:pPr marL="189124" lvl="1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r>
              <a:rPr lang="en-US" dirty="0" err="1"/>
              <a:t>SenseFET</a:t>
            </a:r>
            <a:r>
              <a:rPr lang="en-US" dirty="0"/>
              <a:t> / current mirror is used to scale down main current, tens of mV voltage is measured on sense resistor</a:t>
            </a:r>
          </a:p>
          <a:p>
            <a:pPr marL="189124" lvl="1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r>
              <a:rPr lang="en-US" dirty="0"/>
              <a:t>Advantages</a:t>
            </a:r>
          </a:p>
          <a:p>
            <a:pPr marL="421891" lvl="2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r>
              <a:rPr lang="en-US" sz="1400" dirty="0"/>
              <a:t>Fastest protection speed</a:t>
            </a:r>
          </a:p>
          <a:p>
            <a:pPr marL="421891" lvl="2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r>
              <a:rPr lang="en-US" sz="1400" dirty="0"/>
              <a:t>Accurate for both AC and DC</a:t>
            </a:r>
          </a:p>
          <a:p>
            <a:pPr marL="189124" lvl="1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r>
              <a:rPr lang="en-US" dirty="0"/>
              <a:t>Challenges of SenseFET / current mirror</a:t>
            </a:r>
          </a:p>
          <a:p>
            <a:pPr marL="421891" lvl="2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r>
              <a:rPr lang="en-US" sz="1400" dirty="0"/>
              <a:t>Module needs to be customized to integrate SenseFET / current mirror</a:t>
            </a:r>
          </a:p>
          <a:p>
            <a:pPr marL="421891" lvl="2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r>
              <a:rPr lang="en-US" sz="1400" dirty="0"/>
              <a:t>Higher cost</a:t>
            </a:r>
          </a:p>
          <a:p>
            <a:pPr marL="421891" lvl="2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r>
              <a:rPr lang="en-US" sz="1400" dirty="0"/>
              <a:t>Not currently available in </a:t>
            </a:r>
            <a:r>
              <a:rPr lang="en-US" sz="1400" dirty="0" err="1"/>
              <a:t>SiC</a:t>
            </a:r>
            <a:r>
              <a:rPr lang="en-US" sz="1400" dirty="0"/>
              <a:t> modules</a:t>
            </a:r>
          </a:p>
          <a:p>
            <a:pPr marL="421891" lvl="2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endParaRPr lang="en-US" sz="1400" dirty="0"/>
          </a:p>
          <a:p>
            <a:pPr lvl="1">
              <a:buFont typeface="Wingdings" panose="05000000000000000000" pitchFamily="2" charset="2"/>
              <a:buChar char="§"/>
            </a:pPr>
            <a:endParaRPr lang="en-US" sz="1400" dirty="0"/>
          </a:p>
          <a:p>
            <a:pPr lvl="1">
              <a:buFont typeface="Wingdings" panose="05000000000000000000" pitchFamily="2" charset="2"/>
              <a:buChar char="§"/>
            </a:pPr>
            <a:endParaRPr lang="en-US" sz="1400" dirty="0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50285411-96B0-B948-8D87-3B72A9242E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7633" y="4812471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00"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089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617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4268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2357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04467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285362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666253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047146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B5736C-021E-4EDA-A2F9-FF199D20DBA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26026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Overcurrent/short circuit protection method: </a:t>
            </a:r>
            <a:r>
              <a:rPr lang="en-US" sz="2800" dirty="0">
                <a:solidFill>
                  <a:schemeClr val="tx1"/>
                </a:solidFill>
              </a:rPr>
              <a:t>shunt resistor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4294967295"/>
          </p:nvPr>
        </p:nvSpPr>
        <p:spPr>
          <a:xfrm>
            <a:off x="4433833" y="1274982"/>
            <a:ext cx="4489450" cy="2763837"/>
          </a:xfrm>
          <a:ln>
            <a:solidFill>
              <a:schemeClr val="accent6"/>
            </a:solidFill>
            <a:prstDash val="dash"/>
          </a:ln>
        </p:spPr>
        <p:txBody>
          <a:bodyPr/>
          <a:lstStyle/>
          <a:p>
            <a:pPr marL="189124" lvl="1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r>
              <a:rPr lang="en-US" dirty="0"/>
              <a:t>Advantages</a:t>
            </a:r>
          </a:p>
          <a:p>
            <a:pPr marL="421891" lvl="2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r>
              <a:rPr lang="en-US" sz="1400" dirty="0"/>
              <a:t>Accurate for both AC and DC</a:t>
            </a:r>
          </a:p>
          <a:p>
            <a:pPr marL="421891" lvl="2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r>
              <a:rPr lang="en-US" sz="1400" dirty="0"/>
              <a:t>Fast protection speed</a:t>
            </a:r>
          </a:p>
          <a:p>
            <a:pPr marL="421891" lvl="2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r>
              <a:rPr lang="en-US" sz="1400" dirty="0"/>
              <a:t>Low cost</a:t>
            </a:r>
          </a:p>
          <a:p>
            <a:pPr marL="189124" lvl="1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r>
              <a:rPr lang="en-US" dirty="0"/>
              <a:t>Challenges of shunt resistor</a:t>
            </a:r>
          </a:p>
          <a:p>
            <a:pPr marL="421891" lvl="2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r>
              <a:rPr lang="en-US" sz="1400" dirty="0"/>
              <a:t>High power loss in high power applications</a:t>
            </a:r>
          </a:p>
          <a:p>
            <a:pPr marL="421891" lvl="2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r>
              <a:rPr lang="en-US" sz="1400" dirty="0"/>
              <a:t>Weak noise immunity due to gate loop noise caused by parasitic inductance of shunt resistor and PCB trace </a:t>
            </a:r>
          </a:p>
          <a:p>
            <a:pPr marL="421891" lvl="2" indent="-189124">
              <a:spcBef>
                <a:spcPts val="667"/>
              </a:spcBef>
              <a:buFont typeface="Wingdings" panose="05000000000000000000" pitchFamily="2" charset="2"/>
              <a:buChar char="§"/>
            </a:pPr>
            <a:endParaRPr lang="en-US" sz="1400" dirty="0"/>
          </a:p>
          <a:p>
            <a:pPr lvl="1">
              <a:buFont typeface="Wingdings" panose="05000000000000000000" pitchFamily="2" charset="2"/>
              <a:buChar char="§"/>
            </a:pPr>
            <a:endParaRPr lang="en-US" sz="1400" dirty="0"/>
          </a:p>
          <a:p>
            <a:pPr lvl="1">
              <a:buFont typeface="Wingdings" panose="05000000000000000000" pitchFamily="2" charset="2"/>
              <a:buChar char="§"/>
            </a:pPr>
            <a:endParaRPr lang="en-US" sz="1400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238125" y="1276349"/>
          <a:ext cx="4006367" cy="283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" name="Visio" r:id="rId4" imgW="4334010" imgH="3067141" progId="Visio.Drawing.15">
                  <p:embed/>
                </p:oleObj>
              </mc:Choice>
              <mc:Fallback>
                <p:oleObj name="Visio" r:id="rId4" imgW="4334010" imgH="3067141" progId="Visio.Drawing.15">
                  <p:embed/>
                  <p:pic>
                    <p:nvPicPr>
                      <p:cNvPr id="1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125" y="1276349"/>
                        <a:ext cx="4006367" cy="283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24">
            <a:extLst>
              <a:ext uri="{FF2B5EF4-FFF2-40B4-BE49-F238E27FC236}">
                <a16:creationId xmlns:a16="http://schemas.microsoft.com/office/drawing/2014/main" id="{2ABB7ED8-5C44-6746-A436-92A10A69B3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7633" y="4812471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00"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089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617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4268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2357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04467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285362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666253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047146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B5736C-021E-4EDA-A2F9-FF199D20DBA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68012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808187" y="1483526"/>
            <a:ext cx="3523488" cy="2642616"/>
            <a:chOff x="4917678" y="1234440"/>
            <a:chExt cx="3523488" cy="2642616"/>
          </a:xfrm>
        </p:grpSpPr>
        <p:pic>
          <p:nvPicPr>
            <p:cNvPr id="46" name="Picture 2" descr="D:\Gangyao\072018\C3M0065100K\400V 23A\SC\new current sensor\2.5us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7678" y="1234440"/>
              <a:ext cx="3523488" cy="26426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TextBox 46"/>
            <p:cNvSpPr txBox="1"/>
            <p:nvPr/>
          </p:nvSpPr>
          <p:spPr>
            <a:xfrm>
              <a:off x="4943657" y="1554021"/>
              <a:ext cx="78098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FF00FF"/>
                  </a:solidFill>
                </a:rPr>
                <a:t>Vds:</a:t>
              </a:r>
            </a:p>
            <a:p>
              <a:r>
                <a:rPr lang="en-US" sz="1200" dirty="0">
                  <a:solidFill>
                    <a:srgbClr val="FF00FF"/>
                  </a:solidFill>
                </a:rPr>
                <a:t>100V/div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983930" y="2416272"/>
              <a:ext cx="6960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0CC00"/>
                  </a:solidFill>
                </a:rPr>
                <a:t>Ids:</a:t>
              </a:r>
            </a:p>
            <a:p>
              <a:r>
                <a:rPr lang="en-US" sz="1200" dirty="0">
                  <a:solidFill>
                    <a:srgbClr val="00CC00"/>
                  </a:solidFill>
                </a:rPr>
                <a:t>50A/div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994078" y="2982145"/>
              <a:ext cx="6960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0B0F0"/>
                  </a:solidFill>
                </a:rPr>
                <a:t>Vgs:</a:t>
              </a:r>
            </a:p>
            <a:p>
              <a:r>
                <a:rPr lang="en-US" sz="1200" dirty="0">
                  <a:solidFill>
                    <a:srgbClr val="00B0F0"/>
                  </a:solidFill>
                </a:rPr>
                <a:t>10V/div</a:t>
              </a: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5758824" y="1618486"/>
              <a:ext cx="1677172" cy="1833870"/>
            </a:xfrm>
            <a:prstGeom prst="rect">
              <a:avLst/>
            </a:prstGeom>
            <a:solidFill>
              <a:schemeClr val="accent2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51" name="Straight Connector 50"/>
            <p:cNvCxnSpPr/>
            <p:nvPr/>
          </p:nvCxnSpPr>
          <p:spPr>
            <a:xfrm>
              <a:off x="5776103" y="1433882"/>
              <a:ext cx="0" cy="200791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7401812" y="1435466"/>
              <a:ext cx="0" cy="200791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5776103" y="1512494"/>
              <a:ext cx="1620944" cy="1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6101697" y="1245749"/>
              <a:ext cx="103404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2"/>
                  </a:solidFill>
                </a:rPr>
                <a:t>T</a:t>
              </a:r>
              <a:r>
                <a:rPr lang="en-US" sz="1400" b="1" baseline="-25000" dirty="0">
                  <a:solidFill>
                    <a:schemeClr val="tx2"/>
                  </a:solidFill>
                </a:rPr>
                <a:t>sc</a:t>
              </a:r>
              <a:r>
                <a:rPr lang="en-US" sz="1400" b="1" dirty="0">
                  <a:solidFill>
                    <a:schemeClr val="tx2"/>
                  </a:solidFill>
                </a:rPr>
                <a:t>:2.5us</a:t>
              </a:r>
              <a:endParaRPr lang="en-US" sz="1400" b="1" baseline="-25000" dirty="0">
                <a:solidFill>
                  <a:schemeClr val="tx2"/>
                </a:solidFill>
              </a:endParaRPr>
            </a:p>
            <a:p>
              <a:pPr algn="ctr"/>
              <a:endParaRPr lang="en-US" sz="1400" b="1" baseline="-25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7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Overcurrent/short circuit safe turn-off: </a:t>
            </a:r>
            <a:r>
              <a:rPr lang="en-US" sz="2800" dirty="0">
                <a:solidFill>
                  <a:schemeClr val="tx1"/>
                </a:solidFill>
              </a:rPr>
              <a:t>avalanche limitation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4294967295"/>
          </p:nvPr>
        </p:nvSpPr>
        <p:spPr>
          <a:xfrm>
            <a:off x="422461" y="4254676"/>
            <a:ext cx="6616700" cy="336550"/>
          </a:xfrm>
          <a:ln>
            <a:noFill/>
            <a:prstDash val="dash"/>
          </a:ln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1400" b="1" i="1" dirty="0"/>
              <a:t>Voltage and avalanche limit: </a:t>
            </a:r>
            <a:r>
              <a:rPr lang="en-US" sz="1200" i="1" dirty="0"/>
              <a:t>d</a:t>
            </a:r>
            <a:r>
              <a:rPr lang="en-US" sz="1200" dirty="0"/>
              <a:t>evice avalanche can be caused by the overshoot voltage on V</a:t>
            </a:r>
            <a:r>
              <a:rPr lang="en-US" sz="1200" baseline="-25000" dirty="0"/>
              <a:t>ds</a:t>
            </a:r>
            <a:endParaRPr lang="en-US" sz="1100" dirty="0"/>
          </a:p>
        </p:txBody>
      </p:sp>
      <p:grpSp>
        <p:nvGrpSpPr>
          <p:cNvPr id="4096" name="Group 4095"/>
          <p:cNvGrpSpPr/>
          <p:nvPr/>
        </p:nvGrpSpPr>
        <p:grpSpPr>
          <a:xfrm>
            <a:off x="5410297" y="1368362"/>
            <a:ext cx="2112934" cy="2632960"/>
            <a:chOff x="5294790" y="619983"/>
            <a:chExt cx="2271869" cy="2865928"/>
          </a:xfrm>
        </p:grpSpPr>
        <p:grpSp>
          <p:nvGrpSpPr>
            <p:cNvPr id="57" name="Group 56"/>
            <p:cNvGrpSpPr/>
            <p:nvPr/>
          </p:nvGrpSpPr>
          <p:grpSpPr>
            <a:xfrm>
              <a:off x="5294790" y="619983"/>
              <a:ext cx="2271869" cy="2865928"/>
              <a:chOff x="5549920" y="790765"/>
              <a:chExt cx="1981180" cy="2628836"/>
            </a:xfrm>
          </p:grpSpPr>
          <p:pic>
            <p:nvPicPr>
              <p:cNvPr id="58" name="Picture 5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49920" y="790765"/>
                <a:ext cx="1981180" cy="2628836"/>
              </a:xfrm>
              <a:prstGeom prst="rect">
                <a:avLst/>
              </a:prstGeom>
            </p:spPr>
          </p:pic>
          <p:sp>
            <p:nvSpPr>
              <p:cNvPr id="59" name="Rectangle 58"/>
              <p:cNvSpPr/>
              <p:nvPr/>
            </p:nvSpPr>
            <p:spPr>
              <a:xfrm>
                <a:off x="5549920" y="1606550"/>
                <a:ext cx="596880" cy="2476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5588010" y="3070383"/>
                <a:ext cx="596880" cy="2476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70" name="Straight Arrow Connector 69"/>
            <p:cNvCxnSpPr/>
            <p:nvPr/>
          </p:nvCxnSpPr>
          <p:spPr>
            <a:xfrm>
              <a:off x="6226833" y="1720179"/>
              <a:ext cx="0" cy="67583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5979247" y="2016017"/>
              <a:ext cx="34366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i="1" dirty="0">
                  <a:solidFill>
                    <a:srgbClr val="FF0000"/>
                  </a:solidFill>
                </a:rPr>
                <a:t>I</a:t>
              </a:r>
              <a:r>
                <a:rPr lang="en-US" sz="1050" i="1" baseline="-25000" dirty="0">
                  <a:solidFill>
                    <a:srgbClr val="FF0000"/>
                  </a:solidFill>
                </a:rPr>
                <a:t>d</a:t>
              </a:r>
            </a:p>
          </p:txBody>
        </p:sp>
        <p:grpSp>
          <p:nvGrpSpPr>
            <p:cNvPr id="77" name="Group 76"/>
            <p:cNvGrpSpPr/>
            <p:nvPr/>
          </p:nvGrpSpPr>
          <p:grpSpPr>
            <a:xfrm>
              <a:off x="5511158" y="3058911"/>
              <a:ext cx="919566" cy="386366"/>
              <a:chOff x="5737842" y="3094612"/>
              <a:chExt cx="759561" cy="386366"/>
            </a:xfrm>
          </p:grpSpPr>
          <p:sp>
            <p:nvSpPr>
              <p:cNvPr id="78" name="TextBox 77"/>
              <p:cNvSpPr txBox="1"/>
              <p:nvPr/>
            </p:nvSpPr>
            <p:spPr>
              <a:xfrm>
                <a:off x="5841330" y="3106517"/>
                <a:ext cx="413953" cy="3744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1100" b="1" i="1" dirty="0">
                    <a:solidFill>
                      <a:srgbClr val="FF0000"/>
                    </a:solidFill>
                  </a:rPr>
                  <a:t>Δ</a:t>
                </a:r>
                <a:r>
                  <a:rPr lang="en-US" sz="1100" b="1" i="1" dirty="0">
                    <a:solidFill>
                      <a:srgbClr val="FF0000"/>
                    </a:solidFill>
                  </a:rPr>
                  <a:t>V</a:t>
                </a:r>
                <a:r>
                  <a:rPr lang="en-US" sz="1100" b="1" i="1" baseline="-25000" dirty="0">
                    <a:solidFill>
                      <a:srgbClr val="FF0000"/>
                    </a:solidFill>
                  </a:rPr>
                  <a:t>gs</a:t>
                </a: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6083450" y="3104547"/>
                <a:ext cx="41395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b="1" i="1" dirty="0">
                    <a:solidFill>
                      <a:srgbClr val="FF0000"/>
                    </a:solidFill>
                  </a:rPr>
                  <a:t>+</a:t>
                </a:r>
                <a:endParaRPr lang="en-US" sz="1100" b="1" i="1" baseline="-25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5737842" y="3094612"/>
                <a:ext cx="206976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b="1" i="1" dirty="0">
                    <a:solidFill>
                      <a:srgbClr val="FF0000"/>
                    </a:solidFill>
                  </a:rPr>
                  <a:t>-</a:t>
                </a:r>
                <a:endParaRPr lang="en-US" sz="1100" b="1" i="1" baseline="-25000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83" name="TextBox 82"/>
            <p:cNvSpPr txBox="1"/>
            <p:nvPr/>
          </p:nvSpPr>
          <p:spPr>
            <a:xfrm>
              <a:off x="6583124" y="2396015"/>
              <a:ext cx="5011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i="1" dirty="0">
                  <a:solidFill>
                    <a:srgbClr val="FF0000"/>
                  </a:solidFill>
                </a:rPr>
                <a:t>+</a:t>
              </a:r>
              <a:endParaRPr lang="en-US" sz="1100" b="1" i="1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617988" y="2949701"/>
              <a:ext cx="2505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i="1" dirty="0">
                  <a:solidFill>
                    <a:srgbClr val="FF0000"/>
                  </a:solidFill>
                </a:rPr>
                <a:t>-</a:t>
              </a:r>
              <a:endParaRPr lang="en-US" sz="1100" b="1" i="1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579888" y="2688091"/>
              <a:ext cx="466290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l-GR" sz="1000" b="1" i="1" dirty="0">
                  <a:solidFill>
                    <a:srgbClr val="FF0000"/>
                  </a:solidFill>
                </a:rPr>
                <a:t>Δ</a:t>
              </a:r>
              <a:r>
                <a:rPr lang="en-US" sz="1000" b="1" i="1" dirty="0">
                  <a:solidFill>
                    <a:srgbClr val="FF0000"/>
                  </a:solidFill>
                </a:rPr>
                <a:t>V</a:t>
              </a:r>
              <a:r>
                <a:rPr lang="en-US" sz="1000" b="1" i="1" baseline="-25000" dirty="0">
                  <a:solidFill>
                    <a:srgbClr val="FF0000"/>
                  </a:solidFill>
                </a:rPr>
                <a:t>ds</a:t>
              </a:r>
            </a:p>
          </p:txBody>
        </p:sp>
      </p:grpSp>
      <p:cxnSp>
        <p:nvCxnSpPr>
          <p:cNvPr id="30" name="Straight Connector 29"/>
          <p:cNvCxnSpPr/>
          <p:nvPr/>
        </p:nvCxnSpPr>
        <p:spPr>
          <a:xfrm>
            <a:off x="3233102" y="1885343"/>
            <a:ext cx="593923" cy="0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3398400" y="1885343"/>
            <a:ext cx="0" cy="327057"/>
          </a:xfrm>
          <a:prstGeom prst="line">
            <a:avLst/>
          </a:prstGeom>
          <a:ln>
            <a:solidFill>
              <a:srgbClr val="0000FF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436564" y="1924340"/>
            <a:ext cx="566850" cy="249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>
                <a:solidFill>
                  <a:srgbClr val="0000FF"/>
                </a:solidFill>
              </a:rPr>
              <a:t>Δ</a:t>
            </a:r>
            <a:r>
              <a:rPr lang="en-US" sz="1200" b="1" dirty="0">
                <a:solidFill>
                  <a:srgbClr val="0000FF"/>
                </a:solidFill>
              </a:rPr>
              <a:t>V</a:t>
            </a:r>
            <a:r>
              <a:rPr lang="en-US" sz="1200" b="1" baseline="-25000" dirty="0">
                <a:solidFill>
                  <a:srgbClr val="0000FF"/>
                </a:solidFill>
              </a:rPr>
              <a:t>ds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1409700" y="2400241"/>
            <a:ext cx="352962" cy="0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582616" y="2280871"/>
            <a:ext cx="4" cy="115509"/>
          </a:xfrm>
          <a:prstGeom prst="line">
            <a:avLst/>
          </a:prstGeom>
          <a:ln>
            <a:solidFill>
              <a:srgbClr val="0000FF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003613" y="2245068"/>
            <a:ext cx="566850" cy="249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>
                <a:solidFill>
                  <a:srgbClr val="0000FF"/>
                </a:solidFill>
              </a:rPr>
              <a:t>Δ</a:t>
            </a:r>
            <a:r>
              <a:rPr lang="en-US" sz="1200" b="1" dirty="0">
                <a:solidFill>
                  <a:srgbClr val="0000FF"/>
                </a:solidFill>
              </a:rPr>
              <a:t>V</a:t>
            </a:r>
            <a:r>
              <a:rPr lang="en-US" sz="1200" b="1" baseline="-25000" dirty="0">
                <a:solidFill>
                  <a:srgbClr val="0000FF"/>
                </a:solidFill>
              </a:rPr>
              <a:t>ds</a:t>
            </a:r>
          </a:p>
        </p:txBody>
      </p:sp>
      <p:sp>
        <p:nvSpPr>
          <p:cNvPr id="3" name="Oval 2"/>
          <p:cNvSpPr/>
          <p:nvPr/>
        </p:nvSpPr>
        <p:spPr>
          <a:xfrm>
            <a:off x="3202850" y="1622854"/>
            <a:ext cx="285033" cy="2235650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Freeform 44"/>
          <p:cNvSpPr/>
          <p:nvPr/>
        </p:nvSpPr>
        <p:spPr>
          <a:xfrm flipV="1">
            <a:off x="3827024" y="2048870"/>
            <a:ext cx="2450111" cy="602043"/>
          </a:xfrm>
          <a:custGeom>
            <a:avLst/>
            <a:gdLst>
              <a:gd name="connsiteX0" fmla="*/ 1083365 w 1083365"/>
              <a:gd name="connsiteY0" fmla="*/ 0 h 208721"/>
              <a:gd name="connsiteX1" fmla="*/ 0 w 1083365"/>
              <a:gd name="connsiteY1" fmla="*/ 208721 h 208721"/>
              <a:gd name="connsiteX2" fmla="*/ 0 w 1083365"/>
              <a:gd name="connsiteY2" fmla="*/ 208721 h 208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3365" h="208721">
                <a:moveTo>
                  <a:pt x="1083365" y="0"/>
                </a:moveTo>
                <a:lnTo>
                  <a:pt x="0" y="208721"/>
                </a:lnTo>
                <a:lnTo>
                  <a:pt x="0" y="208721"/>
                </a:lnTo>
              </a:path>
            </a:pathLst>
          </a:custGeom>
          <a:noFill/>
          <a:ln w="19050">
            <a:solidFill>
              <a:srgbClr val="92D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24">
            <a:extLst>
              <a:ext uri="{FF2B5EF4-FFF2-40B4-BE49-F238E27FC236}">
                <a16:creationId xmlns:a16="http://schemas.microsoft.com/office/drawing/2014/main" id="{0888AF64-868B-2748-B11C-75E8346AEF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7633" y="4812471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00"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089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617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4268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2357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04467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285362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666253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047146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B5736C-021E-4EDA-A2F9-FF199D20DBA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61994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SiC MOSFET protection: </a:t>
            </a:r>
            <a:r>
              <a:rPr lang="en-US" sz="2800" b="1" dirty="0">
                <a:solidFill>
                  <a:schemeClr val="tx1"/>
                </a:solidFill>
              </a:rPr>
              <a:t>soft turn-off (STO) &amp; 2L turn-off 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156" y="1375717"/>
            <a:ext cx="2490923" cy="218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4499610" y="922596"/>
          <a:ext cx="4139566" cy="27935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Visio" r:id="rId5" imgW="3092567" imgH="2082829" progId="Visio.Drawing.11">
                  <p:embed/>
                </p:oleObj>
              </mc:Choice>
              <mc:Fallback>
                <p:oleObj name="Visio" r:id="rId5" imgW="3092567" imgH="2082829" progId="Visio.Drawing.11">
                  <p:embed/>
                  <p:pic>
                    <p:nvPicPr>
                      <p:cNvPr id="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9610" y="922596"/>
                        <a:ext cx="4139566" cy="27935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645492" y="3635697"/>
            <a:ext cx="7689531" cy="981038"/>
          </a:xfrm>
          <a:prstGeom prst="rect">
            <a:avLst/>
          </a:prstGeom>
          <a:noFill/>
          <a:ln w="25400">
            <a:noFill/>
            <a:prstDash val="sysDash"/>
          </a:ln>
        </p:spPr>
        <p:txBody>
          <a:bodyPr wrap="square" lIns="57150" tIns="28575" rIns="57150" bIns="28575" rtlCol="0">
            <a:spAutoFit/>
          </a:bodyPr>
          <a:lstStyle/>
          <a:p>
            <a:pPr marL="178594" indent="-178594">
              <a:buFont typeface="Wingdings" panose="05000000000000000000" pitchFamily="2" charset="2"/>
              <a:buChar char="§"/>
            </a:pPr>
            <a:r>
              <a:rPr lang="en-US" sz="1200" dirty="0">
                <a:latin typeface="+mn-lt"/>
              </a:rPr>
              <a:t>There are parasitic inductances in the power loop</a:t>
            </a:r>
          </a:p>
          <a:p>
            <a:pPr marL="178594" indent="-178594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sz="1200" dirty="0">
                <a:latin typeface="+mn-lt"/>
              </a:rPr>
              <a:t>Parasitic inductances together with di/dt cause voltage spikes</a:t>
            </a:r>
          </a:p>
          <a:p>
            <a:pPr marL="178594" indent="-178594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tx2"/>
                </a:solidFill>
                <a:latin typeface="+mn-lt"/>
              </a:rPr>
              <a:t>The di/dt rate is much higher under short circuit fault</a:t>
            </a:r>
            <a:r>
              <a:rPr lang="en-US" sz="12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1200" dirty="0">
                <a:latin typeface="+mn-lt"/>
              </a:rPr>
              <a:t>so a preventive turn-off measure needs to be taken in order to limit the loop inductance induced voltage spike</a:t>
            </a:r>
          </a:p>
          <a:p>
            <a:pPr marL="178594" indent="-178594">
              <a:buFont typeface="Wingdings" panose="05000000000000000000" pitchFamily="2" charset="2"/>
              <a:buChar char="§"/>
            </a:pPr>
            <a:r>
              <a:rPr lang="en-US" sz="1200" dirty="0">
                <a:latin typeface="+mn-lt"/>
              </a:rPr>
              <a:t>Effectively, there are two ways to slow down the turn-off process: </a:t>
            </a:r>
            <a:r>
              <a:rPr lang="en-US" sz="1200" i="1" u="sng" dirty="0">
                <a:solidFill>
                  <a:srgbClr val="0000FF"/>
                </a:solidFill>
                <a:latin typeface="+mn-lt"/>
              </a:rPr>
              <a:t>reduce di </a:t>
            </a:r>
            <a:r>
              <a:rPr lang="en-US" sz="1200" dirty="0">
                <a:latin typeface="+mn-lt"/>
              </a:rPr>
              <a:t>or </a:t>
            </a:r>
            <a:r>
              <a:rPr lang="en-US" sz="1200" i="1" u="sng" dirty="0">
                <a:solidFill>
                  <a:srgbClr val="0000FF"/>
                </a:solidFill>
                <a:latin typeface="+mn-lt"/>
              </a:rPr>
              <a:t>extend dt</a:t>
            </a:r>
            <a:endParaRPr lang="en-US" sz="1200" dirty="0">
              <a:latin typeface="+mn-lt"/>
            </a:endParaRPr>
          </a:p>
        </p:txBody>
      </p:sp>
      <p:sp>
        <p:nvSpPr>
          <p:cNvPr id="8" name="Rectangle 24">
            <a:extLst>
              <a:ext uri="{FF2B5EF4-FFF2-40B4-BE49-F238E27FC236}">
                <a16:creationId xmlns:a16="http://schemas.microsoft.com/office/drawing/2014/main" id="{DD1B7599-A6B3-E14F-BE40-E9DB16B37C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7633" y="4812471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00"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089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617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4268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2357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04467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285362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666253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047146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B5736C-021E-4EDA-A2F9-FF199D20DBA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89710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4281681" y="358709"/>
            <a:ext cx="3761278" cy="4334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DESAT Timing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4294967295"/>
              </p:nvPr>
            </p:nvSpPr>
            <p:spPr>
              <a:xfrm>
                <a:off x="0" y="785813"/>
                <a:ext cx="8467725" cy="3709987"/>
              </a:xfrm>
            </p:spPr>
            <p:txBody>
              <a:bodyPr/>
              <a:lstStyle/>
              <a:p>
                <a:r>
                  <a:rPr lang="en-US" sz="900" dirty="0"/>
                  <a:t>Gate Driver Parameters</a:t>
                </a:r>
              </a:p>
              <a:p>
                <a:pPr lvl="1"/>
                <a:r>
                  <a:rPr lang="en-US" sz="900" dirty="0" err="1"/>
                  <a:t>tLEB</a:t>
                </a:r>
                <a:r>
                  <a:rPr lang="en-US" sz="900" dirty="0"/>
                  <a:t> </a:t>
                </a:r>
                <a:endParaRPr lang="en-US" sz="900" b="1" dirty="0"/>
              </a:p>
              <a:p>
                <a:pPr lvl="1"/>
                <a:r>
                  <a:rPr lang="en-US" sz="900" dirty="0"/>
                  <a:t>VDESAT</a:t>
                </a:r>
              </a:p>
              <a:p>
                <a:pPr lvl="1"/>
                <a:r>
                  <a:rPr lang="en-US" sz="900" dirty="0"/>
                  <a:t>ICHG</a:t>
                </a:r>
              </a:p>
              <a:p>
                <a:pPr lvl="1"/>
                <a:r>
                  <a:rPr lang="en-US" sz="900" dirty="0" err="1"/>
                  <a:t>tDSOFF</a:t>
                </a:r>
                <a:endParaRPr lang="en-US" sz="900" dirty="0"/>
              </a:p>
              <a:p>
                <a:pPr lvl="1"/>
                <a:r>
                  <a:rPr lang="en-US" sz="900" dirty="0"/>
                  <a:t>ISTO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i="1"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sz="900" i="1">
                            <a:latin typeface="Cambria Math"/>
                          </a:rPr>
                          <m:t>𝐵𝐿𝐾</m:t>
                        </m:r>
                      </m:sub>
                    </m:sSub>
                    <m:r>
                      <a:rPr lang="en-US" sz="9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9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9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900" i="1">
                                <a:latin typeface="Cambria Math"/>
                              </a:rPr>
                              <m:t>𝐶</m:t>
                            </m:r>
                          </m:e>
                          <m:sub>
                            <m:r>
                              <a:rPr lang="en-US" sz="900" i="1">
                                <a:latin typeface="Cambria Math"/>
                              </a:rPr>
                              <m:t>𝐵𝐿𝐾</m:t>
                            </m:r>
                          </m:sub>
                        </m:sSub>
                        <m:r>
                          <a:rPr lang="en-US" sz="900" i="1">
                            <a:latin typeface="Cambria Math"/>
                          </a:rPr>
                          <m:t>∗</m:t>
                        </m:r>
                        <m:sSub>
                          <m:sSubPr>
                            <m:ctrlPr>
                              <a:rPr lang="en-US" sz="9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900" i="1">
                                <a:latin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en-US" sz="900" i="1">
                                <a:latin typeface="Cambria Math"/>
                              </a:rPr>
                              <m:t>𝐷𝐸𝑆𝐴𝑇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9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900" i="1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sz="900" i="1">
                                <a:latin typeface="Cambria Math"/>
                              </a:rPr>
                              <m:t>𝐶𝐻𝐺</m:t>
                            </m:r>
                          </m:sub>
                        </m:sSub>
                      </m:den>
                    </m:f>
                  </m:oMath>
                </a14:m>
                <a:endParaRPr lang="en-US" sz="900" dirty="0"/>
              </a:p>
              <a:p>
                <a:pPr lvl="1"/>
                <a:r>
                  <a:rPr lang="en-US" sz="700" dirty="0"/>
                  <a:t>Determined by the blanking capacitor C</a:t>
                </a:r>
                <a:r>
                  <a:rPr lang="en-US" sz="700" baseline="-25000" dirty="0"/>
                  <a:t>BLK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9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sz="9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𝐷𝐸𝑆𝐴𝑇</m:t>
                        </m:r>
                        <m:r>
                          <a:rPr lang="en-US" sz="9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_</m:t>
                        </m:r>
                        <m:r>
                          <a:rPr lang="en-US" sz="9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𝑇</m:t>
                        </m:r>
                      </m:sub>
                    </m:sSub>
                    <m:r>
                      <a:rPr lang="en-US" sz="9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i="1"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sz="900" i="1">
                            <a:latin typeface="Cambria Math"/>
                          </a:rPr>
                          <m:t>𝐿𝐸𝐵</m:t>
                        </m:r>
                      </m:sub>
                    </m:sSub>
                    <m:r>
                      <a:rPr lang="en-US" sz="9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i="1"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sz="900" i="1">
                            <a:latin typeface="Cambria Math"/>
                          </a:rPr>
                          <m:t>𝐵𝐿𝐾</m:t>
                        </m:r>
                      </m:sub>
                    </m:sSub>
                    <m:r>
                      <a:rPr lang="en-US" sz="9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i="1"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sz="900" i="1">
                            <a:latin typeface="Cambria Math"/>
                          </a:rPr>
                          <m:t>𝐷𝑆𝑂𝐹𝐹</m:t>
                        </m:r>
                      </m:sub>
                    </m:sSub>
                  </m:oMath>
                </a14:m>
                <a:endParaRPr lang="en-US" sz="9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sz="9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𝑆𝑇𝑂</m:t>
                        </m:r>
                      </m:sub>
                    </m:sSub>
                    <m:r>
                      <a:rPr lang="en-US" sz="900" i="1">
                        <a:latin typeface="Cambria Math"/>
                      </a:rPr>
                      <m:t>=</m:t>
                    </m:r>
                    <m:r>
                      <a:rPr lang="en-US" sz="900" b="0" i="1" smtClean="0">
                        <a:latin typeface="Cambria Math"/>
                      </a:rPr>
                      <m:t>𝐶𝑖𝑠𝑠</m:t>
                    </m:r>
                    <m:r>
                      <a:rPr lang="en-US" sz="900" b="0" i="1" smtClean="0">
                        <a:latin typeface="Cambria Math"/>
                      </a:rPr>
                      <m:t>∗(</m:t>
                    </m:r>
                    <m:r>
                      <a:rPr lang="en-US" sz="900" b="0" i="1" smtClean="0">
                        <a:latin typeface="Cambria Math"/>
                      </a:rPr>
                      <m:t>𝑉𝐷𝐷</m:t>
                    </m:r>
                    <m:r>
                      <a:rPr lang="en-US" sz="900" b="0" i="1" smtClean="0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sz="9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b="0" i="1" smtClean="0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900" b="0" i="1" smtClean="0">
                            <a:latin typeface="Cambria Math"/>
                          </a:rPr>
                          <m:t>𝑡h</m:t>
                        </m:r>
                      </m:sub>
                    </m:sSub>
                    <m:r>
                      <a:rPr lang="en-US" sz="900" b="0" i="1" smtClean="0">
                        <a:latin typeface="Cambria Math"/>
                      </a:rPr>
                      <m:t>)/</m:t>
                    </m:r>
                    <m:sSub>
                      <m:sSubPr>
                        <m:ctrlPr>
                          <a:rPr lang="en-US" sz="9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b="0" i="1" smtClean="0">
                            <a:latin typeface="Cambria Math"/>
                          </a:rPr>
                          <m:t>𝐼</m:t>
                        </m:r>
                      </m:e>
                      <m:sub>
                        <m:r>
                          <a:rPr lang="en-US" sz="900" b="0" i="1" smtClean="0">
                            <a:latin typeface="Cambria Math"/>
                          </a:rPr>
                          <m:t>𝑆𝑇𝑂</m:t>
                        </m:r>
                      </m:sub>
                    </m:sSub>
                  </m:oMath>
                </a14:m>
                <a:endParaRPr lang="en-US" sz="9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9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b="1" i="1" smtClean="0">
                            <a:latin typeface="Cambria Math"/>
                          </a:rPr>
                          <m:t>𝒕</m:t>
                        </m:r>
                      </m:e>
                      <m:sub>
                        <m:r>
                          <a:rPr lang="en-US" sz="900" b="1" i="1" smtClean="0">
                            <a:latin typeface="Cambria Math"/>
                          </a:rPr>
                          <m:t>𝑻𝒐𝒕𝒂𝒍</m:t>
                        </m:r>
                      </m:sub>
                    </m:sSub>
                    <m:r>
                      <a:rPr lang="en-US" sz="900" b="1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9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b="1" i="1" smtClean="0">
                            <a:latin typeface="Cambria Math"/>
                          </a:rPr>
                          <m:t>𝒕</m:t>
                        </m:r>
                      </m:e>
                      <m:sub>
                        <m:r>
                          <a:rPr lang="en-US" sz="900" b="1" i="1" smtClean="0">
                            <a:latin typeface="Cambria Math"/>
                          </a:rPr>
                          <m:t>𝑫𝑬𝑺𝑨𝑻</m:t>
                        </m:r>
                        <m:r>
                          <a:rPr lang="en-US" sz="900" b="1" i="1" smtClean="0">
                            <a:latin typeface="Cambria Math"/>
                          </a:rPr>
                          <m:t>_</m:t>
                        </m:r>
                        <m:r>
                          <a:rPr lang="en-US" sz="900" b="1" i="1" smtClean="0">
                            <a:latin typeface="Cambria Math"/>
                          </a:rPr>
                          <m:t>𝑻</m:t>
                        </m:r>
                      </m:sub>
                    </m:sSub>
                    <m:r>
                      <a:rPr lang="en-US" sz="900" b="1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9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b="1" i="1" smtClean="0">
                            <a:latin typeface="Cambria Math"/>
                          </a:rPr>
                          <m:t>𝒕</m:t>
                        </m:r>
                      </m:e>
                      <m:sub>
                        <m:r>
                          <a:rPr lang="en-US" sz="900" b="1" i="1" smtClean="0">
                            <a:latin typeface="Cambria Math"/>
                          </a:rPr>
                          <m:t>𝑺𝑻𝑶</m:t>
                        </m:r>
                      </m:sub>
                    </m:sSub>
                  </m:oMath>
                </a14:m>
                <a:endParaRPr lang="en-US" sz="900" b="1" dirty="0"/>
              </a:p>
              <a:p>
                <a:endParaRPr lang="en-US" sz="105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785824"/>
                <a:ext cx="8467725" cy="3709449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 10"/>
          <p:cNvGrpSpPr/>
          <p:nvPr/>
        </p:nvGrpSpPr>
        <p:grpSpPr>
          <a:xfrm>
            <a:off x="4828820" y="2435561"/>
            <a:ext cx="2667001" cy="2277254"/>
            <a:chOff x="4818940" y="2264567"/>
            <a:chExt cx="2883373" cy="2462006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543"/>
            <a:stretch/>
          </p:blipFill>
          <p:spPr bwMode="auto">
            <a:xfrm>
              <a:off x="4818940" y="2264567"/>
              <a:ext cx="2883373" cy="214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6172200" y="4443739"/>
              <a:ext cx="459605" cy="28283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100" b="1" dirty="0" err="1">
                  <a:solidFill>
                    <a:srgbClr val="FF0000"/>
                  </a:solidFill>
                </a:rPr>
                <a:t>t</a:t>
              </a:r>
              <a:r>
                <a:rPr lang="en-US" sz="1100" b="1" baseline="-25000" dirty="0" err="1">
                  <a:solidFill>
                    <a:srgbClr val="FF0000"/>
                  </a:solidFill>
                </a:rPr>
                <a:t>STO</a:t>
              </a:r>
              <a:endParaRPr lang="en-US" b="1" baseline="-250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6172199" y="4412057"/>
              <a:ext cx="521297" cy="0"/>
            </a:xfrm>
            <a:prstGeom prst="straightConnector1">
              <a:avLst/>
            </a:prstGeom>
            <a:ln w="12700"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4267200" y="97099"/>
            <a:ext cx="3790240" cy="2616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>
                <a:solidFill>
                  <a:schemeClr val="bg1"/>
                </a:solidFill>
              </a:rPr>
              <a:t>(1) Detection time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67200" y="2205701"/>
            <a:ext cx="3790240" cy="2616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1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(2) Shutdown time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24"/>
          <a:stretch/>
        </p:blipFill>
        <p:spPr bwMode="auto">
          <a:xfrm>
            <a:off x="4319781" y="404764"/>
            <a:ext cx="3685078" cy="1707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960299"/>
            <a:ext cx="2743200" cy="1611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93457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509476" y="1153299"/>
            <a:ext cx="7766050" cy="341064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algn="ctr" defTabSz="454303"/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/>
              <a:t>Short-circuit protection: </a:t>
            </a:r>
            <a:r>
              <a:rPr lang="en-US" sz="2800" b="1" dirty="0">
                <a:solidFill>
                  <a:schemeClr val="tx1"/>
                </a:solidFill>
              </a:rPr>
              <a:t>hardware validation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4126" y="1080215"/>
            <a:ext cx="7761400" cy="27699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Evaluation hardware</a:t>
            </a:r>
          </a:p>
        </p:txBody>
      </p:sp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375" y="1924143"/>
            <a:ext cx="2451624" cy="243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5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43" r="5516" b="66410"/>
          <a:stretch/>
        </p:blipFill>
        <p:spPr bwMode="auto">
          <a:xfrm>
            <a:off x="4662207" y="3653571"/>
            <a:ext cx="2873602" cy="885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 descr="C:\Users\a0226913\Desktop\HPD\HV Validation\EXP Results\IMG-167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46" b="23181"/>
          <a:stretch/>
        </p:blipFill>
        <p:spPr bwMode="auto">
          <a:xfrm flipV="1">
            <a:off x="4662207" y="1496476"/>
            <a:ext cx="2873602" cy="1574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80624" y="2062964"/>
            <a:ext cx="1102386" cy="188513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sz="600" b="1" dirty="0"/>
              <a:t>Isolated Power Supplies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6714857" y="2247630"/>
            <a:ext cx="32196" cy="153608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826475" y="2246423"/>
            <a:ext cx="32196" cy="347061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38050" y="1608142"/>
            <a:ext cx="691616" cy="188513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sz="600" b="1" dirty="0"/>
              <a:t>DC Bus Caps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96958" y="2820939"/>
            <a:ext cx="1123425" cy="188513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sz="600" b="1" dirty="0"/>
              <a:t>IGBT Half-bridge Module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5932513" y="2901367"/>
            <a:ext cx="369471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612843" y="3401286"/>
            <a:ext cx="1668446" cy="284693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sz="600" b="1" dirty="0"/>
              <a:t>Isolated Half-bridge Drive Stage</a:t>
            </a:r>
          </a:p>
          <a:p>
            <a:pPr algn="ctr"/>
            <a:r>
              <a:rPr lang="en-US" sz="600" b="1" dirty="0"/>
              <a:t>using ISO5852S-Q1 + 15A Buffer Driver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175831" y="3739697"/>
            <a:ext cx="734095" cy="74053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5986755" y="3781604"/>
            <a:ext cx="910026" cy="380874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sz="600" b="1" dirty="0"/>
              <a:t>IGBT </a:t>
            </a:r>
          </a:p>
          <a:p>
            <a:pPr algn="ctr"/>
            <a:r>
              <a:rPr lang="en-US" sz="600" b="1" dirty="0"/>
              <a:t>Half-bridge Module</a:t>
            </a:r>
          </a:p>
          <a:p>
            <a:pPr algn="ctr"/>
            <a:r>
              <a:rPr lang="en-US" sz="600" dirty="0"/>
              <a:t>(FF450R12KT4)</a:t>
            </a:r>
          </a:p>
        </p:txBody>
      </p:sp>
      <p:sp>
        <p:nvSpPr>
          <p:cNvPr id="31" name="Down Arrow 30"/>
          <p:cNvSpPr/>
          <p:nvPr/>
        </p:nvSpPr>
        <p:spPr>
          <a:xfrm>
            <a:off x="5982291" y="3071347"/>
            <a:ext cx="244155" cy="329939"/>
          </a:xfrm>
          <a:prstGeom prst="down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4662207" y="2283910"/>
            <a:ext cx="2873602" cy="787436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1276246" y="2012682"/>
            <a:ext cx="798490" cy="38087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600" b="1" dirty="0">
                <a:latin typeface="+mj-lt"/>
              </a:rPr>
              <a:t>High-side </a:t>
            </a:r>
          </a:p>
          <a:p>
            <a:pPr algn="ctr"/>
            <a:r>
              <a:rPr lang="en-US" sz="600" b="1" dirty="0">
                <a:latin typeface="+mj-lt"/>
              </a:rPr>
              <a:t>Isolated Driver</a:t>
            </a:r>
          </a:p>
          <a:p>
            <a:pPr algn="ctr"/>
            <a:r>
              <a:rPr lang="en-US" sz="600" b="1" dirty="0">
                <a:latin typeface="+mj-lt"/>
              </a:rPr>
              <a:t>(</a:t>
            </a:r>
            <a:r>
              <a:rPr lang="en-US" sz="600" b="1" dirty="0"/>
              <a:t>Up to ±15A</a:t>
            </a:r>
            <a:r>
              <a:rPr lang="en-US" sz="600" b="1" dirty="0">
                <a:latin typeface="+mj-lt"/>
              </a:rPr>
              <a:t>)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276246" y="3056276"/>
            <a:ext cx="798490" cy="38087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600" b="1" dirty="0">
                <a:latin typeface="+mj-lt"/>
              </a:rPr>
              <a:t>Low-side </a:t>
            </a:r>
          </a:p>
          <a:p>
            <a:pPr algn="ctr"/>
            <a:r>
              <a:rPr lang="en-US" sz="600" b="1" dirty="0">
                <a:latin typeface="+mj-lt"/>
              </a:rPr>
              <a:t>Isolated Driver</a:t>
            </a:r>
          </a:p>
          <a:p>
            <a:pPr algn="ctr"/>
            <a:r>
              <a:rPr lang="en-US" sz="600" b="1" dirty="0">
                <a:latin typeface="+mj-lt"/>
              </a:rPr>
              <a:t>(</a:t>
            </a:r>
            <a:r>
              <a:rPr lang="en-US" sz="600" b="1" dirty="0"/>
              <a:t>Up to ±15A</a:t>
            </a:r>
            <a:r>
              <a:rPr lang="en-US" sz="600" b="1" dirty="0">
                <a:latin typeface="+mj-lt"/>
              </a:rPr>
              <a:t>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166830" y="1477566"/>
            <a:ext cx="2970830" cy="276999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1200" b="1" dirty="0">
                <a:solidFill>
                  <a:schemeClr val="accent3"/>
                </a:solidFill>
                <a:latin typeface="+mn-lt"/>
              </a:rPr>
              <a:t>Schematic for double-pulse test setup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497206" y="1715863"/>
            <a:ext cx="348974" cy="188513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sz="600" b="1" dirty="0"/>
              <a:t>TOP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742942" y="4353974"/>
            <a:ext cx="532318" cy="188513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sz="600" b="1" dirty="0"/>
              <a:t>BOTTOM</a:t>
            </a: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FFC84705-66B1-F74B-AC32-6C6007DCB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7633" y="4812471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00"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089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617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4268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2357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04467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285362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666253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047146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B5736C-021E-4EDA-A2F9-FF199D20DBA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48129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\Projects\Stark\Test\12092020_GD3100\UCC5870\SC_1V_200ns_0.3A-STO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42672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2773B-7332-4E92-84CF-34A277FF245B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89415" y="133279"/>
            <a:ext cx="9060332" cy="610791"/>
          </a:xfrm>
        </p:spPr>
        <p:txBody>
          <a:bodyPr/>
          <a:lstStyle/>
          <a:p>
            <a:r>
              <a:rPr lang="en-US" sz="2800" dirty="0"/>
              <a:t>SC protection response time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63145" y="1231419"/>
            <a:ext cx="6591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0070C0"/>
                </a:solidFill>
              </a:rPr>
              <a:t>V</a:t>
            </a:r>
            <a:r>
              <a:rPr lang="en-US" sz="1200" b="1" baseline="-25000" dirty="0">
                <a:solidFill>
                  <a:srgbClr val="0070C0"/>
                </a:solidFill>
              </a:rPr>
              <a:t>SC_PIN</a:t>
            </a:r>
            <a:endParaRPr lang="en-US" sz="1200" baseline="-25000" dirty="0">
              <a:solidFill>
                <a:srgbClr val="0070C0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249997" y="1724909"/>
            <a:ext cx="45698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1200" b="1" dirty="0">
                <a:solidFill>
                  <a:srgbClr val="006600"/>
                </a:solidFill>
              </a:rPr>
              <a:t>FLT</a:t>
            </a:r>
            <a:endParaRPr lang="en-US" altLang="en-US" sz="1200" baseline="-25000" dirty="0">
              <a:solidFill>
                <a:srgbClr val="006600"/>
              </a:solidFill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447364" y="2910950"/>
            <a:ext cx="50366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1200" b="1" dirty="0">
                <a:solidFill>
                  <a:srgbClr val="FB05A3"/>
                </a:solidFill>
              </a:rPr>
              <a:t>V</a:t>
            </a:r>
            <a:r>
              <a:rPr lang="en-US" altLang="en-US" sz="1200" b="1" baseline="-25000" dirty="0">
                <a:solidFill>
                  <a:srgbClr val="FB05A3"/>
                </a:solidFill>
              </a:rPr>
              <a:t>OUT</a:t>
            </a:r>
            <a:endParaRPr lang="en-US" altLang="en-US" sz="1200" baseline="-25000" dirty="0">
              <a:solidFill>
                <a:srgbClr val="FB05A3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72992" y="4105287"/>
            <a:ext cx="43904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/>
              <a:t>UCC5870-Q1 Response to SC event is 255ns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439894" y="631436"/>
            <a:ext cx="12698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/>
              <a:t>UCC5870-Q1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FB1333-86CB-4815-BEAB-5241E2FAACF6}"/>
              </a:ext>
            </a:extLst>
          </p:cNvPr>
          <p:cNvSpPr txBox="1"/>
          <p:nvPr/>
        </p:nvSpPr>
        <p:spPr>
          <a:xfrm>
            <a:off x="5378450" y="1104900"/>
            <a:ext cx="31305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response time incorporates any deglitch and propagation delays in the device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DESAT and OC features are designed to support </a:t>
            </a:r>
            <a:r>
              <a:rPr lang="en-US" dirty="0" err="1"/>
              <a:t>SiC</a:t>
            </a:r>
            <a:r>
              <a:rPr lang="en-US" dirty="0"/>
              <a:t> requirements, which also covers IGBT applications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8958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DESAT with Safe Shutdown: </a:t>
            </a:r>
            <a:r>
              <a:rPr lang="en-US" sz="2800" dirty="0">
                <a:solidFill>
                  <a:schemeClr val="tx1"/>
                </a:solidFill>
              </a:rPr>
              <a:t>2LTO</a:t>
            </a:r>
          </a:p>
        </p:txBody>
      </p:sp>
      <p:sp>
        <p:nvSpPr>
          <p:cNvPr id="8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2773B-7332-4E92-84CF-34A277FF245B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19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89641" y="4208923"/>
            <a:ext cx="8376669" cy="28806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Programmable I</a:t>
            </a:r>
            <a:r>
              <a:rPr lang="en-US" sz="1100" b="1" baseline="-25000" dirty="0">
                <a:solidFill>
                  <a:schemeClr val="tx1"/>
                </a:solidFill>
              </a:rPr>
              <a:t>STO </a:t>
            </a:r>
            <a:r>
              <a:rPr lang="en-US" sz="1100" b="1" dirty="0"/>
              <a:t>optimizes for the trade-off between </a:t>
            </a:r>
            <a:r>
              <a:rPr lang="en-US" sz="1100" b="1" dirty="0">
                <a:solidFill>
                  <a:schemeClr val="tx1"/>
                </a:solidFill>
              </a:rPr>
              <a:t>shutdown energy </a:t>
            </a:r>
            <a:r>
              <a:rPr lang="en-US" sz="1100" b="1" dirty="0"/>
              <a:t>and </a:t>
            </a:r>
            <a:r>
              <a:rPr lang="en-US" sz="1100" b="1" dirty="0">
                <a:solidFill>
                  <a:schemeClr val="tx1"/>
                </a:solidFill>
              </a:rPr>
              <a:t>V</a:t>
            </a:r>
            <a:r>
              <a:rPr lang="en-US" sz="1100" b="1" baseline="-25000" dirty="0">
                <a:solidFill>
                  <a:schemeClr val="tx1"/>
                </a:solidFill>
              </a:rPr>
              <a:t>CE</a:t>
            </a:r>
            <a:r>
              <a:rPr lang="en-US" sz="1100" b="1" dirty="0">
                <a:solidFill>
                  <a:schemeClr val="tx1"/>
                </a:solidFill>
              </a:rPr>
              <a:t> overshoot </a:t>
            </a:r>
            <a:r>
              <a:rPr lang="en-US" sz="1100" b="1" dirty="0"/>
              <a:t>for IGBTs/MOSFETs</a:t>
            </a:r>
            <a:endParaRPr lang="en-US" sz="1100" b="1" dirty="0">
              <a:solidFill>
                <a:schemeClr val="lt1"/>
              </a:solidFill>
            </a:endParaRPr>
          </a:p>
        </p:txBody>
      </p:sp>
      <p:sp>
        <p:nvSpPr>
          <p:cNvPr id="34" name="Text Box 38"/>
          <p:cNvSpPr txBox="1">
            <a:spLocks noChangeArrowheads="1"/>
          </p:cNvSpPr>
          <p:nvPr/>
        </p:nvSpPr>
        <p:spPr bwMode="auto">
          <a:xfrm>
            <a:off x="4726545" y="640233"/>
            <a:ext cx="4112655" cy="3432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360" y="1060704"/>
            <a:ext cx="4007613" cy="2011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 Box 38"/>
          <p:cNvSpPr txBox="1">
            <a:spLocks noChangeArrowheads="1"/>
          </p:cNvSpPr>
          <p:nvPr/>
        </p:nvSpPr>
        <p:spPr bwMode="auto">
          <a:xfrm>
            <a:off x="304799" y="640235"/>
            <a:ext cx="4112655" cy="343282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" y="1060704"/>
            <a:ext cx="3999739" cy="2011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 Box 38"/>
          <p:cNvSpPr txBox="1">
            <a:spLocks noChangeArrowheads="1"/>
          </p:cNvSpPr>
          <p:nvPr/>
        </p:nvSpPr>
        <p:spPr bwMode="auto">
          <a:xfrm>
            <a:off x="304797" y="3221666"/>
            <a:ext cx="4112655" cy="85139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graphicFrame>
        <p:nvGraphicFramePr>
          <p:cNvPr id="40" name="Table 39"/>
          <p:cNvGraphicFramePr>
            <a:graphicFrameLocks noGrp="1"/>
          </p:cNvGraphicFramePr>
          <p:nvPr/>
        </p:nvGraphicFramePr>
        <p:xfrm>
          <a:off x="473429" y="3304463"/>
          <a:ext cx="3808430" cy="685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{7DF18680-E054-41AD-8BC1-D1AEF772440D}</a:tableStyleId>
              </a:tblPr>
              <a:tblGrid>
                <a:gridCol w="1904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42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40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PARAMETER</a:t>
                      </a: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MEASURED VALUE</a:t>
                      </a: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40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Shutdown Energy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1.58J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40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V</a:t>
                      </a:r>
                      <a:r>
                        <a:rPr lang="en-US" sz="900" baseline="-25000" dirty="0"/>
                        <a:t>CE</a:t>
                      </a:r>
                      <a:r>
                        <a:rPr lang="en-US" sz="900" dirty="0"/>
                        <a:t> Overshoot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140V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798" y="640235"/>
            <a:ext cx="4112655" cy="2769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68708" tIns="68708" rIns="68708" bIns="34354" anchor="ctr" anchorCtr="0">
            <a:no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defTabSz="343540" fontAlgn="base">
              <a:lnSpc>
                <a:spcPts val="1202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100" kern="0" dirty="0">
                <a:cs typeface="Calibri" panose="020F0502020204030204" pitchFamily="34" charset="0"/>
              </a:rPr>
              <a:t>Soft Turn-off (STO): I</a:t>
            </a:r>
            <a:r>
              <a:rPr lang="en-US" sz="1100" kern="0" baseline="-25000" dirty="0">
                <a:cs typeface="Calibri" panose="020F0502020204030204" pitchFamily="34" charset="0"/>
              </a:rPr>
              <a:t>STO</a:t>
            </a:r>
            <a:r>
              <a:rPr lang="en-US" sz="1100" kern="0" dirty="0">
                <a:cs typeface="Calibri" panose="020F0502020204030204" pitchFamily="34" charset="0"/>
              </a:rPr>
              <a:t>=0.3A, V</a:t>
            </a:r>
            <a:r>
              <a:rPr lang="en-US" sz="1100" kern="0" baseline="-25000" dirty="0">
                <a:cs typeface="Calibri" panose="020F0502020204030204" pitchFamily="34" charset="0"/>
              </a:rPr>
              <a:t>2LOFF</a:t>
            </a:r>
            <a:r>
              <a:rPr lang="en-US" sz="1100" kern="0" dirty="0">
                <a:cs typeface="Calibri" panose="020F0502020204030204" pitchFamily="34" charset="0"/>
              </a:rPr>
              <a:t>=9V, t</a:t>
            </a:r>
            <a:r>
              <a:rPr lang="en-US" sz="1100" kern="0" baseline="-25000" dirty="0">
                <a:cs typeface="Calibri" panose="020F0502020204030204" pitchFamily="34" charset="0"/>
              </a:rPr>
              <a:t>2LOFF</a:t>
            </a:r>
            <a:r>
              <a:rPr lang="en-US" sz="1100" kern="0" dirty="0">
                <a:cs typeface="Calibri" panose="020F0502020204030204" pitchFamily="34" charset="0"/>
              </a:rPr>
              <a:t>=1.0us </a:t>
            </a:r>
            <a:endParaRPr lang="en-US" sz="1100" kern="0" dirty="0">
              <a:solidFill>
                <a:srgbClr val="00FF00"/>
              </a:solidFill>
              <a:cs typeface="Calibri" panose="020F0502020204030204" pitchFamily="34" charset="0"/>
            </a:endParaRPr>
          </a:p>
        </p:txBody>
      </p:sp>
      <p:sp>
        <p:nvSpPr>
          <p:cNvPr id="42" name="Text Box 38"/>
          <p:cNvSpPr txBox="1">
            <a:spLocks noChangeArrowheads="1"/>
          </p:cNvSpPr>
          <p:nvPr/>
        </p:nvSpPr>
        <p:spPr bwMode="auto">
          <a:xfrm>
            <a:off x="4726545" y="3221665"/>
            <a:ext cx="4112655" cy="85139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graphicFrame>
        <p:nvGraphicFramePr>
          <p:cNvPr id="43" name="Table 42"/>
          <p:cNvGraphicFramePr>
            <a:graphicFrameLocks noGrp="1"/>
          </p:cNvGraphicFramePr>
          <p:nvPr/>
        </p:nvGraphicFramePr>
        <p:xfrm>
          <a:off x="4878657" y="3304462"/>
          <a:ext cx="3808430" cy="685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{7DF18680-E054-41AD-8BC1-D1AEF772440D}</a:tableStyleId>
              </a:tblPr>
              <a:tblGrid>
                <a:gridCol w="1904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42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40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PARAMETER</a:t>
                      </a: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MEASURED VALUE</a:t>
                      </a: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40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Soft Turn</a:t>
                      </a:r>
                      <a:r>
                        <a:rPr lang="en-US" sz="900" baseline="0" dirty="0"/>
                        <a:t> Off Current</a:t>
                      </a:r>
                      <a:endParaRPr lang="en-US" sz="9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1.68J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40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V</a:t>
                      </a:r>
                      <a:r>
                        <a:rPr lang="en-US" sz="900" baseline="-25000" dirty="0"/>
                        <a:t>CE</a:t>
                      </a:r>
                      <a:r>
                        <a:rPr lang="en-US" sz="900" dirty="0"/>
                        <a:t> Overshoot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132V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4" name="Text Box 19"/>
          <p:cNvSpPr txBox="1">
            <a:spLocks noChangeArrowheads="1"/>
          </p:cNvSpPr>
          <p:nvPr/>
        </p:nvSpPr>
        <p:spPr bwMode="auto">
          <a:xfrm>
            <a:off x="4726545" y="640235"/>
            <a:ext cx="4112655" cy="2769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68708" tIns="68708" rIns="68708" bIns="34354" anchor="ctr" anchorCtr="0">
            <a:no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defTabSz="343540" fontAlgn="base">
              <a:lnSpc>
                <a:spcPts val="1202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100" kern="0" dirty="0">
                <a:cs typeface="Calibri" panose="020F0502020204030204" pitchFamily="34" charset="0"/>
              </a:rPr>
              <a:t>Soft Turn-off (STO):  I</a:t>
            </a:r>
            <a:r>
              <a:rPr lang="en-US" sz="1100" kern="0" baseline="-25000" dirty="0">
                <a:cs typeface="Calibri" panose="020F0502020204030204" pitchFamily="34" charset="0"/>
              </a:rPr>
              <a:t>STO</a:t>
            </a:r>
            <a:r>
              <a:rPr lang="en-US" sz="1100" kern="0" dirty="0">
                <a:cs typeface="Calibri" panose="020F0502020204030204" pitchFamily="34" charset="0"/>
              </a:rPr>
              <a:t>=0.3A, V</a:t>
            </a:r>
            <a:r>
              <a:rPr lang="en-US" sz="1100" kern="0" baseline="-25000" dirty="0">
                <a:cs typeface="Calibri" panose="020F0502020204030204" pitchFamily="34" charset="0"/>
              </a:rPr>
              <a:t>2LOFF</a:t>
            </a:r>
            <a:r>
              <a:rPr lang="en-US" sz="1100" kern="0" dirty="0">
                <a:cs typeface="Calibri" panose="020F0502020204030204" pitchFamily="34" charset="0"/>
              </a:rPr>
              <a:t>=10V, t</a:t>
            </a:r>
            <a:r>
              <a:rPr lang="en-US" sz="1100" kern="0" baseline="-25000" dirty="0">
                <a:cs typeface="Calibri" panose="020F0502020204030204" pitchFamily="34" charset="0"/>
              </a:rPr>
              <a:t>2LOFF</a:t>
            </a:r>
            <a:r>
              <a:rPr lang="en-US" sz="1100" kern="0" dirty="0">
                <a:cs typeface="Calibri" panose="020F0502020204030204" pitchFamily="34" charset="0"/>
              </a:rPr>
              <a:t>=1.0us </a:t>
            </a:r>
            <a:endParaRPr lang="en-US" sz="1100" kern="0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anose="020F050202020403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568157" y="2717277"/>
            <a:ext cx="8194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33CC33"/>
                </a:solidFill>
              </a:rPr>
              <a:t>ICE (1kA/div)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150991" y="1120661"/>
            <a:ext cx="80342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00CCFF"/>
                </a:solidFill>
              </a:rPr>
              <a:t>VGE (5V/div)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767498" y="2881324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Time: 1us/div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883491" y="2266536"/>
            <a:ext cx="91242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FF3399"/>
                </a:solidFill>
              </a:rPr>
              <a:t>VCE (200V/div)</a:t>
            </a:r>
          </a:p>
        </p:txBody>
      </p:sp>
      <p:sp>
        <p:nvSpPr>
          <p:cNvPr id="53" name="Rectangle 52"/>
          <p:cNvSpPr/>
          <p:nvPr/>
        </p:nvSpPr>
        <p:spPr>
          <a:xfrm>
            <a:off x="6246622" y="1091070"/>
            <a:ext cx="1018032" cy="1960092"/>
          </a:xfrm>
          <a:prstGeom prst="rect">
            <a:avLst/>
          </a:prstGeom>
          <a:solidFill>
            <a:schemeClr val="accent6">
              <a:lumMod val="60000"/>
              <a:lumOff val="40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5660158" y="2079573"/>
            <a:ext cx="9348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err="1">
                <a:solidFill>
                  <a:srgbClr val="33CC33"/>
                </a:solidFill>
              </a:rPr>
              <a:t>ICE</a:t>
            </a:r>
            <a:r>
              <a:rPr lang="en-US" sz="800" b="1" baseline="-25000" dirty="0" err="1">
                <a:solidFill>
                  <a:srgbClr val="33CC33"/>
                </a:solidFill>
              </a:rPr>
              <a:t>peak</a:t>
            </a:r>
            <a:r>
              <a:rPr lang="en-US" sz="800" b="1" dirty="0">
                <a:solidFill>
                  <a:srgbClr val="33CC33"/>
                </a:solidFill>
              </a:rPr>
              <a:t> ~ 3080A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7211515" y="2250339"/>
            <a:ext cx="6751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FF3399"/>
                </a:solidFill>
              </a:rPr>
              <a:t>∆V ~ 132V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482385" y="1855672"/>
            <a:ext cx="9236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err="1">
                <a:solidFill>
                  <a:srgbClr val="FFC000"/>
                </a:solidFill>
              </a:rPr>
              <a:t>Vdesat</a:t>
            </a:r>
            <a:r>
              <a:rPr lang="en-US" sz="800" b="1" dirty="0">
                <a:solidFill>
                  <a:srgbClr val="FFC000"/>
                </a:solidFill>
              </a:rPr>
              <a:t> (5V/div)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942549" y="2668509"/>
            <a:ext cx="8194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33CC33"/>
                </a:solidFill>
              </a:rPr>
              <a:t>ICE (1kA/div)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857643" y="1118603"/>
            <a:ext cx="80342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00CCFF"/>
                </a:solidFill>
              </a:rPr>
              <a:t>VGE (5V/div)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27251" y="2264537"/>
            <a:ext cx="91242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FF3399"/>
                </a:solidFill>
              </a:rPr>
              <a:t>VCE (200V/div)</a:t>
            </a:r>
          </a:p>
        </p:txBody>
      </p:sp>
      <p:sp>
        <p:nvSpPr>
          <p:cNvPr id="69" name="Rectangle 68"/>
          <p:cNvSpPr/>
          <p:nvPr/>
        </p:nvSpPr>
        <p:spPr>
          <a:xfrm>
            <a:off x="1825034" y="1094219"/>
            <a:ext cx="1003510" cy="1953781"/>
          </a:xfrm>
          <a:prstGeom prst="rect">
            <a:avLst/>
          </a:prstGeom>
          <a:solidFill>
            <a:schemeClr val="accent6">
              <a:lumMod val="60000"/>
              <a:lumOff val="40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/>
          <p:cNvSpPr txBox="1"/>
          <p:nvPr/>
        </p:nvSpPr>
        <p:spPr>
          <a:xfrm>
            <a:off x="1081897" y="2065968"/>
            <a:ext cx="9348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err="1">
                <a:solidFill>
                  <a:srgbClr val="33CC33"/>
                </a:solidFill>
              </a:rPr>
              <a:t>ICE</a:t>
            </a:r>
            <a:r>
              <a:rPr lang="en-US" sz="800" b="1" baseline="-25000" dirty="0" err="1">
                <a:solidFill>
                  <a:srgbClr val="33CC33"/>
                </a:solidFill>
              </a:rPr>
              <a:t>peak</a:t>
            </a:r>
            <a:r>
              <a:rPr lang="en-US" sz="800" b="1" dirty="0">
                <a:solidFill>
                  <a:srgbClr val="33CC33"/>
                </a:solidFill>
              </a:rPr>
              <a:t> ~ 3080A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2942549" y="2270633"/>
            <a:ext cx="6751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FF3399"/>
                </a:solidFill>
              </a:rPr>
              <a:t>∆V ~ 140V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2966" y="1817400"/>
            <a:ext cx="9236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err="1">
                <a:solidFill>
                  <a:srgbClr val="FFC000"/>
                </a:solidFill>
              </a:rPr>
              <a:t>Vdesat</a:t>
            </a:r>
            <a:r>
              <a:rPr lang="en-US" sz="800" b="1" dirty="0">
                <a:solidFill>
                  <a:srgbClr val="FFC000"/>
                </a:solidFill>
              </a:rPr>
              <a:t> (5V/div)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33698" y="2875330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Time: 1us/div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C5406F6-D596-4CE8-9F89-3FC1AC31CBF9}"/>
              </a:ext>
            </a:extLst>
          </p:cNvPr>
          <p:cNvSpPr txBox="1"/>
          <p:nvPr/>
        </p:nvSpPr>
        <p:spPr>
          <a:xfrm>
            <a:off x="305426" y="4759057"/>
            <a:ext cx="17155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UCC5870-Q1 Response</a:t>
            </a:r>
          </a:p>
        </p:txBody>
      </p:sp>
    </p:spTree>
    <p:extLst>
      <p:ext uri="{BB962C8B-B14F-4D97-AF65-F5344CB8AC3E}">
        <p14:creationId xmlns:p14="http://schemas.microsoft.com/office/powerpoint/2010/main" val="2678681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5012876" y="774700"/>
            <a:ext cx="3889514" cy="37909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algn="ctr" defTabSz="454303"/>
            <a:endParaRPr lang="en-US" sz="1583" dirty="0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53698" y="774700"/>
            <a:ext cx="4295703" cy="379095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algn="ctr" defTabSz="454303"/>
            <a:endParaRPr lang="en-US" sz="1583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What will I get out of this session?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553698" y="774700"/>
            <a:ext cx="3659527" cy="379095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Brief Description of Silicon Carbide performance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Different short circuit current sensing and protection methods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How to turn off MOSFET under short circuit safely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Other diagnostics available to assist in ASIL designs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5276850" y="774700"/>
            <a:ext cx="3867150" cy="3790950"/>
          </a:xfrm>
        </p:spPr>
        <p:txBody>
          <a:bodyPr>
            <a:noAutofit/>
          </a:bodyPr>
          <a:lstStyle/>
          <a:p>
            <a:r>
              <a:rPr lang="en-US" sz="1400" dirty="0"/>
              <a:t>Relevant part numbers:</a:t>
            </a:r>
          </a:p>
          <a:p>
            <a:pPr lvl="1"/>
            <a:r>
              <a:rPr lang="en-US" sz="1400" dirty="0"/>
              <a:t>UCC587x-Q1</a:t>
            </a:r>
          </a:p>
          <a:p>
            <a:pPr lvl="1"/>
            <a:r>
              <a:rPr lang="en-US" sz="1400" dirty="0"/>
              <a:t>UCC2152x</a:t>
            </a:r>
          </a:p>
          <a:p>
            <a:r>
              <a:rPr lang="en-US" sz="1400" dirty="0"/>
              <a:t>Relevant reference designs:</a:t>
            </a:r>
          </a:p>
          <a:p>
            <a:pPr lvl="1"/>
            <a:r>
              <a:rPr lang="en-US" sz="1400" dirty="0"/>
              <a:t>TIDA-01605</a:t>
            </a:r>
          </a:p>
          <a:p>
            <a:pPr lvl="1"/>
            <a:r>
              <a:rPr lang="en-US" sz="1400" dirty="0"/>
              <a:t>TIDA-00917 </a:t>
            </a:r>
          </a:p>
          <a:p>
            <a:r>
              <a:rPr lang="en-US" sz="1400" dirty="0"/>
              <a:t>Relevant applications:</a:t>
            </a:r>
          </a:p>
          <a:p>
            <a:pPr lvl="1"/>
            <a:r>
              <a:rPr lang="en-US" sz="1400" dirty="0"/>
              <a:t>HEV/EV traction inverter, EV on-board charger</a:t>
            </a:r>
          </a:p>
        </p:txBody>
      </p:sp>
      <p:sp>
        <p:nvSpPr>
          <p:cNvPr id="13" name="Rectangle 24"/>
          <p:cNvSpPr txBox="1">
            <a:spLocks noChangeArrowheads="1"/>
          </p:cNvSpPr>
          <p:nvPr/>
        </p:nvSpPr>
        <p:spPr bwMode="auto">
          <a:xfrm>
            <a:off x="6957633" y="4812471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00"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089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617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4268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2357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04467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285362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666253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047146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B5736C-021E-4EDA-A2F9-FF199D20DBA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74828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DESAT Response with Safe Shutdown: </a:t>
            </a:r>
            <a:r>
              <a:rPr lang="en-US" sz="2800" dirty="0">
                <a:solidFill>
                  <a:schemeClr val="tx1"/>
                </a:solidFill>
              </a:rPr>
              <a:t>STO</a:t>
            </a:r>
          </a:p>
        </p:txBody>
      </p:sp>
      <p:sp>
        <p:nvSpPr>
          <p:cNvPr id="8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2773B-7332-4E92-84CF-34A277FF245B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20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89641" y="4208923"/>
            <a:ext cx="8376669" cy="28806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Programmable I</a:t>
            </a:r>
            <a:r>
              <a:rPr lang="en-US" sz="1100" b="1" baseline="-25000" dirty="0">
                <a:solidFill>
                  <a:schemeClr val="tx1"/>
                </a:solidFill>
              </a:rPr>
              <a:t>STO </a:t>
            </a:r>
            <a:r>
              <a:rPr lang="en-US" sz="1100" b="1" dirty="0"/>
              <a:t>optimizes for the trade-off between </a:t>
            </a:r>
            <a:r>
              <a:rPr lang="en-US" sz="1100" b="1" dirty="0">
                <a:solidFill>
                  <a:schemeClr val="tx1"/>
                </a:solidFill>
              </a:rPr>
              <a:t>shutdown energy </a:t>
            </a:r>
            <a:r>
              <a:rPr lang="en-US" sz="1100" b="1" dirty="0"/>
              <a:t>and </a:t>
            </a:r>
            <a:r>
              <a:rPr lang="en-US" sz="1100" b="1" dirty="0">
                <a:solidFill>
                  <a:schemeClr val="tx1"/>
                </a:solidFill>
              </a:rPr>
              <a:t>V</a:t>
            </a:r>
            <a:r>
              <a:rPr lang="en-US" sz="1100" b="1" baseline="-25000" dirty="0">
                <a:solidFill>
                  <a:schemeClr val="tx1"/>
                </a:solidFill>
              </a:rPr>
              <a:t>CE</a:t>
            </a:r>
            <a:r>
              <a:rPr lang="en-US" sz="1100" b="1" dirty="0">
                <a:solidFill>
                  <a:schemeClr val="tx1"/>
                </a:solidFill>
              </a:rPr>
              <a:t> overshoot </a:t>
            </a:r>
            <a:r>
              <a:rPr lang="en-US" sz="1100" b="1" dirty="0"/>
              <a:t>for IGBTs/MOSFETs</a:t>
            </a:r>
            <a:endParaRPr lang="en-US" sz="1100" b="1" dirty="0">
              <a:solidFill>
                <a:schemeClr val="lt1"/>
              </a:solidFill>
            </a:endParaRP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96" y="960120"/>
            <a:ext cx="3522754" cy="2221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 Box 38"/>
          <p:cNvSpPr txBox="1">
            <a:spLocks noChangeArrowheads="1"/>
          </p:cNvSpPr>
          <p:nvPr/>
        </p:nvSpPr>
        <p:spPr bwMode="auto">
          <a:xfrm>
            <a:off x="4726545" y="633509"/>
            <a:ext cx="4112655" cy="345638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488" y="960120"/>
            <a:ext cx="3524777" cy="2221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8" name="Table 37"/>
          <p:cNvGraphicFramePr>
            <a:graphicFrameLocks noGrp="1"/>
          </p:cNvGraphicFramePr>
          <p:nvPr/>
        </p:nvGraphicFramePr>
        <p:xfrm>
          <a:off x="473429" y="3321293"/>
          <a:ext cx="3808430" cy="685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{7DF18680-E054-41AD-8BC1-D1AEF772440D}</a:tableStyleId>
              </a:tblPr>
              <a:tblGrid>
                <a:gridCol w="1904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42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40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PARAMETER</a:t>
                      </a: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MEASURED VALUE</a:t>
                      </a: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40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Shutdown Energy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1.01J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40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V</a:t>
                      </a:r>
                      <a:r>
                        <a:rPr lang="en-US" sz="900" baseline="-25000" dirty="0"/>
                        <a:t>CE</a:t>
                      </a:r>
                      <a:r>
                        <a:rPr lang="en-US" sz="900" dirty="0"/>
                        <a:t> Overshoot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248V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9" name="Text Box 19"/>
          <p:cNvSpPr txBox="1">
            <a:spLocks noChangeArrowheads="1"/>
          </p:cNvSpPr>
          <p:nvPr/>
        </p:nvSpPr>
        <p:spPr bwMode="auto">
          <a:xfrm>
            <a:off x="304798" y="633509"/>
            <a:ext cx="4112655" cy="2769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68708" tIns="68708" rIns="68708" bIns="34354" anchor="ctr" anchorCtr="0">
            <a:no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defTabSz="343540" fontAlgn="base">
              <a:lnSpc>
                <a:spcPts val="1202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100" kern="0" dirty="0">
                <a:cs typeface="Calibri" panose="020F0502020204030204" pitchFamily="34" charset="0"/>
              </a:rPr>
              <a:t>Soft Turn-off (STO): I</a:t>
            </a:r>
            <a:r>
              <a:rPr lang="en-US" sz="1100" kern="0" baseline="-25000" dirty="0">
                <a:cs typeface="Calibri" panose="020F0502020204030204" pitchFamily="34" charset="0"/>
              </a:rPr>
              <a:t>STO</a:t>
            </a:r>
            <a:r>
              <a:rPr lang="en-US" sz="1100" kern="0" dirty="0">
                <a:cs typeface="Calibri" panose="020F0502020204030204" pitchFamily="34" charset="0"/>
              </a:rPr>
              <a:t>=0.6A, </a:t>
            </a:r>
            <a:r>
              <a:rPr lang="en-US" sz="1100" kern="0" dirty="0" err="1">
                <a:cs typeface="Calibri" panose="020F0502020204030204" pitchFamily="34" charset="0"/>
              </a:rPr>
              <a:t>V</a:t>
            </a:r>
            <a:r>
              <a:rPr lang="en-US" sz="1100" kern="0" baseline="-25000" dirty="0" err="1">
                <a:cs typeface="Calibri" panose="020F0502020204030204" pitchFamily="34" charset="0"/>
              </a:rPr>
              <a:t>DESAT_th</a:t>
            </a:r>
            <a:r>
              <a:rPr lang="en-US" sz="1100" kern="0" dirty="0">
                <a:cs typeface="Calibri" panose="020F0502020204030204" pitchFamily="34" charset="0"/>
              </a:rPr>
              <a:t>=9V</a:t>
            </a:r>
            <a:endParaRPr lang="en-US" sz="1100" kern="0" dirty="0">
              <a:solidFill>
                <a:srgbClr val="00FF00"/>
              </a:solidFill>
              <a:cs typeface="Calibri" panose="020F0502020204030204" pitchFamily="34" charset="0"/>
            </a:endParaRPr>
          </a:p>
        </p:txBody>
      </p:sp>
      <p:sp>
        <p:nvSpPr>
          <p:cNvPr id="40" name="Text Box 38"/>
          <p:cNvSpPr txBox="1">
            <a:spLocks noChangeArrowheads="1"/>
          </p:cNvSpPr>
          <p:nvPr/>
        </p:nvSpPr>
        <p:spPr bwMode="auto">
          <a:xfrm>
            <a:off x="4726545" y="3238495"/>
            <a:ext cx="4112655" cy="85139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graphicFrame>
        <p:nvGraphicFramePr>
          <p:cNvPr id="41" name="Table 40"/>
          <p:cNvGraphicFramePr>
            <a:graphicFrameLocks noGrp="1"/>
          </p:cNvGraphicFramePr>
          <p:nvPr/>
        </p:nvGraphicFramePr>
        <p:xfrm>
          <a:off x="4878657" y="3321292"/>
          <a:ext cx="3808430" cy="685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{7DF18680-E054-41AD-8BC1-D1AEF772440D}</a:tableStyleId>
              </a:tblPr>
              <a:tblGrid>
                <a:gridCol w="1904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42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40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PARAMETER</a:t>
                      </a: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MEASURED VALUE</a:t>
                      </a: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40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Shutdown Energy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2.04J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40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V</a:t>
                      </a:r>
                      <a:r>
                        <a:rPr lang="en-US" sz="900" baseline="-25000" dirty="0"/>
                        <a:t>CE</a:t>
                      </a:r>
                      <a:r>
                        <a:rPr lang="en-US" sz="900" dirty="0"/>
                        <a:t> Overshoot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148V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4726545" y="633511"/>
            <a:ext cx="4112655" cy="2769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68708" tIns="68708" rIns="68708" bIns="34354" anchor="ctr" anchorCtr="0">
            <a:no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defTabSz="343540" fontAlgn="base">
              <a:lnSpc>
                <a:spcPts val="1202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100" kern="0" dirty="0">
                <a:cs typeface="Calibri" panose="020F0502020204030204" pitchFamily="34" charset="0"/>
              </a:rPr>
              <a:t>Soft Turn-off (STO):  I</a:t>
            </a:r>
            <a:r>
              <a:rPr lang="en-US" sz="1100" kern="0" baseline="-25000" dirty="0">
                <a:cs typeface="Calibri" panose="020F0502020204030204" pitchFamily="34" charset="0"/>
              </a:rPr>
              <a:t>STO</a:t>
            </a:r>
            <a:r>
              <a:rPr lang="en-US" sz="1100" kern="0" dirty="0">
                <a:cs typeface="Calibri" panose="020F0502020204030204" pitchFamily="34" charset="0"/>
              </a:rPr>
              <a:t>=0.3A, </a:t>
            </a:r>
            <a:r>
              <a:rPr lang="en-US" sz="1100" kern="0" dirty="0" err="1">
                <a:cs typeface="Calibri" panose="020F0502020204030204" pitchFamily="34" charset="0"/>
              </a:rPr>
              <a:t>V</a:t>
            </a:r>
            <a:r>
              <a:rPr lang="en-US" sz="1100" kern="0" baseline="-25000" dirty="0" err="1">
                <a:cs typeface="Calibri" panose="020F0502020204030204" pitchFamily="34" charset="0"/>
              </a:rPr>
              <a:t>DESAT_th</a:t>
            </a:r>
            <a:r>
              <a:rPr lang="en-US" sz="1100" kern="0" dirty="0">
                <a:cs typeface="Calibri" panose="020F0502020204030204" pitchFamily="34" charset="0"/>
              </a:rPr>
              <a:t>=9V</a:t>
            </a:r>
            <a:endParaRPr lang="en-US" sz="1100" kern="0" dirty="0">
              <a:solidFill>
                <a:srgbClr val="00FF00"/>
              </a:solidFill>
              <a:cs typeface="Calibri" panose="020F050202020403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848413" y="2745905"/>
            <a:ext cx="8194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33CC33"/>
                </a:solidFill>
              </a:rPr>
              <a:t>ICE (1kA/div)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22922" y="1048228"/>
            <a:ext cx="86113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00CCFF"/>
                </a:solidFill>
              </a:rPr>
              <a:t>VGE (10V/div)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54602" y="2641251"/>
            <a:ext cx="91242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FF3399"/>
                </a:solidFill>
              </a:rPr>
              <a:t>VCE (200V/div)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249424" y="991806"/>
            <a:ext cx="457200" cy="2200884"/>
          </a:xfrm>
          <a:prstGeom prst="rect">
            <a:avLst/>
          </a:prstGeom>
          <a:solidFill>
            <a:schemeClr val="accent6">
              <a:lumMod val="60000"/>
              <a:lumOff val="40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1276389" y="1874712"/>
            <a:ext cx="9348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err="1">
                <a:solidFill>
                  <a:srgbClr val="33CC33"/>
                </a:solidFill>
              </a:rPr>
              <a:t>ICE</a:t>
            </a:r>
            <a:r>
              <a:rPr lang="en-US" sz="800" b="1" baseline="-25000" dirty="0" err="1">
                <a:solidFill>
                  <a:srgbClr val="33CC33"/>
                </a:solidFill>
              </a:rPr>
              <a:t>peak</a:t>
            </a:r>
            <a:r>
              <a:rPr lang="en-US" sz="800" b="1" dirty="0">
                <a:solidFill>
                  <a:srgbClr val="33CC33"/>
                </a:solidFill>
              </a:rPr>
              <a:t> ~ 4340A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510819" y="2063659"/>
            <a:ext cx="6751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FF3399"/>
                </a:solidFill>
              </a:rPr>
              <a:t>∆V ~ 248V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964521" y="1629210"/>
            <a:ext cx="9236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err="1">
                <a:solidFill>
                  <a:srgbClr val="FFC000"/>
                </a:solidFill>
              </a:rPr>
              <a:t>Vdesat</a:t>
            </a:r>
            <a:r>
              <a:rPr lang="en-US" sz="800" b="1" dirty="0">
                <a:solidFill>
                  <a:srgbClr val="FFC000"/>
                </a:solidFill>
              </a:rPr>
              <a:t> (5V/div)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66494" y="2977246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Time: 1us/div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7437684" y="2710010"/>
            <a:ext cx="8194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33CC33"/>
                </a:solidFill>
              </a:rPr>
              <a:t>ICE (1kA/div)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103189" y="991806"/>
            <a:ext cx="86113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00CCFF"/>
                </a:solidFill>
              </a:rPr>
              <a:t>VGE (10V/div)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068724" y="2977246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Time: 1us/div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158053" y="2641251"/>
            <a:ext cx="91242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FF3399"/>
                </a:solidFill>
              </a:rPr>
              <a:t>VCE (200V/div)</a:t>
            </a:r>
          </a:p>
        </p:txBody>
      </p:sp>
      <p:sp>
        <p:nvSpPr>
          <p:cNvPr id="68" name="Rectangle 67"/>
          <p:cNvSpPr/>
          <p:nvPr/>
        </p:nvSpPr>
        <p:spPr>
          <a:xfrm>
            <a:off x="6733032" y="960120"/>
            <a:ext cx="807720" cy="2184084"/>
          </a:xfrm>
          <a:prstGeom prst="rect">
            <a:avLst/>
          </a:prstGeom>
          <a:solidFill>
            <a:schemeClr val="accent6">
              <a:lumMod val="60000"/>
              <a:lumOff val="40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/>
          <p:cNvSpPr txBox="1"/>
          <p:nvPr/>
        </p:nvSpPr>
        <p:spPr>
          <a:xfrm>
            <a:off x="5848001" y="1955937"/>
            <a:ext cx="9348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err="1">
                <a:solidFill>
                  <a:srgbClr val="33CC33"/>
                </a:solidFill>
              </a:rPr>
              <a:t>ICE</a:t>
            </a:r>
            <a:r>
              <a:rPr lang="en-US" sz="800" b="1" baseline="-25000" dirty="0" err="1">
                <a:solidFill>
                  <a:srgbClr val="33CC33"/>
                </a:solidFill>
              </a:rPr>
              <a:t>peak</a:t>
            </a:r>
            <a:r>
              <a:rPr lang="en-US" sz="800" b="1" dirty="0">
                <a:solidFill>
                  <a:srgbClr val="33CC33"/>
                </a:solidFill>
              </a:rPr>
              <a:t> ~ 4340A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7053071" y="2146256"/>
            <a:ext cx="6751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FF3399"/>
                </a:solidFill>
              </a:rPr>
              <a:t>∆V ~ 148V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444442" y="1626296"/>
            <a:ext cx="9236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err="1">
                <a:solidFill>
                  <a:srgbClr val="FFC000"/>
                </a:solidFill>
              </a:rPr>
              <a:t>Vdesat</a:t>
            </a:r>
            <a:r>
              <a:rPr lang="en-US" sz="800" b="1" dirty="0">
                <a:solidFill>
                  <a:srgbClr val="FFC000"/>
                </a:solidFill>
              </a:rPr>
              <a:t> (5V/div)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657B1B2-6254-4385-BAA5-F4EC8256859D}"/>
              </a:ext>
            </a:extLst>
          </p:cNvPr>
          <p:cNvSpPr txBox="1"/>
          <p:nvPr/>
        </p:nvSpPr>
        <p:spPr>
          <a:xfrm>
            <a:off x="305426" y="4759057"/>
            <a:ext cx="17155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UCC5870-Q1 Response</a:t>
            </a:r>
          </a:p>
        </p:txBody>
      </p:sp>
    </p:spTree>
    <p:extLst>
      <p:ext uri="{BB962C8B-B14F-4D97-AF65-F5344CB8AC3E}">
        <p14:creationId xmlns:p14="http://schemas.microsoft.com/office/powerpoint/2010/main" val="8787436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Box 38"/>
          <p:cNvSpPr txBox="1">
            <a:spLocks noChangeArrowheads="1"/>
          </p:cNvSpPr>
          <p:nvPr/>
        </p:nvSpPr>
        <p:spPr bwMode="auto">
          <a:xfrm>
            <a:off x="4726546" y="727646"/>
            <a:ext cx="4112655" cy="374213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sp>
        <p:nvSpPr>
          <p:cNvPr id="28" name="Text Box 38"/>
          <p:cNvSpPr txBox="1">
            <a:spLocks noChangeArrowheads="1"/>
          </p:cNvSpPr>
          <p:nvPr/>
        </p:nvSpPr>
        <p:spPr bwMode="auto">
          <a:xfrm>
            <a:off x="304799" y="727646"/>
            <a:ext cx="4112655" cy="315614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sp>
        <p:nvSpPr>
          <p:cNvPr id="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S</a:t>
            </a:r>
            <a:r>
              <a:rPr lang="en-US" altLang="zh-CN" sz="2800" dirty="0"/>
              <a:t>iC with UCC21750</a:t>
            </a:r>
            <a:r>
              <a:rPr lang="en-US" sz="2800" dirty="0"/>
              <a:t>: </a:t>
            </a:r>
            <a:r>
              <a:rPr lang="en-US" sz="2800" dirty="0">
                <a:solidFill>
                  <a:schemeClr val="tx1"/>
                </a:solidFill>
              </a:rPr>
              <a:t>Soft turn-off, VDC=800 V</a:t>
            </a:r>
          </a:p>
        </p:txBody>
      </p:sp>
      <p:sp>
        <p:nvSpPr>
          <p:cNvPr id="8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2773B-7332-4E92-84CF-34A277FF245B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21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Text Box 19"/>
          <p:cNvSpPr txBox="1">
            <a:spLocks noChangeArrowheads="1"/>
          </p:cNvSpPr>
          <p:nvPr/>
        </p:nvSpPr>
        <p:spPr bwMode="auto">
          <a:xfrm>
            <a:off x="304800" y="727647"/>
            <a:ext cx="4112654" cy="2769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68708" tIns="68708" rIns="68708" bIns="34354" anchor="ctr" anchorCtr="0">
            <a:no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defTabSz="343540" fontAlgn="base">
              <a:lnSpc>
                <a:spcPts val="1202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100" kern="0" dirty="0">
                <a:cs typeface="Calibri" panose="020F0502020204030204" pitchFamily="34" charset="0"/>
              </a:rPr>
              <a:t>Overcurrent fault test circuit</a:t>
            </a:r>
            <a:endParaRPr lang="en-US" sz="1100" kern="0" dirty="0">
              <a:solidFill>
                <a:srgbClr val="00FF00"/>
              </a:solidFill>
              <a:cs typeface="Calibri" panose="020F050202020403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83475" y="3388103"/>
            <a:ext cx="27222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IN+ gives a long pulse to create Id ramp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DESAT detects the fault and takes action</a:t>
            </a:r>
          </a:p>
        </p:txBody>
      </p:sp>
      <p:sp>
        <p:nvSpPr>
          <p:cNvPr id="55" name="Text Box 19"/>
          <p:cNvSpPr txBox="1">
            <a:spLocks noChangeArrowheads="1"/>
          </p:cNvSpPr>
          <p:nvPr/>
        </p:nvSpPr>
        <p:spPr bwMode="auto">
          <a:xfrm>
            <a:off x="4726546" y="728135"/>
            <a:ext cx="4112654" cy="2769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68708" tIns="68708" rIns="68708" bIns="34354" anchor="ctr" anchorCtr="0">
            <a:no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defTabSz="343540" fontAlgn="base">
              <a:lnSpc>
                <a:spcPts val="1202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100" kern="0" dirty="0">
                <a:cs typeface="Calibri" panose="020F0502020204030204" pitchFamily="34" charset="0"/>
              </a:rPr>
              <a:t>Soft turn-off (STO): </a:t>
            </a:r>
            <a:r>
              <a:rPr lang="en-US" sz="1100" kern="0" dirty="0">
                <a:solidFill>
                  <a:srgbClr val="00FF00"/>
                </a:solidFill>
                <a:cs typeface="Calibri" panose="020F0502020204030204" pitchFamily="34" charset="0"/>
              </a:rPr>
              <a:t>UCC21750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31" y="1337431"/>
            <a:ext cx="3559471" cy="1835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a0232454\Desktop\My_Files_2018\SiC_Rotation\SiC_Module_01152020\OC_800V\OC - Copy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107" y="1218732"/>
            <a:ext cx="3994044" cy="228907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8159639" y="1284948"/>
            <a:ext cx="63765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2µs/div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257800" y="1411906"/>
            <a:ext cx="10068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CCFF"/>
                </a:solidFill>
              </a:rPr>
              <a:t>VGS (10V/div)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066396" y="1927967"/>
            <a:ext cx="117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99"/>
                </a:solidFill>
              </a:rPr>
              <a:t>DESAT (5V/div)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035916" y="2742284"/>
            <a:ext cx="117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33CC33"/>
                </a:solidFill>
              </a:rPr>
              <a:t>VDS (200V/div)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066396" y="3172659"/>
            <a:ext cx="87716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FF00FF"/>
                </a:solidFill>
              </a:rPr>
              <a:t>IDS (100A/div)</a:t>
            </a:r>
          </a:p>
        </p:txBody>
      </p:sp>
      <p:cxnSp>
        <p:nvCxnSpPr>
          <p:cNvPr id="36" name="Straight Connector 35"/>
          <p:cNvCxnSpPr/>
          <p:nvPr/>
        </p:nvCxnSpPr>
        <p:spPr>
          <a:xfrm flipH="1">
            <a:off x="8160591" y="1291296"/>
            <a:ext cx="3096" cy="346957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8011287" y="1291295"/>
            <a:ext cx="152400" cy="2216509"/>
          </a:xfrm>
          <a:prstGeom prst="rect">
            <a:avLst/>
          </a:prstGeom>
          <a:solidFill>
            <a:schemeClr val="accent6">
              <a:lumMod val="60000"/>
              <a:lumOff val="40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/>
          <p:cNvCxnSpPr/>
          <p:nvPr/>
        </p:nvCxnSpPr>
        <p:spPr>
          <a:xfrm>
            <a:off x="8001000" y="1303767"/>
            <a:ext cx="0" cy="33448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 flipV="1">
            <a:off x="7835264" y="1578957"/>
            <a:ext cx="165736" cy="1"/>
          </a:xfrm>
          <a:prstGeom prst="straightConnector1">
            <a:avLst/>
          </a:prstGeom>
          <a:ln>
            <a:solidFill>
              <a:schemeClr val="tx1"/>
            </a:solidFill>
            <a:headEnd type="triangl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8159639" y="1585309"/>
            <a:ext cx="148187" cy="1"/>
          </a:xfrm>
          <a:prstGeom prst="straightConnector1">
            <a:avLst/>
          </a:prstGeom>
          <a:ln>
            <a:solidFill>
              <a:schemeClr val="tx1"/>
            </a:solidFill>
            <a:headEnd type="triangl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7162800" y="1471236"/>
            <a:ext cx="72648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/>
              <a:t>t</a:t>
            </a:r>
            <a:r>
              <a:rPr lang="en-US" sz="800" b="1" baseline="-25000" dirty="0"/>
              <a:t>1</a:t>
            </a:r>
            <a:r>
              <a:rPr lang="en-US" sz="800" b="1" dirty="0"/>
              <a:t> = ~600ns</a:t>
            </a:r>
          </a:p>
        </p:txBody>
      </p:sp>
      <p:sp>
        <p:nvSpPr>
          <p:cNvPr id="44" name="Text Box 38"/>
          <p:cNvSpPr txBox="1">
            <a:spLocks noChangeArrowheads="1"/>
          </p:cNvSpPr>
          <p:nvPr/>
        </p:nvSpPr>
        <p:spPr bwMode="auto">
          <a:xfrm>
            <a:off x="4726545" y="3609550"/>
            <a:ext cx="4112655" cy="85139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7233683" y="1649358"/>
            <a:ext cx="8104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33CC33"/>
                </a:solidFill>
              </a:rPr>
              <a:t>∆V ~ 120V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033283" y="2065087"/>
            <a:ext cx="10057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err="1">
                <a:solidFill>
                  <a:srgbClr val="FF00FF"/>
                </a:solidFill>
              </a:rPr>
              <a:t>ID</a:t>
            </a:r>
            <a:r>
              <a:rPr lang="en-US" sz="500" b="1" dirty="0" err="1">
                <a:solidFill>
                  <a:srgbClr val="FF00FF"/>
                </a:solidFill>
              </a:rPr>
              <a:t>peak</a:t>
            </a:r>
            <a:r>
              <a:rPr lang="en-US" sz="800" b="1" dirty="0">
                <a:solidFill>
                  <a:srgbClr val="FF00FF"/>
                </a:solidFill>
              </a:rPr>
              <a:t> ~ 420A</a:t>
            </a:r>
          </a:p>
        </p:txBody>
      </p:sp>
      <p:graphicFrame>
        <p:nvGraphicFramePr>
          <p:cNvPr id="66" name="Table 65"/>
          <p:cNvGraphicFramePr>
            <a:graphicFrameLocks noGrp="1"/>
          </p:cNvGraphicFramePr>
          <p:nvPr/>
        </p:nvGraphicFramePr>
        <p:xfrm>
          <a:off x="4878657" y="3701178"/>
          <a:ext cx="3808430" cy="685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{7DF18680-E054-41AD-8BC1-D1AEF772440D}</a:tableStyleId>
              </a:tblPr>
              <a:tblGrid>
                <a:gridCol w="1904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42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40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PARAMETER</a:t>
                      </a: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MEASURED VALUE</a:t>
                      </a: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40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Shutdown Energy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~0.1J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40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V</a:t>
                      </a:r>
                      <a:r>
                        <a:rPr lang="en-US" sz="900" baseline="-25000" dirty="0"/>
                        <a:t>DS</a:t>
                      </a:r>
                      <a:r>
                        <a:rPr lang="en-US" sz="900" dirty="0"/>
                        <a:t> Overshoot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120V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6" name="Text Box 38"/>
          <p:cNvSpPr txBox="1">
            <a:spLocks noChangeArrowheads="1"/>
          </p:cNvSpPr>
          <p:nvPr/>
        </p:nvSpPr>
        <p:spPr bwMode="auto">
          <a:xfrm>
            <a:off x="321339" y="4024497"/>
            <a:ext cx="4112655" cy="43644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31006" y="4062634"/>
            <a:ext cx="4297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/>
              <a:t>With the same </a:t>
            </a:r>
            <a:r>
              <a:rPr lang="en-US" sz="800" b="1" i="1" dirty="0"/>
              <a:t>soft turn-off </a:t>
            </a:r>
            <a:r>
              <a:rPr lang="en-US" sz="800" b="1" dirty="0"/>
              <a:t>characteristics, the only difference in shutdown between the UCC21750 and UCC21750 will be the detection timing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D35497-E0DD-4601-BD8C-3CEA0BF71CB8}"/>
              </a:ext>
            </a:extLst>
          </p:cNvPr>
          <p:cNvSpPr txBox="1"/>
          <p:nvPr/>
        </p:nvSpPr>
        <p:spPr>
          <a:xfrm>
            <a:off x="305426" y="4759057"/>
            <a:ext cx="15440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UCC217xx Response</a:t>
            </a:r>
          </a:p>
        </p:txBody>
      </p:sp>
    </p:spTree>
    <p:extLst>
      <p:ext uri="{BB962C8B-B14F-4D97-AF65-F5344CB8AC3E}">
        <p14:creationId xmlns:p14="http://schemas.microsoft.com/office/powerpoint/2010/main" val="35596526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38"/>
          <p:cNvSpPr txBox="1">
            <a:spLocks noChangeArrowheads="1"/>
          </p:cNvSpPr>
          <p:nvPr/>
        </p:nvSpPr>
        <p:spPr bwMode="auto">
          <a:xfrm>
            <a:off x="4726545" y="727645"/>
            <a:ext cx="4112655" cy="374213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pic>
        <p:nvPicPr>
          <p:cNvPr id="2050" name="Picture 2" descr="C:\Users\a0232454\Desktop\My_Files_2018\SiC_Rotation\SiC_Module_01152020\SC_800V\SC - test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5"/>
          <a:stretch/>
        </p:blipFill>
        <p:spPr bwMode="auto">
          <a:xfrm>
            <a:off x="4867610" y="1278546"/>
            <a:ext cx="3830523" cy="2265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 Box 38"/>
          <p:cNvSpPr txBox="1">
            <a:spLocks noChangeArrowheads="1"/>
          </p:cNvSpPr>
          <p:nvPr/>
        </p:nvSpPr>
        <p:spPr bwMode="auto">
          <a:xfrm>
            <a:off x="304799" y="727647"/>
            <a:ext cx="4112655" cy="3141709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sp>
        <p:nvSpPr>
          <p:cNvPr id="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S</a:t>
            </a:r>
            <a:r>
              <a:rPr lang="en-US" altLang="zh-CN" sz="2800" dirty="0"/>
              <a:t>iC with UCC21750</a:t>
            </a:r>
            <a:r>
              <a:rPr lang="en-US" sz="2800" dirty="0"/>
              <a:t>: </a:t>
            </a:r>
            <a:r>
              <a:rPr lang="en-US" sz="2800" dirty="0">
                <a:solidFill>
                  <a:schemeClr val="tx1"/>
                </a:solidFill>
              </a:rPr>
              <a:t>Soft turn-off, VDC=800 V</a:t>
            </a:r>
          </a:p>
        </p:txBody>
      </p:sp>
      <p:sp>
        <p:nvSpPr>
          <p:cNvPr id="8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2773B-7332-4E92-84CF-34A277FF245B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22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Text Box 38"/>
          <p:cNvSpPr txBox="1">
            <a:spLocks noChangeArrowheads="1"/>
          </p:cNvSpPr>
          <p:nvPr/>
        </p:nvSpPr>
        <p:spPr bwMode="auto">
          <a:xfrm>
            <a:off x="4726545" y="3609550"/>
            <a:ext cx="4112655" cy="85139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sp>
        <p:nvSpPr>
          <p:cNvPr id="51" name="Text Box 19"/>
          <p:cNvSpPr txBox="1">
            <a:spLocks noChangeArrowheads="1"/>
          </p:cNvSpPr>
          <p:nvPr/>
        </p:nvSpPr>
        <p:spPr bwMode="auto">
          <a:xfrm>
            <a:off x="304800" y="727647"/>
            <a:ext cx="4112654" cy="2769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68708" tIns="68708" rIns="68708" bIns="34354" anchor="ctr" anchorCtr="0">
            <a:no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defTabSz="343540" fontAlgn="base">
              <a:lnSpc>
                <a:spcPts val="1202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100" kern="0" dirty="0">
                <a:cs typeface="Calibri" panose="020F0502020204030204" pitchFamily="34" charset="0"/>
              </a:rPr>
              <a:t>Short circuit fault test circuit</a:t>
            </a:r>
            <a:endParaRPr lang="en-US" sz="1100" kern="0" dirty="0">
              <a:solidFill>
                <a:srgbClr val="00FF00"/>
              </a:solidFill>
              <a:cs typeface="Calibri" panose="020F050202020403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91318" y="3282419"/>
            <a:ext cx="27222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IN+ gives a long pulse to create Id ramp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DESAT detects the fault and takes action</a:t>
            </a:r>
          </a:p>
        </p:txBody>
      </p:sp>
      <p:sp>
        <p:nvSpPr>
          <p:cNvPr id="55" name="Text Box 19"/>
          <p:cNvSpPr txBox="1">
            <a:spLocks noChangeArrowheads="1"/>
          </p:cNvSpPr>
          <p:nvPr/>
        </p:nvSpPr>
        <p:spPr bwMode="auto">
          <a:xfrm>
            <a:off x="4726546" y="728135"/>
            <a:ext cx="4112654" cy="2769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68708" tIns="68708" rIns="68708" bIns="34354" anchor="ctr" anchorCtr="0">
            <a:no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defTabSz="343540" fontAlgn="base">
              <a:lnSpc>
                <a:spcPts val="1202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100" kern="0" dirty="0">
                <a:cs typeface="Calibri" panose="020F0502020204030204" pitchFamily="34" charset="0"/>
              </a:rPr>
              <a:t>Soft turn-off (STO): </a:t>
            </a:r>
            <a:r>
              <a:rPr lang="en-US" sz="1100" kern="0" dirty="0">
                <a:solidFill>
                  <a:srgbClr val="00FF00"/>
                </a:solidFill>
                <a:cs typeface="Calibri" panose="020F0502020204030204" pitchFamily="34" charset="0"/>
              </a:rPr>
              <a:t>UCC21750</a:t>
            </a:r>
          </a:p>
        </p:txBody>
      </p:sp>
      <p:graphicFrame>
        <p:nvGraphicFramePr>
          <p:cNvPr id="40" name="Table 39"/>
          <p:cNvGraphicFramePr>
            <a:graphicFrameLocks noGrp="1"/>
          </p:cNvGraphicFramePr>
          <p:nvPr/>
        </p:nvGraphicFramePr>
        <p:xfrm>
          <a:off x="4878657" y="3701178"/>
          <a:ext cx="3808430" cy="685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{7DF18680-E054-41AD-8BC1-D1AEF772440D}</a:tableStyleId>
              </a:tblPr>
              <a:tblGrid>
                <a:gridCol w="1904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42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40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PARAMETER</a:t>
                      </a: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MEASURED VALUE</a:t>
                      </a: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40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Shutdown Energy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0.24J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40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V</a:t>
                      </a:r>
                      <a:r>
                        <a:rPr lang="en-US" sz="900" baseline="-25000" dirty="0"/>
                        <a:t>DS</a:t>
                      </a:r>
                      <a:r>
                        <a:rPr lang="en-US" sz="900" dirty="0"/>
                        <a:t> Overshoot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80V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46" y="1296184"/>
            <a:ext cx="3668164" cy="189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TextBox 48"/>
          <p:cNvSpPr txBox="1"/>
          <p:nvPr/>
        </p:nvSpPr>
        <p:spPr>
          <a:xfrm>
            <a:off x="4867610" y="1591758"/>
            <a:ext cx="10759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33CC33"/>
                </a:solidFill>
              </a:rPr>
              <a:t>VDS (200V/div)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863267" y="1956297"/>
            <a:ext cx="10068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CCFF"/>
                </a:solidFill>
              </a:rPr>
              <a:t>VGS (20V/div)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863267" y="2455440"/>
            <a:ext cx="10068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99"/>
                </a:solidFill>
              </a:rPr>
              <a:t>DESAT (5V/div)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867610" y="3064937"/>
            <a:ext cx="80823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FF00FF"/>
                </a:solidFill>
              </a:rPr>
              <a:t>ID (500A/div)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901125" y="1220839"/>
            <a:ext cx="90256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1us/div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357543" y="1591758"/>
            <a:ext cx="8104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33CC33"/>
                </a:solidFill>
              </a:rPr>
              <a:t>∆V ~ 80V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66472" y="2706433"/>
            <a:ext cx="10057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err="1">
                <a:solidFill>
                  <a:srgbClr val="FF00FF"/>
                </a:solidFill>
              </a:rPr>
              <a:t>ID</a:t>
            </a:r>
            <a:r>
              <a:rPr lang="en-US" sz="500" b="1" dirty="0" err="1">
                <a:solidFill>
                  <a:srgbClr val="FF00FF"/>
                </a:solidFill>
              </a:rPr>
              <a:t>peak</a:t>
            </a:r>
            <a:r>
              <a:rPr lang="en-US" sz="800" b="1" dirty="0">
                <a:solidFill>
                  <a:srgbClr val="FF00FF"/>
                </a:solidFill>
              </a:rPr>
              <a:t> ~ 1000A</a:t>
            </a:r>
          </a:p>
        </p:txBody>
      </p:sp>
      <p:cxnSp>
        <p:nvCxnSpPr>
          <p:cNvPr id="60" name="Straight Connector 59"/>
          <p:cNvCxnSpPr/>
          <p:nvPr/>
        </p:nvCxnSpPr>
        <p:spPr>
          <a:xfrm flipH="1">
            <a:off x="7315200" y="2927324"/>
            <a:ext cx="3096" cy="346957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7068050" y="2933913"/>
            <a:ext cx="0" cy="33448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7467600" y="3019715"/>
            <a:ext cx="66717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/>
              <a:t>t</a:t>
            </a:r>
            <a:r>
              <a:rPr lang="en-US" sz="800" b="1" baseline="-25000" dirty="0"/>
              <a:t>1</a:t>
            </a:r>
            <a:r>
              <a:rPr lang="en-US" sz="800" b="1" dirty="0"/>
              <a:t> = 600ns</a:t>
            </a:r>
          </a:p>
        </p:txBody>
      </p:sp>
      <p:sp>
        <p:nvSpPr>
          <p:cNvPr id="65" name="Rectangle 64"/>
          <p:cNvSpPr/>
          <p:nvPr/>
        </p:nvSpPr>
        <p:spPr>
          <a:xfrm>
            <a:off x="7062746" y="1278546"/>
            <a:ext cx="262350" cy="2267089"/>
          </a:xfrm>
          <a:prstGeom prst="rect">
            <a:avLst/>
          </a:prstGeom>
          <a:solidFill>
            <a:schemeClr val="accent6">
              <a:lumMod val="60000"/>
              <a:lumOff val="40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Arrow Connector 62"/>
          <p:cNvCxnSpPr/>
          <p:nvPr/>
        </p:nvCxnSpPr>
        <p:spPr>
          <a:xfrm flipH="1" flipV="1">
            <a:off x="6902314" y="3127436"/>
            <a:ext cx="165736" cy="1"/>
          </a:xfrm>
          <a:prstGeom prst="straightConnector1">
            <a:avLst/>
          </a:prstGeom>
          <a:ln>
            <a:solidFill>
              <a:schemeClr val="tx1"/>
            </a:solidFill>
            <a:headEnd type="triangl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V="1">
            <a:off x="7315200" y="3125974"/>
            <a:ext cx="148187" cy="1"/>
          </a:xfrm>
          <a:prstGeom prst="straightConnector1">
            <a:avLst/>
          </a:prstGeom>
          <a:ln>
            <a:solidFill>
              <a:schemeClr val="tx1"/>
            </a:solidFill>
            <a:headEnd type="triangl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Box 38"/>
          <p:cNvSpPr txBox="1">
            <a:spLocks noChangeArrowheads="1"/>
          </p:cNvSpPr>
          <p:nvPr/>
        </p:nvSpPr>
        <p:spPr bwMode="auto">
          <a:xfrm>
            <a:off x="321339" y="4024497"/>
            <a:ext cx="4112655" cy="43644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231006" y="4062634"/>
            <a:ext cx="4297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/>
              <a:t>With the same </a:t>
            </a:r>
            <a:r>
              <a:rPr lang="en-US" sz="800" b="1" i="1" dirty="0"/>
              <a:t>soft turn-off </a:t>
            </a:r>
            <a:r>
              <a:rPr lang="en-US" sz="800" b="1" dirty="0"/>
              <a:t>characteristics, the only difference in shutdown between the UCC21750 and UCC21750 will be the detection timing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E90FE8D-0745-4BE4-86F1-48FD2A972DD4}"/>
              </a:ext>
            </a:extLst>
          </p:cNvPr>
          <p:cNvSpPr txBox="1"/>
          <p:nvPr/>
        </p:nvSpPr>
        <p:spPr>
          <a:xfrm>
            <a:off x="305426" y="4759057"/>
            <a:ext cx="15440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UCC217xx Response</a:t>
            </a:r>
          </a:p>
        </p:txBody>
      </p:sp>
    </p:spTree>
    <p:extLst>
      <p:ext uri="{BB962C8B-B14F-4D97-AF65-F5344CB8AC3E}">
        <p14:creationId xmlns:p14="http://schemas.microsoft.com/office/powerpoint/2010/main" val="11032079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4176519" y="358709"/>
            <a:ext cx="3761278" cy="4334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DESAT using OC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4294967295"/>
              </p:nvPr>
            </p:nvSpPr>
            <p:spPr>
              <a:xfrm>
                <a:off x="0" y="670953"/>
                <a:ext cx="8467725" cy="3709988"/>
              </a:xfrm>
            </p:spPr>
            <p:txBody>
              <a:bodyPr/>
              <a:lstStyle/>
              <a:p>
                <a:r>
                  <a:rPr lang="en-US" sz="1000" dirty="0"/>
                  <a:t>Gate Driver Parameters</a:t>
                </a:r>
                <a:r>
                  <a:rPr lang="en-US" sz="900" dirty="0"/>
                  <a:t> </a:t>
                </a:r>
                <a:endParaRPr lang="en-US" sz="900" b="1" dirty="0"/>
              </a:p>
              <a:p>
                <a:pPr lvl="1"/>
                <a:r>
                  <a:rPr lang="en-US" sz="800" dirty="0"/>
                  <a:t>VOCTH</a:t>
                </a:r>
              </a:p>
              <a:p>
                <a:pPr lvl="1"/>
                <a:r>
                  <a:rPr lang="en-US" sz="800" dirty="0"/>
                  <a:t>ICHG</a:t>
                </a:r>
              </a:p>
              <a:p>
                <a:pPr lvl="1"/>
                <a:r>
                  <a:rPr lang="en-US" sz="800" dirty="0" err="1"/>
                  <a:t>tOCOFF</a:t>
                </a:r>
                <a:endParaRPr lang="en-US" sz="800" dirty="0"/>
              </a:p>
              <a:p>
                <a:pPr lvl="1"/>
                <a:r>
                  <a:rPr lang="en-US" sz="800" dirty="0"/>
                  <a:t>ISTO</a:t>
                </a:r>
              </a:p>
              <a:p>
                <a:pPr lvl="1"/>
                <a:endParaRPr lang="en-US" sz="900" dirty="0"/>
              </a:p>
              <a:p>
                <a:r>
                  <a:rPr lang="en-US" sz="1000" dirty="0"/>
                  <a:t>f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sz="1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𝑂𝐶</m:t>
                        </m:r>
                        <m:r>
                          <a:rPr lang="en-US" sz="1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_</m:t>
                        </m:r>
                        <m:r>
                          <a:rPr lang="en-US" sz="10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𝑇</m:t>
                        </m:r>
                      </m:sub>
                    </m:sSub>
                    <m:r>
                      <a:rPr lang="en-US" sz="100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sz="1000" i="1">
                            <a:latin typeface="Cambria Math"/>
                          </a:rPr>
                          <m:t>𝐵𝐿𝐾</m:t>
                        </m:r>
                      </m:sub>
                    </m:sSub>
                    <m:r>
                      <a:rPr lang="en-US" sz="10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sz="1000" b="0" i="1" smtClean="0">
                            <a:latin typeface="Cambria Math"/>
                          </a:rPr>
                          <m:t>𝑂𝐶</m:t>
                        </m:r>
                        <m:r>
                          <a:rPr lang="en-US" sz="1000" i="1">
                            <a:latin typeface="Cambria Math"/>
                          </a:rPr>
                          <m:t>𝑂𝐹𝐹</m:t>
                        </m:r>
                      </m:sub>
                    </m:sSub>
                  </m:oMath>
                </a14:m>
                <a:endParaRPr lang="en-US" sz="10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sz="1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𝑆𝑇𝑂</m:t>
                        </m:r>
                      </m:sub>
                    </m:sSub>
                    <m:r>
                      <a:rPr lang="en-US" sz="1000" i="1">
                        <a:latin typeface="Cambria Math"/>
                      </a:rPr>
                      <m:t>=</m:t>
                    </m:r>
                    <m:r>
                      <a:rPr lang="en-US" sz="1000" b="0" i="1" smtClean="0">
                        <a:latin typeface="Cambria Math"/>
                      </a:rPr>
                      <m:t>𝐶𝑖𝑠𝑠</m:t>
                    </m:r>
                    <m:r>
                      <a:rPr lang="en-US" sz="1000" b="0" i="1" smtClean="0">
                        <a:latin typeface="Cambria Math"/>
                      </a:rPr>
                      <m:t>∗(</m:t>
                    </m:r>
                    <m:r>
                      <a:rPr lang="en-US" sz="1000" b="0" i="1" smtClean="0">
                        <a:latin typeface="Cambria Math"/>
                      </a:rPr>
                      <m:t>𝑉𝐷𝐷</m:t>
                    </m:r>
                    <m:r>
                      <a:rPr lang="en-US" sz="1000" b="0" i="1" smtClean="0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b="0" i="1" smtClean="0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sz="1000" b="0" i="1" smtClean="0">
                            <a:latin typeface="Cambria Math"/>
                          </a:rPr>
                          <m:t>𝑡h</m:t>
                        </m:r>
                      </m:sub>
                    </m:sSub>
                    <m:r>
                      <a:rPr lang="en-US" sz="1000" b="0" i="1" smtClean="0">
                        <a:latin typeface="Cambria Math"/>
                      </a:rPr>
                      <m:t>)/</m:t>
                    </m:r>
                    <m:sSub>
                      <m:sSub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b="0" i="1" smtClean="0">
                            <a:latin typeface="Cambria Math"/>
                          </a:rPr>
                          <m:t>𝐼</m:t>
                        </m:r>
                      </m:e>
                      <m:sub>
                        <m:r>
                          <a:rPr lang="en-US" sz="1000" b="0" i="1" smtClean="0">
                            <a:latin typeface="Cambria Math"/>
                          </a:rPr>
                          <m:t>𝑆𝑇𝑂</m:t>
                        </m:r>
                      </m:sub>
                    </m:sSub>
                  </m:oMath>
                </a14:m>
                <a:endParaRPr lang="en-US" sz="10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0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b="1" i="1" smtClean="0">
                            <a:latin typeface="Cambria Math"/>
                          </a:rPr>
                          <m:t>𝒕</m:t>
                        </m:r>
                      </m:e>
                      <m:sub>
                        <m:r>
                          <a:rPr lang="en-US" sz="1000" b="1" i="1" smtClean="0">
                            <a:latin typeface="Cambria Math"/>
                          </a:rPr>
                          <m:t>𝑻𝒐𝒕𝒂𝒍</m:t>
                        </m:r>
                      </m:sub>
                    </m:sSub>
                    <m:r>
                      <a:rPr lang="en-US" sz="1000" b="1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10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b="1" i="1" smtClean="0">
                            <a:latin typeface="Cambria Math"/>
                          </a:rPr>
                          <m:t>𝒕</m:t>
                        </m:r>
                      </m:e>
                      <m:sub>
                        <m:r>
                          <a:rPr lang="en-US" sz="1000" b="1" i="1" smtClean="0">
                            <a:latin typeface="Cambria Math"/>
                          </a:rPr>
                          <m:t>𝑶𝑪</m:t>
                        </m:r>
                        <m:r>
                          <a:rPr lang="en-US" sz="1000" b="1" i="1" smtClean="0">
                            <a:latin typeface="Cambria Math"/>
                          </a:rPr>
                          <m:t>_</m:t>
                        </m:r>
                        <m:r>
                          <a:rPr lang="en-US" sz="1000" b="1" i="1" smtClean="0">
                            <a:latin typeface="Cambria Math"/>
                          </a:rPr>
                          <m:t>𝑻</m:t>
                        </m:r>
                      </m:sub>
                    </m:sSub>
                    <m:r>
                      <a:rPr lang="en-US" sz="1000" b="1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10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b="1" i="1" smtClean="0">
                            <a:latin typeface="Cambria Math"/>
                          </a:rPr>
                          <m:t>𝒕</m:t>
                        </m:r>
                      </m:e>
                      <m:sub>
                        <m:r>
                          <a:rPr lang="en-US" sz="1000" b="1" i="1" smtClean="0">
                            <a:latin typeface="Cambria Math"/>
                          </a:rPr>
                          <m:t>𝑺𝑻𝑶</m:t>
                        </m:r>
                      </m:sub>
                    </m:sSub>
                  </m:oMath>
                </a14:m>
                <a:endParaRPr lang="en-US" sz="1000" b="1" dirty="0"/>
              </a:p>
              <a:p>
                <a:endParaRPr lang="en-US" sz="7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0" y="670953"/>
                <a:ext cx="8467725" cy="3709988"/>
              </a:xfrm>
              <a:blipFill>
                <a:blip r:embed="rId7"/>
                <a:stretch>
                  <a:fillRect l="-72" t="-1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 10"/>
          <p:cNvGrpSpPr/>
          <p:nvPr/>
        </p:nvGrpSpPr>
        <p:grpSpPr>
          <a:xfrm>
            <a:off x="4723658" y="2435561"/>
            <a:ext cx="2667001" cy="2277254"/>
            <a:chOff x="4818940" y="2264567"/>
            <a:chExt cx="2883373" cy="2462006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543"/>
            <a:stretch/>
          </p:blipFill>
          <p:spPr bwMode="auto">
            <a:xfrm>
              <a:off x="4818940" y="2264567"/>
              <a:ext cx="2883373" cy="214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6172200" y="4443739"/>
              <a:ext cx="459605" cy="28283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100" b="1" dirty="0" err="1">
                  <a:solidFill>
                    <a:srgbClr val="FF0000"/>
                  </a:solidFill>
                </a:rPr>
                <a:t>t</a:t>
              </a:r>
              <a:r>
                <a:rPr lang="en-US" sz="1100" b="1" baseline="-25000" dirty="0" err="1">
                  <a:solidFill>
                    <a:srgbClr val="FF0000"/>
                  </a:solidFill>
                </a:rPr>
                <a:t>STO</a:t>
              </a:r>
              <a:endParaRPr lang="en-US" b="1" baseline="-250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6172199" y="4412057"/>
              <a:ext cx="521297" cy="0"/>
            </a:xfrm>
            <a:prstGeom prst="straightConnector1">
              <a:avLst/>
            </a:prstGeom>
            <a:ln w="12700"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4162038" y="97099"/>
            <a:ext cx="3790240" cy="2616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>
                <a:solidFill>
                  <a:schemeClr val="bg1"/>
                </a:solidFill>
              </a:rPr>
              <a:t>(1) Detection time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62038" y="2205701"/>
            <a:ext cx="3790240" cy="2616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1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(2) Shutdown time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891" y="417759"/>
            <a:ext cx="2828533" cy="1755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76" y="1516901"/>
            <a:ext cx="3048086" cy="378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Straight Arrow Connector 14"/>
          <p:cNvCxnSpPr/>
          <p:nvPr/>
        </p:nvCxnSpPr>
        <p:spPr>
          <a:xfrm>
            <a:off x="5257800" y="1581150"/>
            <a:ext cx="685800" cy="0"/>
          </a:xfrm>
          <a:prstGeom prst="straightConnector1">
            <a:avLst/>
          </a:prstGeom>
          <a:ln w="127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347666" y="1582955"/>
            <a:ext cx="506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err="1">
                <a:solidFill>
                  <a:srgbClr val="FF0000"/>
                </a:solidFill>
              </a:rPr>
              <a:t>t</a:t>
            </a:r>
            <a:r>
              <a:rPr lang="en-US" sz="1000" b="1" baseline="-25000" dirty="0" err="1">
                <a:solidFill>
                  <a:srgbClr val="FF0000"/>
                </a:solidFill>
              </a:rPr>
              <a:t>OC_T</a:t>
            </a:r>
            <a:endParaRPr lang="en-US" sz="1050" b="1" baseline="-25000" dirty="0">
              <a:solidFill>
                <a:srgbClr val="FF0000"/>
              </a:solidFill>
            </a:endParaRP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65BAEA48-525C-45B8-B893-1698D32BC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45" y="2744627"/>
            <a:ext cx="3120319" cy="1874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55246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n-US" sz="2800" dirty="0"/>
              <a:t>Short circuit protection for SiC MOSFETs: </a:t>
            </a:r>
            <a:r>
              <a:rPr lang="en-US" sz="2800" b="1" dirty="0">
                <a:solidFill>
                  <a:schemeClr val="tx1"/>
                </a:solidFill>
              </a:rPr>
              <a:t>with or without soft turn-off</a:t>
            </a:r>
          </a:p>
        </p:txBody>
      </p:sp>
      <p:pic>
        <p:nvPicPr>
          <p:cNvPr id="8194" name="Picture 2" descr="C:\Users\a0226913\Desktop\HPD\HV Validation\EXP Results\0115\tek00056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1986462"/>
            <a:ext cx="2956560" cy="2217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0226913\Desktop\HPD\HV Validation\EXP Results\0115\tek00049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986462"/>
            <a:ext cx="3081867" cy="231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a0226913\Desktop\HPD\HV Validation\EXP Results\0111\tek00045.bm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3192" y="1986463"/>
            <a:ext cx="3081867" cy="231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901917" y="4304410"/>
            <a:ext cx="1147109" cy="307777"/>
          </a:xfrm>
          <a:prstGeom prst="rect">
            <a:avLst/>
          </a:prstGeom>
          <a:solidFill>
            <a:srgbClr val="00B0F0"/>
          </a:solidFill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r>
              <a:rPr lang="en-US" sz="1400" dirty="0">
                <a:latin typeface="+mn-lt"/>
              </a:rPr>
              <a:t>Hard turn-off</a:t>
            </a:r>
          </a:p>
        </p:txBody>
      </p:sp>
      <p:sp>
        <p:nvSpPr>
          <p:cNvPr id="8" name="Rectangle 7"/>
          <p:cNvSpPr/>
          <p:nvPr/>
        </p:nvSpPr>
        <p:spPr>
          <a:xfrm>
            <a:off x="3432340" y="4322190"/>
            <a:ext cx="2259800" cy="307777"/>
          </a:xfrm>
          <a:prstGeom prst="rect">
            <a:avLst/>
          </a:prstGeom>
          <a:solidFill>
            <a:srgbClr val="00B0F0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r>
              <a:rPr lang="en-US" sz="1400" dirty="0">
                <a:latin typeface="+mn-lt"/>
              </a:rPr>
              <a:t>Soft turn-off for hard SC</a:t>
            </a:r>
          </a:p>
        </p:txBody>
      </p:sp>
      <p:sp>
        <p:nvSpPr>
          <p:cNvPr id="9" name="Rectangle 8"/>
          <p:cNvSpPr/>
          <p:nvPr/>
        </p:nvSpPr>
        <p:spPr>
          <a:xfrm>
            <a:off x="6268673" y="4329332"/>
            <a:ext cx="2639107" cy="307777"/>
          </a:xfrm>
          <a:prstGeom prst="rect">
            <a:avLst/>
          </a:prstGeom>
          <a:solidFill>
            <a:srgbClr val="00B0F0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r>
              <a:rPr lang="en-US" sz="1400" dirty="0">
                <a:latin typeface="+mn-lt"/>
              </a:rPr>
              <a:t>Soft turn-off for SC under load</a:t>
            </a:r>
          </a:p>
        </p:txBody>
      </p:sp>
      <p:sp>
        <p:nvSpPr>
          <p:cNvPr id="10" name="Rectangle 9"/>
          <p:cNvSpPr/>
          <p:nvPr/>
        </p:nvSpPr>
        <p:spPr>
          <a:xfrm>
            <a:off x="6416589" y="1394212"/>
            <a:ext cx="2220108" cy="400110"/>
          </a:xfrm>
          <a:prstGeom prst="rect">
            <a:avLst/>
          </a:prstGeom>
          <a:solidFill>
            <a:schemeClr val="bg1"/>
          </a:solidFill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dirty="0">
                <a:solidFill>
                  <a:srgbClr val="E7099D"/>
                </a:solidFill>
              </a:rPr>
              <a:t>V</a:t>
            </a:r>
            <a:r>
              <a:rPr lang="en-US" sz="1000" b="1" baseline="-25000" dirty="0">
                <a:solidFill>
                  <a:srgbClr val="E7099D"/>
                </a:solidFill>
              </a:rPr>
              <a:t>DS</a:t>
            </a:r>
            <a:r>
              <a:rPr lang="en-US" sz="1000" b="1" dirty="0">
                <a:solidFill>
                  <a:srgbClr val="E7099D"/>
                </a:solidFill>
              </a:rPr>
              <a:t>(100V/div), </a:t>
            </a:r>
            <a:r>
              <a:rPr lang="en-US" sz="1000" b="1" dirty="0">
                <a:solidFill>
                  <a:srgbClr val="00B050"/>
                </a:solidFill>
              </a:rPr>
              <a:t>I</a:t>
            </a:r>
            <a:r>
              <a:rPr lang="en-US" sz="1000" b="1" baseline="-25000" dirty="0">
                <a:solidFill>
                  <a:srgbClr val="00B050"/>
                </a:solidFill>
              </a:rPr>
              <a:t>C</a:t>
            </a:r>
            <a:r>
              <a:rPr lang="en-US" sz="1000" b="1" dirty="0">
                <a:solidFill>
                  <a:srgbClr val="00B050"/>
                </a:solidFill>
              </a:rPr>
              <a:t>(1kA/div), </a:t>
            </a:r>
          </a:p>
          <a:p>
            <a:pPr algn="ctr"/>
            <a:r>
              <a:rPr lang="en-US" sz="1000" b="1" dirty="0">
                <a:solidFill>
                  <a:srgbClr val="0000FF"/>
                </a:solidFill>
              </a:rPr>
              <a:t>V</a:t>
            </a:r>
            <a:r>
              <a:rPr lang="en-US" sz="1000" b="1" baseline="-25000" dirty="0">
                <a:solidFill>
                  <a:srgbClr val="0000FF"/>
                </a:solidFill>
              </a:rPr>
              <a:t>GS</a:t>
            </a:r>
            <a:r>
              <a:rPr lang="en-US" sz="1000" b="1" dirty="0">
                <a:solidFill>
                  <a:srgbClr val="0000FF"/>
                </a:solidFill>
              </a:rPr>
              <a:t>(10V/div), </a:t>
            </a:r>
            <a:r>
              <a:rPr lang="en-US" sz="10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V</a:t>
            </a:r>
            <a:r>
              <a:rPr lang="en-US" sz="1000" b="1" baseline="-25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DESAT</a:t>
            </a:r>
            <a:r>
              <a:rPr lang="en-US" sz="10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(5V/div)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415874" y="1403446"/>
            <a:ext cx="2220108" cy="400110"/>
          </a:xfrm>
          <a:prstGeom prst="rect">
            <a:avLst/>
          </a:prstGeom>
          <a:solidFill>
            <a:schemeClr val="bg1"/>
          </a:solidFill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dirty="0">
                <a:solidFill>
                  <a:srgbClr val="E7099D"/>
                </a:solidFill>
              </a:rPr>
              <a:t>V</a:t>
            </a:r>
            <a:r>
              <a:rPr lang="en-US" sz="1000" b="1" baseline="-25000" dirty="0">
                <a:solidFill>
                  <a:srgbClr val="E7099D"/>
                </a:solidFill>
              </a:rPr>
              <a:t>DS</a:t>
            </a:r>
            <a:r>
              <a:rPr lang="en-US" sz="1000" b="1" dirty="0">
                <a:solidFill>
                  <a:srgbClr val="E7099D"/>
                </a:solidFill>
              </a:rPr>
              <a:t>(100V/div), </a:t>
            </a:r>
            <a:r>
              <a:rPr lang="en-US" sz="1000" b="1" dirty="0">
                <a:solidFill>
                  <a:srgbClr val="00B050"/>
                </a:solidFill>
              </a:rPr>
              <a:t>I</a:t>
            </a:r>
            <a:r>
              <a:rPr lang="en-US" sz="1000" b="1" baseline="-25000" dirty="0">
                <a:solidFill>
                  <a:srgbClr val="00B050"/>
                </a:solidFill>
              </a:rPr>
              <a:t>C</a:t>
            </a:r>
            <a:r>
              <a:rPr lang="en-US" sz="1000" b="1" dirty="0">
                <a:solidFill>
                  <a:srgbClr val="00B050"/>
                </a:solidFill>
              </a:rPr>
              <a:t>(1kA/div), </a:t>
            </a:r>
          </a:p>
          <a:p>
            <a:pPr algn="ctr"/>
            <a:r>
              <a:rPr lang="en-US" sz="1000" b="1" dirty="0">
                <a:solidFill>
                  <a:srgbClr val="0000FF"/>
                </a:solidFill>
              </a:rPr>
              <a:t>V</a:t>
            </a:r>
            <a:r>
              <a:rPr lang="en-US" sz="1000" b="1" baseline="-25000" dirty="0">
                <a:solidFill>
                  <a:srgbClr val="0000FF"/>
                </a:solidFill>
              </a:rPr>
              <a:t>GS</a:t>
            </a:r>
            <a:r>
              <a:rPr lang="en-US" sz="1000" b="1" dirty="0">
                <a:solidFill>
                  <a:srgbClr val="0000FF"/>
                </a:solidFill>
              </a:rPr>
              <a:t>(10V/div), </a:t>
            </a:r>
            <a:r>
              <a:rPr lang="en-US" sz="10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V</a:t>
            </a:r>
            <a:r>
              <a:rPr lang="en-US" sz="1000" b="1" baseline="-25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DESAT</a:t>
            </a:r>
            <a:r>
              <a:rPr lang="en-US" sz="10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(5V/div)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89480" y="1393369"/>
            <a:ext cx="2220108" cy="400110"/>
          </a:xfrm>
          <a:prstGeom prst="rect">
            <a:avLst/>
          </a:prstGeom>
          <a:solidFill>
            <a:schemeClr val="bg1"/>
          </a:solidFill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dirty="0">
                <a:solidFill>
                  <a:srgbClr val="E7099D"/>
                </a:solidFill>
              </a:rPr>
              <a:t>V</a:t>
            </a:r>
            <a:r>
              <a:rPr lang="en-US" sz="1000" b="1" baseline="-25000" dirty="0">
                <a:solidFill>
                  <a:srgbClr val="E7099D"/>
                </a:solidFill>
              </a:rPr>
              <a:t>DS</a:t>
            </a:r>
            <a:r>
              <a:rPr lang="en-US" sz="1000" b="1" dirty="0">
                <a:solidFill>
                  <a:srgbClr val="E7099D"/>
                </a:solidFill>
              </a:rPr>
              <a:t>(100V/div), </a:t>
            </a:r>
            <a:r>
              <a:rPr lang="en-US" sz="1000" b="1" dirty="0">
                <a:solidFill>
                  <a:srgbClr val="00B050"/>
                </a:solidFill>
              </a:rPr>
              <a:t>I</a:t>
            </a:r>
            <a:r>
              <a:rPr lang="en-US" sz="1000" b="1" baseline="-25000" dirty="0">
                <a:solidFill>
                  <a:srgbClr val="00B050"/>
                </a:solidFill>
              </a:rPr>
              <a:t>C</a:t>
            </a:r>
            <a:r>
              <a:rPr lang="en-US" sz="1000" b="1" dirty="0">
                <a:solidFill>
                  <a:srgbClr val="00B050"/>
                </a:solidFill>
              </a:rPr>
              <a:t>(1kA/div), </a:t>
            </a:r>
          </a:p>
          <a:p>
            <a:pPr algn="ctr"/>
            <a:r>
              <a:rPr lang="en-US" sz="1000" b="1" dirty="0">
                <a:solidFill>
                  <a:srgbClr val="0000FF"/>
                </a:solidFill>
              </a:rPr>
              <a:t>V</a:t>
            </a:r>
            <a:r>
              <a:rPr lang="en-US" sz="1000" b="1" baseline="-25000" dirty="0">
                <a:solidFill>
                  <a:srgbClr val="0000FF"/>
                </a:solidFill>
              </a:rPr>
              <a:t>GS</a:t>
            </a:r>
            <a:r>
              <a:rPr lang="en-US" sz="1000" b="1" dirty="0">
                <a:solidFill>
                  <a:srgbClr val="0000FF"/>
                </a:solidFill>
              </a:rPr>
              <a:t>(10V/div)</a:t>
            </a:r>
            <a:endParaRPr lang="en-US" sz="10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7E9419DD-9875-2B49-A605-3D178F46D0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7633" y="4812471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00"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089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617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4268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2357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04467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285362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666253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047146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B5736C-021E-4EDA-A2F9-FF199D20DBA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86C73B-737D-417E-8995-0096DA8136E1}"/>
              </a:ext>
            </a:extLst>
          </p:cNvPr>
          <p:cNvSpPr txBox="1"/>
          <p:nvPr/>
        </p:nvSpPr>
        <p:spPr>
          <a:xfrm>
            <a:off x="305426" y="4759057"/>
            <a:ext cx="15440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UCC217xx Response</a:t>
            </a:r>
          </a:p>
        </p:txBody>
      </p:sp>
    </p:spTree>
    <p:extLst>
      <p:ext uri="{BB962C8B-B14F-4D97-AF65-F5344CB8AC3E}">
        <p14:creationId xmlns:p14="http://schemas.microsoft.com/office/powerpoint/2010/main" val="37457132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C:\D\Projects\Stark\Test\UCC5870_SC_Rohm_02122020\Rg=1ohm\Add_diode_clamptoOUTH\300V_probe_add_chok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60251"/>
            <a:ext cx="2690185" cy="201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\Projects\Stark\Test\UCC5870_SC_Rohm_02122020\Rg=1ohm\Add_diode_clamptoOUTH\400V_OC_trigs_ST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018" y="1297167"/>
            <a:ext cx="2640963" cy="1980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OC pin waveform</a:t>
            </a: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2773B-7332-4E92-84CF-34A277FF245B}" type="slidenum">
              <a:rPr lang="en-US" smtClean="0">
                <a:solidFill>
                  <a:srgbClr val="000000"/>
                </a:solidFill>
              </a:rPr>
              <a:pPr/>
              <a:t>25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1833" y="3406473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accent3"/>
                </a:solidFill>
              </a:rPr>
              <a:t>Normal switching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6351" y="2385600"/>
            <a:ext cx="8290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33CC33"/>
                </a:solidFill>
              </a:rPr>
              <a:t>I</a:t>
            </a:r>
            <a:r>
              <a:rPr lang="en-US" sz="800" b="1" baseline="-25000" dirty="0">
                <a:solidFill>
                  <a:srgbClr val="33CC33"/>
                </a:solidFill>
              </a:rPr>
              <a:t>DS</a:t>
            </a:r>
            <a:r>
              <a:rPr lang="en-US" sz="800" b="1" dirty="0">
                <a:solidFill>
                  <a:srgbClr val="33CC33"/>
                </a:solidFill>
              </a:rPr>
              <a:t> (</a:t>
            </a:r>
            <a:r>
              <a:rPr lang="en-US" altLang="zh-CN" sz="800" b="1" dirty="0">
                <a:solidFill>
                  <a:srgbClr val="33CC33"/>
                </a:solidFill>
              </a:rPr>
              <a:t>1</a:t>
            </a:r>
            <a:r>
              <a:rPr lang="en-US" sz="800" b="1" dirty="0">
                <a:solidFill>
                  <a:srgbClr val="33CC33"/>
                </a:solidFill>
              </a:rPr>
              <a:t>00A/div)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12383" y="2388396"/>
            <a:ext cx="8547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FF00FF"/>
                </a:solidFill>
              </a:rPr>
              <a:t>V</a:t>
            </a:r>
            <a:r>
              <a:rPr lang="en-US" sz="800" b="1" baseline="-25000" dirty="0">
                <a:solidFill>
                  <a:srgbClr val="FF00FF"/>
                </a:solidFill>
              </a:rPr>
              <a:t>DS </a:t>
            </a:r>
            <a:r>
              <a:rPr lang="en-US" sz="800" b="1" dirty="0">
                <a:solidFill>
                  <a:srgbClr val="FF00FF"/>
                </a:solidFill>
              </a:rPr>
              <a:t>(100V/div)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1833" y="1311688"/>
            <a:ext cx="7425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FFC000"/>
                </a:solidFill>
              </a:rPr>
              <a:t>V</a:t>
            </a:r>
            <a:r>
              <a:rPr lang="en-US" sz="800" b="1" baseline="-25000" dirty="0">
                <a:solidFill>
                  <a:srgbClr val="FFC000"/>
                </a:solidFill>
              </a:rPr>
              <a:t>GS </a:t>
            </a:r>
            <a:r>
              <a:rPr lang="en-US" sz="800" b="1" dirty="0">
                <a:solidFill>
                  <a:srgbClr val="FFC000"/>
                </a:solidFill>
              </a:rPr>
              <a:t>(6V/div)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05426" y="1697283"/>
            <a:ext cx="72327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800" b="1" dirty="0">
                <a:solidFill>
                  <a:srgbClr val="0070C0"/>
                </a:solidFill>
              </a:rPr>
              <a:t>V</a:t>
            </a:r>
            <a:r>
              <a:rPr lang="en-US" altLang="en-US" sz="800" b="1" baseline="-25000" dirty="0">
                <a:solidFill>
                  <a:srgbClr val="0070C0"/>
                </a:solidFill>
              </a:rPr>
              <a:t>OC</a:t>
            </a:r>
            <a:r>
              <a:rPr lang="en-US" altLang="en-US" sz="800" b="1" dirty="0">
                <a:solidFill>
                  <a:srgbClr val="0070C0"/>
                </a:solidFill>
              </a:rPr>
              <a:t>: 1V/div</a:t>
            </a:r>
            <a:endParaRPr lang="en-US" altLang="en-US" sz="800" baseline="-25000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44712" y="2649911"/>
            <a:ext cx="8290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33CC33"/>
                </a:solidFill>
              </a:rPr>
              <a:t>I</a:t>
            </a:r>
            <a:r>
              <a:rPr lang="en-US" sz="800" b="1" baseline="-25000" dirty="0">
                <a:solidFill>
                  <a:srgbClr val="33CC33"/>
                </a:solidFill>
              </a:rPr>
              <a:t>DS</a:t>
            </a:r>
            <a:r>
              <a:rPr lang="en-US" sz="800" b="1" dirty="0">
                <a:solidFill>
                  <a:srgbClr val="33CC33"/>
                </a:solidFill>
              </a:rPr>
              <a:t> (100A/div)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430580" y="2649911"/>
            <a:ext cx="8547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FF00FF"/>
                </a:solidFill>
              </a:rPr>
              <a:t>V</a:t>
            </a:r>
            <a:r>
              <a:rPr lang="en-US" sz="800" b="1" baseline="-25000" dirty="0">
                <a:solidFill>
                  <a:srgbClr val="FF00FF"/>
                </a:solidFill>
              </a:rPr>
              <a:t>DS </a:t>
            </a:r>
            <a:r>
              <a:rPr lang="en-US" sz="800" b="1" dirty="0">
                <a:solidFill>
                  <a:srgbClr val="FF00FF"/>
                </a:solidFill>
              </a:rPr>
              <a:t>(100V/div)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153696" y="1364575"/>
            <a:ext cx="7425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FFC000"/>
                </a:solidFill>
              </a:rPr>
              <a:t>V</a:t>
            </a:r>
            <a:r>
              <a:rPr lang="en-US" sz="800" b="1" baseline="-25000" dirty="0">
                <a:solidFill>
                  <a:srgbClr val="FFC000"/>
                </a:solidFill>
              </a:rPr>
              <a:t>GS </a:t>
            </a:r>
            <a:r>
              <a:rPr lang="en-US" sz="800" b="1" dirty="0">
                <a:solidFill>
                  <a:srgbClr val="FFC000"/>
                </a:solidFill>
              </a:rPr>
              <a:t>(6V/div)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279342" y="1675308"/>
            <a:ext cx="72327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800" b="1" dirty="0">
                <a:solidFill>
                  <a:srgbClr val="0070C0"/>
                </a:solidFill>
              </a:rPr>
              <a:t>V</a:t>
            </a:r>
            <a:r>
              <a:rPr lang="en-US" altLang="en-US" sz="800" b="1" baseline="-25000" dirty="0">
                <a:solidFill>
                  <a:srgbClr val="0070C0"/>
                </a:solidFill>
              </a:rPr>
              <a:t>OC</a:t>
            </a:r>
            <a:r>
              <a:rPr lang="en-US" altLang="en-US" sz="800" b="1" dirty="0">
                <a:solidFill>
                  <a:srgbClr val="0070C0"/>
                </a:solidFill>
              </a:rPr>
              <a:t>: 1V/div</a:t>
            </a:r>
            <a:endParaRPr lang="en-US" altLang="en-US" sz="800" baseline="-25000" dirty="0">
              <a:solidFill>
                <a:srgbClr val="0070C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922300" y="3438324"/>
            <a:ext cx="26901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3"/>
                </a:solidFill>
              </a:rPr>
              <a:t>Soft turn-off after OC protection</a:t>
            </a:r>
          </a:p>
        </p:txBody>
      </p:sp>
      <p:sp>
        <p:nvSpPr>
          <p:cNvPr id="3" name="Oval 2"/>
          <p:cNvSpPr/>
          <p:nvPr/>
        </p:nvSpPr>
        <p:spPr>
          <a:xfrm>
            <a:off x="4650838" y="1158097"/>
            <a:ext cx="759125" cy="2225419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1824942" y="796340"/>
            <a:ext cx="1241724" cy="7878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cxnSpLocks/>
          </p:cNvCxnSpPr>
          <p:nvPr/>
        </p:nvCxnSpPr>
        <p:spPr>
          <a:xfrm flipH="1" flipV="1">
            <a:off x="3430580" y="796340"/>
            <a:ext cx="1158642" cy="7958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212383" y="527300"/>
            <a:ext cx="33105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accent3"/>
                </a:solidFill>
              </a:rPr>
              <a:t>This noise must be less than the threshold</a:t>
            </a:r>
            <a:endParaRPr lang="en-US" sz="1200" dirty="0">
              <a:solidFill>
                <a:schemeClr val="accent3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493527F-B3B5-4449-A33E-4576EF1041A9}"/>
              </a:ext>
            </a:extLst>
          </p:cNvPr>
          <p:cNvSpPr txBox="1"/>
          <p:nvPr/>
        </p:nvSpPr>
        <p:spPr>
          <a:xfrm>
            <a:off x="305426" y="4759057"/>
            <a:ext cx="16594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UCC5870-Q1 response</a:t>
            </a:r>
          </a:p>
        </p:txBody>
      </p:sp>
      <p:pic>
        <p:nvPicPr>
          <p:cNvPr id="24" name="Picture 2" descr="C:\D\Projects\Stark\Test\UCC5870_SC_Rohm_02122020\Rg=1ohm\SC_R1=6.8k_R2=12.1k_R3=1.21k_Cblk=0.47nF\400V_Vscth=0.5V_tscblk=100ns.jpg">
            <a:extLst>
              <a:ext uri="{FF2B5EF4-FFF2-40B4-BE49-F238E27FC236}">
                <a16:creationId xmlns:a16="http://schemas.microsoft.com/office/drawing/2014/main" id="{C5286813-8CB1-4C4D-9866-9DAEDB5A3D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022" y="1298548"/>
            <a:ext cx="2640963" cy="198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74C4082-FD24-4607-B762-5006EEAB3D5F}"/>
              </a:ext>
            </a:extLst>
          </p:cNvPr>
          <p:cNvSpPr txBox="1"/>
          <p:nvPr/>
        </p:nvSpPr>
        <p:spPr>
          <a:xfrm>
            <a:off x="7714860" y="2522455"/>
            <a:ext cx="7591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33CC33"/>
                </a:solidFill>
              </a:rPr>
              <a:t>I</a:t>
            </a:r>
            <a:r>
              <a:rPr lang="en-US" sz="800" b="1" baseline="-25000" dirty="0">
                <a:solidFill>
                  <a:srgbClr val="33CC33"/>
                </a:solidFill>
              </a:rPr>
              <a:t>DS</a:t>
            </a:r>
            <a:r>
              <a:rPr lang="en-US" sz="800" b="1" dirty="0">
                <a:solidFill>
                  <a:srgbClr val="33CC33"/>
                </a:solidFill>
              </a:rPr>
              <a:t> (500A/div)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6639677-6C4D-4356-B421-F0D315701119}"/>
              </a:ext>
            </a:extLst>
          </p:cNvPr>
          <p:cNvSpPr txBox="1"/>
          <p:nvPr/>
        </p:nvSpPr>
        <p:spPr>
          <a:xfrm>
            <a:off x="7528235" y="2186836"/>
            <a:ext cx="94575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FF00FF"/>
                </a:solidFill>
              </a:rPr>
              <a:t>V</a:t>
            </a:r>
            <a:r>
              <a:rPr lang="en-US" sz="800" b="1" baseline="-25000" dirty="0">
                <a:solidFill>
                  <a:srgbClr val="FF00FF"/>
                </a:solidFill>
              </a:rPr>
              <a:t>DS </a:t>
            </a:r>
            <a:r>
              <a:rPr lang="en-US" sz="800" b="1" dirty="0">
                <a:solidFill>
                  <a:srgbClr val="FF00FF"/>
                </a:solidFill>
              </a:rPr>
              <a:t>(100V/div)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008CB1E-D799-483F-94D3-56B9FA616C75}"/>
              </a:ext>
            </a:extLst>
          </p:cNvPr>
          <p:cNvSpPr txBox="1"/>
          <p:nvPr/>
        </p:nvSpPr>
        <p:spPr>
          <a:xfrm>
            <a:off x="6642100" y="1404559"/>
            <a:ext cx="8102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FFC000"/>
                </a:solidFill>
              </a:rPr>
              <a:t>V</a:t>
            </a:r>
            <a:r>
              <a:rPr lang="en-US" sz="800" b="1" baseline="-25000" dirty="0">
                <a:solidFill>
                  <a:srgbClr val="FFC000"/>
                </a:solidFill>
              </a:rPr>
              <a:t>GS </a:t>
            </a:r>
            <a:r>
              <a:rPr lang="en-US" sz="800" b="1" dirty="0">
                <a:solidFill>
                  <a:srgbClr val="FFC000"/>
                </a:solidFill>
              </a:rPr>
              <a:t>(6V/div)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AB41E10-623F-42C3-875F-56D9976760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4779" y="1781285"/>
            <a:ext cx="88984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800" b="1" dirty="0">
                <a:solidFill>
                  <a:srgbClr val="0070C0"/>
                </a:solidFill>
              </a:rPr>
              <a:t>V</a:t>
            </a:r>
            <a:r>
              <a:rPr lang="en-US" altLang="en-US" sz="800" b="1" baseline="-25000" dirty="0">
                <a:solidFill>
                  <a:srgbClr val="0070C0"/>
                </a:solidFill>
              </a:rPr>
              <a:t>OC</a:t>
            </a:r>
            <a:r>
              <a:rPr lang="en-US" altLang="en-US" sz="800" b="1" dirty="0">
                <a:solidFill>
                  <a:srgbClr val="0070C0"/>
                </a:solidFill>
              </a:rPr>
              <a:t>: 1V/div</a:t>
            </a:r>
            <a:endParaRPr lang="en-US" altLang="en-US" sz="800" baseline="-25000" dirty="0">
              <a:solidFill>
                <a:srgbClr val="0070C0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39F3F1-AE1E-4752-B3EA-FC64D1BED130}"/>
              </a:ext>
            </a:extLst>
          </p:cNvPr>
          <p:cNvSpPr/>
          <p:nvPr/>
        </p:nvSpPr>
        <p:spPr>
          <a:xfrm>
            <a:off x="5999789" y="3438324"/>
            <a:ext cx="26901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3"/>
                </a:solidFill>
              </a:rPr>
              <a:t>Soft turn-off after SC protection</a:t>
            </a:r>
          </a:p>
        </p:txBody>
      </p:sp>
    </p:spTree>
    <p:extLst>
      <p:ext uri="{BB962C8B-B14F-4D97-AF65-F5344CB8AC3E}">
        <p14:creationId xmlns:p14="http://schemas.microsoft.com/office/powerpoint/2010/main" val="34754957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Additional protection features</a:t>
            </a:r>
          </a:p>
        </p:txBody>
      </p:sp>
      <p:sp>
        <p:nvSpPr>
          <p:cNvPr id="6148" name="Rectangle 2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fld id="{07B5736C-021E-4EDA-A2F9-FF199D20DBAA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7450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Over and </a:t>
            </a:r>
            <a:r>
              <a:rPr lang="en-US" sz="2800" dirty="0" err="1"/>
              <a:t>undervoltage</a:t>
            </a:r>
            <a:r>
              <a:rPr lang="en-US" sz="2800" dirty="0"/>
              <a:t> lockout: </a:t>
            </a:r>
            <a:r>
              <a:rPr lang="en-US" sz="2800" dirty="0">
                <a:solidFill>
                  <a:schemeClr val="tx1"/>
                </a:solidFill>
              </a:rPr>
              <a:t>adjustability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290138" y="740942"/>
            <a:ext cx="4159513" cy="374090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algn="ctr" defTabSz="454303"/>
            <a:endParaRPr lang="en-US" sz="1583">
              <a:solidFill>
                <a:srgbClr val="FFFFFF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679687" y="740942"/>
            <a:ext cx="4159513" cy="3740906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679687" y="740941"/>
            <a:ext cx="4159512" cy="270994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Measurements &amp; specifications</a:t>
            </a:r>
          </a:p>
        </p:txBody>
      </p:sp>
      <p:sp>
        <p:nvSpPr>
          <p:cNvPr id="31" name="Rectangle 30"/>
          <p:cNvSpPr/>
          <p:nvPr/>
        </p:nvSpPr>
        <p:spPr>
          <a:xfrm>
            <a:off x="290138" y="740941"/>
            <a:ext cx="4166316" cy="270995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 benefits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90138" y="3370929"/>
            <a:ext cx="4242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Flexible Supply Monitoring Across Platforms </a:t>
            </a:r>
            <a:r>
              <a:rPr lang="en-US" sz="1000" dirty="0"/>
              <a:t>: </a:t>
            </a:r>
            <a:r>
              <a:rPr lang="en-US" sz="1000" b="1" dirty="0">
                <a:solidFill>
                  <a:srgbClr val="008000"/>
                </a:solidFill>
              </a:rPr>
              <a:t>Programmable OVLO and UVLO </a:t>
            </a:r>
            <a:r>
              <a:rPr lang="en-US" sz="1000" dirty="0"/>
              <a:t>thresholds for primary and secondary supplies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Adjustable to Fit Power Switch Requirements</a:t>
            </a:r>
            <a:r>
              <a:rPr lang="en-US" sz="1000" dirty="0"/>
              <a:t>: Monitor supply voltage to </a:t>
            </a:r>
            <a:r>
              <a:rPr lang="en-US" sz="1000" b="1" dirty="0">
                <a:solidFill>
                  <a:srgbClr val="008000"/>
                </a:solidFill>
              </a:rPr>
              <a:t>protect IGBT and </a:t>
            </a:r>
            <a:r>
              <a:rPr lang="en-US" sz="1000" b="1" dirty="0" err="1">
                <a:solidFill>
                  <a:srgbClr val="008000"/>
                </a:solidFill>
              </a:rPr>
              <a:t>SiC</a:t>
            </a:r>
            <a:r>
              <a:rPr lang="en-US" sz="1000" b="1" dirty="0">
                <a:solidFill>
                  <a:srgbClr val="008000"/>
                </a:solidFill>
              </a:rPr>
              <a:t> MOSFETs </a:t>
            </a:r>
            <a:r>
              <a:rPr lang="en-US" sz="1000" dirty="0"/>
              <a:t>from undue stress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Gather Important Feedback</a:t>
            </a:r>
            <a:r>
              <a:rPr lang="en-US" sz="1000" dirty="0"/>
              <a:t>: </a:t>
            </a:r>
            <a:r>
              <a:rPr lang="en-US" sz="1000" b="1" dirty="0">
                <a:solidFill>
                  <a:srgbClr val="008000"/>
                </a:solidFill>
              </a:rPr>
              <a:t>Configurable fault outputs </a:t>
            </a:r>
            <a:r>
              <a:rPr lang="en-US" sz="1000" dirty="0"/>
              <a:t>nFLT1 and nFLT2 to report various faults and warnings</a:t>
            </a:r>
          </a:p>
        </p:txBody>
      </p:sp>
      <p:graphicFrame>
        <p:nvGraphicFramePr>
          <p:cNvPr id="39" name="Table 38"/>
          <p:cNvGraphicFramePr>
            <a:graphicFrameLocks noGrp="1"/>
          </p:cNvGraphicFramePr>
          <p:nvPr/>
        </p:nvGraphicFramePr>
        <p:xfrm>
          <a:off x="4747763" y="3148838"/>
          <a:ext cx="4023360" cy="9753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41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1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1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Supply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UVLO</a:t>
                      </a:r>
                      <a:r>
                        <a:rPr lang="en-US" sz="1000" baseline="0" dirty="0"/>
                        <a:t> Options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OVLO Options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VCC1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3.3V,</a:t>
                      </a:r>
                      <a:r>
                        <a:rPr lang="en-US" sz="1000" baseline="0" dirty="0"/>
                        <a:t> 5V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3.3V, 5V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VCC2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16V,</a:t>
                      </a:r>
                      <a:r>
                        <a:rPr lang="en-US" sz="1000" baseline="0" dirty="0"/>
                        <a:t> 14V, 12V, 10V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23V, 21V, 19V, 17V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VEE2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-3V, -5V, -8V,</a:t>
                      </a:r>
                      <a:r>
                        <a:rPr lang="en-US" sz="1000" baseline="0" dirty="0"/>
                        <a:t> -10V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-5V, -7V, -10V, -12V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4745606" y="4148065"/>
            <a:ext cx="4027674" cy="23852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0" rIns="0" rtlCol="0">
            <a:spAutoFit/>
          </a:bodyPr>
          <a:lstStyle/>
          <a:p>
            <a:pPr algn="ctr"/>
            <a:r>
              <a:rPr lang="en-US" sz="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Thresholds can be optimized based on gate voltage of power switch!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003033" y="2685016"/>
            <a:ext cx="35128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i="1" dirty="0">
                <a:latin typeface="+mj-lt"/>
              </a:rPr>
              <a:t>IGBT vs. </a:t>
            </a:r>
            <a:r>
              <a:rPr lang="en-US" sz="1000" i="1" dirty="0" err="1">
                <a:latin typeface="+mj-lt"/>
              </a:rPr>
              <a:t>SiC</a:t>
            </a:r>
            <a:r>
              <a:rPr lang="en-US" sz="1000" i="1" dirty="0">
                <a:latin typeface="+mj-lt"/>
              </a:rPr>
              <a:t> MOSFET I-V characteristics vary with respect to gate drive voltage (VCC2) and conduction loss </a:t>
            </a: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86" y="1199402"/>
            <a:ext cx="3436620" cy="1943100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650756" y="1511449"/>
            <a:ext cx="317432" cy="107577"/>
          </a:xfrm>
          <a:prstGeom prst="rect">
            <a:avLst/>
          </a:prstGeom>
          <a:solidFill>
            <a:srgbClr val="66FF33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3734615" y="1281953"/>
            <a:ext cx="317432" cy="107577"/>
          </a:xfrm>
          <a:prstGeom prst="rect">
            <a:avLst/>
          </a:prstGeom>
          <a:solidFill>
            <a:srgbClr val="66FF33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3734615" y="1622612"/>
            <a:ext cx="317432" cy="107577"/>
          </a:xfrm>
          <a:prstGeom prst="rect">
            <a:avLst/>
          </a:prstGeom>
          <a:solidFill>
            <a:srgbClr val="66FF33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8" name="Straight Arrow Connector 57"/>
          <p:cNvCxnSpPr>
            <a:stCxn id="62" idx="0"/>
            <a:endCxn id="56" idx="1"/>
          </p:cNvCxnSpPr>
          <p:nvPr/>
        </p:nvCxnSpPr>
        <p:spPr>
          <a:xfrm flipV="1">
            <a:off x="3365752" y="1676401"/>
            <a:ext cx="368863" cy="965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2552158" y="2641993"/>
            <a:ext cx="1627188" cy="55399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0" rIns="0" rtlCol="0">
            <a:spAutoFit/>
          </a:bodyPr>
          <a:lstStyle/>
          <a:p>
            <a:pPr algn="ctr"/>
            <a:r>
              <a:rPr 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Maintains VCC2 level to reduce conduction loss and protect power switch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399" y="1100131"/>
            <a:ext cx="3196087" cy="15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1021977" y="1199402"/>
            <a:ext cx="1592465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0" rIns="0" rtlCol="0">
            <a:spAutoFit/>
          </a:bodyPr>
          <a:lstStyle/>
          <a:p>
            <a:pPr algn="ctr"/>
            <a:r>
              <a:rPr 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Monitors VCC1 drop indicating system failure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301675" y="1882198"/>
            <a:ext cx="1821565" cy="55399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0" rIns="0" rtlCol="0">
            <a:spAutoFit/>
          </a:bodyPr>
          <a:lstStyle/>
          <a:p>
            <a:pPr algn="ctr"/>
            <a:r>
              <a:rPr 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Monitors VEE2 to indicate system failure and prevent undesirable effects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2" name="Straight Arrow Connector 71"/>
          <p:cNvCxnSpPr/>
          <p:nvPr/>
        </p:nvCxnSpPr>
        <p:spPr>
          <a:xfrm flipV="1">
            <a:off x="2212457" y="1389530"/>
            <a:ext cx="1522158" cy="4926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68" idx="1"/>
          </p:cNvCxnSpPr>
          <p:nvPr/>
        </p:nvCxnSpPr>
        <p:spPr>
          <a:xfrm flipH="1">
            <a:off x="809472" y="1399457"/>
            <a:ext cx="212505" cy="1119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55183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/>
          <p:cNvSpPr/>
          <p:nvPr/>
        </p:nvSpPr>
        <p:spPr>
          <a:xfrm>
            <a:off x="296941" y="742361"/>
            <a:ext cx="4159513" cy="374090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algn="ctr" defTabSz="454303"/>
            <a:endParaRPr lang="en-US" sz="1583">
              <a:solidFill>
                <a:srgbClr val="FFFFFF"/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02" y="1265201"/>
            <a:ext cx="4048988" cy="2027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tangle 30"/>
          <p:cNvSpPr/>
          <p:nvPr/>
        </p:nvSpPr>
        <p:spPr>
          <a:xfrm>
            <a:off x="4679687" y="742362"/>
            <a:ext cx="4159513" cy="3740906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31774" y="107163"/>
            <a:ext cx="9284082" cy="610791"/>
          </a:xfrm>
        </p:spPr>
        <p:txBody>
          <a:bodyPr/>
          <a:lstStyle/>
          <a:p>
            <a:r>
              <a:rPr lang="en-US" sz="2800" dirty="0"/>
              <a:t>V</a:t>
            </a:r>
            <a:r>
              <a:rPr lang="en-US" sz="2800" baseline="-25000" dirty="0"/>
              <a:t>CE</a:t>
            </a:r>
            <a:r>
              <a:rPr lang="en-US" sz="2800" dirty="0"/>
              <a:t> clamp: </a:t>
            </a:r>
            <a:r>
              <a:rPr lang="en-US" sz="2800" dirty="0">
                <a:solidFill>
                  <a:schemeClr val="tx1"/>
                </a:solidFill>
              </a:rPr>
              <a:t>flexibility, protection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4679687" y="740941"/>
            <a:ext cx="4159512" cy="270994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Measurements &amp; specifications</a:t>
            </a:r>
          </a:p>
        </p:txBody>
      </p:sp>
      <p:sp>
        <p:nvSpPr>
          <p:cNvPr id="143" name="Rectangle 142"/>
          <p:cNvSpPr/>
          <p:nvPr/>
        </p:nvSpPr>
        <p:spPr>
          <a:xfrm>
            <a:off x="290138" y="740941"/>
            <a:ext cx="4166316" cy="270995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 benefits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0138" y="3346247"/>
            <a:ext cx="42425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System Flexibility: </a:t>
            </a:r>
            <a:r>
              <a:rPr lang="en-US" sz="1000" dirty="0"/>
              <a:t>Option between </a:t>
            </a:r>
            <a:r>
              <a:rPr lang="en-US" sz="1000" b="1" dirty="0">
                <a:solidFill>
                  <a:srgbClr val="008000"/>
                </a:solidFill>
              </a:rPr>
              <a:t>3 communication modes </a:t>
            </a:r>
            <a:r>
              <a:rPr lang="en-US" sz="1000" dirty="0"/>
              <a:t>(address-based, daisy-chain, regular SPI)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Ease of System Programmability</a:t>
            </a:r>
            <a:r>
              <a:rPr lang="en-US" sz="1000" dirty="0"/>
              <a:t>: Simplify design time and engineering effort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Address-based SPI: </a:t>
            </a:r>
            <a:r>
              <a:rPr lang="en-US" sz="1000" dirty="0"/>
              <a:t>Only requires </a:t>
            </a:r>
            <a:r>
              <a:rPr lang="en-US" sz="1000" b="1" dirty="0">
                <a:solidFill>
                  <a:srgbClr val="008000"/>
                </a:solidFill>
              </a:rPr>
              <a:t>4 I/O pins </a:t>
            </a:r>
            <a:r>
              <a:rPr lang="en-US" sz="1000" dirty="0"/>
              <a:t>and provides </a:t>
            </a:r>
            <a:r>
              <a:rPr lang="en-US" sz="1000" b="1" dirty="0">
                <a:solidFill>
                  <a:srgbClr val="008000"/>
                </a:solidFill>
              </a:rPr>
              <a:t>6x shorter response time </a:t>
            </a:r>
            <a:r>
              <a:rPr lang="en-US" sz="1000" dirty="0"/>
              <a:t>compared to daisy chain configuration</a:t>
            </a:r>
            <a:endParaRPr lang="en-US" sz="1000" b="1" dirty="0">
              <a:solidFill>
                <a:srgbClr val="00800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n-US" sz="1000" b="1" dirty="0">
              <a:solidFill>
                <a:srgbClr val="008000"/>
              </a:solidFill>
            </a:endParaRPr>
          </a:p>
        </p:txBody>
      </p:sp>
      <p:graphicFrame>
        <p:nvGraphicFramePr>
          <p:cNvPr id="72" name="Table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397397"/>
              </p:ext>
            </p:extLst>
          </p:nvPr>
        </p:nvGraphicFramePr>
        <p:xfrm>
          <a:off x="4813266" y="3141287"/>
          <a:ext cx="3928222" cy="12801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{7DF18680-E054-41AD-8BC1-D1AEF772440D}</a:tableStyleId>
              </a:tblPr>
              <a:tblGrid>
                <a:gridCol w="21694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75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3571">
                <a:tc gridSpan="2">
                  <a:txBody>
                    <a:bodyPr/>
                    <a:lstStyle/>
                    <a:p>
                      <a:pPr algn="l"/>
                      <a:r>
                        <a:rPr lang="en-US" sz="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UCC5870-Q1 V</a:t>
                      </a:r>
                      <a:r>
                        <a:rPr lang="en-US" sz="800" baseline="-25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CE</a:t>
                      </a:r>
                      <a:r>
                        <a:rPr lang="en-US" sz="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Clamp Characteristics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en-US" sz="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Typ.</a:t>
                      </a:r>
                      <a:r>
                        <a:rPr lang="en-US" sz="8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Value</a:t>
                      </a:r>
                      <a:endParaRPr lang="en-US" sz="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71">
                <a:tc>
                  <a:txBody>
                    <a:bodyPr/>
                    <a:lstStyle/>
                    <a:p>
                      <a:pPr algn="l"/>
                      <a:r>
                        <a:rPr lang="en-US" sz="800" b="1" dirty="0"/>
                        <a:t>V</a:t>
                      </a:r>
                      <a:r>
                        <a:rPr lang="en-US" sz="800" b="1" baseline="-25000" dirty="0"/>
                        <a:t>CE</a:t>
                      </a:r>
                      <a:r>
                        <a:rPr lang="en-US" sz="800" b="1" dirty="0"/>
                        <a:t> Clamp</a:t>
                      </a:r>
                      <a:r>
                        <a:rPr lang="en-US" sz="800" b="1" baseline="0" dirty="0"/>
                        <a:t> Threshold</a:t>
                      </a:r>
                      <a:endParaRPr lang="en-US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b="1" dirty="0"/>
                        <a:t>V</a:t>
                      </a:r>
                      <a:r>
                        <a:rPr lang="en-US" sz="800" b="1" baseline="-25000" dirty="0"/>
                        <a:t>CECLPTH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rgbClr val="C00000"/>
                          </a:solidFill>
                          <a:effectLst/>
                        </a:rPr>
                        <a:t>2.2 V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571">
                <a:tc>
                  <a:txBody>
                    <a:bodyPr/>
                    <a:lstStyle/>
                    <a:p>
                      <a:pPr algn="l"/>
                      <a:r>
                        <a:rPr lang="en-US" sz="800" b="1" dirty="0"/>
                        <a:t>V</a:t>
                      </a:r>
                      <a:r>
                        <a:rPr lang="en-US" sz="800" b="1" baseline="-25000" dirty="0"/>
                        <a:t>CE</a:t>
                      </a:r>
                      <a:r>
                        <a:rPr lang="en-US" sz="800" b="1" dirty="0"/>
                        <a:t> Clamp Threshold Hysteresis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b="1" baseline="0" dirty="0"/>
                        <a:t>V</a:t>
                      </a:r>
                      <a:r>
                        <a:rPr lang="en-US" sz="800" b="1" baseline="-25000" dirty="0"/>
                        <a:t>CECLPHYS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rgbClr val="C00000"/>
                          </a:solidFill>
                          <a:effectLst/>
                        </a:rPr>
                        <a:t>200 </a:t>
                      </a:r>
                      <a:r>
                        <a:rPr lang="en-US" sz="800" b="1" baseline="0" dirty="0">
                          <a:solidFill>
                            <a:srgbClr val="C00000"/>
                          </a:solidFill>
                          <a:effectLst/>
                        </a:rPr>
                        <a:t>mV</a:t>
                      </a:r>
                      <a:endParaRPr lang="en-US" sz="800" b="1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3571">
                <a:tc>
                  <a:txBody>
                    <a:bodyPr/>
                    <a:lstStyle/>
                    <a:p>
                      <a:pPr algn="l"/>
                      <a:r>
                        <a:rPr lang="en-US" sz="800" b="1" dirty="0"/>
                        <a:t>V</a:t>
                      </a:r>
                      <a:r>
                        <a:rPr lang="en-US" sz="800" b="1" baseline="-25000" dirty="0"/>
                        <a:t>CE</a:t>
                      </a:r>
                      <a:r>
                        <a:rPr lang="en-US" sz="800" b="1" dirty="0"/>
                        <a:t> Clamping</a:t>
                      </a:r>
                      <a:r>
                        <a:rPr lang="en-US" sz="800" b="1" baseline="0" dirty="0"/>
                        <a:t> Intervention Time</a:t>
                      </a:r>
                      <a:endParaRPr lang="en-US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b="1" baseline="0" dirty="0" err="1"/>
                        <a:t>t</a:t>
                      </a:r>
                      <a:r>
                        <a:rPr lang="en-US" sz="800" b="1" baseline="-25000" dirty="0" err="1"/>
                        <a:t>VCECLP</a:t>
                      </a:r>
                      <a:endParaRPr lang="en-US" sz="800" b="1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rgbClr val="C00000"/>
                          </a:solidFill>
                          <a:effectLst/>
                        </a:rPr>
                        <a:t>20</a:t>
                      </a:r>
                      <a:r>
                        <a:rPr lang="en-US" sz="800" b="1" baseline="0" dirty="0">
                          <a:solidFill>
                            <a:srgbClr val="C00000"/>
                          </a:solidFill>
                          <a:effectLst/>
                        </a:rPr>
                        <a:t> ns</a:t>
                      </a:r>
                      <a:endParaRPr lang="en-US" sz="800" b="1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3571">
                <a:tc>
                  <a:txBody>
                    <a:bodyPr/>
                    <a:lstStyle/>
                    <a:p>
                      <a:pPr algn="l"/>
                      <a:r>
                        <a:rPr lang="en-US" sz="800" b="1" dirty="0"/>
                        <a:t>V</a:t>
                      </a:r>
                      <a:r>
                        <a:rPr lang="en-US" sz="800" b="1" baseline="-25000" dirty="0"/>
                        <a:t>CE</a:t>
                      </a:r>
                      <a:r>
                        <a:rPr lang="en-US" sz="800" b="1" dirty="0"/>
                        <a:t> Clamping Hold Time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baseline="0" dirty="0" err="1"/>
                        <a:t>t</a:t>
                      </a:r>
                      <a:r>
                        <a:rPr lang="en-US" sz="800" b="1" baseline="-25000" dirty="0" err="1"/>
                        <a:t>VCECLP_HLD</a:t>
                      </a:r>
                      <a:endParaRPr lang="en-US" sz="800" b="1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rgbClr val="C00000"/>
                          </a:solidFill>
                          <a:effectLst/>
                        </a:rPr>
                        <a:t>Adjustable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3571">
                <a:tc gridSpan="3">
                  <a:txBody>
                    <a:bodyPr/>
                    <a:lstStyle/>
                    <a:p>
                      <a:pPr algn="l"/>
                      <a:r>
                        <a:rPr lang="en-US" sz="800" b="1" dirty="0">
                          <a:solidFill>
                            <a:schemeClr val="bg1"/>
                          </a:solidFill>
                        </a:rPr>
                        <a:t>High voltage clamping only active for a short time to prevent shoot-through</a:t>
                      </a: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rgbClr val="FFFF00"/>
                        </a:solidFill>
                        <a:effectLst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b="1" baseline="30000" dirty="0">
                        <a:solidFill>
                          <a:srgbClr val="FFFF00"/>
                        </a:solidFill>
                        <a:effectLst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074" name="Picture 1" descr="image00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425" y="1113679"/>
            <a:ext cx="2668035" cy="2013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3601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/>
          <p:cNvSpPr/>
          <p:nvPr/>
        </p:nvSpPr>
        <p:spPr>
          <a:xfrm>
            <a:off x="290138" y="740942"/>
            <a:ext cx="4159513" cy="374090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algn="ctr" defTabSz="454303"/>
            <a:endParaRPr lang="en-US" sz="1583">
              <a:solidFill>
                <a:srgbClr val="FFFFFF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679687" y="740942"/>
            <a:ext cx="4159513" cy="3740906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31774" y="107163"/>
            <a:ext cx="8863817" cy="610791"/>
          </a:xfrm>
        </p:spPr>
        <p:txBody>
          <a:bodyPr/>
          <a:lstStyle/>
          <a:p>
            <a:r>
              <a:rPr lang="en-US" sz="2800" dirty="0"/>
              <a:t>Gate voltage monitoring: </a:t>
            </a:r>
            <a:r>
              <a:rPr lang="en-US" sz="2800" dirty="0">
                <a:solidFill>
                  <a:schemeClr val="tx1"/>
                </a:solidFill>
              </a:rPr>
              <a:t>flexibility, protection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4679687" y="740941"/>
            <a:ext cx="4159512" cy="270994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Measurements &amp; specifications</a:t>
            </a:r>
          </a:p>
        </p:txBody>
      </p:sp>
      <p:sp>
        <p:nvSpPr>
          <p:cNvPr id="143" name="Rectangle 142"/>
          <p:cNvSpPr/>
          <p:nvPr/>
        </p:nvSpPr>
        <p:spPr>
          <a:xfrm>
            <a:off x="290138" y="740941"/>
            <a:ext cx="4166316" cy="270995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 benefits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0138" y="3292457"/>
            <a:ext cx="42425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Enhanced System Safety: </a:t>
            </a:r>
            <a:r>
              <a:rPr lang="en-US" sz="1000" dirty="0"/>
              <a:t>Ensure output follows the driver input as high or low to </a:t>
            </a:r>
            <a:r>
              <a:rPr lang="en-US" sz="1000" b="1" dirty="0">
                <a:solidFill>
                  <a:srgbClr val="00B050"/>
                </a:solidFill>
              </a:rPr>
              <a:t>detect a system failure</a:t>
            </a:r>
            <a:r>
              <a:rPr lang="en-US" sz="1000" dirty="0"/>
              <a:t> such as open resistor at gate or gate short</a:t>
            </a:r>
            <a:endParaRPr lang="en-US" sz="1000" b="1" dirty="0">
              <a:solidFill>
                <a:srgbClr val="00800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Real-Time Fault Monitoring: </a:t>
            </a:r>
            <a:r>
              <a:rPr lang="en-US" sz="1000" b="1" dirty="0">
                <a:solidFill>
                  <a:srgbClr val="00B050"/>
                </a:solidFill>
              </a:rPr>
              <a:t>Dedicated fault output </a:t>
            </a:r>
            <a:r>
              <a:rPr lang="en-US" sz="1000" dirty="0"/>
              <a:t>to feed  information back to MCU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Size Reduction: </a:t>
            </a:r>
            <a:r>
              <a:rPr lang="en-US" sz="1000" b="1" dirty="0">
                <a:solidFill>
                  <a:srgbClr val="00B050"/>
                </a:solidFill>
              </a:rPr>
              <a:t>Removes external components </a:t>
            </a:r>
            <a:r>
              <a:rPr lang="en-US" sz="1000" dirty="0"/>
              <a:t>to monitor driver output voltage</a:t>
            </a:r>
            <a:endParaRPr lang="en-US" sz="1000" b="1" dirty="0"/>
          </a:p>
        </p:txBody>
      </p:sp>
      <p:graphicFrame>
        <p:nvGraphicFramePr>
          <p:cNvPr id="72" name="Table 71"/>
          <p:cNvGraphicFramePr>
            <a:graphicFrameLocks noGrp="1"/>
          </p:cNvGraphicFramePr>
          <p:nvPr/>
        </p:nvGraphicFramePr>
        <p:xfrm>
          <a:off x="4771062" y="3029232"/>
          <a:ext cx="3932263" cy="12801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{7DF18680-E054-41AD-8BC1-D1AEF772440D}</a:tableStyleId>
              </a:tblPr>
              <a:tblGrid>
                <a:gridCol w="3139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3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3571">
                <a:tc>
                  <a:txBody>
                    <a:bodyPr/>
                    <a:lstStyle/>
                    <a:p>
                      <a:pPr algn="l"/>
                      <a:r>
                        <a:rPr lang="en-US" sz="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UCC5870-Q1 Gate Voltage Monitor Characteristics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Typ.</a:t>
                      </a:r>
                      <a:r>
                        <a:rPr lang="en-US" sz="8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Value</a:t>
                      </a:r>
                      <a:endParaRPr lang="en-US" sz="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71">
                <a:tc>
                  <a:txBody>
                    <a:bodyPr/>
                    <a:lstStyle/>
                    <a:p>
                      <a:pPr algn="l"/>
                      <a:r>
                        <a:rPr lang="en-US" sz="800" b="1" dirty="0"/>
                        <a:t>Gate Voltage Monitor Threshold Value (reference to V</a:t>
                      </a:r>
                      <a:r>
                        <a:rPr lang="en-US" sz="800" b="1" baseline="-25000" dirty="0"/>
                        <a:t>CC2</a:t>
                      </a:r>
                      <a:r>
                        <a:rPr lang="en-US" sz="800" b="1" dirty="0"/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rgbClr val="C00000"/>
                          </a:solidFill>
                          <a:effectLst/>
                        </a:rPr>
                        <a:t>-3 V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571">
                <a:tc>
                  <a:txBody>
                    <a:bodyPr/>
                    <a:lstStyle/>
                    <a:p>
                      <a:pPr algn="l"/>
                      <a:r>
                        <a:rPr lang="en-US" sz="800" b="1" dirty="0"/>
                        <a:t>Gate Voltage Monitor Threshold Value (reference to V</a:t>
                      </a:r>
                      <a:r>
                        <a:rPr lang="en-US" sz="800" b="1" baseline="-25000" dirty="0"/>
                        <a:t>EE2</a:t>
                      </a:r>
                      <a:r>
                        <a:rPr lang="en-US" sz="800" b="1" dirty="0"/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r>
                        <a:rPr lang="en-US" sz="800" b="1" baseline="0" dirty="0">
                          <a:solidFill>
                            <a:srgbClr val="C00000"/>
                          </a:solidFill>
                          <a:effectLst/>
                        </a:rPr>
                        <a:t> V</a:t>
                      </a:r>
                      <a:endParaRPr lang="en-US" sz="800" b="1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3571">
                <a:tc>
                  <a:txBody>
                    <a:bodyPr/>
                    <a:lstStyle/>
                    <a:p>
                      <a:pPr algn="l"/>
                      <a:r>
                        <a:rPr lang="en-US" sz="800" b="1" dirty="0"/>
                        <a:t>Blanking</a:t>
                      </a:r>
                      <a:r>
                        <a:rPr lang="en-US" sz="800" b="1" baseline="0" dirty="0"/>
                        <a:t> Time (Programmable)</a:t>
                      </a:r>
                      <a:endParaRPr lang="en-US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rgbClr val="C00000"/>
                          </a:solidFill>
                          <a:effectLst/>
                        </a:rPr>
                        <a:t>500-4000 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3571">
                <a:tc>
                  <a:txBody>
                    <a:bodyPr/>
                    <a:lstStyle/>
                    <a:p>
                      <a:pPr algn="l"/>
                      <a:r>
                        <a:rPr lang="en-US" sz="800" b="1" dirty="0"/>
                        <a:t>Deglitch Time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rgbClr val="C00000"/>
                          </a:solidFill>
                          <a:effectLst/>
                        </a:rPr>
                        <a:t>250 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3571">
                <a:tc gridSpan="2"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chemeClr val="bg1"/>
                          </a:solidFill>
                        </a:rPr>
                        <a:t>Fault</a:t>
                      </a:r>
                      <a:r>
                        <a:rPr lang="en-US" sz="800" b="1" baseline="0" dirty="0">
                          <a:solidFill>
                            <a:schemeClr val="bg1"/>
                          </a:solidFill>
                        </a:rPr>
                        <a:t> can be reported to nFLT1 or nFLT2, or report to state to nFLT2</a:t>
                      </a:r>
                      <a:endParaRPr lang="en-US" sz="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b="1" baseline="30000" dirty="0">
                        <a:solidFill>
                          <a:srgbClr val="FFFF00"/>
                        </a:solidFill>
                        <a:effectLst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183" y="1120579"/>
            <a:ext cx="2162575" cy="1297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4726545" y="2480590"/>
            <a:ext cx="411265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rgbClr val="000000"/>
                </a:solidFill>
              </a:rPr>
              <a:t>VBST voltage drop triggers Gate Voltage Monitor Fault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rgbClr val="000000"/>
                </a:solidFill>
              </a:rPr>
              <a:t>When Gate Voltage Monitor Fault is detected, the output is turned off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19463" y="1260478"/>
            <a:ext cx="44053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/>
                </a:solidFill>
              </a:rPr>
              <a:t>IN+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719462" y="1619628"/>
            <a:ext cx="7044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CC00CC"/>
                </a:solidFill>
              </a:rPr>
              <a:t>VGE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723271" y="1814763"/>
            <a:ext cx="7044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FFFF00"/>
                </a:solidFill>
              </a:rPr>
              <a:t>FLT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734702" y="2086401"/>
            <a:ext cx="7044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66FF33"/>
                </a:solidFill>
              </a:rPr>
              <a:t>VBST</a:t>
            </a:r>
          </a:p>
        </p:txBody>
      </p:sp>
      <p:pic>
        <p:nvPicPr>
          <p:cNvPr id="4098" name="Picture 2" descr="image0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386" y="1126048"/>
            <a:ext cx="1723485" cy="12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521" y="1107822"/>
            <a:ext cx="3242552" cy="21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6974080" y="2076720"/>
            <a:ext cx="7044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CC00CC"/>
                </a:solidFill>
              </a:rPr>
              <a:t>OUTL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974080" y="1979928"/>
            <a:ext cx="7044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92D050"/>
                </a:solidFill>
              </a:rPr>
              <a:t>OUTH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998845" y="1423668"/>
            <a:ext cx="7044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/>
                </a:solidFill>
              </a:rPr>
              <a:t>VGE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861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ectangle 125"/>
          <p:cNvSpPr/>
          <p:nvPr/>
        </p:nvSpPr>
        <p:spPr>
          <a:xfrm>
            <a:off x="1253982" y="913354"/>
            <a:ext cx="6302518" cy="3541415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rgbClr val="FFFFFF">
                <a:lumMod val="65000"/>
              </a:srgbClr>
            </a:solidFill>
            <a:prstDash val="solid"/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txBody>
          <a:bodyPr lIns="76193" tIns="38098" rIns="76193" bIns="38098" rtlCol="0" anchor="ctr"/>
          <a:lstStyle/>
          <a:p>
            <a:pPr marL="0" marR="0" lvl="0" indent="0" algn="ctr" defTabSz="4541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0F88D94-E125-419E-9F7A-A110677FD7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08285" y="988727"/>
            <a:ext cx="1573841" cy="105004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Power transistor application positioning</a:t>
            </a:r>
          </a:p>
        </p:txBody>
      </p:sp>
      <p:sp>
        <p:nvSpPr>
          <p:cNvPr id="3" name="AutoShape 2" descr="Related image"/>
          <p:cNvSpPr>
            <a:spLocks noChangeAspect="1" noChangeArrowheads="1"/>
          </p:cNvSpPr>
          <p:nvPr/>
        </p:nvSpPr>
        <p:spPr bwMode="auto">
          <a:xfrm>
            <a:off x="600075" y="-35547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AutoShape 5" descr="Image result for toyota sic camry"/>
          <p:cNvSpPr>
            <a:spLocks noChangeAspect="1" noChangeArrowheads="1"/>
          </p:cNvSpPr>
          <p:nvPr/>
        </p:nvSpPr>
        <p:spPr bwMode="auto">
          <a:xfrm>
            <a:off x="752475" y="-20307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5" name="Rectangle 24"/>
          <p:cNvSpPr txBox="1">
            <a:spLocks noChangeArrowheads="1"/>
          </p:cNvSpPr>
          <p:nvPr/>
        </p:nvSpPr>
        <p:spPr bwMode="auto">
          <a:xfrm>
            <a:off x="6957633" y="4812471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00"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089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617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4268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2357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04467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285362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666253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047146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B5736C-021E-4EDA-A2F9-FF199D20DBA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982" y="930705"/>
            <a:ext cx="5400797" cy="3607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" name="Freeform 66"/>
          <p:cNvSpPr/>
          <p:nvPr/>
        </p:nvSpPr>
        <p:spPr>
          <a:xfrm flipH="1" flipV="1">
            <a:off x="4133359" y="1741453"/>
            <a:ext cx="2151413" cy="728207"/>
          </a:xfrm>
          <a:custGeom>
            <a:avLst/>
            <a:gdLst>
              <a:gd name="connsiteX0" fmla="*/ 1083365 w 1083365"/>
              <a:gd name="connsiteY0" fmla="*/ 0 h 208721"/>
              <a:gd name="connsiteX1" fmla="*/ 0 w 1083365"/>
              <a:gd name="connsiteY1" fmla="*/ 208721 h 208721"/>
              <a:gd name="connsiteX2" fmla="*/ 0 w 1083365"/>
              <a:gd name="connsiteY2" fmla="*/ 208721 h 208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3365" h="208721">
                <a:moveTo>
                  <a:pt x="1083365" y="0"/>
                </a:moveTo>
                <a:lnTo>
                  <a:pt x="0" y="208721"/>
                </a:lnTo>
                <a:lnTo>
                  <a:pt x="0" y="208721"/>
                </a:lnTo>
              </a:path>
            </a:pathLst>
          </a:custGeom>
          <a:noFill/>
          <a:ln w="19050">
            <a:solidFill>
              <a:srgbClr val="0070C0"/>
            </a:solidFill>
            <a:headEnd type="oval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553874" y="2096796"/>
            <a:ext cx="1100905" cy="43088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0070C0"/>
                </a:solidFill>
              </a:rPr>
              <a:t>EV charger: 3.3 kW-22 kW</a:t>
            </a:r>
            <a:endParaRPr lang="en-US" sz="1100" dirty="0">
              <a:solidFill>
                <a:srgbClr val="0070C0"/>
              </a:solidFill>
            </a:endParaRPr>
          </a:p>
        </p:txBody>
      </p:sp>
      <p:sp>
        <p:nvSpPr>
          <p:cNvPr id="68" name="Freeform 67"/>
          <p:cNvSpPr/>
          <p:nvPr/>
        </p:nvSpPr>
        <p:spPr>
          <a:xfrm flipH="1" flipV="1">
            <a:off x="3440189" y="1489171"/>
            <a:ext cx="2733121" cy="77458"/>
          </a:xfrm>
          <a:custGeom>
            <a:avLst/>
            <a:gdLst>
              <a:gd name="connsiteX0" fmla="*/ 1083365 w 1083365"/>
              <a:gd name="connsiteY0" fmla="*/ 0 h 208721"/>
              <a:gd name="connsiteX1" fmla="*/ 0 w 1083365"/>
              <a:gd name="connsiteY1" fmla="*/ 208721 h 208721"/>
              <a:gd name="connsiteX2" fmla="*/ 0 w 1083365"/>
              <a:gd name="connsiteY2" fmla="*/ 208721 h 208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3365" h="208721">
                <a:moveTo>
                  <a:pt x="1083365" y="0"/>
                </a:moveTo>
                <a:lnTo>
                  <a:pt x="0" y="208721"/>
                </a:lnTo>
                <a:lnTo>
                  <a:pt x="0" y="208721"/>
                </a:lnTo>
              </a:path>
            </a:pathLst>
          </a:custGeom>
          <a:noFill/>
          <a:ln w="19050">
            <a:solidFill>
              <a:srgbClr val="0070C0"/>
            </a:solidFill>
            <a:headEnd type="oval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Rectangle 68"/>
          <p:cNvSpPr/>
          <p:nvPr/>
        </p:nvSpPr>
        <p:spPr>
          <a:xfrm>
            <a:off x="4351863" y="930705"/>
            <a:ext cx="1405420" cy="43088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0070C0"/>
                </a:solidFill>
              </a:rPr>
              <a:t>Traction inverter: 15 kW-400 kW</a:t>
            </a:r>
            <a:endParaRPr lang="en-US" sz="1100" dirty="0">
              <a:solidFill>
                <a:srgbClr val="0070C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AB0A4BD-D90E-4152-B5C4-5E5F0EC0785E}"/>
              </a:ext>
            </a:extLst>
          </p:cNvPr>
          <p:cNvSpPr/>
          <p:nvPr/>
        </p:nvSpPr>
        <p:spPr>
          <a:xfrm>
            <a:off x="3158836" y="1361592"/>
            <a:ext cx="549919" cy="531152"/>
          </a:xfrm>
          <a:prstGeom prst="rect">
            <a:avLst/>
          </a:prstGeom>
          <a:solidFill>
            <a:schemeClr val="accent3">
              <a:lumMod val="75000"/>
              <a:alpha val="3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22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5" grpId="0" animBg="1"/>
      <p:bldP spid="68" grpId="0" animBg="1"/>
      <p:bldP spid="6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/>
          <p:cNvSpPr/>
          <p:nvPr/>
        </p:nvSpPr>
        <p:spPr>
          <a:xfrm>
            <a:off x="290138" y="740942"/>
            <a:ext cx="4159513" cy="374090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algn="ctr" defTabSz="454303"/>
            <a:endParaRPr lang="en-US" sz="1583">
              <a:solidFill>
                <a:srgbClr val="FFFFFF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679687" y="740942"/>
            <a:ext cx="4159513" cy="3740906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31774" y="107163"/>
            <a:ext cx="8912226" cy="610791"/>
          </a:xfrm>
        </p:spPr>
        <p:txBody>
          <a:bodyPr/>
          <a:lstStyle/>
          <a:p>
            <a:r>
              <a:rPr lang="en-US" sz="2800" dirty="0"/>
              <a:t>Motor controller interface: </a:t>
            </a:r>
            <a:r>
              <a:rPr lang="en-US" sz="2800" dirty="0">
                <a:solidFill>
                  <a:schemeClr val="tx1"/>
                </a:solidFill>
              </a:rPr>
              <a:t>flexibility, protection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4679687" y="740941"/>
            <a:ext cx="4159512" cy="270994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Measurements &amp; specifications</a:t>
            </a:r>
          </a:p>
        </p:txBody>
      </p:sp>
      <p:sp>
        <p:nvSpPr>
          <p:cNvPr id="143" name="Rectangle 142"/>
          <p:cNvSpPr/>
          <p:nvPr/>
        </p:nvSpPr>
        <p:spPr>
          <a:xfrm>
            <a:off x="290138" y="740941"/>
            <a:ext cx="4166316" cy="270995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 benefits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0138" y="3421740"/>
            <a:ext cx="415951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System Flexibility: </a:t>
            </a:r>
            <a:r>
              <a:rPr lang="en-US" sz="1000" dirty="0"/>
              <a:t>Supports </a:t>
            </a:r>
            <a:r>
              <a:rPr lang="en-US" sz="1000" b="1" dirty="0">
                <a:solidFill>
                  <a:srgbClr val="00B050"/>
                </a:solidFill>
              </a:rPr>
              <a:t>100% duty cycle </a:t>
            </a:r>
            <a:r>
              <a:rPr lang="en-US" sz="1000" dirty="0"/>
              <a:t>operation (min 250ns input pulse, 30 kHz max frequency with ADC) </a:t>
            </a:r>
            <a:endParaRPr lang="en-US" sz="1000" b="1" dirty="0">
              <a:solidFill>
                <a:srgbClr val="00800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Shoot-through Protection: </a:t>
            </a:r>
            <a:r>
              <a:rPr lang="en-US" sz="1000" dirty="0"/>
              <a:t>Interlocking with two drivers prevents shoot-through with </a:t>
            </a:r>
            <a:r>
              <a:rPr lang="en-US" sz="1000" b="1" dirty="0">
                <a:solidFill>
                  <a:srgbClr val="00B050"/>
                </a:solidFill>
              </a:rPr>
              <a:t>programmable dead time </a:t>
            </a:r>
            <a:r>
              <a:rPr lang="en-US" sz="1000" dirty="0"/>
              <a:t>and </a:t>
            </a:r>
            <a:r>
              <a:rPr lang="en-US" sz="1000" b="1" dirty="0">
                <a:solidFill>
                  <a:srgbClr val="00B050"/>
                </a:solidFill>
              </a:rPr>
              <a:t>fault reporting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Noise Immunity: </a:t>
            </a:r>
            <a:r>
              <a:rPr lang="en-US" sz="1000" dirty="0"/>
              <a:t>Minimum </a:t>
            </a:r>
            <a:r>
              <a:rPr lang="en-US" sz="1000" b="1" dirty="0">
                <a:solidFill>
                  <a:srgbClr val="00B050"/>
                </a:solidFill>
              </a:rPr>
              <a:t>pulse width rejection </a:t>
            </a:r>
            <a:r>
              <a:rPr lang="en-US" sz="1000" dirty="0"/>
              <a:t>on IN+ and IN-</a:t>
            </a:r>
            <a:endParaRPr lang="en-US" sz="10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4703114" y="3421740"/>
            <a:ext cx="411265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rgbClr val="000000"/>
                </a:solidFill>
              </a:rPr>
              <a:t>100% Duty Cycle </a:t>
            </a:r>
            <a:r>
              <a:rPr lang="en-US" sz="1100" dirty="0">
                <a:solidFill>
                  <a:srgbClr val="000000"/>
                </a:solidFill>
              </a:rPr>
              <a:t>possible with integrated charge pump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rgbClr val="000000"/>
                </a:solidFill>
              </a:rPr>
              <a:t>Programmable dead time</a:t>
            </a:r>
            <a:r>
              <a:rPr lang="en-US" sz="1100" dirty="0">
                <a:solidFill>
                  <a:srgbClr val="000000"/>
                </a:solidFill>
              </a:rPr>
              <a:t>: 0ns, 105ns, 175ns…up to 4445ns in increments of 70ns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rgbClr val="000000"/>
                </a:solidFill>
              </a:rPr>
              <a:t>Noise rejection </a:t>
            </a:r>
            <a:r>
              <a:rPr lang="en-US" sz="1100" dirty="0">
                <a:solidFill>
                  <a:srgbClr val="000000"/>
                </a:solidFill>
              </a:rPr>
              <a:t>chosen based on programming input pulse width rejection ranging from </a:t>
            </a:r>
            <a:r>
              <a:rPr lang="en-US" sz="1100" b="1" dirty="0">
                <a:solidFill>
                  <a:srgbClr val="000000"/>
                </a:solidFill>
              </a:rPr>
              <a:t>0ns </a:t>
            </a:r>
            <a:r>
              <a:rPr lang="en-US" sz="1100" dirty="0">
                <a:solidFill>
                  <a:srgbClr val="000000"/>
                </a:solidFill>
              </a:rPr>
              <a:t>to </a:t>
            </a:r>
            <a:r>
              <a:rPr lang="en-US" sz="1100" b="1" dirty="0">
                <a:solidFill>
                  <a:srgbClr val="000000"/>
                </a:solidFill>
              </a:rPr>
              <a:t>210ns</a:t>
            </a:r>
            <a:endParaRPr lang="en-US" sz="1100" dirty="0">
              <a:solidFill>
                <a:srgbClr val="000000"/>
              </a:solidFill>
            </a:endParaRPr>
          </a:p>
        </p:txBody>
      </p:sp>
      <p:pic>
        <p:nvPicPr>
          <p:cNvPr id="5122" name="Picture 2" descr="C:\Users\a0232454\Desktop\My_Files_2018\SiC_Rotation\STARK\STARK_Feature_Slides\Interlock_TDEA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53" y="1268823"/>
            <a:ext cx="4037682" cy="1894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pic>
        <p:nvPicPr>
          <p:cNvPr id="4098" name="Content Placeholder 7" descr="image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563" y="1150171"/>
            <a:ext cx="3147758" cy="188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62880" y="1344129"/>
            <a:ext cx="5100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66FF33"/>
                </a:solidFill>
              </a:rPr>
              <a:t>OUT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62880" y="1542249"/>
            <a:ext cx="428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FF00"/>
                </a:solidFill>
              </a:rPr>
              <a:t>IN+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262880" y="1971776"/>
            <a:ext cx="3898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IN-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82116" y="2409702"/>
            <a:ext cx="866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CC00CC"/>
                </a:solidFill>
              </a:rPr>
              <a:t>STP Fault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723632" y="3039902"/>
            <a:ext cx="407162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i="1" dirty="0">
                <a:latin typeface="+mj-lt"/>
              </a:rPr>
              <a:t>Shoot-through prevented and STP Fault triggered</a:t>
            </a:r>
          </a:p>
        </p:txBody>
      </p:sp>
    </p:spTree>
    <p:extLst>
      <p:ext uri="{BB962C8B-B14F-4D97-AF65-F5344CB8AC3E}">
        <p14:creationId xmlns:p14="http://schemas.microsoft.com/office/powerpoint/2010/main" val="5074484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Active Miller Clamp</a:t>
            </a: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2773B-7332-4E92-84CF-34A277FF245B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2690943" y="4799993"/>
            <a:ext cx="37192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/>
              <a:t>[</a:t>
            </a:r>
            <a:r>
              <a:rPr lang="en-US" sz="800" i="1" dirty="0"/>
              <a:t>Disclaimer: </a:t>
            </a:r>
            <a:r>
              <a:rPr lang="en-US" sz="800" dirty="0"/>
              <a:t>Specs, features &amp; pinouts subject to change without prior notice.]</a:t>
            </a:r>
          </a:p>
        </p:txBody>
      </p:sp>
      <p:sp>
        <p:nvSpPr>
          <p:cNvPr id="29" name="Text Box 38"/>
          <p:cNvSpPr txBox="1">
            <a:spLocks noChangeArrowheads="1"/>
          </p:cNvSpPr>
          <p:nvPr/>
        </p:nvSpPr>
        <p:spPr bwMode="auto">
          <a:xfrm>
            <a:off x="4726545" y="772717"/>
            <a:ext cx="4112655" cy="3689811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sp>
        <p:nvSpPr>
          <p:cNvPr id="30" name="Text Box 38"/>
          <p:cNvSpPr txBox="1">
            <a:spLocks noChangeArrowheads="1"/>
          </p:cNvSpPr>
          <p:nvPr/>
        </p:nvSpPr>
        <p:spPr bwMode="auto">
          <a:xfrm>
            <a:off x="304799" y="772719"/>
            <a:ext cx="4112655" cy="368981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sp>
        <p:nvSpPr>
          <p:cNvPr id="33" name="Text Box 19"/>
          <p:cNvSpPr txBox="1">
            <a:spLocks noChangeArrowheads="1"/>
          </p:cNvSpPr>
          <p:nvPr/>
        </p:nvSpPr>
        <p:spPr bwMode="auto">
          <a:xfrm>
            <a:off x="304798" y="772720"/>
            <a:ext cx="4112655" cy="2769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68708" tIns="68708" rIns="68708" bIns="34354" anchor="ctr" anchorCtr="0">
            <a:no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defTabSz="343540" fontAlgn="base">
              <a:lnSpc>
                <a:spcPts val="1202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100" kern="0" dirty="0">
                <a:cs typeface="Calibri" panose="020F0502020204030204" pitchFamily="34" charset="0"/>
              </a:rPr>
              <a:t>Internal Miller Clamp</a:t>
            </a:r>
            <a:endParaRPr lang="en-US" sz="1100" kern="0" dirty="0">
              <a:solidFill>
                <a:srgbClr val="00FF00"/>
              </a:solidFill>
              <a:cs typeface="Calibri" panose="020F0502020204030204" pitchFamily="34" charset="0"/>
            </a:endParaRPr>
          </a:p>
        </p:txBody>
      </p:sp>
      <p:sp>
        <p:nvSpPr>
          <p:cNvPr id="49" name="Text Box 19"/>
          <p:cNvSpPr txBox="1">
            <a:spLocks noChangeArrowheads="1"/>
          </p:cNvSpPr>
          <p:nvPr/>
        </p:nvSpPr>
        <p:spPr bwMode="auto">
          <a:xfrm>
            <a:off x="4726545" y="772720"/>
            <a:ext cx="4112655" cy="2769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68708" tIns="68708" rIns="68708" bIns="34354" anchor="ctr" anchorCtr="0">
            <a:no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defTabSz="343540" fontAlgn="base">
              <a:lnSpc>
                <a:spcPts val="1202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100" kern="0" dirty="0">
                <a:cs typeface="Calibri" panose="020F0502020204030204" pitchFamily="34" charset="0"/>
              </a:rPr>
              <a:t>External Miller Clamp</a:t>
            </a:r>
            <a:endParaRPr lang="en-US" sz="1100" kern="0" dirty="0">
              <a:solidFill>
                <a:srgbClr val="00FF00"/>
              </a:solidFill>
              <a:cs typeface="Calibri" panose="020F050202020403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66699" y="3429973"/>
            <a:ext cx="424578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25000"/>
              </a:lnSpc>
              <a:buFont typeface="Wingdings" panose="05000000000000000000" pitchFamily="2" charset="2"/>
              <a:buChar char="§"/>
            </a:pPr>
            <a:r>
              <a:rPr lang="en-US" sz="900" dirty="0">
                <a:latin typeface="+mj-lt"/>
              </a:rPr>
              <a:t>Miller Clamp </a:t>
            </a:r>
            <a:r>
              <a:rPr lang="en-US" sz="900" b="1" u="sng" dirty="0">
                <a:latin typeface="+mj-lt"/>
              </a:rPr>
              <a:t>inside</a:t>
            </a:r>
            <a:r>
              <a:rPr lang="en-US" sz="900" dirty="0">
                <a:latin typeface="+mj-lt"/>
              </a:rPr>
              <a:t> IC</a:t>
            </a:r>
          </a:p>
          <a:p>
            <a:pPr marL="171450" indent="-171450">
              <a:lnSpc>
                <a:spcPct val="125000"/>
              </a:lnSpc>
              <a:buFont typeface="Wingdings" panose="05000000000000000000" pitchFamily="2" charset="2"/>
              <a:buChar char="§"/>
            </a:pPr>
            <a:r>
              <a:rPr lang="en-US" sz="900" b="1" dirty="0">
                <a:latin typeface="+mj-lt"/>
              </a:rPr>
              <a:t>5A </a:t>
            </a:r>
            <a:r>
              <a:rPr lang="en-US" sz="900" dirty="0">
                <a:latin typeface="+mj-lt"/>
              </a:rPr>
              <a:t>peak pull-down current</a:t>
            </a:r>
          </a:p>
          <a:p>
            <a:pPr marL="171450" indent="-171450">
              <a:lnSpc>
                <a:spcPct val="125000"/>
              </a:lnSpc>
              <a:buFont typeface="Wingdings" panose="05000000000000000000" pitchFamily="2" charset="2"/>
              <a:buChar char="§"/>
            </a:pPr>
            <a:r>
              <a:rPr lang="en-US" sz="900" dirty="0">
                <a:latin typeface="+mj-lt"/>
              </a:rPr>
              <a:t>Adjustable VCLMPTH (1.5V, 2V, 3V, or 4V)</a:t>
            </a:r>
          </a:p>
          <a:p>
            <a:pPr marL="171450" indent="-171450">
              <a:lnSpc>
                <a:spcPct val="125000"/>
              </a:lnSpc>
              <a:buFont typeface="Wingdings" panose="05000000000000000000" pitchFamily="2" charset="2"/>
              <a:buChar char="§"/>
            </a:pPr>
            <a:r>
              <a:rPr lang="en-US" sz="900" dirty="0">
                <a:latin typeface="+mj-lt"/>
              </a:rPr>
              <a:t>Suitable for close connection of CLAMP pin to gate terminal of power switch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900" dirty="0">
                <a:latin typeface="+mj-lt"/>
              </a:rPr>
              <a:t>System challenges when connection from CLAMP pin to Gate terminal of power switch is too long (high inductance)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726545" y="3429973"/>
            <a:ext cx="4152737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25000"/>
              </a:lnSpc>
              <a:buFont typeface="Wingdings" panose="05000000000000000000" pitchFamily="2" charset="2"/>
              <a:buChar char="§"/>
            </a:pPr>
            <a:r>
              <a:rPr lang="en-US" sz="900" dirty="0">
                <a:latin typeface="+mj-lt"/>
              </a:rPr>
              <a:t>Miller Clamp </a:t>
            </a:r>
            <a:r>
              <a:rPr lang="en-US" sz="900" b="1" u="sng" dirty="0">
                <a:latin typeface="+mj-lt"/>
              </a:rPr>
              <a:t>outside</a:t>
            </a:r>
            <a:r>
              <a:rPr lang="en-US" sz="900" dirty="0">
                <a:latin typeface="+mj-lt"/>
              </a:rPr>
              <a:t> IC: Discrete Si MOSFET switch</a:t>
            </a:r>
          </a:p>
          <a:p>
            <a:pPr marL="171450" indent="-171450">
              <a:lnSpc>
                <a:spcPct val="125000"/>
              </a:lnSpc>
              <a:buFont typeface="Wingdings" panose="05000000000000000000" pitchFamily="2" charset="2"/>
              <a:buChar char="§"/>
            </a:pPr>
            <a:r>
              <a:rPr lang="en-US" sz="900" b="1" dirty="0">
                <a:latin typeface="+mj-lt"/>
              </a:rPr>
              <a:t>Flexible peak pull-down current </a:t>
            </a:r>
            <a:r>
              <a:rPr lang="en-US" sz="900" dirty="0">
                <a:latin typeface="+mj-lt"/>
              </a:rPr>
              <a:t>+ 5V signal w.r.t. VEE2 @ CLAMP pin</a:t>
            </a:r>
          </a:p>
          <a:p>
            <a:pPr marL="171450" indent="-171450">
              <a:lnSpc>
                <a:spcPct val="125000"/>
              </a:lnSpc>
              <a:buFont typeface="Wingdings" panose="05000000000000000000" pitchFamily="2" charset="2"/>
              <a:buChar char="§"/>
            </a:pPr>
            <a:r>
              <a:rPr lang="en-US" sz="900" dirty="0"/>
              <a:t>Adjustable VCLMPTH (1.5V, 2V, 3V, or 4V)</a:t>
            </a:r>
            <a:endParaRPr lang="en-US" sz="900" dirty="0">
              <a:latin typeface="+mj-lt"/>
            </a:endParaRPr>
          </a:p>
          <a:p>
            <a:pPr marL="171450" indent="-171450">
              <a:lnSpc>
                <a:spcPct val="125000"/>
              </a:lnSpc>
              <a:buFont typeface="Wingdings" panose="05000000000000000000" pitchFamily="2" charset="2"/>
              <a:buChar char="§"/>
            </a:pPr>
            <a:r>
              <a:rPr lang="en-US" sz="900" dirty="0">
                <a:latin typeface="+mj-lt"/>
              </a:rPr>
              <a:t>Suitable when CLAMP pin is far away from gate terminal of power switch</a:t>
            </a:r>
          </a:p>
          <a:p>
            <a:pPr marL="552345" lvl="2" indent="-171450">
              <a:buFont typeface="Symbol"/>
              <a:buChar char="Þ"/>
            </a:pPr>
            <a:r>
              <a:rPr lang="en-US" sz="900" dirty="0"/>
              <a:t>Low inductance from clamp to gate terminal of power switch</a:t>
            </a:r>
            <a:endParaRPr lang="en-US" sz="900" dirty="0">
              <a:latin typeface="+mj-lt"/>
            </a:endParaRPr>
          </a:p>
          <a:p>
            <a:pPr marL="171450" indent="-171450">
              <a:lnSpc>
                <a:spcPct val="125000"/>
              </a:lnSpc>
              <a:buFont typeface="Wingdings" panose="05000000000000000000" pitchFamily="2" charset="2"/>
              <a:buChar char="§"/>
            </a:pPr>
            <a:r>
              <a:rPr lang="en-US" sz="900" dirty="0">
                <a:latin typeface="+mj-lt"/>
              </a:rPr>
              <a:t>Better technique for power module implementation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85" y="1102134"/>
            <a:ext cx="3452883" cy="22575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402" y="1102134"/>
            <a:ext cx="3566940" cy="230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7796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\Projects\Stark\Test\UCC5870_01142020_SiC(Rohm)\Vgs=18V Rg=5.1\400V_on_off_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67" y="1206109"/>
            <a:ext cx="3246379" cy="243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642100" y="4537472"/>
            <a:ext cx="2133600" cy="154782"/>
          </a:xfrm>
        </p:spPr>
        <p:txBody>
          <a:bodyPr/>
          <a:lstStyle/>
          <a:p>
            <a:fld id="{8622773B-7332-4E92-84CF-34A277FF245B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/>
          </p:nvPr>
        </p:nvSpPr>
        <p:spPr>
          <a:xfrm>
            <a:off x="231775" y="107169"/>
            <a:ext cx="8854270" cy="610791"/>
          </a:xfrm>
        </p:spPr>
        <p:txBody>
          <a:bodyPr/>
          <a:lstStyle/>
          <a:p>
            <a:r>
              <a:rPr lang="en-US" sz="2800" dirty="0"/>
              <a:t>Active Miller Clamping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88484" y="3003518"/>
            <a:ext cx="8290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33CC33"/>
                </a:solidFill>
              </a:rPr>
              <a:t>I</a:t>
            </a:r>
            <a:r>
              <a:rPr lang="en-US" sz="800" b="1" baseline="-25000" dirty="0">
                <a:solidFill>
                  <a:srgbClr val="33CC33"/>
                </a:solidFill>
              </a:rPr>
              <a:t>DS</a:t>
            </a:r>
            <a:r>
              <a:rPr lang="en-US" sz="800" b="1" dirty="0">
                <a:solidFill>
                  <a:srgbClr val="33CC33"/>
                </a:solidFill>
              </a:rPr>
              <a:t> (100A/div)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38490" y="2423501"/>
            <a:ext cx="8547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FF00FF"/>
                </a:solidFill>
              </a:rPr>
              <a:t>V</a:t>
            </a:r>
            <a:r>
              <a:rPr lang="en-US" sz="800" b="1" baseline="-25000" dirty="0">
                <a:solidFill>
                  <a:srgbClr val="FF00FF"/>
                </a:solidFill>
              </a:rPr>
              <a:t>DS </a:t>
            </a:r>
            <a:r>
              <a:rPr lang="en-US" sz="800" b="1" dirty="0">
                <a:solidFill>
                  <a:srgbClr val="FF00FF"/>
                </a:solidFill>
              </a:rPr>
              <a:t>(100V/div)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4367" y="1386877"/>
            <a:ext cx="7425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FFC000"/>
                </a:solidFill>
              </a:rPr>
              <a:t>V</a:t>
            </a:r>
            <a:r>
              <a:rPr lang="en-US" sz="800" b="1" baseline="-25000" dirty="0">
                <a:solidFill>
                  <a:srgbClr val="FFC000"/>
                </a:solidFill>
              </a:rPr>
              <a:t>GS </a:t>
            </a:r>
            <a:r>
              <a:rPr lang="en-US" sz="800" b="1" dirty="0">
                <a:solidFill>
                  <a:srgbClr val="FFC000"/>
                </a:solidFill>
              </a:rPr>
              <a:t>(5V/div)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710FC927-E77E-4805-B52C-657812CFA76F}"/>
              </a:ext>
            </a:extLst>
          </p:cNvPr>
          <p:cNvSpPr/>
          <p:nvPr/>
        </p:nvSpPr>
        <p:spPr>
          <a:xfrm>
            <a:off x="967354" y="1833033"/>
            <a:ext cx="444500" cy="444500"/>
          </a:xfrm>
          <a:prstGeom prst="ellipse">
            <a:avLst/>
          </a:prstGeom>
          <a:noFill/>
          <a:ln>
            <a:solidFill>
              <a:srgbClr val="92D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57A1441-C326-4DF1-80A9-89619C0A176D}"/>
              </a:ext>
            </a:extLst>
          </p:cNvPr>
          <p:cNvSpPr/>
          <p:nvPr/>
        </p:nvSpPr>
        <p:spPr>
          <a:xfrm>
            <a:off x="2592954" y="1833033"/>
            <a:ext cx="444500" cy="444500"/>
          </a:xfrm>
          <a:prstGeom prst="ellipse">
            <a:avLst/>
          </a:prstGeom>
          <a:noFill/>
          <a:ln>
            <a:solidFill>
              <a:srgbClr val="92D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EADC31F1-395B-4411-AB30-1C6F71334BC5}"/>
              </a:ext>
            </a:extLst>
          </p:cNvPr>
          <p:cNvSpPr/>
          <p:nvPr/>
        </p:nvSpPr>
        <p:spPr>
          <a:xfrm rot="10800000">
            <a:off x="7048500" y="1469427"/>
            <a:ext cx="342900" cy="110232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A88DCDC-EF3B-4134-918D-89F377BD3422}"/>
              </a:ext>
            </a:extLst>
          </p:cNvPr>
          <p:cNvSpPr txBox="1"/>
          <p:nvPr/>
        </p:nvSpPr>
        <p:spPr>
          <a:xfrm>
            <a:off x="4331597" y="2443050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ON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8625F79-4258-433B-B789-BA2F9E8B5EF1}"/>
              </a:ext>
            </a:extLst>
          </p:cNvPr>
          <p:cNvCxnSpPr/>
          <p:nvPr/>
        </p:nvCxnSpPr>
        <p:spPr>
          <a:xfrm flipV="1">
            <a:off x="4787900" y="2006600"/>
            <a:ext cx="260350" cy="48260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8A9C21FA-4CF8-46C3-B3B3-AF0CE9134965}"/>
              </a:ext>
            </a:extLst>
          </p:cNvPr>
          <p:cNvCxnSpPr>
            <a:cxnSpLocks/>
          </p:cNvCxnSpPr>
          <p:nvPr/>
        </p:nvCxnSpPr>
        <p:spPr>
          <a:xfrm>
            <a:off x="4732338" y="2768735"/>
            <a:ext cx="279399" cy="434092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8EB87021-9851-4727-9DD6-831572335D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7300" y="1333500"/>
            <a:ext cx="1962150" cy="2476500"/>
          </a:xfrm>
          <a:prstGeom prst="rect">
            <a:avLst/>
          </a:prstGeom>
        </p:spPr>
      </p:pic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22E4E906-9C86-4C8A-AAAD-3FAABDB1EA49}"/>
              </a:ext>
            </a:extLst>
          </p:cNvPr>
          <p:cNvCxnSpPr/>
          <p:nvPr/>
        </p:nvCxnSpPr>
        <p:spPr>
          <a:xfrm rot="5400000" flipH="1" flipV="1">
            <a:off x="6238875" y="2270125"/>
            <a:ext cx="812800" cy="76835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62723096-45C1-46EF-9035-6AD8D3A8B8EB}"/>
              </a:ext>
            </a:extLst>
          </p:cNvPr>
          <p:cNvSpPr txBox="1"/>
          <p:nvPr/>
        </p:nvSpPr>
        <p:spPr>
          <a:xfrm>
            <a:off x="7463517" y="1416646"/>
            <a:ext cx="131218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/>
                </a:solidFill>
              </a:rPr>
              <a:t>As the SW node rapidly changes, coupling can turn on the External power FETs through the parasitic coupling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67A5CF32-FD43-4106-95EF-8A832DCAA9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5350" y="3111240"/>
            <a:ext cx="571500" cy="1295400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BF9DE966-3F54-4188-8CEA-C52780059C9C}"/>
              </a:ext>
            </a:extLst>
          </p:cNvPr>
          <p:cNvSpPr txBox="1"/>
          <p:nvPr/>
        </p:nvSpPr>
        <p:spPr>
          <a:xfrm>
            <a:off x="1036878" y="746591"/>
            <a:ext cx="30808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3"/>
                </a:solidFill>
              </a:rPr>
              <a:t>Miller clamp kicks in an pulls the gate to VEE with a low impedance path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ECB6F29-3385-4B10-8E96-339FAD930C02}"/>
              </a:ext>
            </a:extLst>
          </p:cNvPr>
          <p:cNvCxnSpPr>
            <a:cxnSpLocks/>
          </p:cNvCxnSpPr>
          <p:nvPr/>
        </p:nvCxnSpPr>
        <p:spPr>
          <a:xfrm flipH="1">
            <a:off x="1255690" y="1147144"/>
            <a:ext cx="163341" cy="685889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4F6F5F2A-094C-439C-A5A7-E4988FA5D9EE}"/>
              </a:ext>
            </a:extLst>
          </p:cNvPr>
          <p:cNvCxnSpPr>
            <a:cxnSpLocks/>
          </p:cNvCxnSpPr>
          <p:nvPr/>
        </p:nvCxnSpPr>
        <p:spPr>
          <a:xfrm>
            <a:off x="2158887" y="1163556"/>
            <a:ext cx="458516" cy="685889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354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4679687" y="740942"/>
            <a:ext cx="4159513" cy="3740906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290138" y="740942"/>
            <a:ext cx="4159513" cy="374090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algn="ctr" defTabSz="454303"/>
            <a:endParaRPr lang="en-US" sz="1583">
              <a:solidFill>
                <a:srgbClr val="FFFFFF"/>
              </a:solidFill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31774" y="107163"/>
            <a:ext cx="9284082" cy="610791"/>
          </a:xfrm>
        </p:spPr>
        <p:txBody>
          <a:bodyPr/>
          <a:lstStyle/>
          <a:p>
            <a:r>
              <a:rPr lang="en-US" sz="2800" dirty="0"/>
              <a:t>6-channel ADC: </a:t>
            </a:r>
            <a:r>
              <a:rPr lang="en-US" sz="2800" dirty="0">
                <a:solidFill>
                  <a:schemeClr val="tx1"/>
                </a:solidFill>
              </a:rPr>
              <a:t>accuracy, integration, low noise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4679687" y="740941"/>
            <a:ext cx="4159512" cy="270994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Measurements &amp; specifications</a:t>
            </a:r>
          </a:p>
        </p:txBody>
      </p:sp>
      <p:sp>
        <p:nvSpPr>
          <p:cNvPr id="143" name="Rectangle 142"/>
          <p:cNvSpPr/>
          <p:nvPr/>
        </p:nvSpPr>
        <p:spPr>
          <a:xfrm>
            <a:off x="290138" y="740941"/>
            <a:ext cx="4166316" cy="270995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 benefits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0138" y="3350730"/>
            <a:ext cx="4242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System Flexibility: </a:t>
            </a:r>
            <a:r>
              <a:rPr lang="en-US" sz="1000" dirty="0"/>
              <a:t>Variety of configurations to measure </a:t>
            </a:r>
            <a:r>
              <a:rPr lang="en-US" sz="1000" b="1" dirty="0">
                <a:solidFill>
                  <a:srgbClr val="008000"/>
                </a:solidFill>
              </a:rPr>
              <a:t>temperature, current, or voltage</a:t>
            </a:r>
            <a:endParaRPr lang="en-US" sz="1000" b="1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Higher Accuracy: </a:t>
            </a:r>
            <a:r>
              <a:rPr lang="en-US" sz="1000" dirty="0"/>
              <a:t>Integrated</a:t>
            </a:r>
            <a:r>
              <a:rPr lang="en-US" sz="1000" b="1" dirty="0"/>
              <a:t> </a:t>
            </a:r>
            <a:r>
              <a:rPr lang="en-US" sz="1000" b="1" dirty="0">
                <a:solidFill>
                  <a:srgbClr val="008000"/>
                </a:solidFill>
              </a:rPr>
              <a:t>10-bit</a:t>
            </a:r>
            <a:r>
              <a:rPr lang="en-US" sz="1000" b="1" dirty="0"/>
              <a:t> </a:t>
            </a:r>
            <a:r>
              <a:rPr lang="en-US" sz="1000" dirty="0"/>
              <a:t>ADC and internal OR external </a:t>
            </a:r>
            <a:r>
              <a:rPr lang="en-US" sz="1000" b="1" dirty="0">
                <a:solidFill>
                  <a:srgbClr val="008000"/>
                </a:solidFill>
              </a:rPr>
              <a:t>VREF</a:t>
            </a:r>
            <a:r>
              <a:rPr lang="en-US" sz="1000" b="1" dirty="0"/>
              <a:t> </a:t>
            </a:r>
            <a:r>
              <a:rPr lang="en-US" sz="1000" b="1" dirty="0">
                <a:solidFill>
                  <a:srgbClr val="008000"/>
                </a:solidFill>
              </a:rPr>
              <a:t>  </a:t>
            </a:r>
            <a:endParaRPr lang="en-US" sz="1000" b="1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System Cost/Size Reduction: </a:t>
            </a:r>
            <a:r>
              <a:rPr lang="en-US" sz="1000" dirty="0"/>
              <a:t>Save </a:t>
            </a:r>
            <a:r>
              <a:rPr lang="en-US" sz="1000" b="1" dirty="0">
                <a:solidFill>
                  <a:srgbClr val="008000"/>
                </a:solidFill>
              </a:rPr>
              <a:t>~$0.37 </a:t>
            </a:r>
            <a:r>
              <a:rPr lang="en-US" sz="1000" dirty="0"/>
              <a:t>per channel by eliminating external ADC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4788232" y="2953758"/>
          <a:ext cx="3942421" cy="15087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2285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13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3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1403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ADC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TYP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MAX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Input Voltage Range</a:t>
                      </a:r>
                      <a:r>
                        <a:rPr lang="en-US" sz="800" baseline="0" dirty="0"/>
                        <a:t> (A1 to A6)</a:t>
                      </a:r>
                      <a:endParaRPr 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3.6V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3.636V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VREF (V)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INL, external ref (LSB)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-1.2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DNL (LSB)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-0.75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0.75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External ADC Reference Turn-On</a:t>
                      </a:r>
                      <a:r>
                        <a:rPr lang="en-US" sz="800" baseline="0" dirty="0"/>
                        <a:t> Delay (us)</a:t>
                      </a:r>
                      <a:endParaRPr 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NTC bias current (prog range, </a:t>
                      </a:r>
                      <a:r>
                        <a:rPr lang="en-US" sz="800" dirty="0" err="1"/>
                        <a:t>uA</a:t>
                      </a:r>
                      <a:r>
                        <a:rPr lang="en-US" sz="800" dirty="0"/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4" name="Content Placeholder 7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1" r="9783"/>
          <a:stretch/>
        </p:blipFill>
        <p:spPr>
          <a:xfrm>
            <a:off x="4888005" y="1119455"/>
            <a:ext cx="1754149" cy="1367261"/>
          </a:xfrm>
          <a:prstGeom prst="rect">
            <a:avLst/>
          </a:prstGeom>
        </p:spPr>
      </p:pic>
      <p:pic>
        <p:nvPicPr>
          <p:cNvPr id="15" name="Content Placeholder 8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9" r="10448"/>
          <a:stretch/>
        </p:blipFill>
        <p:spPr>
          <a:xfrm>
            <a:off x="6885132" y="1128792"/>
            <a:ext cx="1765809" cy="134139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571565" y="2399484"/>
            <a:ext cx="5148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V</a:t>
            </a:r>
            <a:r>
              <a:rPr lang="en-US" sz="800" b="1" baseline="-25000" dirty="0"/>
              <a:t>AI*</a:t>
            </a:r>
            <a:r>
              <a:rPr lang="en-US" sz="800" b="1" dirty="0"/>
              <a:t> (V)</a:t>
            </a:r>
          </a:p>
        </p:txBody>
      </p:sp>
      <p:sp>
        <p:nvSpPr>
          <p:cNvPr id="18" name="TextBox 17"/>
          <p:cNvSpPr txBox="1"/>
          <p:nvPr/>
        </p:nvSpPr>
        <p:spPr>
          <a:xfrm rot="16200000">
            <a:off x="4233266" y="1692327"/>
            <a:ext cx="1261563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rIns="0" rtlCol="0">
            <a:spAutoFit/>
          </a:bodyPr>
          <a:lstStyle/>
          <a:p>
            <a:pPr algn="r"/>
            <a:r>
              <a:rPr lang="en-US" sz="800" b="1" dirty="0"/>
              <a:t>Total Channel Error (LSB)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71770" y="1800049"/>
            <a:ext cx="522900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>
                <a:solidFill>
                  <a:srgbClr val="00B0F0"/>
                </a:solidFill>
              </a:rPr>
              <a:t>-40C</a:t>
            </a:r>
          </a:p>
          <a:p>
            <a:pPr algn="ctr"/>
            <a:r>
              <a:rPr lang="en-US" sz="1100" dirty="0">
                <a:solidFill>
                  <a:srgbClr val="00B050"/>
                </a:solidFill>
              </a:rPr>
              <a:t>25C</a:t>
            </a:r>
          </a:p>
          <a:p>
            <a:pPr algn="ctr"/>
            <a:r>
              <a:rPr lang="en-US" sz="1100" dirty="0">
                <a:solidFill>
                  <a:srgbClr val="FF0000"/>
                </a:solidFill>
              </a:rPr>
              <a:t>150C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642411" y="2399484"/>
            <a:ext cx="5148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V</a:t>
            </a:r>
            <a:r>
              <a:rPr lang="en-US" sz="800" b="1" baseline="-25000" dirty="0"/>
              <a:t>AI*</a:t>
            </a:r>
            <a:r>
              <a:rPr lang="en-US" sz="800" b="1" dirty="0"/>
              <a:t> (V)</a:t>
            </a:r>
          </a:p>
        </p:txBody>
      </p:sp>
      <p:sp>
        <p:nvSpPr>
          <p:cNvPr id="21" name="TextBox 20"/>
          <p:cNvSpPr txBox="1"/>
          <p:nvPr/>
        </p:nvSpPr>
        <p:spPr>
          <a:xfrm rot="16200000">
            <a:off x="6240294" y="1681120"/>
            <a:ext cx="1261563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rIns="0" rtlCol="0">
            <a:spAutoFit/>
          </a:bodyPr>
          <a:lstStyle/>
          <a:p>
            <a:pPr algn="r"/>
            <a:r>
              <a:rPr lang="en-US" sz="800" b="1" dirty="0"/>
              <a:t>Total Channel Error (LSB)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679686" y="2611395"/>
            <a:ext cx="415951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i="1" dirty="0"/>
              <a:t>Precision reference can measure AI* to within +1/-2 LSB (+3.5/-7 mV)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  <p:pic>
        <p:nvPicPr>
          <p:cNvPr id="8194" name="Picture 2" descr="C:\Users\a0232454\Desktop\My_Files_2018\SiC_Rotation\STARK\STARK_Feature_Slides\ADC_Exampl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175" y="1080823"/>
            <a:ext cx="3194241" cy="2259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2846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38"/>
          <p:cNvSpPr txBox="1">
            <a:spLocks noChangeArrowheads="1"/>
          </p:cNvSpPr>
          <p:nvPr/>
        </p:nvSpPr>
        <p:spPr bwMode="auto">
          <a:xfrm>
            <a:off x="4686520" y="2618541"/>
            <a:ext cx="4112655" cy="1722168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sp>
        <p:nvSpPr>
          <p:cNvPr id="22" name="Text Box 38"/>
          <p:cNvSpPr txBox="1">
            <a:spLocks noChangeArrowheads="1"/>
          </p:cNvSpPr>
          <p:nvPr/>
        </p:nvSpPr>
        <p:spPr bwMode="auto">
          <a:xfrm>
            <a:off x="4686520" y="856428"/>
            <a:ext cx="4112655" cy="1707154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sp>
        <p:nvSpPr>
          <p:cNvPr id="34" name="Text Box 38"/>
          <p:cNvSpPr txBox="1">
            <a:spLocks noChangeArrowheads="1"/>
          </p:cNvSpPr>
          <p:nvPr/>
        </p:nvSpPr>
        <p:spPr bwMode="auto">
          <a:xfrm>
            <a:off x="304799" y="847961"/>
            <a:ext cx="4112655" cy="349274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6-channel ADC: </a:t>
            </a:r>
            <a:r>
              <a:rPr lang="en-US" sz="2800" dirty="0">
                <a:solidFill>
                  <a:schemeClr val="tx1"/>
                </a:solidFill>
              </a:rPr>
              <a:t>use cases</a:t>
            </a: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2773B-7332-4E92-84CF-34A277FF245B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304798" y="847964"/>
            <a:ext cx="4112655" cy="2769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68708" tIns="68708" rIns="68708" bIns="34354" anchor="ctr" anchorCtr="0">
            <a:no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defTabSz="343540" fontAlgn="base">
              <a:lnSpc>
                <a:spcPts val="1202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100" kern="0" dirty="0">
                <a:cs typeface="Calibri" panose="020F0502020204030204" pitchFamily="34" charset="0"/>
              </a:rPr>
              <a:t>Isolated switch temperature sensing: </a:t>
            </a:r>
            <a:r>
              <a:rPr lang="en-US" sz="1100" kern="0" dirty="0">
                <a:solidFill>
                  <a:srgbClr val="00FF00"/>
                </a:solidFill>
                <a:cs typeface="Calibri" panose="020F0502020204030204" pitchFamily="34" charset="0"/>
              </a:rPr>
              <a:t>NTC/PTC/diode</a:t>
            </a:r>
          </a:p>
        </p:txBody>
      </p:sp>
      <p:sp>
        <p:nvSpPr>
          <p:cNvPr id="47" name="Text Box 19"/>
          <p:cNvSpPr txBox="1">
            <a:spLocks noChangeArrowheads="1"/>
          </p:cNvSpPr>
          <p:nvPr/>
        </p:nvSpPr>
        <p:spPr bwMode="auto">
          <a:xfrm>
            <a:off x="4686518" y="856428"/>
            <a:ext cx="4112655" cy="2769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68708" tIns="68708" rIns="68708" bIns="34354" anchor="ctr" anchorCtr="0">
            <a:no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defTabSz="343540" fontAlgn="base">
              <a:lnSpc>
                <a:spcPts val="1202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100" kern="0" dirty="0">
                <a:cs typeface="Calibri" panose="020F0502020204030204" pitchFamily="34" charset="0"/>
              </a:rPr>
              <a:t>Redundant Bus voltage measurement</a:t>
            </a:r>
            <a:endParaRPr lang="en-US" sz="1100" kern="0" dirty="0">
              <a:solidFill>
                <a:srgbClr val="00FF00"/>
              </a:solidFill>
              <a:cs typeface="Calibri" panose="020F050202020403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50465" y="1682546"/>
            <a:ext cx="1466989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25000"/>
              </a:lnSpc>
              <a:buFont typeface="Wingdings" panose="05000000000000000000" pitchFamily="2" charset="2"/>
              <a:buChar char="§"/>
            </a:pPr>
            <a:r>
              <a:rPr lang="en-US" sz="900" dirty="0">
                <a:latin typeface="+mj-lt"/>
              </a:rPr>
              <a:t>Power switch junction temperature monitoring</a:t>
            </a:r>
          </a:p>
          <a:p>
            <a:pPr marL="171450" indent="-171450">
              <a:lnSpc>
                <a:spcPct val="125000"/>
              </a:lnSpc>
              <a:buFont typeface="Wingdings" panose="05000000000000000000" pitchFamily="2" charset="2"/>
              <a:buChar char="§"/>
            </a:pPr>
            <a:r>
              <a:rPr lang="en-US" sz="900" dirty="0">
                <a:latin typeface="+mj-lt"/>
              </a:rPr>
              <a:t>Power switch over-temperature configurable warning and shut-down</a:t>
            </a:r>
          </a:p>
          <a:p>
            <a:pPr marL="171450" indent="-171450">
              <a:lnSpc>
                <a:spcPct val="125000"/>
              </a:lnSpc>
              <a:buFont typeface="Wingdings" panose="05000000000000000000" pitchFamily="2" charset="2"/>
              <a:buChar char="§"/>
            </a:pPr>
            <a:r>
              <a:rPr lang="en-US" sz="900" dirty="0">
                <a:latin typeface="+mj-lt"/>
              </a:rPr>
              <a:t>Option for internal or external VREF to improve accuracy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065265" y="1396526"/>
            <a:ext cx="173391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25000"/>
              </a:lnSpc>
              <a:buFont typeface="Wingdings" panose="05000000000000000000" pitchFamily="2" charset="2"/>
              <a:buChar char="§"/>
            </a:pPr>
            <a:r>
              <a:rPr lang="en-US" sz="900" dirty="0"/>
              <a:t>HV Bus Sensing</a:t>
            </a:r>
          </a:p>
          <a:p>
            <a:pPr marL="171450" indent="-171450">
              <a:lnSpc>
                <a:spcPct val="125000"/>
              </a:lnSpc>
              <a:buFont typeface="Wingdings" panose="05000000000000000000" pitchFamily="2" charset="2"/>
              <a:buChar char="§"/>
            </a:pPr>
            <a:r>
              <a:rPr lang="en-US" sz="900" dirty="0"/>
              <a:t>Monitor DC link voltage</a:t>
            </a:r>
          </a:p>
          <a:p>
            <a:pPr marL="171450" indent="-171450">
              <a:lnSpc>
                <a:spcPct val="125000"/>
              </a:lnSpc>
              <a:buFont typeface="Wingdings" panose="05000000000000000000" pitchFamily="2" charset="2"/>
              <a:buChar char="§"/>
            </a:pPr>
            <a:r>
              <a:rPr lang="en-US" sz="900" dirty="0"/>
              <a:t>Referenced to low-side driver common</a:t>
            </a:r>
          </a:p>
          <a:p>
            <a:pPr>
              <a:lnSpc>
                <a:spcPct val="125000"/>
              </a:lnSpc>
            </a:pPr>
            <a:endParaRPr lang="en-US" sz="600" dirty="0"/>
          </a:p>
        </p:txBody>
      </p:sp>
      <p:sp>
        <p:nvSpPr>
          <p:cNvPr id="18" name="Rectangle 17"/>
          <p:cNvSpPr/>
          <p:nvPr/>
        </p:nvSpPr>
        <p:spPr>
          <a:xfrm>
            <a:off x="351309" y="3997944"/>
            <a:ext cx="28055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i="1" dirty="0"/>
              <a:t>Example using thermal diode + external VREF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09" y="1182977"/>
            <a:ext cx="2530438" cy="116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09" y="2702469"/>
            <a:ext cx="2502893" cy="1251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986" y="2906363"/>
            <a:ext cx="2337275" cy="1385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C:\Users\a0232454\Desktop\My_Files_2018\SiC_Rotation\STARK\STARK_Feature_Slides\DC_link_mo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395" y="1169668"/>
            <a:ext cx="2260456" cy="135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7065262" y="2974230"/>
            <a:ext cx="1733910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25000"/>
              </a:lnSpc>
              <a:buFont typeface="Wingdings" panose="05000000000000000000" pitchFamily="2" charset="2"/>
              <a:buChar char="§"/>
            </a:pPr>
            <a:r>
              <a:rPr lang="en-US" sz="900" dirty="0"/>
              <a:t>HV VCE Sensing</a:t>
            </a:r>
            <a:endParaRPr lang="en-US" sz="600" dirty="0"/>
          </a:p>
          <a:p>
            <a:pPr marL="171450" indent="-171450">
              <a:lnSpc>
                <a:spcPct val="125000"/>
              </a:lnSpc>
              <a:buFont typeface="Wingdings" panose="05000000000000000000" pitchFamily="2" charset="2"/>
              <a:buChar char="§"/>
            </a:pPr>
            <a:r>
              <a:rPr lang="en-US" sz="900" dirty="0"/>
              <a:t>Monitor if phase open or closed</a:t>
            </a:r>
          </a:p>
          <a:p>
            <a:pPr marL="171450" indent="-171450">
              <a:lnSpc>
                <a:spcPct val="125000"/>
              </a:lnSpc>
              <a:buFont typeface="Wingdings" panose="05000000000000000000" pitchFamily="2" charset="2"/>
              <a:buChar char="§"/>
            </a:pPr>
            <a:r>
              <a:rPr lang="en-US" sz="900" dirty="0"/>
              <a:t>Option to reference to high-side or low-side common</a:t>
            </a:r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4686517" y="2608210"/>
            <a:ext cx="4112655" cy="2769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68708" tIns="68708" rIns="68708" bIns="34354" anchor="ctr" anchorCtr="0">
            <a:no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defTabSz="343540" fontAlgn="base">
              <a:lnSpc>
                <a:spcPts val="1202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100" kern="0" dirty="0">
                <a:cs typeface="Calibri" panose="020F0502020204030204" pitchFamily="34" charset="0"/>
              </a:rPr>
              <a:t>VCE voltage measurement</a:t>
            </a:r>
            <a:endParaRPr lang="en-US" sz="1100" kern="0" dirty="0">
              <a:solidFill>
                <a:srgbClr val="00FF00"/>
              </a:solidFill>
              <a:cs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1309" y="2379003"/>
            <a:ext cx="27703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i="1" dirty="0"/>
              <a:t>Example using thermal diode + internal VREF</a:t>
            </a:r>
          </a:p>
        </p:txBody>
      </p:sp>
    </p:spTree>
    <p:extLst>
      <p:ext uri="{BB962C8B-B14F-4D97-AF65-F5344CB8AC3E}">
        <p14:creationId xmlns:p14="http://schemas.microsoft.com/office/powerpoint/2010/main" val="34973970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Box 38"/>
          <p:cNvSpPr txBox="1">
            <a:spLocks noChangeArrowheads="1"/>
          </p:cNvSpPr>
          <p:nvPr/>
        </p:nvSpPr>
        <p:spPr bwMode="auto">
          <a:xfrm>
            <a:off x="4726545" y="772718"/>
            <a:ext cx="4112655" cy="1751526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sp>
        <p:nvSpPr>
          <p:cNvPr id="34" name="Text Box 38"/>
          <p:cNvSpPr txBox="1">
            <a:spLocks noChangeArrowheads="1"/>
          </p:cNvSpPr>
          <p:nvPr/>
        </p:nvSpPr>
        <p:spPr bwMode="auto">
          <a:xfrm>
            <a:off x="304799" y="772719"/>
            <a:ext cx="4112655" cy="1751526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sp>
        <p:nvSpPr>
          <p:cNvPr id="17" name="Text Box 38"/>
          <p:cNvSpPr txBox="1">
            <a:spLocks noChangeArrowheads="1"/>
          </p:cNvSpPr>
          <p:nvPr/>
        </p:nvSpPr>
        <p:spPr bwMode="auto">
          <a:xfrm>
            <a:off x="304799" y="2711002"/>
            <a:ext cx="4112655" cy="175152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sp>
        <p:nvSpPr>
          <p:cNvPr id="19" name="Text Box 38"/>
          <p:cNvSpPr txBox="1">
            <a:spLocks noChangeArrowheads="1"/>
          </p:cNvSpPr>
          <p:nvPr/>
        </p:nvSpPr>
        <p:spPr bwMode="auto">
          <a:xfrm>
            <a:off x="4726545" y="2711003"/>
            <a:ext cx="4112655" cy="1751526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6-channel ADC: </a:t>
            </a:r>
            <a:r>
              <a:rPr lang="en-US" sz="2800" dirty="0">
                <a:solidFill>
                  <a:schemeClr val="tx1"/>
                </a:solidFill>
              </a:rPr>
              <a:t>sampling modes</a:t>
            </a: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2773B-7332-4E92-84CF-34A277FF245B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48" name="Text Box 19"/>
          <p:cNvSpPr txBox="1">
            <a:spLocks noChangeArrowheads="1"/>
          </p:cNvSpPr>
          <p:nvPr/>
        </p:nvSpPr>
        <p:spPr bwMode="auto">
          <a:xfrm>
            <a:off x="4726545" y="2711002"/>
            <a:ext cx="4112655" cy="2769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68708" tIns="68708" rIns="68708" bIns="34354" anchor="ctr" anchorCtr="0">
            <a:no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defTabSz="343540" fontAlgn="base">
              <a:lnSpc>
                <a:spcPts val="1202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100" kern="0" dirty="0">
                <a:cs typeface="Calibri" panose="020F0502020204030204" pitchFamily="34" charset="0"/>
              </a:rPr>
              <a:t>Configuring ADC modes</a:t>
            </a:r>
            <a:endParaRPr lang="en-US" sz="1100" kern="0" dirty="0">
              <a:solidFill>
                <a:srgbClr val="00FF00"/>
              </a:solidFill>
              <a:cs typeface="Calibri" panose="020F050202020403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726544" y="3040301"/>
            <a:ext cx="4112655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900" dirty="0">
                <a:latin typeface="+mj-lt"/>
              </a:rPr>
              <a:t>Three modes available to ensure least amount of switching noise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900" b="1" dirty="0">
                <a:latin typeface="+mj-lt"/>
              </a:rPr>
              <a:t>Center sampling mode: </a:t>
            </a:r>
            <a:r>
              <a:rPr lang="en-US" sz="900" dirty="0">
                <a:latin typeface="+mj-lt"/>
              </a:rPr>
              <a:t>samples in middle of switching cycle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900" b="1" dirty="0">
                <a:latin typeface="+mj-lt"/>
              </a:rPr>
              <a:t>Edge sampling mode: </a:t>
            </a:r>
            <a:r>
              <a:rPr lang="en-US" sz="900" dirty="0">
                <a:latin typeface="+mj-lt"/>
              </a:rPr>
              <a:t>samples at start or end of each switching cycle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900" b="1" dirty="0">
                <a:latin typeface="+mj-lt"/>
              </a:rPr>
              <a:t>Hybrid sampling mode: </a:t>
            </a:r>
            <a:r>
              <a:rPr lang="en-US" sz="900" dirty="0">
                <a:latin typeface="+mj-lt"/>
              </a:rPr>
              <a:t>samples mode samples in the center until a cycle is significantly longer then the one before it </a:t>
            </a:r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304798" y="772720"/>
            <a:ext cx="4112655" cy="2769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68708" tIns="68708" rIns="68708" bIns="34354" anchor="ctr" anchorCtr="0">
            <a:no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defTabSz="343540" fontAlgn="base">
              <a:lnSpc>
                <a:spcPts val="1202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100" kern="0" dirty="0">
                <a:cs typeface="Calibri" panose="020F0502020204030204" pitchFamily="34" charset="0"/>
              </a:rPr>
              <a:t>Center sampling mode</a:t>
            </a:r>
            <a:endParaRPr lang="en-US" sz="1100" kern="0" dirty="0">
              <a:solidFill>
                <a:srgbClr val="00FF00"/>
              </a:solidFill>
              <a:cs typeface="Calibri" panose="020F0502020204030204" pitchFamily="34" charset="0"/>
            </a:endParaRPr>
          </a:p>
        </p:txBody>
      </p:sp>
      <p:pic>
        <p:nvPicPr>
          <p:cNvPr id="4100" name="Picture 4" descr="C:\Users\a0232454\Desktop\My_Files_2018\SiC_Rotation\STARK\STARK_Feature_Slides\Hybridmode.g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3"/>
          <a:stretch/>
        </p:blipFill>
        <p:spPr bwMode="auto">
          <a:xfrm>
            <a:off x="578375" y="3040301"/>
            <a:ext cx="3565502" cy="140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 Box 19"/>
          <p:cNvSpPr txBox="1">
            <a:spLocks noChangeArrowheads="1"/>
          </p:cNvSpPr>
          <p:nvPr/>
        </p:nvSpPr>
        <p:spPr bwMode="auto">
          <a:xfrm>
            <a:off x="304797" y="2712082"/>
            <a:ext cx="4112655" cy="2769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68708" tIns="68708" rIns="68708" bIns="34354" anchor="ctr" anchorCtr="0">
            <a:no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defTabSz="343540" fontAlgn="base">
              <a:lnSpc>
                <a:spcPts val="1202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100" kern="0" dirty="0">
                <a:cs typeface="Calibri" panose="020F0502020204030204" pitchFamily="34" charset="0"/>
              </a:rPr>
              <a:t>Hybrid mode</a:t>
            </a:r>
            <a:endParaRPr lang="en-US" sz="1100" kern="0" dirty="0">
              <a:solidFill>
                <a:srgbClr val="00FF00"/>
              </a:solidFill>
              <a:cs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7514" y="3577087"/>
            <a:ext cx="43455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/>
              <a:t>IN+</a:t>
            </a:r>
          </a:p>
        </p:txBody>
      </p:sp>
      <p:sp>
        <p:nvSpPr>
          <p:cNvPr id="54" name="Text Box 19"/>
          <p:cNvSpPr txBox="1">
            <a:spLocks noChangeArrowheads="1"/>
          </p:cNvSpPr>
          <p:nvPr/>
        </p:nvSpPr>
        <p:spPr bwMode="auto">
          <a:xfrm>
            <a:off x="4726545" y="772720"/>
            <a:ext cx="4112655" cy="2769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68708" tIns="68708" rIns="68708" bIns="34354" anchor="ctr" anchorCtr="0">
            <a:noAutofit/>
          </a:bodyPr>
          <a:lstStyle>
            <a:defPPr>
              <a:defRPr lang="en-US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defTabSz="343540" fontAlgn="base">
              <a:lnSpc>
                <a:spcPts val="1202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100" kern="0" dirty="0">
                <a:cs typeface="Calibri" panose="020F0502020204030204" pitchFamily="34" charset="0"/>
              </a:rPr>
              <a:t>Edge sampling mode</a:t>
            </a:r>
            <a:endParaRPr lang="en-US" sz="1100" kern="0" dirty="0">
              <a:solidFill>
                <a:srgbClr val="00FF00"/>
              </a:solidFill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89" y="1083849"/>
            <a:ext cx="3546475" cy="14403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396" y="1074458"/>
            <a:ext cx="2738953" cy="144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7170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4610101" y="740942"/>
            <a:ext cx="4286250" cy="3740906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290138" y="740942"/>
            <a:ext cx="4159513" cy="374090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algn="ctr" defTabSz="454303"/>
            <a:endParaRPr lang="en-US" sz="1583">
              <a:solidFill>
                <a:srgbClr val="FFFFFF"/>
              </a:solidFill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31774" y="107163"/>
            <a:ext cx="9284082" cy="610791"/>
          </a:xfrm>
        </p:spPr>
        <p:txBody>
          <a:bodyPr/>
          <a:lstStyle/>
          <a:p>
            <a:r>
              <a:rPr lang="en-US" sz="2800" dirty="0"/>
              <a:t>Power Switch V</a:t>
            </a:r>
            <a:r>
              <a:rPr lang="en-US" sz="2800" baseline="-25000" dirty="0"/>
              <a:t>GTH</a:t>
            </a:r>
            <a:r>
              <a:rPr lang="en-US" sz="2800" dirty="0"/>
              <a:t> Monitor: </a:t>
            </a:r>
            <a:r>
              <a:rPr lang="en-US" sz="2800" dirty="0">
                <a:solidFill>
                  <a:schemeClr val="tx1"/>
                </a:solidFill>
              </a:rPr>
              <a:t>System Reliability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4610101" y="740941"/>
            <a:ext cx="4286250" cy="270994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Measurements &amp; Specifications</a:t>
            </a:r>
          </a:p>
        </p:txBody>
      </p:sp>
      <p:sp>
        <p:nvSpPr>
          <p:cNvPr id="143" name="Rectangle 142"/>
          <p:cNvSpPr/>
          <p:nvPr/>
        </p:nvSpPr>
        <p:spPr>
          <a:xfrm>
            <a:off x="290138" y="740941"/>
            <a:ext cx="4166316" cy="270995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 Benefits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0138" y="3595295"/>
            <a:ext cx="42425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Integrated Health Monitor: </a:t>
            </a:r>
            <a:r>
              <a:rPr lang="en-US" sz="1000" dirty="0"/>
              <a:t>Gate driver used to perform </a:t>
            </a:r>
            <a:r>
              <a:rPr lang="en-US" sz="1000" b="1" dirty="0">
                <a:solidFill>
                  <a:srgbClr val="008000"/>
                </a:solidFill>
              </a:rPr>
              <a:t>threshold voltage measurements</a:t>
            </a:r>
            <a:r>
              <a:rPr lang="en-US" sz="1000" dirty="0"/>
              <a:t> over system lifetime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Help System Anticipate Failure</a:t>
            </a:r>
            <a:r>
              <a:rPr lang="en-US" sz="1000" dirty="0"/>
              <a:t>: Works with MCU to provide </a:t>
            </a:r>
            <a:r>
              <a:rPr lang="en-US" sz="1000" b="1" dirty="0">
                <a:solidFill>
                  <a:srgbClr val="008000"/>
                </a:solidFill>
              </a:rPr>
              <a:t>critical power switch data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n-US" sz="1000" b="1" dirty="0">
              <a:solidFill>
                <a:srgbClr val="00800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0"/>
          <a:stretch/>
        </p:blipFill>
        <p:spPr bwMode="auto">
          <a:xfrm>
            <a:off x="678449" y="1142671"/>
            <a:ext cx="3465893" cy="2149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411396" y="1866457"/>
            <a:ext cx="1903429" cy="754053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0" rIns="0" rtlCol="0">
            <a:spAutoFit/>
          </a:bodyPr>
          <a:lstStyle/>
          <a:p>
            <a:pPr algn="ctr"/>
            <a:r>
              <a:rPr lang="el-GR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</a:t>
            </a:r>
            <a:r>
              <a:rPr 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VGTH is a precursor to IGBT failure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Click here to see more information about lifetime degradation of IGBT from Syed </a:t>
            </a:r>
            <a:r>
              <a:rPr lang="en-US" sz="5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Huzaif</a:t>
            </a:r>
            <a:r>
              <a:rPr lang="en-US" sz="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 Ali’s paper at IEEE  </a:t>
            </a:r>
            <a:endParaRPr lang="en-US" sz="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44597" y="2165119"/>
            <a:ext cx="693754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0" rIns="0" rtlCol="0">
            <a:spAutoFit/>
          </a:bodyPr>
          <a:lstStyle/>
          <a:p>
            <a:pPr algn="ctr"/>
            <a:r>
              <a:rPr 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Early warning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2" descr="C:\Users\a0232884\AppData\Local\Microsoft\Windows\INetCache\IE\M9PJKNKS\award-161090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5945">
            <a:off x="7935090" y="23303"/>
            <a:ext cx="249458" cy="457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7943850" y="50435"/>
            <a:ext cx="1250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 Unique Feature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717416" y="2456544"/>
            <a:ext cx="407162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i="1" dirty="0">
                <a:latin typeface="+mj-lt"/>
              </a:rPr>
              <a:t>Operation of VGTH monitor and timing diagram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736944" y="3764596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ADC measurement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327" y="2677250"/>
            <a:ext cx="2427797" cy="145667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5453050" y="3746053"/>
            <a:ext cx="6174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9D138D"/>
                </a:solidFill>
              </a:rPr>
              <a:t>VGATE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460265" y="3589356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FF00"/>
                </a:solidFill>
              </a:rPr>
              <a:t>nFLT1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51747" y="3427814"/>
            <a:ext cx="5180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B0F0"/>
                </a:solidFill>
              </a:rPr>
              <a:t>SCLK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60587" y="3114816"/>
            <a:ext cx="6110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B050"/>
                </a:solidFill>
              </a:rPr>
              <a:t>DESAT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456454" y="4110621"/>
            <a:ext cx="458594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i="1" dirty="0">
                <a:latin typeface="+mj-lt"/>
              </a:rPr>
              <a:t>VGTH is accurate measure of health of external power switch</a:t>
            </a:r>
          </a:p>
          <a:p>
            <a:pPr algn="ctr"/>
            <a:r>
              <a:rPr lang="en-US" sz="900" i="1" dirty="0">
                <a:latin typeface="+mj-lt"/>
              </a:rPr>
              <a:t>Test done with Cree </a:t>
            </a:r>
            <a:r>
              <a:rPr lang="en-US" sz="900" i="1" dirty="0" err="1">
                <a:latin typeface="+mj-lt"/>
              </a:rPr>
              <a:t>SiC</a:t>
            </a:r>
            <a:r>
              <a:rPr lang="en-US" sz="900" i="1" dirty="0">
                <a:latin typeface="+mj-lt"/>
              </a:rPr>
              <a:t> MOSFET C3M0065100K with voltage threshold of 1.8-3V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209" y="1206018"/>
            <a:ext cx="2197000" cy="11623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883" y="1079739"/>
            <a:ext cx="2127543" cy="141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3652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4763641" y="740942"/>
            <a:ext cx="4075559" cy="3740906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290138" y="740943"/>
            <a:ext cx="4389549" cy="374090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algn="ctr" defTabSz="454303"/>
            <a:endParaRPr lang="en-US" sz="1583">
              <a:solidFill>
                <a:srgbClr val="FFFFFF"/>
              </a:solidFill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31774" y="107163"/>
            <a:ext cx="9284082" cy="610791"/>
          </a:xfrm>
        </p:spPr>
        <p:txBody>
          <a:bodyPr/>
          <a:lstStyle/>
          <a:p>
            <a:r>
              <a:rPr lang="en-US" sz="2800" dirty="0"/>
              <a:t>Built-in self-test (BIST): </a:t>
            </a:r>
            <a:r>
              <a:rPr lang="en-US" sz="2800" dirty="0">
                <a:solidFill>
                  <a:schemeClr val="tx1"/>
                </a:solidFill>
              </a:rPr>
              <a:t>enhanced reliability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4763641" y="740941"/>
            <a:ext cx="4075558" cy="270994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 &amp; benefits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3641" y="3358837"/>
            <a:ext cx="41663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System and On-Demand Diagnostics: </a:t>
            </a:r>
            <a:r>
              <a:rPr lang="en-US" sz="1000" dirty="0"/>
              <a:t>Ensures operation of critical driver functions </a:t>
            </a:r>
            <a:r>
              <a:rPr lang="en-US" sz="1000" b="1" dirty="0">
                <a:solidFill>
                  <a:schemeClr val="accent3"/>
                </a:solidFill>
              </a:rPr>
              <a:t>at power up </a:t>
            </a:r>
            <a:r>
              <a:rPr lang="en-US" sz="1000" dirty="0"/>
              <a:t>and </a:t>
            </a:r>
            <a:r>
              <a:rPr lang="en-US" sz="1000" b="1" dirty="0">
                <a:solidFill>
                  <a:schemeClr val="accent3"/>
                </a:solidFill>
              </a:rPr>
              <a:t>on-demand</a:t>
            </a:r>
            <a:r>
              <a:rPr lang="en-US" sz="1000" b="1" dirty="0"/>
              <a:t> </a:t>
            </a:r>
            <a:r>
              <a:rPr lang="en-US" sz="1000" dirty="0"/>
              <a:t>using SPI programming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Enables Easier ASIL-D Implementation</a:t>
            </a:r>
            <a:r>
              <a:rPr lang="en-US" sz="1000" dirty="0"/>
              <a:t>: Integrated diagnostics to </a:t>
            </a:r>
            <a:r>
              <a:rPr lang="en-US" sz="1000" b="1" dirty="0">
                <a:solidFill>
                  <a:schemeClr val="accent3"/>
                </a:solidFill>
              </a:rPr>
              <a:t>support system-level functional safety </a:t>
            </a:r>
            <a:r>
              <a:rPr lang="en-US" sz="1000" dirty="0"/>
              <a:t>requirements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86608"/>
              </p:ext>
            </p:extLst>
          </p:nvPr>
        </p:nvGraphicFramePr>
        <p:xfrm>
          <a:off x="290138" y="740939"/>
          <a:ext cx="4384060" cy="374090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787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3002"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BIST (built-in self test)</a:t>
                      </a:r>
                      <a:r>
                        <a:rPr lang="en-US" sz="1050" baseline="0" dirty="0"/>
                        <a:t> mechanisms</a:t>
                      </a:r>
                      <a:endParaRPr lang="en-US" sz="105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002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UV/OV Comparators</a:t>
                      </a:r>
                      <a:r>
                        <a:rPr lang="en-US" sz="1050" baseline="0" dirty="0"/>
                        <a:t> of </a:t>
                      </a:r>
                      <a:r>
                        <a:rPr lang="en-US" sz="1050" b="1" dirty="0"/>
                        <a:t>Internal Regulator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Automatic</a:t>
                      </a:r>
                      <a:r>
                        <a:rPr lang="en-US" sz="1050" baseline="0" dirty="0"/>
                        <a:t> on Power Up (Latent Fail Check)</a:t>
                      </a:r>
                      <a:endParaRPr lang="en-US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002">
                <a:tc>
                  <a:txBody>
                    <a:bodyPr/>
                    <a:lstStyle/>
                    <a:p>
                      <a:pPr marL="0" marR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UV/OV Comparators </a:t>
                      </a:r>
                    </a:p>
                    <a:p>
                      <a:pPr marL="0" marR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/>
                        <a:t>(VCC1, VCC2,</a:t>
                      </a:r>
                      <a:r>
                        <a:rPr lang="en-US" sz="1050" b="1" baseline="0" dirty="0"/>
                        <a:t> VEE2)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Automatic</a:t>
                      </a:r>
                      <a:r>
                        <a:rPr lang="en-US" sz="1050" baseline="0" dirty="0"/>
                        <a:t> on Power Up (Latent Fail Check)</a:t>
                      </a:r>
                      <a:endParaRPr lang="en-US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0724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Main </a:t>
                      </a:r>
                      <a:r>
                        <a:rPr lang="en-US" sz="1050" b="1" dirty="0"/>
                        <a:t>Clock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Automatic</a:t>
                      </a:r>
                      <a:r>
                        <a:rPr lang="en-US" sz="1050" baseline="0" dirty="0"/>
                        <a:t> on Power Up (Latent Fail Check)</a:t>
                      </a:r>
                      <a:endParaRPr lang="en-US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002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Comparator for </a:t>
                      </a:r>
                      <a:r>
                        <a:rPr lang="en-US" sz="1050" b="1" dirty="0"/>
                        <a:t>Thermal</a:t>
                      </a:r>
                      <a:r>
                        <a:rPr lang="en-US" sz="1050" b="1" baseline="0" dirty="0"/>
                        <a:t> Shutdown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Automatic</a:t>
                      </a:r>
                      <a:r>
                        <a:rPr lang="en-US" sz="1050" baseline="0" dirty="0"/>
                        <a:t> on Power Up (Latent Fail Check)</a:t>
                      </a:r>
                      <a:endParaRPr lang="en-US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0724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DESAT</a:t>
                      </a:r>
                      <a:r>
                        <a:rPr lang="en-US" sz="1050" dirty="0"/>
                        <a:t> diagnostic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On-Demand (with SPI Command)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3002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OCP, SCP and OTP </a:t>
                      </a:r>
                      <a:r>
                        <a:rPr lang="en-US" sz="1050" dirty="0"/>
                        <a:t>comparator</a:t>
                      </a:r>
                      <a:r>
                        <a:rPr lang="en-US" sz="1050" baseline="0" dirty="0"/>
                        <a:t> diagnostics</a:t>
                      </a:r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On-Demand (with SPI Command)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3002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VCE </a:t>
                      </a:r>
                      <a:r>
                        <a:rPr lang="en-US" sz="1050" b="1" baseline="0" dirty="0"/>
                        <a:t>clamping </a:t>
                      </a:r>
                      <a:r>
                        <a:rPr lang="en-US" sz="1050" b="0" baseline="0" dirty="0"/>
                        <a:t>detection</a:t>
                      </a:r>
                      <a:r>
                        <a:rPr lang="en-US" sz="1050" b="1" baseline="0" dirty="0"/>
                        <a:t> </a:t>
                      </a:r>
                      <a:r>
                        <a:rPr lang="en-US" sz="1050" baseline="0" dirty="0"/>
                        <a:t>diagnostics</a:t>
                      </a:r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On-Demand (with SPI Command)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0724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Gate Monitoring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On-Demand (with SPI Command)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0724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CRC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7617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On-Demand (with SPI Command)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614" y="1102679"/>
            <a:ext cx="2932370" cy="1762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4810988" y="2865471"/>
            <a:ext cx="4071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i="1" dirty="0">
                <a:latin typeface="+mj-lt"/>
              </a:rPr>
              <a:t>SPI command sent to check VCE Clamp and fault reported showing functioning detection mechanism</a:t>
            </a:r>
          </a:p>
        </p:txBody>
      </p:sp>
    </p:spTree>
    <p:extLst>
      <p:ext uri="{BB962C8B-B14F-4D97-AF65-F5344CB8AC3E}">
        <p14:creationId xmlns:p14="http://schemas.microsoft.com/office/powerpoint/2010/main" val="13764578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90138" y="740942"/>
            <a:ext cx="4159513" cy="374090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algn="ctr" defTabSz="454303"/>
            <a:endParaRPr lang="en-US" sz="1583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79687" y="740942"/>
            <a:ext cx="4159513" cy="3740906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b="1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79687" y="740941"/>
            <a:ext cx="4159512" cy="270994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Measurements &amp; specifications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90138" y="740941"/>
            <a:ext cx="4166316" cy="270995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 benefits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0137" y="3400098"/>
            <a:ext cx="4242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Data Protection: </a:t>
            </a:r>
            <a:r>
              <a:rPr lang="en-US" sz="1000" b="1" dirty="0">
                <a:solidFill>
                  <a:schemeClr val="accent3"/>
                </a:solidFill>
              </a:rPr>
              <a:t>CRC (cyclic redundancy check) </a:t>
            </a:r>
            <a:r>
              <a:rPr lang="en-US" sz="1000" dirty="0"/>
              <a:t>protects various registers against faulty data transmission when in the Active State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Communication Protection</a:t>
            </a:r>
            <a:r>
              <a:rPr lang="en-US" sz="1000" dirty="0"/>
              <a:t>: CRC checks for SPI transfer are </a:t>
            </a:r>
            <a:r>
              <a:rPr lang="en-US" sz="1000" b="1" dirty="0">
                <a:solidFill>
                  <a:schemeClr val="accent3"/>
                </a:solidFill>
              </a:rPr>
              <a:t>continuously updated </a:t>
            </a:r>
            <a:r>
              <a:rPr lang="en-US" sz="1000" dirty="0"/>
              <a:t>as SPI data is sent/received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b="1" dirty="0"/>
              <a:t>Flexible Feedback</a:t>
            </a:r>
            <a:r>
              <a:rPr lang="en-US" sz="1000" dirty="0"/>
              <a:t>: </a:t>
            </a:r>
            <a:r>
              <a:rPr lang="en-US" sz="1000" b="1" dirty="0">
                <a:solidFill>
                  <a:schemeClr val="accent3"/>
                </a:solidFill>
              </a:rPr>
              <a:t>Configurable fault outputs </a:t>
            </a:r>
            <a:r>
              <a:rPr lang="en-US" sz="1000" dirty="0"/>
              <a:t>nFLT1 and nFLT2 to report various faults and warnings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231775" y="107163"/>
            <a:ext cx="8458200" cy="610791"/>
          </a:xfrm>
        </p:spPr>
        <p:txBody>
          <a:bodyPr/>
          <a:lstStyle/>
          <a:p>
            <a:r>
              <a:rPr lang="en-US" sz="2800" dirty="0"/>
              <a:t>Other diagnostics and protection: </a:t>
            </a:r>
            <a:r>
              <a:rPr lang="en-US" sz="2800" dirty="0">
                <a:solidFill>
                  <a:schemeClr val="tx1"/>
                </a:solidFill>
              </a:rPr>
              <a:t>reliability and flexibility</a:t>
            </a:r>
            <a:endParaRPr lang="en-US" sz="2800" dirty="0"/>
          </a:p>
        </p:txBody>
      </p:sp>
      <p:pic>
        <p:nvPicPr>
          <p:cNvPr id="7170" name="Picture 2" descr="C:\Users\a0232454\Desktop\My_Files_2018\SiC_Rotation\STARK\STARK_Feature_Slides\CFGCRC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587" y="1118484"/>
            <a:ext cx="2931539" cy="149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4723633" y="2608795"/>
            <a:ext cx="407162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i="1" dirty="0">
                <a:latin typeface="+mj-lt"/>
              </a:rPr>
              <a:t>Configuration Data CRC Check Timing</a:t>
            </a:r>
          </a:p>
        </p:txBody>
      </p:sp>
      <p:pic>
        <p:nvPicPr>
          <p:cNvPr id="7172" name="Picture 4" descr="C:\Users\a0232454\Desktop\My_Files_2018\SiC_Rotation\STARK\STARK_Feature_Slides\Other_protection_block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980" y="1056987"/>
            <a:ext cx="2675828" cy="2206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a0221325\AppData\Local\Microsoft\Windows\INetCache\IE\U8PBX9KZ\shield_PNG1275[1]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028" y="1454699"/>
            <a:ext cx="304344" cy="24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a0221325\AppData\Local\Microsoft\Windows\INetCache\IE\U8PBX9KZ\shield_PNG1275[1]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028" y="1034462"/>
            <a:ext cx="304344" cy="24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a0221325\AppData\Local\Microsoft\Windows\INetCache\IE\U8PBX9KZ\shield_PNG1275[1]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031" y="2255617"/>
            <a:ext cx="304344" cy="24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a0221325\AppData\Local\Microsoft\Windows\INetCache\IE\U8PBX9KZ\shield_PNG1275[1]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124" y="2255617"/>
            <a:ext cx="304344" cy="24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C:\Users\a0221325\AppData\Local\Microsoft\Windows\INetCache\IE\U8PBX9KZ\shield_PNG1275[1]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483" y="1454699"/>
            <a:ext cx="304344" cy="24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C:\Users\a0221325\AppData\Local\Microsoft\Windows\INetCache\IE\U8PBX9KZ\shield_PNG1275[1]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483" y="1034462"/>
            <a:ext cx="304344" cy="24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a0221325\AppData\Local\Microsoft\Windows\INetCache\IE\U8PBX9KZ\shield_PNG1275[1]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483" y="2255617"/>
            <a:ext cx="304344" cy="24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4701660" y="2962184"/>
            <a:ext cx="41155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dirty="0"/>
              <a:t>When the driver is in the ACTIVE state, the configuration and control registers are protected by the CRC engine (this can be disabled)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dirty="0"/>
              <a:t>An error can be induced on the primary or secondary side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dirty="0"/>
              <a:t>CRC checks on SPI transfers are continuously updated as traffic is sent/received and is updated with every 16-bits that are received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833861" y="4031637"/>
            <a:ext cx="3851165" cy="2308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0" rIns="0" rtlCol="0">
            <a:spAutoFit/>
          </a:bodyPr>
          <a:lstStyle/>
          <a:p>
            <a:pPr algn="ctr"/>
            <a:r>
              <a:rPr 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See the datasheet Detailed Description section for more information</a:t>
            </a:r>
          </a:p>
        </p:txBody>
      </p:sp>
    </p:spTree>
    <p:extLst>
      <p:ext uri="{BB962C8B-B14F-4D97-AF65-F5344CB8AC3E}">
        <p14:creationId xmlns:p14="http://schemas.microsoft.com/office/powerpoint/2010/main" val="178324589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BD3DFCB-8B2D-4F53-B376-C6E3D16F940C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93FC1F8-635A-4B11-8C6C-511B913B510D}"/>
                </a:ext>
              </a:extLst>
            </p:cNvPr>
            <p:cNvSpPr txBox="1"/>
            <p:nvPr/>
          </p:nvSpPr>
          <p:spPr>
            <a:xfrm>
              <a:off x="1739347" y="5068951"/>
              <a:ext cx="8945219" cy="49244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©2021 Texas Instruments Incorporated. All rights reserved.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195C074E-A31D-4435-91DD-310644A6E747}"/>
              </a:ext>
            </a:extLst>
          </p:cNvPr>
          <p:cNvSpPr/>
          <p:nvPr/>
        </p:nvSpPr>
        <p:spPr>
          <a:xfrm>
            <a:off x="8318082" y="0"/>
            <a:ext cx="72167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</a:rPr>
              <a:t>SLYP764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395671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775" y="107163"/>
            <a:ext cx="8760876" cy="610791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sz="2800" dirty="0"/>
              <a:t>SiC MOSFET advantages over Si IGBT: conduction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4294967295"/>
          </p:nvPr>
        </p:nvSpPr>
        <p:spPr>
          <a:xfrm>
            <a:off x="252675" y="847495"/>
            <a:ext cx="7507288" cy="32543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3"/>
                </a:solidFill>
              </a:rPr>
              <a:t>1) No 0.5-1.0V knee voltage;  2) Has “body diode”;  3) 3</a:t>
            </a:r>
            <a:r>
              <a:rPr lang="en-US" sz="1600" b="1" baseline="30000" dirty="0">
                <a:solidFill>
                  <a:schemeClr val="accent3"/>
                </a:solidFill>
              </a:rPr>
              <a:t>rd</a:t>
            </a:r>
            <a:r>
              <a:rPr lang="en-US" sz="1600" b="1" dirty="0">
                <a:solidFill>
                  <a:schemeClr val="accent3"/>
                </a:solidFill>
              </a:rPr>
              <a:t> quadrant operation mode</a:t>
            </a:r>
          </a:p>
        </p:txBody>
      </p:sp>
      <p:sp>
        <p:nvSpPr>
          <p:cNvPr id="28" name="Rectangle 24"/>
          <p:cNvSpPr txBox="1">
            <a:spLocks noChangeArrowheads="1"/>
          </p:cNvSpPr>
          <p:nvPr/>
        </p:nvSpPr>
        <p:spPr bwMode="auto">
          <a:xfrm>
            <a:off x="6957633" y="4812471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00"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089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617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4268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2357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04467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285362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666253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047146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B5736C-021E-4EDA-A2F9-FF199D20DBA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75" y="1482511"/>
            <a:ext cx="3838062" cy="310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8775" y="1291326"/>
            <a:ext cx="2805035" cy="1470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27146" y="2845796"/>
            <a:ext cx="2676664" cy="1789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" name="Straight Connector 8"/>
          <p:cNvCxnSpPr/>
          <p:nvPr/>
        </p:nvCxnSpPr>
        <p:spPr>
          <a:xfrm>
            <a:off x="873149" y="3203838"/>
            <a:ext cx="2062556" cy="1"/>
          </a:xfrm>
          <a:prstGeom prst="line">
            <a:avLst/>
          </a:prstGeom>
          <a:ln w="25400">
            <a:solidFill>
              <a:srgbClr val="FF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1685567" y="3034105"/>
            <a:ext cx="0" cy="322133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1989221" y="3024793"/>
            <a:ext cx="0" cy="322133"/>
          </a:xfrm>
          <a:prstGeom prst="line">
            <a:avLst/>
          </a:prstGeom>
          <a:ln w="254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873149" y="2020951"/>
            <a:ext cx="2495693" cy="5729"/>
          </a:xfrm>
          <a:prstGeom prst="line">
            <a:avLst/>
          </a:prstGeom>
          <a:ln w="25400">
            <a:solidFill>
              <a:srgbClr val="FF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2579341" y="1841906"/>
            <a:ext cx="0" cy="322134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2882996" y="1841906"/>
            <a:ext cx="0" cy="322134"/>
          </a:xfrm>
          <a:prstGeom prst="line">
            <a:avLst/>
          </a:prstGeom>
          <a:ln w="254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 flipV="1">
            <a:off x="6489542" y="1704546"/>
            <a:ext cx="750031" cy="2035838"/>
          </a:xfrm>
          <a:prstGeom prst="line">
            <a:avLst/>
          </a:prstGeom>
          <a:ln w="25400">
            <a:solidFill>
              <a:srgbClr val="FF00FF"/>
            </a:solidFill>
            <a:prstDash val="sysDot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1" name="Rectangle 30720"/>
          <p:cNvSpPr/>
          <p:nvPr/>
        </p:nvSpPr>
        <p:spPr>
          <a:xfrm>
            <a:off x="7072683" y="2957606"/>
            <a:ext cx="1090363" cy="307777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0070C0"/>
                </a:solidFill>
              </a:rPr>
              <a:t>Q</a:t>
            </a:r>
            <a:r>
              <a:rPr lang="en-US" sz="1400" b="1" baseline="-25000" dirty="0">
                <a:solidFill>
                  <a:srgbClr val="0070C0"/>
                </a:solidFill>
              </a:rPr>
              <a:t>1</a:t>
            </a:r>
            <a:r>
              <a:rPr lang="en-US" sz="1400" b="1" dirty="0">
                <a:solidFill>
                  <a:srgbClr val="0070C0"/>
                </a:solidFill>
              </a:rPr>
              <a:t> current</a:t>
            </a:r>
            <a:endParaRPr lang="en-US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10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775" y="107163"/>
            <a:ext cx="8685202" cy="610791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sz="2800" dirty="0"/>
              <a:t>SiC MOSFET advantages over Si IGBT: switching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4294967295"/>
          </p:nvPr>
        </p:nvSpPr>
        <p:spPr>
          <a:xfrm>
            <a:off x="297242" y="870903"/>
            <a:ext cx="4104896" cy="2847975"/>
          </a:xfrm>
        </p:spPr>
        <p:txBody>
          <a:bodyPr>
            <a:normAutofit lnSpcReduction="10000"/>
          </a:bodyPr>
          <a:lstStyle/>
          <a:p>
            <a:r>
              <a:rPr lang="en-US" sz="1600" b="1" dirty="0">
                <a:solidFill>
                  <a:schemeClr val="tx2"/>
                </a:solidFill>
              </a:rPr>
              <a:t>Low switching loss: </a:t>
            </a:r>
          </a:p>
          <a:p>
            <a:pPr marL="0" indent="0">
              <a:buNone/>
            </a:pPr>
            <a:r>
              <a:rPr lang="en-US" sz="1300" b="1" dirty="0"/>
              <a:t>MOSFET (unipolar) vs IGBT (bipolar)- fundamental difference</a:t>
            </a:r>
          </a:p>
          <a:p>
            <a:r>
              <a:rPr lang="en-US" sz="1600" b="1" dirty="0">
                <a:solidFill>
                  <a:schemeClr val="tx2"/>
                </a:solidFill>
              </a:rPr>
              <a:t>Switch loss less increase at elevated temperatures:</a:t>
            </a:r>
          </a:p>
          <a:p>
            <a:pPr marL="0" indent="0">
              <a:buNone/>
            </a:pPr>
            <a:r>
              <a:rPr lang="en-US" sz="1300" b="1" dirty="0"/>
              <a:t>For 1000V SiC MOSFET, E</a:t>
            </a:r>
            <a:r>
              <a:rPr lang="en-US" sz="1300" b="1" baseline="-25000" dirty="0"/>
              <a:t>sw</a:t>
            </a:r>
            <a:r>
              <a:rPr lang="en-US" sz="1300" b="1" dirty="0"/>
              <a:t>@25˚C = E</a:t>
            </a:r>
            <a:r>
              <a:rPr lang="en-US" sz="1300" b="1" baseline="-25000" dirty="0"/>
              <a:t>sw</a:t>
            </a:r>
            <a:r>
              <a:rPr lang="en-US" sz="1300" b="1" dirty="0"/>
              <a:t>@150˚C</a:t>
            </a:r>
          </a:p>
          <a:p>
            <a:r>
              <a:rPr lang="en-US" sz="1600" b="1" dirty="0">
                <a:solidFill>
                  <a:schemeClr val="tx2"/>
                </a:solidFill>
              </a:rPr>
              <a:t>Low reverse recovery for the body diode:</a:t>
            </a:r>
          </a:p>
          <a:p>
            <a:pPr marL="0" indent="0">
              <a:buNone/>
            </a:pPr>
            <a:r>
              <a:rPr lang="en-US" sz="1300" b="1" dirty="0"/>
              <a:t>Silicon PiN diode has significant reverse recovery which has reverse recovery loss and also adds more turn on loss</a:t>
            </a:r>
          </a:p>
        </p:txBody>
      </p:sp>
      <p:sp>
        <p:nvSpPr>
          <p:cNvPr id="28" name="Rectangle 24"/>
          <p:cNvSpPr txBox="1">
            <a:spLocks noChangeArrowheads="1"/>
          </p:cNvSpPr>
          <p:nvPr/>
        </p:nvSpPr>
        <p:spPr bwMode="auto">
          <a:xfrm>
            <a:off x="6957633" y="4812471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00"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089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617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4268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2357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04467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285362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666253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047146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B5736C-021E-4EDA-A2F9-FF199D20DBA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5834" y="3998992"/>
            <a:ext cx="27701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Typical switching waveforms</a:t>
            </a: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05954"/>
            <a:ext cx="3932130" cy="3192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3915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Box 38"/>
          <p:cNvSpPr txBox="1">
            <a:spLocks noChangeArrowheads="1"/>
          </p:cNvSpPr>
          <p:nvPr/>
        </p:nvSpPr>
        <p:spPr bwMode="auto">
          <a:xfrm>
            <a:off x="341290" y="708339"/>
            <a:ext cx="8478860" cy="397796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6585397" y="834334"/>
            <a:ext cx="2056327" cy="781856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n-US" dirty="0"/>
          </a:p>
        </p:txBody>
      </p:sp>
      <p:sp>
        <p:nvSpPr>
          <p:cNvPr id="18" name="Rounded Rectangle 17"/>
          <p:cNvSpPr/>
          <p:nvPr/>
        </p:nvSpPr>
        <p:spPr>
          <a:xfrm>
            <a:off x="423228" y="3354007"/>
            <a:ext cx="8396922" cy="1275161"/>
          </a:xfrm>
          <a:prstGeom prst="roundRect">
            <a:avLst/>
          </a:prstGeom>
          <a:noFill/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7389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7010400" y="4831575"/>
            <a:ext cx="2133600" cy="15478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fld id="{EF223F72-F2CB-EF4B-A94B-83CF933CA691}" type="slidenum">
              <a:rPr lang="en-US" sz="800" b="1">
                <a:solidFill>
                  <a:srgbClr val="000000"/>
                </a:solidFill>
              </a:rPr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z="800" b="1">
              <a:solidFill>
                <a:srgbClr val="000000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6714699" y="977142"/>
            <a:ext cx="238125" cy="1960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FFFFFF"/>
                </a:solidFill>
              </a:rPr>
              <a:t>X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62405" y="948263"/>
            <a:ext cx="21354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/>
              <a:t>Potential failure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1000" b="1" dirty="0"/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/>
              <a:t>TI’s isolated gate driver</a:t>
            </a:r>
          </a:p>
        </p:txBody>
      </p:sp>
      <p:sp>
        <p:nvSpPr>
          <p:cNvPr id="33" name="Rectangle 2"/>
          <p:cNvSpPr>
            <a:spLocks noGrp="1" noChangeArrowheads="1"/>
          </p:cNvSpPr>
          <p:nvPr>
            <p:ph type="title"/>
          </p:nvPr>
        </p:nvSpPr>
        <p:spPr>
          <a:xfrm>
            <a:off x="231774" y="107171"/>
            <a:ext cx="8912225" cy="610791"/>
          </a:xfrm>
        </p:spPr>
        <p:txBody>
          <a:bodyPr>
            <a:normAutofit/>
          </a:bodyPr>
          <a:lstStyle/>
          <a:p>
            <a:r>
              <a:rPr lang="en-US" sz="2800" dirty="0"/>
              <a:t>Traction motor: </a:t>
            </a:r>
            <a:r>
              <a:rPr lang="en-US" sz="2800" dirty="0">
                <a:solidFill>
                  <a:schemeClr val="tx1"/>
                </a:solidFill>
              </a:rPr>
              <a:t>system failure mitigation</a:t>
            </a:r>
          </a:p>
        </p:txBody>
      </p:sp>
      <p:pic>
        <p:nvPicPr>
          <p:cNvPr id="131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992" y="708339"/>
            <a:ext cx="4524405" cy="1832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Rounded Rectangle 16"/>
          <p:cNvSpPr>
            <a:spLocks noChangeArrowheads="1"/>
          </p:cNvSpPr>
          <p:nvPr/>
        </p:nvSpPr>
        <p:spPr bwMode="auto">
          <a:xfrm>
            <a:off x="5070486" y="1362471"/>
            <a:ext cx="568884" cy="632681"/>
          </a:xfrm>
          <a:prstGeom prst="roundRect">
            <a:avLst>
              <a:gd name="adj" fmla="val 16667"/>
            </a:avLst>
          </a:prstGeom>
          <a:noFill/>
          <a:ln w="34925" algn="ctr">
            <a:solidFill>
              <a:srgbClr val="FF0000"/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ts val="600"/>
              </a:spcBef>
              <a:buChar char="•"/>
              <a:defRPr sz="1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200" b="1" dirty="0">
              <a:solidFill>
                <a:srgbClr val="FF0000"/>
              </a:solidFill>
            </a:endParaRPr>
          </a:p>
        </p:txBody>
      </p:sp>
      <p:sp>
        <p:nvSpPr>
          <p:cNvPr id="36" name="Rounded Rectangle 16"/>
          <p:cNvSpPr>
            <a:spLocks noChangeArrowheads="1"/>
          </p:cNvSpPr>
          <p:nvPr/>
        </p:nvSpPr>
        <p:spPr bwMode="auto">
          <a:xfrm>
            <a:off x="6677963" y="1269630"/>
            <a:ext cx="284442" cy="185683"/>
          </a:xfrm>
          <a:prstGeom prst="roundRect">
            <a:avLst>
              <a:gd name="adj" fmla="val 16667"/>
            </a:avLst>
          </a:prstGeom>
          <a:noFill/>
          <a:ln w="34925" algn="ctr">
            <a:solidFill>
              <a:srgbClr val="FF0000"/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ts val="600"/>
              </a:spcBef>
              <a:buChar char="•"/>
              <a:defRPr sz="1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200" b="1" dirty="0">
              <a:solidFill>
                <a:srgbClr val="FF0000"/>
              </a:solidFill>
            </a:endParaRPr>
          </a:p>
        </p:txBody>
      </p:sp>
      <p:graphicFrame>
        <p:nvGraphicFramePr>
          <p:cNvPr id="38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779975"/>
              </p:ext>
            </p:extLst>
          </p:nvPr>
        </p:nvGraphicFramePr>
        <p:xfrm>
          <a:off x="540496" y="2565911"/>
          <a:ext cx="8162385" cy="1931848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3540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083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5016">
                <a:tc>
                  <a:txBody>
                    <a:bodyPr/>
                    <a:lstStyle>
                      <a:lvl1pPr defTabSz="684213" eaLnBrk="0" hangingPunct="0">
                        <a:spcBef>
                          <a:spcPts val="600"/>
                        </a:spcBef>
                        <a:defRPr sz="13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 defTabSz="684213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4213" defTabSz="684213" eaLnBrk="0" hangingPunct="0">
                        <a:spcBef>
                          <a:spcPct val="15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027113" defTabSz="684213" eaLnBrk="0" hangingPunct="0">
                        <a:spcBef>
                          <a:spcPct val="5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70013" defTabSz="684213" eaLnBrk="0" hangingPunct="0"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827213" indent="1588" defTabSz="684213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84413" indent="1588" defTabSz="684213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741613" indent="1588" defTabSz="684213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98813" indent="1588" defTabSz="684213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6842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Failure mode</a:t>
                      </a:r>
                    </a:p>
                  </a:txBody>
                  <a:tcPr marL="91457" marR="91457"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684213" eaLnBrk="0" hangingPunct="0">
                        <a:spcBef>
                          <a:spcPts val="600"/>
                        </a:spcBef>
                        <a:defRPr sz="13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 defTabSz="684213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4213" defTabSz="684213" eaLnBrk="0" hangingPunct="0">
                        <a:spcBef>
                          <a:spcPct val="15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027113" defTabSz="684213" eaLnBrk="0" hangingPunct="0">
                        <a:spcBef>
                          <a:spcPct val="5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70013" defTabSz="684213" eaLnBrk="0" hangingPunct="0"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827213" indent="1588" defTabSz="684213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84413" indent="1588" defTabSz="684213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741613" indent="1588" defTabSz="684213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98813" indent="1588" defTabSz="684213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6842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Possible prevention</a:t>
                      </a:r>
                    </a:p>
                  </a:txBody>
                  <a:tcPr marL="91457" marR="91457"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354">
                <a:tc>
                  <a:txBody>
                    <a:bodyPr/>
                    <a:lstStyle/>
                    <a:p>
                      <a:pPr marL="0" marR="0" lvl="0" indent="0" algn="l" defTabSz="6842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en-US" sz="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Motor Coil Shorted/Open</a:t>
                      </a:r>
                    </a:p>
                  </a:txBody>
                  <a:tcPr marL="91457" marR="91457"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42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en-US" sz="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Monitor Current through FET , Shut off Power </a:t>
                      </a:r>
                    </a:p>
                  </a:txBody>
                  <a:tcPr marL="91457" marR="91457"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354">
                <a:tc>
                  <a:txBody>
                    <a:bodyPr/>
                    <a:lstStyle/>
                    <a:p>
                      <a:pPr marL="0" marR="0" lvl="0" indent="0" algn="l" defTabSz="6842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en-US" sz="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FET Short/Open/Damaged </a:t>
                      </a:r>
                      <a:endParaRPr kumimoji="0" lang="en-US" altLang="en-US" sz="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91457" marR="91457"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42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en-US" sz="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Monitor Current through FET, Monitor Gate-Source, Shut off Power  </a:t>
                      </a:r>
                    </a:p>
                  </a:txBody>
                  <a:tcPr marL="91457" marR="91457"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354">
                <a:tc>
                  <a:txBody>
                    <a:bodyPr/>
                    <a:lstStyle/>
                    <a:p>
                      <a:pPr marL="0" marR="0" lvl="0" indent="0" algn="l" defTabSz="6842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Motor Driver Damaged </a:t>
                      </a:r>
                      <a:endParaRPr kumimoji="0" lang="en-US" alt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marL="91457" marR="91457"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42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en-US" sz="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Monitor Internal signals, Implement Self Test, Disallow operation    </a:t>
                      </a:r>
                    </a:p>
                  </a:txBody>
                  <a:tcPr marL="91457" marR="91457"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354">
                <a:tc>
                  <a:txBody>
                    <a:bodyPr/>
                    <a:lstStyle/>
                    <a:p>
                      <a:pPr marL="0" marR="0" lvl="0" indent="0" algn="l" defTabSz="6842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MCU Failure </a:t>
                      </a:r>
                      <a:endParaRPr kumimoji="0" lang="en-US" alt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marL="91457" marR="91457"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42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en-US" sz="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Watchdog on Motor driver or PMIC , Reset MCU if WD fails</a:t>
                      </a:r>
                    </a:p>
                  </a:txBody>
                  <a:tcPr marL="91457" marR="91457"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354">
                <a:tc>
                  <a:txBody>
                    <a:bodyPr/>
                    <a:lstStyle/>
                    <a:p>
                      <a:pPr marL="0" marR="0" lvl="0" indent="0" algn="l" defTabSz="6842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PMIC  failure </a:t>
                      </a:r>
                      <a:endParaRPr kumimoji="0" lang="en-US" alt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marL="91457" marR="91457"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42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en-US" sz="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Watchdog on Motor Driver. Reset MCU if MCU Browns Out </a:t>
                      </a:r>
                    </a:p>
                  </a:txBody>
                  <a:tcPr marL="91457" marR="91457"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354">
                <a:tc>
                  <a:txBody>
                    <a:bodyPr/>
                    <a:lstStyle/>
                    <a:p>
                      <a:pPr marL="0" marR="0" lvl="0" indent="0" algn="l" defTabSz="6842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Incorrect IC configuration </a:t>
                      </a:r>
                      <a:endParaRPr kumimoji="0" lang="en-US" alt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marL="91457" marR="91457"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42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en-US" sz="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Checksum on configuration setups</a:t>
                      </a:r>
                    </a:p>
                  </a:txBody>
                  <a:tcPr marL="91457" marR="91457"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3354">
                <a:tc>
                  <a:txBody>
                    <a:bodyPr/>
                    <a:lstStyle/>
                    <a:p>
                      <a:pPr marL="0" marR="0" lvl="0" indent="0" algn="l" defTabSz="6842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MCU Brownout </a:t>
                      </a:r>
                      <a:endParaRPr kumimoji="0" lang="en-US" alt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marL="91457" marR="91457"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42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Monitor PMIC supply independently, Reset MCU for brownout  </a:t>
                      </a:r>
                    </a:p>
                  </a:txBody>
                  <a:tcPr marL="91457" marR="91457"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3354">
                <a:tc>
                  <a:txBody>
                    <a:bodyPr/>
                    <a:lstStyle/>
                    <a:p>
                      <a:pPr marL="0" marR="0" lvl="0" indent="0" algn="l" defTabSz="6842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Motor Driver Logic Incorrect </a:t>
                      </a:r>
                      <a:endParaRPr kumimoji="0" lang="en-US" alt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marL="91457" marR="91457"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42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en-US" sz="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Monitor Gate driver logic voltages, Self test of Gate driver </a:t>
                      </a:r>
                    </a:p>
                  </a:txBody>
                  <a:tcPr marL="91457" marR="91457"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20" y="2878258"/>
            <a:ext cx="679508" cy="189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469" y="3073838"/>
            <a:ext cx="679508" cy="189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718" y="3506327"/>
            <a:ext cx="644749" cy="148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572" y="3898782"/>
            <a:ext cx="622233" cy="185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718" y="3692908"/>
            <a:ext cx="514536" cy="166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6562" y="3294741"/>
            <a:ext cx="576272" cy="15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44" y="3294741"/>
            <a:ext cx="536471" cy="164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996" y="4111510"/>
            <a:ext cx="536471" cy="164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743" y="4315480"/>
            <a:ext cx="576272" cy="15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862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Overcurrent protection</a:t>
            </a:r>
          </a:p>
        </p:txBody>
      </p:sp>
      <p:sp>
        <p:nvSpPr>
          <p:cNvPr id="6148" name="Rectangle 2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fld id="{07B5736C-021E-4EDA-A2F9-FF199D20DBA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800" dirty="0"/>
              <a:t>Overcurrent/short circuit fault</a:t>
            </a:r>
          </a:p>
        </p:txBody>
      </p:sp>
      <p:sp>
        <p:nvSpPr>
          <p:cNvPr id="43" name="Content Placeholder 2"/>
          <p:cNvSpPr>
            <a:spLocks noGrp="1"/>
          </p:cNvSpPr>
          <p:nvPr>
            <p:ph idx="4294967295"/>
          </p:nvPr>
        </p:nvSpPr>
        <p:spPr>
          <a:xfrm>
            <a:off x="6152369" y="4216400"/>
            <a:ext cx="2991631" cy="498475"/>
          </a:xfrm>
          <a:ln>
            <a:noFill/>
            <a:prstDash val="dash"/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/>
              <a:t>Short circuit happens at t</a:t>
            </a:r>
            <a:r>
              <a:rPr lang="en-US" sz="1600" b="1" baseline="-25000" dirty="0"/>
              <a:t>1</a:t>
            </a:r>
          </a:p>
        </p:txBody>
      </p:sp>
      <p:sp>
        <p:nvSpPr>
          <p:cNvPr id="3" name="Rectangle 2"/>
          <p:cNvSpPr/>
          <p:nvPr/>
        </p:nvSpPr>
        <p:spPr>
          <a:xfrm>
            <a:off x="1738067" y="1137006"/>
            <a:ext cx="3829200" cy="3290638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rgbClr val="FFFFFF">
                <a:lumMod val="65000"/>
              </a:srgbClr>
            </a:solidFill>
            <a:prstDash val="solid"/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txBody>
          <a:bodyPr lIns="76173" tIns="38088" rIns="76173" bIns="38088" rtlCol="0" anchor="ctr"/>
          <a:lstStyle/>
          <a:p>
            <a:pPr marL="0" marR="0" lvl="0" indent="0" algn="ctr" defTabSz="4541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152369" y="1086279"/>
            <a:ext cx="2573368" cy="3044955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rgbClr val="FFFFFF">
                <a:lumMod val="65000"/>
              </a:srgbClr>
            </a:solidFill>
            <a:prstDash val="solid"/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txBody>
          <a:bodyPr lIns="76173" tIns="38088" rIns="76173" bIns="38088" rtlCol="0" anchor="ctr"/>
          <a:lstStyle/>
          <a:p>
            <a:pPr marL="0" marR="0" lvl="0" indent="0" algn="ctr" defTabSz="4541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2275687" y="1227890"/>
          <a:ext cx="2932589" cy="31648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Visio" r:id="rId4" imgW="2524165" imgH="2724124" progId="Visio.Drawing.15">
                  <p:embed/>
                </p:oleObj>
              </mc:Choice>
              <mc:Fallback>
                <p:oleObj name="Visio" r:id="rId4" imgW="2524165" imgH="2724124" progId="Visio.Drawing.15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5687" y="1227890"/>
                        <a:ext cx="2932589" cy="31648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3083730" y="1121796"/>
            <a:ext cx="289158" cy="3041445"/>
          </a:xfrm>
          <a:prstGeom prst="rect">
            <a:avLst/>
          </a:pr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2956568" y="1234064"/>
            <a:ext cx="619917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3054993" y="1234065"/>
            <a:ext cx="0" cy="2021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708449" y="1238610"/>
            <a:ext cx="40719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800" b="1" dirty="0"/>
              <a:t>Δ</a:t>
            </a:r>
            <a:r>
              <a:rPr lang="en-US" sz="800" b="1" dirty="0"/>
              <a:t>V</a:t>
            </a:r>
            <a:r>
              <a:rPr lang="en-US" sz="800" b="1" baseline="-25000" dirty="0"/>
              <a:t>gs</a:t>
            </a:r>
          </a:p>
        </p:txBody>
      </p:sp>
      <p:pic>
        <p:nvPicPr>
          <p:cNvPr id="28" name="Picture 27"/>
          <p:cNvPicPr/>
          <p:nvPr/>
        </p:nvPicPr>
        <p:blipFill>
          <a:blip r:embed="rId6"/>
          <a:stretch>
            <a:fillRect/>
          </a:stretch>
        </p:blipFill>
        <p:spPr>
          <a:xfrm>
            <a:off x="6242208" y="1346686"/>
            <a:ext cx="2269276" cy="2611375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4344892" y="1274861"/>
            <a:ext cx="104775" cy="2892521"/>
          </a:xfrm>
          <a:prstGeom prst="rect">
            <a:avLst/>
          </a:pr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4449667" y="2288845"/>
            <a:ext cx="619917" cy="0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4759625" y="2288846"/>
            <a:ext cx="0" cy="280770"/>
          </a:xfrm>
          <a:prstGeom prst="line">
            <a:avLst/>
          </a:prstGeom>
          <a:ln>
            <a:solidFill>
              <a:srgbClr val="0000FF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786205" y="2280436"/>
            <a:ext cx="5916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>
                <a:solidFill>
                  <a:srgbClr val="0000FF"/>
                </a:solidFill>
              </a:rPr>
              <a:t>Δ</a:t>
            </a:r>
            <a:r>
              <a:rPr lang="en-US" sz="1200" b="1" dirty="0">
                <a:solidFill>
                  <a:srgbClr val="0000FF"/>
                </a:solidFill>
              </a:rPr>
              <a:t>V</a:t>
            </a:r>
            <a:r>
              <a:rPr lang="en-US" sz="1200" b="1" baseline="-25000" dirty="0">
                <a:solidFill>
                  <a:srgbClr val="0000FF"/>
                </a:solidFill>
              </a:rPr>
              <a:t>ds</a:t>
            </a: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707" y="1947402"/>
            <a:ext cx="2254724" cy="1785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Freeform 10"/>
          <p:cNvSpPr/>
          <p:nvPr/>
        </p:nvSpPr>
        <p:spPr>
          <a:xfrm flipV="1">
            <a:off x="605018" y="2889570"/>
            <a:ext cx="2147954" cy="907524"/>
          </a:xfrm>
          <a:custGeom>
            <a:avLst/>
            <a:gdLst>
              <a:gd name="connsiteX0" fmla="*/ 1083365 w 1083365"/>
              <a:gd name="connsiteY0" fmla="*/ 0 h 208721"/>
              <a:gd name="connsiteX1" fmla="*/ 0 w 1083365"/>
              <a:gd name="connsiteY1" fmla="*/ 208721 h 208721"/>
              <a:gd name="connsiteX2" fmla="*/ 0 w 1083365"/>
              <a:gd name="connsiteY2" fmla="*/ 208721 h 208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3365" h="208721">
                <a:moveTo>
                  <a:pt x="1083365" y="0"/>
                </a:moveTo>
                <a:lnTo>
                  <a:pt x="0" y="208721"/>
                </a:lnTo>
                <a:lnTo>
                  <a:pt x="0" y="208721"/>
                </a:lnTo>
              </a:path>
            </a:pathLst>
          </a:custGeom>
          <a:noFill/>
          <a:ln w="19050">
            <a:solidFill>
              <a:srgbClr val="92D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Freeform 39"/>
          <p:cNvSpPr/>
          <p:nvPr/>
        </p:nvSpPr>
        <p:spPr>
          <a:xfrm flipV="1">
            <a:off x="3228309" y="1515618"/>
            <a:ext cx="3998637" cy="86536"/>
          </a:xfrm>
          <a:custGeom>
            <a:avLst/>
            <a:gdLst>
              <a:gd name="connsiteX0" fmla="*/ 1083365 w 1083365"/>
              <a:gd name="connsiteY0" fmla="*/ 0 h 208721"/>
              <a:gd name="connsiteX1" fmla="*/ 0 w 1083365"/>
              <a:gd name="connsiteY1" fmla="*/ 208721 h 208721"/>
              <a:gd name="connsiteX2" fmla="*/ 0 w 1083365"/>
              <a:gd name="connsiteY2" fmla="*/ 208721 h 208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3365" h="208721">
                <a:moveTo>
                  <a:pt x="1083365" y="0"/>
                </a:moveTo>
                <a:lnTo>
                  <a:pt x="0" y="208721"/>
                </a:lnTo>
                <a:lnTo>
                  <a:pt x="0" y="208721"/>
                </a:lnTo>
              </a:path>
            </a:pathLst>
          </a:custGeom>
          <a:noFill/>
          <a:ln w="1905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Down Arrow 13"/>
          <p:cNvSpPr/>
          <p:nvPr/>
        </p:nvSpPr>
        <p:spPr>
          <a:xfrm>
            <a:off x="7226946" y="1354408"/>
            <a:ext cx="158129" cy="1185364"/>
          </a:xfrm>
          <a:prstGeom prst="downArrow">
            <a:avLst/>
          </a:prstGeom>
          <a:solidFill>
            <a:srgbClr val="FF0000">
              <a:alpha val="45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Explosion 1 14"/>
          <p:cNvSpPr/>
          <p:nvPr/>
        </p:nvSpPr>
        <p:spPr>
          <a:xfrm>
            <a:off x="7385075" y="1830479"/>
            <a:ext cx="343760" cy="330009"/>
          </a:xfrm>
          <a:prstGeom prst="irregularSeal1">
            <a:avLst/>
          </a:prstGeom>
          <a:solidFill>
            <a:srgbClr val="FF0000">
              <a:alpha val="45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Freeform 43"/>
          <p:cNvSpPr/>
          <p:nvPr/>
        </p:nvSpPr>
        <p:spPr>
          <a:xfrm flipV="1">
            <a:off x="1224934" y="2492882"/>
            <a:ext cx="2147954" cy="850450"/>
          </a:xfrm>
          <a:custGeom>
            <a:avLst/>
            <a:gdLst>
              <a:gd name="connsiteX0" fmla="*/ 1083365 w 1083365"/>
              <a:gd name="connsiteY0" fmla="*/ 0 h 208721"/>
              <a:gd name="connsiteX1" fmla="*/ 0 w 1083365"/>
              <a:gd name="connsiteY1" fmla="*/ 208721 h 208721"/>
              <a:gd name="connsiteX2" fmla="*/ 0 w 1083365"/>
              <a:gd name="connsiteY2" fmla="*/ 208721 h 208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3365" h="208721">
                <a:moveTo>
                  <a:pt x="1083365" y="0"/>
                </a:moveTo>
                <a:lnTo>
                  <a:pt x="0" y="208721"/>
                </a:lnTo>
                <a:lnTo>
                  <a:pt x="0" y="208721"/>
                </a:lnTo>
              </a:path>
            </a:pathLst>
          </a:custGeom>
          <a:noFill/>
          <a:ln w="19050">
            <a:solidFill>
              <a:srgbClr val="92D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040385F3-7E6E-A646-B8C4-4F488C8DD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7633" y="4812471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00"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089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617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4268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2357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04467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285362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666253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047146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B5736C-021E-4EDA-A2F9-FF199D20DBA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294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0" grpId="0" animBg="1"/>
      <p:bldP spid="14" grpId="0" animBg="1"/>
      <p:bldP spid="15" grpId="0" animBg="1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97804" y="1141867"/>
            <a:ext cx="3797548" cy="3519974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rgbClr val="FFFFFF">
                <a:lumMod val="65000"/>
              </a:srgbClr>
            </a:solidFill>
            <a:prstDash val="solid"/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txBody>
          <a:bodyPr lIns="76173" tIns="38088" rIns="76173" bIns="38088" rtlCol="0" anchor="ctr"/>
          <a:lstStyle/>
          <a:p>
            <a:pPr marL="0" marR="0" lvl="0" indent="0" algn="ctr" defTabSz="4541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44" y="2886446"/>
            <a:ext cx="2341452" cy="185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74" y="1141867"/>
            <a:ext cx="2254724" cy="1785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Overcurrent/short circuit fault mechanism: </a:t>
            </a:r>
            <a:r>
              <a:rPr lang="en-US" sz="2800" dirty="0">
                <a:solidFill>
                  <a:schemeClr val="tx1"/>
                </a:solidFill>
              </a:rPr>
              <a:t>thermal limitation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8" name="Content Placeholder 2"/>
          <p:cNvSpPr>
            <a:spLocks noGrp="1"/>
          </p:cNvSpPr>
          <p:nvPr>
            <p:ph idx="4294967295"/>
          </p:nvPr>
        </p:nvSpPr>
        <p:spPr>
          <a:xfrm>
            <a:off x="4589463" y="1160463"/>
            <a:ext cx="4554537" cy="2951162"/>
          </a:xfrm>
          <a:ln>
            <a:noFill/>
            <a:prstDash val="dash"/>
          </a:ln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1400" b="1" i="1" dirty="0"/>
              <a:t>IGBT self-limits the current increase with lower saturation current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200" dirty="0"/>
              <a:t>Shape transient from saturation region to active region, collector current is limited to a constant value in active region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400" b="1" i="1" dirty="0"/>
              <a:t>SiC MOSFET has large linear region with high saturation current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200" dirty="0"/>
              <a:t>In the case of SiC, I</a:t>
            </a:r>
            <a:r>
              <a:rPr lang="en-US" sz="1200" baseline="-25000" dirty="0"/>
              <a:t>d</a:t>
            </a:r>
            <a:r>
              <a:rPr lang="en-US" sz="1200" dirty="0"/>
              <a:t> continues to increase with increase in V</a:t>
            </a:r>
            <a:r>
              <a:rPr lang="en-US" sz="1200" baseline="-25000" dirty="0"/>
              <a:t>ds</a:t>
            </a:r>
            <a:r>
              <a:rPr lang="en-US" sz="1200" dirty="0"/>
              <a:t>, eventually resulting in faster breakdown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400" b="1" i="1" dirty="0"/>
              <a:t>For same rated current &amp; voltage, IGBT reaches active region for significantly lower V</a:t>
            </a:r>
            <a:r>
              <a:rPr lang="en-US" sz="1400" b="1" i="1" baseline="-25000" dirty="0"/>
              <a:t>CE</a:t>
            </a:r>
            <a:r>
              <a:rPr lang="en-US" sz="1400" b="1" i="1" dirty="0"/>
              <a:t> as compared to SiC MOSFET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4824" y="1160978"/>
            <a:ext cx="612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</a:rPr>
              <a:t>IGBT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67876" y="3047117"/>
            <a:ext cx="12811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</a:rPr>
              <a:t>SiC MOSFET</a:t>
            </a:r>
          </a:p>
        </p:txBody>
      </p:sp>
      <p:sp>
        <p:nvSpPr>
          <p:cNvPr id="9" name="Rectangle 24">
            <a:extLst>
              <a:ext uri="{FF2B5EF4-FFF2-40B4-BE49-F238E27FC236}">
                <a16:creationId xmlns:a16="http://schemas.microsoft.com/office/drawing/2014/main" id="{ED15B652-FBAF-1949-A0C7-380F97526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7633" y="4812471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00"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089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7617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14268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52357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904467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285362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666253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047146" algn="l" defTabSz="7617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B5736C-021E-4EDA-A2F9-FF199D20DBA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1995061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Custom 1">
      <a:dk1>
        <a:srgbClr val="000000"/>
      </a:dk1>
      <a:lt1>
        <a:srgbClr val="FFFFFF"/>
      </a:lt1>
      <a:dk2>
        <a:srgbClr val="DE0000"/>
      </a:dk2>
      <a:lt2>
        <a:srgbClr val="808080"/>
      </a:lt2>
      <a:accent1>
        <a:srgbClr val="DE0000"/>
      </a:accent1>
      <a:accent2>
        <a:srgbClr val="A4A4A4"/>
      </a:accent2>
      <a:accent3>
        <a:srgbClr val="117788"/>
      </a:accent3>
      <a:accent4>
        <a:srgbClr val="404040"/>
      </a:accent4>
      <a:accent5>
        <a:srgbClr val="4ABED4"/>
      </a:accent5>
      <a:accent6>
        <a:srgbClr val="7F7F7F"/>
      </a:accent6>
      <a:hlink>
        <a:srgbClr val="DE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2879</TotalTime>
  <Words>3386</Words>
  <Application>Microsoft Office PowerPoint</Application>
  <PresentationFormat>On-screen Show (16:9)</PresentationFormat>
  <Paragraphs>807</Paragraphs>
  <Slides>39</Slides>
  <Notes>34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9" baseType="lpstr">
      <vt:lpstr>ＭＳ Ｐゴシック</vt:lpstr>
      <vt:lpstr>Arial</vt:lpstr>
      <vt:lpstr>Arial</vt:lpstr>
      <vt:lpstr>Calibri</vt:lpstr>
      <vt:lpstr>Cambria Math</vt:lpstr>
      <vt:lpstr>Symbol</vt:lpstr>
      <vt:lpstr>Wingdings</vt:lpstr>
      <vt:lpstr>FinalPowerpoint</vt:lpstr>
      <vt:lpstr>Visio</vt:lpstr>
      <vt:lpstr>Equation</vt:lpstr>
      <vt:lpstr>PowerPoint Presentation</vt:lpstr>
      <vt:lpstr>What will I get out of this session?</vt:lpstr>
      <vt:lpstr>Power transistor application positioning</vt:lpstr>
      <vt:lpstr>SiC MOSFET advantages over Si IGBT: conduction</vt:lpstr>
      <vt:lpstr>SiC MOSFET advantages over Si IGBT: switching</vt:lpstr>
      <vt:lpstr>Traction motor: system failure mitigation</vt:lpstr>
      <vt:lpstr>Overcurrent protection</vt:lpstr>
      <vt:lpstr>Overcurrent/short circuit fault</vt:lpstr>
      <vt:lpstr>Overcurrent/short circuit fault mechanism: thermal limitation</vt:lpstr>
      <vt:lpstr>Overcurrent/short circuit fault mechanism: thermal limitation</vt:lpstr>
      <vt:lpstr>Overcurrent/short circuit protection method: DESAT</vt:lpstr>
      <vt:lpstr>Overcurrent/short circuit protection method: SenseFET / current mirror</vt:lpstr>
      <vt:lpstr>Overcurrent/short circuit protection method: shunt resistor</vt:lpstr>
      <vt:lpstr>Overcurrent/short circuit safe turn-off: avalanche limitation</vt:lpstr>
      <vt:lpstr>SiC MOSFET protection: soft turn-off (STO) &amp; 2L turn-off </vt:lpstr>
      <vt:lpstr>DESAT Timing </vt:lpstr>
      <vt:lpstr>Short-circuit protection: hardware validation</vt:lpstr>
      <vt:lpstr>SC protection response time</vt:lpstr>
      <vt:lpstr>DESAT with Safe Shutdown: 2LTO</vt:lpstr>
      <vt:lpstr>DESAT Response with Safe Shutdown: STO</vt:lpstr>
      <vt:lpstr>SiC with UCC21750: Soft turn-off, VDC=800 V</vt:lpstr>
      <vt:lpstr>SiC with UCC21750: Soft turn-off, VDC=800 V</vt:lpstr>
      <vt:lpstr>DESAT using OC</vt:lpstr>
      <vt:lpstr>Short circuit protection for SiC MOSFETs: with or without soft turn-off</vt:lpstr>
      <vt:lpstr>OC pin waveform</vt:lpstr>
      <vt:lpstr>Additional protection features</vt:lpstr>
      <vt:lpstr>Over and undervoltage lockout: adjustability</vt:lpstr>
      <vt:lpstr>VCE clamp: flexibility, protection</vt:lpstr>
      <vt:lpstr>Gate voltage monitoring: flexibility, protection</vt:lpstr>
      <vt:lpstr>Motor controller interface: flexibility, protection</vt:lpstr>
      <vt:lpstr>Active Miller Clamp</vt:lpstr>
      <vt:lpstr>Active Miller Clamping</vt:lpstr>
      <vt:lpstr>6-channel ADC: accuracy, integration, low noise</vt:lpstr>
      <vt:lpstr>6-channel ADC: use cases</vt:lpstr>
      <vt:lpstr>6-channel ADC: sampling modes</vt:lpstr>
      <vt:lpstr>Power Switch VGTH Monitor: System Reliability</vt:lpstr>
      <vt:lpstr>Built-in self-test (BIST): enhanced reliability</vt:lpstr>
      <vt:lpstr>Other diagnostics and protection: reliability and flexibility</vt:lpstr>
      <vt:lpstr>PowerPoint Presentation</vt:lpstr>
    </vt:vector>
  </TitlesOfParts>
  <Company>Texas Instruments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k-drews@ti.com</dc:creator>
  <cp:lastModifiedBy>Speziale, Marisa</cp:lastModifiedBy>
  <cp:revision>142</cp:revision>
  <dcterms:created xsi:type="dcterms:W3CDTF">2007-12-19T20:51:45Z</dcterms:created>
  <dcterms:modified xsi:type="dcterms:W3CDTF">2021-03-23T21:24:46Z</dcterms:modified>
</cp:coreProperties>
</file>