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4"/>
    <p:sldMasterId id="2147483761" r:id="rId5"/>
    <p:sldMasterId id="2147483794" r:id="rId6"/>
  </p:sldMasterIdLst>
  <p:notesMasterIdLst>
    <p:notesMasterId r:id="rId40"/>
  </p:notesMasterIdLst>
  <p:handoutMasterIdLst>
    <p:handoutMasterId r:id="rId41"/>
  </p:handoutMasterIdLst>
  <p:sldIdLst>
    <p:sldId id="2795" r:id="rId7"/>
    <p:sldId id="263" r:id="rId8"/>
    <p:sldId id="2798" r:id="rId9"/>
    <p:sldId id="335" r:id="rId10"/>
    <p:sldId id="391" r:id="rId11"/>
    <p:sldId id="1788" r:id="rId12"/>
    <p:sldId id="260" r:id="rId13"/>
    <p:sldId id="2799" r:id="rId14"/>
    <p:sldId id="657" r:id="rId15"/>
    <p:sldId id="2786" r:id="rId16"/>
    <p:sldId id="275" r:id="rId17"/>
    <p:sldId id="664" r:id="rId18"/>
    <p:sldId id="284" r:id="rId19"/>
    <p:sldId id="339" r:id="rId20"/>
    <p:sldId id="415" r:id="rId21"/>
    <p:sldId id="2800" r:id="rId22"/>
    <p:sldId id="287" r:id="rId23"/>
    <p:sldId id="286" r:id="rId24"/>
    <p:sldId id="289" r:id="rId25"/>
    <p:sldId id="346" r:id="rId26"/>
    <p:sldId id="288" r:id="rId27"/>
    <p:sldId id="2794" r:id="rId28"/>
    <p:sldId id="2801" r:id="rId29"/>
    <p:sldId id="266" r:id="rId30"/>
    <p:sldId id="267" r:id="rId31"/>
    <p:sldId id="1715" r:id="rId32"/>
    <p:sldId id="268" r:id="rId33"/>
    <p:sldId id="269" r:id="rId34"/>
    <p:sldId id="2787" r:id="rId35"/>
    <p:sldId id="272" r:id="rId36"/>
    <p:sldId id="283" r:id="rId37"/>
    <p:sldId id="2792" r:id="rId38"/>
    <p:sldId id="352" r:id="rId39"/>
  </p:sldIdLst>
  <p:sldSz cx="18288000" cy="10287000"/>
  <p:notesSz cx="9296400" cy="14770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6179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5235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28536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304714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3808934" algn="l" defTabSz="152358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4570724" algn="l" defTabSz="152358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5332506" algn="l" defTabSz="152358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6094292" algn="l" defTabSz="152358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57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4652">
          <p15:clr>
            <a:srgbClr val="A4A3A4"/>
          </p15:clr>
        </p15:guide>
        <p15:guide id="2" pos="292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hopkins@ti.com" initials="a" lastIdx="7" clrIdx="0">
    <p:extLst>
      <p:ext uri="{19B8F6BF-5375-455C-9EA6-DF929625EA0E}">
        <p15:presenceInfo xmlns:p15="http://schemas.microsoft.com/office/powerpoint/2012/main" userId="ahopkins@ti.co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7788"/>
    <a:srgbClr val="F6F6F6"/>
    <a:srgbClr val="AAAAAA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30" autoAdjust="0"/>
    <p:restoredTop sz="92487" autoAdjust="0"/>
  </p:normalViewPr>
  <p:slideViewPr>
    <p:cSldViewPr snapToGrid="0">
      <p:cViewPr varScale="1">
        <p:scale>
          <a:sx n="69" d="100"/>
          <a:sy n="69" d="100"/>
        </p:scale>
        <p:origin x="942" y="48"/>
      </p:cViewPr>
      <p:guideLst>
        <p:guide orient="horz" pos="3240"/>
        <p:guide pos="57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-2850" y="-96"/>
      </p:cViewPr>
      <p:guideLst>
        <p:guide orient="horz" pos="4652"/>
        <p:guide pos="292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commentAuthors" Target="commentAuthor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presProps" Target="presProp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tableStyles" Target="tableStyles.xml"/><Relationship Id="rId20" Type="http://schemas.openxmlformats.org/officeDocument/2006/relationships/slide" Target="slides/slide14.xml"/><Relationship Id="rId41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326D31-E046-4DBA-9C3C-109F57D5328B}" type="doc">
      <dgm:prSet loTypeId="urn:microsoft.com/office/officeart/2005/8/layout/list1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EDEEFC1B-B3F2-46A0-8F35-873B5E18124F}">
      <dgm:prSet phldrT="[Text]"/>
      <dgm:spPr/>
      <dgm:t>
        <a:bodyPr/>
        <a:lstStyle/>
        <a:p>
          <a:r>
            <a:rPr lang="en-US" b="1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Bluetooth® LE + Wi-Fi Coexistence</a:t>
          </a:r>
          <a:endParaRPr lang="en-US" dirty="0"/>
        </a:p>
      </dgm:t>
    </dgm:pt>
    <dgm:pt modelId="{6D3A2E15-A4D9-46D2-B075-8271D5D85EAD}" type="parTrans" cxnId="{70442990-74A3-4AD7-BC0B-418297BC541D}">
      <dgm:prSet/>
      <dgm:spPr/>
      <dgm:t>
        <a:bodyPr/>
        <a:lstStyle/>
        <a:p>
          <a:endParaRPr lang="en-US"/>
        </a:p>
      </dgm:t>
    </dgm:pt>
    <dgm:pt modelId="{31FC3F8B-2FFE-41FE-973E-E8137A0C8DD5}" type="sibTrans" cxnId="{70442990-74A3-4AD7-BC0B-418297BC541D}">
      <dgm:prSet/>
      <dgm:spPr/>
      <dgm:t>
        <a:bodyPr/>
        <a:lstStyle/>
        <a:p>
          <a:endParaRPr lang="en-US"/>
        </a:p>
      </dgm:t>
    </dgm:pt>
    <dgm:pt modelId="{2C37A542-7603-42B8-B97C-2FB71B058659}">
      <dgm:prSet phldrT="[Text]"/>
      <dgm:spPr/>
      <dgm:t>
        <a:bodyPr/>
        <a:lstStyle/>
        <a:p>
          <a:r>
            <a:rPr lang="en-US" dirty="0"/>
            <a:t>3-wire Co-ex interface (conformance to Broadcom Wi-Fi® standards), 1-wire SimpleLink™ Co-ex interface</a:t>
          </a:r>
        </a:p>
      </dgm:t>
    </dgm:pt>
    <dgm:pt modelId="{00F90CFA-4A48-4183-B183-CE0FF85FCB2C}" type="parTrans" cxnId="{CA85136E-C6E9-4637-B488-7D2B05DCFD6D}">
      <dgm:prSet/>
      <dgm:spPr/>
      <dgm:t>
        <a:bodyPr/>
        <a:lstStyle/>
        <a:p>
          <a:endParaRPr lang="en-US"/>
        </a:p>
      </dgm:t>
    </dgm:pt>
    <dgm:pt modelId="{3579F39C-D578-4BCB-9D4C-C44C986F6C0D}" type="sibTrans" cxnId="{CA85136E-C6E9-4637-B488-7D2B05DCFD6D}">
      <dgm:prSet/>
      <dgm:spPr/>
      <dgm:t>
        <a:bodyPr/>
        <a:lstStyle/>
        <a:p>
          <a:endParaRPr lang="en-US"/>
        </a:p>
      </dgm:t>
    </dgm:pt>
    <dgm:pt modelId="{04CBD707-28B1-4B74-A123-9ED2E1693139}">
      <dgm:prSet phldrT="[Text]"/>
      <dgm:spPr/>
      <dgm:t>
        <a:bodyPr/>
        <a:lstStyle/>
        <a:p>
          <a:r>
            <a:rPr lang="en-US" b="1" dirty="0" err="1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SysConfig</a:t>
          </a:r>
          <a:r>
            <a:rPr lang="en-US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 GATT Builder</a:t>
          </a:r>
          <a:endParaRPr lang="en-US" b="1" dirty="0"/>
        </a:p>
      </dgm:t>
    </dgm:pt>
    <dgm:pt modelId="{715288B9-3B95-43DD-8DB7-38836F35AB68}" type="parTrans" cxnId="{F89ACBC9-BC47-42E3-B919-1D07C00FAB6D}">
      <dgm:prSet/>
      <dgm:spPr/>
      <dgm:t>
        <a:bodyPr/>
        <a:lstStyle/>
        <a:p>
          <a:endParaRPr lang="en-US"/>
        </a:p>
      </dgm:t>
    </dgm:pt>
    <dgm:pt modelId="{0C6EEB00-9715-40CC-8EC0-6C795F47330E}" type="sibTrans" cxnId="{F89ACBC9-BC47-42E3-B919-1D07C00FAB6D}">
      <dgm:prSet/>
      <dgm:spPr/>
      <dgm:t>
        <a:bodyPr/>
        <a:lstStyle/>
        <a:p>
          <a:endParaRPr lang="en-US"/>
        </a:p>
      </dgm:t>
    </dgm:pt>
    <dgm:pt modelId="{E5589A4E-916D-417A-9954-FCAFA4F83245}">
      <dgm:prSet phldrT="[Text]"/>
      <dgm:spPr/>
      <dgm:t>
        <a:bodyPr/>
        <a:lstStyle/>
        <a:p>
          <a:r>
            <a:rPr lang="en-US" dirty="0"/>
            <a:t>Simplify creation and configuration of Bluetooth® LE Profiles</a:t>
          </a:r>
        </a:p>
      </dgm:t>
    </dgm:pt>
    <dgm:pt modelId="{B38A5472-D9E9-46C1-B00D-5E83CCFE0853}" type="parTrans" cxnId="{DA13B335-1CD2-4D1E-B1D9-4B8D66267D7C}">
      <dgm:prSet/>
      <dgm:spPr/>
      <dgm:t>
        <a:bodyPr/>
        <a:lstStyle/>
        <a:p>
          <a:endParaRPr lang="en-US"/>
        </a:p>
      </dgm:t>
    </dgm:pt>
    <dgm:pt modelId="{8EADCD8A-6CB9-47BE-90C2-3186077868D4}" type="sibTrans" cxnId="{DA13B335-1CD2-4D1E-B1D9-4B8D66267D7C}">
      <dgm:prSet/>
      <dgm:spPr/>
      <dgm:t>
        <a:bodyPr/>
        <a:lstStyle/>
        <a:p>
          <a:endParaRPr lang="en-US"/>
        </a:p>
      </dgm:t>
    </dgm:pt>
    <dgm:pt modelId="{30ACF7CA-A6A7-4B3C-8868-EB879D9C4815}">
      <dgm:prSet/>
      <dgm:spPr/>
      <dgm:t>
        <a:bodyPr/>
        <a:lstStyle/>
        <a:p>
          <a:r>
            <a:rPr lang="en-US" b="1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Secure OAD – On-Chip, Off-Chip</a:t>
          </a:r>
          <a:endParaRPr lang="en-US" b="1" dirty="0"/>
        </a:p>
      </dgm:t>
    </dgm:pt>
    <dgm:pt modelId="{376C3365-36B6-42A7-8C27-84AFC3D719CE}" type="parTrans" cxnId="{631D1DBB-3E5D-4034-9D33-C5AD3694748C}">
      <dgm:prSet/>
      <dgm:spPr/>
      <dgm:t>
        <a:bodyPr/>
        <a:lstStyle/>
        <a:p>
          <a:endParaRPr lang="en-US"/>
        </a:p>
      </dgm:t>
    </dgm:pt>
    <dgm:pt modelId="{74C176C2-F8DF-44A6-A1B0-86AC4B1C83B7}" type="sibTrans" cxnId="{631D1DBB-3E5D-4034-9D33-C5AD3694748C}">
      <dgm:prSet/>
      <dgm:spPr/>
      <dgm:t>
        <a:bodyPr/>
        <a:lstStyle/>
        <a:p>
          <a:endParaRPr lang="en-US"/>
        </a:p>
      </dgm:t>
    </dgm:pt>
    <dgm:pt modelId="{51497E31-F267-4164-B175-946C6C9AC9E8}">
      <dgm:prSet/>
      <dgm:spPr/>
      <dgm:t>
        <a:bodyPr/>
        <a:lstStyle/>
        <a:p>
          <a:r>
            <a:rPr lang="en-US" dirty="0"/>
            <a:t>Authenticate an image using ECDSA before installing and executing</a:t>
          </a:r>
        </a:p>
      </dgm:t>
    </dgm:pt>
    <dgm:pt modelId="{93376616-F7D3-42D4-BC19-9FB42EAF9C40}" type="parTrans" cxnId="{46B7589A-1EEF-4535-875E-EC9BA05B952A}">
      <dgm:prSet/>
      <dgm:spPr/>
      <dgm:t>
        <a:bodyPr/>
        <a:lstStyle/>
        <a:p>
          <a:endParaRPr lang="en-US"/>
        </a:p>
      </dgm:t>
    </dgm:pt>
    <dgm:pt modelId="{E0AC36B4-8469-4B25-AACB-B4ECABDF76AA}" type="sibTrans" cxnId="{46B7589A-1EEF-4535-875E-EC9BA05B952A}">
      <dgm:prSet/>
      <dgm:spPr/>
      <dgm:t>
        <a:bodyPr/>
        <a:lstStyle/>
        <a:p>
          <a:endParaRPr lang="en-US"/>
        </a:p>
      </dgm:t>
    </dgm:pt>
    <dgm:pt modelId="{DD300B91-4746-4AA5-851D-BBA19FBD560B}">
      <dgm:prSet phldrT="[Text]"/>
      <dgm:spPr/>
      <dgm:t>
        <a:bodyPr/>
        <a:lstStyle/>
        <a:p>
          <a:r>
            <a:rPr lang="en-US" b="1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Bluetooth® LE  2Msym/s and Long Range PHY</a:t>
          </a:r>
          <a:endParaRPr lang="en-US" dirty="0"/>
        </a:p>
      </dgm:t>
    </dgm:pt>
    <dgm:pt modelId="{7DE0F72E-E1B3-44BF-B54A-227B8C12575A}" type="parTrans" cxnId="{7A752874-0949-4AF7-A284-E6BAFB57B6C7}">
      <dgm:prSet/>
      <dgm:spPr/>
      <dgm:t>
        <a:bodyPr/>
        <a:lstStyle/>
        <a:p>
          <a:endParaRPr lang="en-US"/>
        </a:p>
      </dgm:t>
    </dgm:pt>
    <dgm:pt modelId="{C128EAE3-2D70-44F8-B725-A53E31693A98}" type="sibTrans" cxnId="{7A752874-0949-4AF7-A284-E6BAFB57B6C7}">
      <dgm:prSet/>
      <dgm:spPr/>
      <dgm:t>
        <a:bodyPr/>
        <a:lstStyle/>
        <a:p>
          <a:endParaRPr lang="en-US"/>
        </a:p>
      </dgm:t>
    </dgm:pt>
    <dgm:pt modelId="{2C51012C-E2E3-4EDF-86BC-8BC44C1E4E5C}">
      <dgm:prSet phldrT="[Text]"/>
      <dgm:spPr/>
      <dgm:t>
        <a:bodyPr/>
        <a:lstStyle/>
        <a:p>
          <a:r>
            <a:rPr lang="en-US" dirty="0"/>
            <a:t>Bluetooth 5.1 PHYs for 2Msym/s and Long Range</a:t>
          </a:r>
        </a:p>
      </dgm:t>
    </dgm:pt>
    <dgm:pt modelId="{3200B7D8-1E70-4BAE-956E-2A3ACC6E76E2}" type="parTrans" cxnId="{14A5140C-567C-4F64-8470-BA577E9AFC3A}">
      <dgm:prSet/>
      <dgm:spPr/>
      <dgm:t>
        <a:bodyPr/>
        <a:lstStyle/>
        <a:p>
          <a:endParaRPr lang="en-US"/>
        </a:p>
      </dgm:t>
    </dgm:pt>
    <dgm:pt modelId="{BC5A1B17-CAEA-48D6-82EA-BD48B619A976}" type="sibTrans" cxnId="{14A5140C-567C-4F64-8470-BA577E9AFC3A}">
      <dgm:prSet/>
      <dgm:spPr/>
      <dgm:t>
        <a:bodyPr/>
        <a:lstStyle/>
        <a:p>
          <a:endParaRPr lang="en-US"/>
        </a:p>
      </dgm:t>
    </dgm:pt>
    <dgm:pt modelId="{B802EE0A-57CB-4682-A890-5AA4C68F3527}" type="pres">
      <dgm:prSet presAssocID="{C3326D31-E046-4DBA-9C3C-109F57D5328B}" presName="linear" presStyleCnt="0">
        <dgm:presLayoutVars>
          <dgm:dir/>
          <dgm:animLvl val="lvl"/>
          <dgm:resizeHandles val="exact"/>
        </dgm:presLayoutVars>
      </dgm:prSet>
      <dgm:spPr/>
    </dgm:pt>
    <dgm:pt modelId="{EB0D56D2-2454-4319-B99C-3F7013631F3C}" type="pres">
      <dgm:prSet presAssocID="{DD300B91-4746-4AA5-851D-BBA19FBD560B}" presName="parentLin" presStyleCnt="0"/>
      <dgm:spPr/>
    </dgm:pt>
    <dgm:pt modelId="{27A290CA-0D83-4B16-AB52-207C31500A91}" type="pres">
      <dgm:prSet presAssocID="{DD300B91-4746-4AA5-851D-BBA19FBD560B}" presName="parentLeftMargin" presStyleLbl="node1" presStyleIdx="0" presStyleCnt="4"/>
      <dgm:spPr/>
    </dgm:pt>
    <dgm:pt modelId="{E341C7E6-F59B-4E43-8700-A49ADF970358}" type="pres">
      <dgm:prSet presAssocID="{DD300B91-4746-4AA5-851D-BBA19FBD560B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7F46F87A-B27D-4778-8BF8-377FBAB34476}" type="pres">
      <dgm:prSet presAssocID="{DD300B91-4746-4AA5-851D-BBA19FBD560B}" presName="negativeSpace" presStyleCnt="0"/>
      <dgm:spPr/>
    </dgm:pt>
    <dgm:pt modelId="{831D33C4-1BED-4762-A3ED-0E16EDA96A08}" type="pres">
      <dgm:prSet presAssocID="{DD300B91-4746-4AA5-851D-BBA19FBD560B}" presName="childText" presStyleLbl="conFgAcc1" presStyleIdx="0" presStyleCnt="4">
        <dgm:presLayoutVars>
          <dgm:bulletEnabled val="1"/>
        </dgm:presLayoutVars>
      </dgm:prSet>
      <dgm:spPr/>
    </dgm:pt>
    <dgm:pt modelId="{A389FA34-B7C4-420B-BF05-6D1AD1B12DC2}" type="pres">
      <dgm:prSet presAssocID="{C128EAE3-2D70-44F8-B725-A53E31693A98}" presName="spaceBetweenRectangles" presStyleCnt="0"/>
      <dgm:spPr/>
    </dgm:pt>
    <dgm:pt modelId="{31C2A896-1438-473F-954D-9736788E30F0}" type="pres">
      <dgm:prSet presAssocID="{EDEEFC1B-B3F2-46A0-8F35-873B5E18124F}" presName="parentLin" presStyleCnt="0"/>
      <dgm:spPr/>
    </dgm:pt>
    <dgm:pt modelId="{15B6A5AB-E608-486B-86A6-FE4E4C34AF15}" type="pres">
      <dgm:prSet presAssocID="{EDEEFC1B-B3F2-46A0-8F35-873B5E18124F}" presName="parentLeftMargin" presStyleLbl="node1" presStyleIdx="0" presStyleCnt="4"/>
      <dgm:spPr/>
    </dgm:pt>
    <dgm:pt modelId="{E73DF268-62DB-4308-8767-7DC4B7CB099E}" type="pres">
      <dgm:prSet presAssocID="{EDEEFC1B-B3F2-46A0-8F35-873B5E18124F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5DA93788-0635-4DAE-A9CF-5C931641082E}" type="pres">
      <dgm:prSet presAssocID="{EDEEFC1B-B3F2-46A0-8F35-873B5E18124F}" presName="negativeSpace" presStyleCnt="0"/>
      <dgm:spPr/>
    </dgm:pt>
    <dgm:pt modelId="{AB5DA93F-B54F-42EF-AC87-CDD4CC8F4F69}" type="pres">
      <dgm:prSet presAssocID="{EDEEFC1B-B3F2-46A0-8F35-873B5E18124F}" presName="childText" presStyleLbl="conFgAcc1" presStyleIdx="1" presStyleCnt="4">
        <dgm:presLayoutVars>
          <dgm:bulletEnabled val="1"/>
        </dgm:presLayoutVars>
      </dgm:prSet>
      <dgm:spPr/>
    </dgm:pt>
    <dgm:pt modelId="{A7205595-56C4-432E-8314-B128B3DF346B}" type="pres">
      <dgm:prSet presAssocID="{31FC3F8B-2FFE-41FE-973E-E8137A0C8DD5}" presName="spaceBetweenRectangles" presStyleCnt="0"/>
      <dgm:spPr/>
    </dgm:pt>
    <dgm:pt modelId="{09F992C6-E413-45E9-80DD-348CF2E1FC38}" type="pres">
      <dgm:prSet presAssocID="{30ACF7CA-A6A7-4B3C-8868-EB879D9C4815}" presName="parentLin" presStyleCnt="0"/>
      <dgm:spPr/>
    </dgm:pt>
    <dgm:pt modelId="{E7CD1DF7-B96A-4EFC-8C51-51DEC85E6EC3}" type="pres">
      <dgm:prSet presAssocID="{30ACF7CA-A6A7-4B3C-8868-EB879D9C4815}" presName="parentLeftMargin" presStyleLbl="node1" presStyleIdx="1" presStyleCnt="4"/>
      <dgm:spPr/>
    </dgm:pt>
    <dgm:pt modelId="{556F3FC8-F9CE-4589-9079-891CF4F13393}" type="pres">
      <dgm:prSet presAssocID="{30ACF7CA-A6A7-4B3C-8868-EB879D9C4815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6835AEFC-121B-426F-9516-A04D2B3AF53E}" type="pres">
      <dgm:prSet presAssocID="{30ACF7CA-A6A7-4B3C-8868-EB879D9C4815}" presName="negativeSpace" presStyleCnt="0"/>
      <dgm:spPr/>
    </dgm:pt>
    <dgm:pt modelId="{2F520BEC-FADE-41CF-B4D5-FDD0768A570C}" type="pres">
      <dgm:prSet presAssocID="{30ACF7CA-A6A7-4B3C-8868-EB879D9C4815}" presName="childText" presStyleLbl="conFgAcc1" presStyleIdx="2" presStyleCnt="4">
        <dgm:presLayoutVars>
          <dgm:bulletEnabled val="1"/>
        </dgm:presLayoutVars>
      </dgm:prSet>
      <dgm:spPr/>
    </dgm:pt>
    <dgm:pt modelId="{B0D7BE09-BC77-4BE4-8525-1D39106C0C63}" type="pres">
      <dgm:prSet presAssocID="{74C176C2-F8DF-44A6-A1B0-86AC4B1C83B7}" presName="spaceBetweenRectangles" presStyleCnt="0"/>
      <dgm:spPr/>
    </dgm:pt>
    <dgm:pt modelId="{93761855-1674-483E-BB21-3A37D39A802B}" type="pres">
      <dgm:prSet presAssocID="{04CBD707-28B1-4B74-A123-9ED2E1693139}" presName="parentLin" presStyleCnt="0"/>
      <dgm:spPr/>
    </dgm:pt>
    <dgm:pt modelId="{D7044736-FCFD-42B1-94C6-1C909C95D4A2}" type="pres">
      <dgm:prSet presAssocID="{04CBD707-28B1-4B74-A123-9ED2E1693139}" presName="parentLeftMargin" presStyleLbl="node1" presStyleIdx="2" presStyleCnt="4"/>
      <dgm:spPr/>
    </dgm:pt>
    <dgm:pt modelId="{D565C9C3-6C04-446D-8F27-79C07340C74F}" type="pres">
      <dgm:prSet presAssocID="{04CBD707-28B1-4B74-A123-9ED2E1693139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381BF28F-A4CA-4844-9B5E-0687F6CE8D0B}" type="pres">
      <dgm:prSet presAssocID="{04CBD707-28B1-4B74-A123-9ED2E1693139}" presName="negativeSpace" presStyleCnt="0"/>
      <dgm:spPr/>
    </dgm:pt>
    <dgm:pt modelId="{5493C9A2-0AAC-4B8B-8FCF-26F3BB48B787}" type="pres">
      <dgm:prSet presAssocID="{04CBD707-28B1-4B74-A123-9ED2E169313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14A5140C-567C-4F64-8470-BA577E9AFC3A}" srcId="{DD300B91-4746-4AA5-851D-BBA19FBD560B}" destId="{2C51012C-E2E3-4EDF-86BC-8BC44C1E4E5C}" srcOrd="0" destOrd="0" parTransId="{3200B7D8-1E70-4BAE-956E-2A3ACC6E76E2}" sibTransId="{BC5A1B17-CAEA-48D6-82EA-BD48B619A976}"/>
    <dgm:cxn modelId="{53D2842B-747D-4371-9EB6-860DB787817E}" type="presOf" srcId="{DD300B91-4746-4AA5-851D-BBA19FBD560B}" destId="{E341C7E6-F59B-4E43-8700-A49ADF970358}" srcOrd="1" destOrd="0" presId="urn:microsoft.com/office/officeart/2005/8/layout/list1"/>
    <dgm:cxn modelId="{DA13B335-1CD2-4D1E-B1D9-4B8D66267D7C}" srcId="{04CBD707-28B1-4B74-A123-9ED2E1693139}" destId="{E5589A4E-916D-417A-9954-FCAFA4F83245}" srcOrd="0" destOrd="0" parTransId="{B38A5472-D9E9-46C1-B00D-5E83CCFE0853}" sibTransId="{8EADCD8A-6CB9-47BE-90C2-3186077868D4}"/>
    <dgm:cxn modelId="{BAACBE60-0A7E-4000-A676-FBF45CB3496D}" type="presOf" srcId="{E5589A4E-916D-417A-9954-FCAFA4F83245}" destId="{5493C9A2-0AAC-4B8B-8FCF-26F3BB48B787}" srcOrd="0" destOrd="0" presId="urn:microsoft.com/office/officeart/2005/8/layout/list1"/>
    <dgm:cxn modelId="{CA85136E-C6E9-4637-B488-7D2B05DCFD6D}" srcId="{EDEEFC1B-B3F2-46A0-8F35-873B5E18124F}" destId="{2C37A542-7603-42B8-B97C-2FB71B058659}" srcOrd="0" destOrd="0" parTransId="{00F90CFA-4A48-4183-B183-CE0FF85FCB2C}" sibTransId="{3579F39C-D578-4BCB-9D4C-C44C986F6C0D}"/>
    <dgm:cxn modelId="{EDA6AD72-593B-4F6C-B761-04FA3AA764F9}" type="presOf" srcId="{EDEEFC1B-B3F2-46A0-8F35-873B5E18124F}" destId="{E73DF268-62DB-4308-8767-7DC4B7CB099E}" srcOrd="1" destOrd="0" presId="urn:microsoft.com/office/officeart/2005/8/layout/list1"/>
    <dgm:cxn modelId="{7A752874-0949-4AF7-A284-E6BAFB57B6C7}" srcId="{C3326D31-E046-4DBA-9C3C-109F57D5328B}" destId="{DD300B91-4746-4AA5-851D-BBA19FBD560B}" srcOrd="0" destOrd="0" parTransId="{7DE0F72E-E1B3-44BF-B54A-227B8C12575A}" sibTransId="{C128EAE3-2D70-44F8-B725-A53E31693A98}"/>
    <dgm:cxn modelId="{9B9FFD59-DA8C-44C5-90C6-32B1F99F7094}" type="presOf" srcId="{DD300B91-4746-4AA5-851D-BBA19FBD560B}" destId="{27A290CA-0D83-4B16-AB52-207C31500A91}" srcOrd="0" destOrd="0" presId="urn:microsoft.com/office/officeart/2005/8/layout/list1"/>
    <dgm:cxn modelId="{8484A784-D6EA-40F9-AB06-08C926909A0D}" type="presOf" srcId="{2C51012C-E2E3-4EDF-86BC-8BC44C1E4E5C}" destId="{831D33C4-1BED-4762-A3ED-0E16EDA96A08}" srcOrd="0" destOrd="0" presId="urn:microsoft.com/office/officeart/2005/8/layout/list1"/>
    <dgm:cxn modelId="{34A0ED84-B291-4FA5-B5FE-E34C9D2FF264}" type="presOf" srcId="{04CBD707-28B1-4B74-A123-9ED2E1693139}" destId="{D565C9C3-6C04-446D-8F27-79C07340C74F}" srcOrd="1" destOrd="0" presId="urn:microsoft.com/office/officeart/2005/8/layout/list1"/>
    <dgm:cxn modelId="{70442990-74A3-4AD7-BC0B-418297BC541D}" srcId="{C3326D31-E046-4DBA-9C3C-109F57D5328B}" destId="{EDEEFC1B-B3F2-46A0-8F35-873B5E18124F}" srcOrd="1" destOrd="0" parTransId="{6D3A2E15-A4D9-46D2-B075-8271D5D85EAD}" sibTransId="{31FC3F8B-2FFE-41FE-973E-E8137A0C8DD5}"/>
    <dgm:cxn modelId="{46B7589A-1EEF-4535-875E-EC9BA05B952A}" srcId="{30ACF7CA-A6A7-4B3C-8868-EB879D9C4815}" destId="{51497E31-F267-4164-B175-946C6C9AC9E8}" srcOrd="0" destOrd="0" parTransId="{93376616-F7D3-42D4-BC19-9FB42EAF9C40}" sibTransId="{E0AC36B4-8469-4B25-AACB-B4ECABDF76AA}"/>
    <dgm:cxn modelId="{94CDB5AC-83E9-4225-8B5B-33D7648729EA}" type="presOf" srcId="{30ACF7CA-A6A7-4B3C-8868-EB879D9C4815}" destId="{E7CD1DF7-B96A-4EFC-8C51-51DEC85E6EC3}" srcOrd="0" destOrd="0" presId="urn:microsoft.com/office/officeart/2005/8/layout/list1"/>
    <dgm:cxn modelId="{6C4EAEB1-B1E3-4EFD-BCA5-69CDD09D131E}" type="presOf" srcId="{2C37A542-7603-42B8-B97C-2FB71B058659}" destId="{AB5DA93F-B54F-42EF-AC87-CDD4CC8F4F69}" srcOrd="0" destOrd="0" presId="urn:microsoft.com/office/officeart/2005/8/layout/list1"/>
    <dgm:cxn modelId="{631D1DBB-3E5D-4034-9D33-C5AD3694748C}" srcId="{C3326D31-E046-4DBA-9C3C-109F57D5328B}" destId="{30ACF7CA-A6A7-4B3C-8868-EB879D9C4815}" srcOrd="2" destOrd="0" parTransId="{376C3365-36B6-42A7-8C27-84AFC3D719CE}" sibTransId="{74C176C2-F8DF-44A6-A1B0-86AC4B1C83B7}"/>
    <dgm:cxn modelId="{F89ACBC9-BC47-42E3-B919-1D07C00FAB6D}" srcId="{C3326D31-E046-4DBA-9C3C-109F57D5328B}" destId="{04CBD707-28B1-4B74-A123-9ED2E1693139}" srcOrd="3" destOrd="0" parTransId="{715288B9-3B95-43DD-8DB7-38836F35AB68}" sibTransId="{0C6EEB00-9715-40CC-8EC0-6C795F47330E}"/>
    <dgm:cxn modelId="{C1A06ACF-EFBA-4744-850A-D0ADF7A6A7E8}" type="presOf" srcId="{04CBD707-28B1-4B74-A123-9ED2E1693139}" destId="{D7044736-FCFD-42B1-94C6-1C909C95D4A2}" srcOrd="0" destOrd="0" presId="urn:microsoft.com/office/officeart/2005/8/layout/list1"/>
    <dgm:cxn modelId="{D741BBD8-A578-4FD0-8D74-2A6CE71CBE2F}" type="presOf" srcId="{30ACF7CA-A6A7-4B3C-8868-EB879D9C4815}" destId="{556F3FC8-F9CE-4589-9079-891CF4F13393}" srcOrd="1" destOrd="0" presId="urn:microsoft.com/office/officeart/2005/8/layout/list1"/>
    <dgm:cxn modelId="{FA9759E0-4D13-4333-90EA-507F3B266BE8}" type="presOf" srcId="{C3326D31-E046-4DBA-9C3C-109F57D5328B}" destId="{B802EE0A-57CB-4682-A890-5AA4C68F3527}" srcOrd="0" destOrd="0" presId="urn:microsoft.com/office/officeart/2005/8/layout/list1"/>
    <dgm:cxn modelId="{3A2C95ED-4EA0-473D-90FD-A5BAA7210A6B}" type="presOf" srcId="{51497E31-F267-4164-B175-946C6C9AC9E8}" destId="{2F520BEC-FADE-41CF-B4D5-FDD0768A570C}" srcOrd="0" destOrd="0" presId="urn:microsoft.com/office/officeart/2005/8/layout/list1"/>
    <dgm:cxn modelId="{24208BF7-C808-44ED-8CB9-CE1C88D56CE5}" type="presOf" srcId="{EDEEFC1B-B3F2-46A0-8F35-873B5E18124F}" destId="{15B6A5AB-E608-486B-86A6-FE4E4C34AF15}" srcOrd="0" destOrd="0" presId="urn:microsoft.com/office/officeart/2005/8/layout/list1"/>
    <dgm:cxn modelId="{F073CBD1-8742-4049-BDCF-37E2A9FA16FD}" type="presParOf" srcId="{B802EE0A-57CB-4682-A890-5AA4C68F3527}" destId="{EB0D56D2-2454-4319-B99C-3F7013631F3C}" srcOrd="0" destOrd="0" presId="urn:microsoft.com/office/officeart/2005/8/layout/list1"/>
    <dgm:cxn modelId="{6157D5F4-B0D9-4602-8B6F-D3C61046B12D}" type="presParOf" srcId="{EB0D56D2-2454-4319-B99C-3F7013631F3C}" destId="{27A290CA-0D83-4B16-AB52-207C31500A91}" srcOrd="0" destOrd="0" presId="urn:microsoft.com/office/officeart/2005/8/layout/list1"/>
    <dgm:cxn modelId="{C62F5118-D9B0-4A73-A04A-BF980D18B004}" type="presParOf" srcId="{EB0D56D2-2454-4319-B99C-3F7013631F3C}" destId="{E341C7E6-F59B-4E43-8700-A49ADF970358}" srcOrd="1" destOrd="0" presId="urn:microsoft.com/office/officeart/2005/8/layout/list1"/>
    <dgm:cxn modelId="{C034EE29-362D-4905-9AB5-76AC68EDD206}" type="presParOf" srcId="{B802EE0A-57CB-4682-A890-5AA4C68F3527}" destId="{7F46F87A-B27D-4778-8BF8-377FBAB34476}" srcOrd="1" destOrd="0" presId="urn:microsoft.com/office/officeart/2005/8/layout/list1"/>
    <dgm:cxn modelId="{AA778C5A-7387-4661-B542-67F85434DE3A}" type="presParOf" srcId="{B802EE0A-57CB-4682-A890-5AA4C68F3527}" destId="{831D33C4-1BED-4762-A3ED-0E16EDA96A08}" srcOrd="2" destOrd="0" presId="urn:microsoft.com/office/officeart/2005/8/layout/list1"/>
    <dgm:cxn modelId="{DC3F4F70-3F27-4FBD-A770-BBA1896D6802}" type="presParOf" srcId="{B802EE0A-57CB-4682-A890-5AA4C68F3527}" destId="{A389FA34-B7C4-420B-BF05-6D1AD1B12DC2}" srcOrd="3" destOrd="0" presId="urn:microsoft.com/office/officeart/2005/8/layout/list1"/>
    <dgm:cxn modelId="{89DC2391-49F6-4152-A6A0-14DC209B68D7}" type="presParOf" srcId="{B802EE0A-57CB-4682-A890-5AA4C68F3527}" destId="{31C2A896-1438-473F-954D-9736788E30F0}" srcOrd="4" destOrd="0" presId="urn:microsoft.com/office/officeart/2005/8/layout/list1"/>
    <dgm:cxn modelId="{46203746-75EF-435B-8208-CBB15F8931AB}" type="presParOf" srcId="{31C2A896-1438-473F-954D-9736788E30F0}" destId="{15B6A5AB-E608-486B-86A6-FE4E4C34AF15}" srcOrd="0" destOrd="0" presId="urn:microsoft.com/office/officeart/2005/8/layout/list1"/>
    <dgm:cxn modelId="{0126D683-AC8F-40B8-ABCE-BD59CDA2A74A}" type="presParOf" srcId="{31C2A896-1438-473F-954D-9736788E30F0}" destId="{E73DF268-62DB-4308-8767-7DC4B7CB099E}" srcOrd="1" destOrd="0" presId="urn:microsoft.com/office/officeart/2005/8/layout/list1"/>
    <dgm:cxn modelId="{A4547154-E8F6-46CE-A773-E77B01917DF0}" type="presParOf" srcId="{B802EE0A-57CB-4682-A890-5AA4C68F3527}" destId="{5DA93788-0635-4DAE-A9CF-5C931641082E}" srcOrd="5" destOrd="0" presId="urn:microsoft.com/office/officeart/2005/8/layout/list1"/>
    <dgm:cxn modelId="{8532C189-7706-47C9-A831-5C7788CDCD2E}" type="presParOf" srcId="{B802EE0A-57CB-4682-A890-5AA4C68F3527}" destId="{AB5DA93F-B54F-42EF-AC87-CDD4CC8F4F69}" srcOrd="6" destOrd="0" presId="urn:microsoft.com/office/officeart/2005/8/layout/list1"/>
    <dgm:cxn modelId="{F622A32F-D10B-4BAB-9611-9F09881A74DA}" type="presParOf" srcId="{B802EE0A-57CB-4682-A890-5AA4C68F3527}" destId="{A7205595-56C4-432E-8314-B128B3DF346B}" srcOrd="7" destOrd="0" presId="urn:microsoft.com/office/officeart/2005/8/layout/list1"/>
    <dgm:cxn modelId="{E993BD41-BCC4-45D8-9361-A32AB30CA819}" type="presParOf" srcId="{B802EE0A-57CB-4682-A890-5AA4C68F3527}" destId="{09F992C6-E413-45E9-80DD-348CF2E1FC38}" srcOrd="8" destOrd="0" presId="urn:microsoft.com/office/officeart/2005/8/layout/list1"/>
    <dgm:cxn modelId="{8C5D1615-806E-47E9-B2CA-FCCC12B30348}" type="presParOf" srcId="{09F992C6-E413-45E9-80DD-348CF2E1FC38}" destId="{E7CD1DF7-B96A-4EFC-8C51-51DEC85E6EC3}" srcOrd="0" destOrd="0" presId="urn:microsoft.com/office/officeart/2005/8/layout/list1"/>
    <dgm:cxn modelId="{C43C0716-7BD1-4573-98BE-C60E9C940580}" type="presParOf" srcId="{09F992C6-E413-45E9-80DD-348CF2E1FC38}" destId="{556F3FC8-F9CE-4589-9079-891CF4F13393}" srcOrd="1" destOrd="0" presId="urn:microsoft.com/office/officeart/2005/8/layout/list1"/>
    <dgm:cxn modelId="{98AB7965-D1A4-4401-9742-043C9F89F828}" type="presParOf" srcId="{B802EE0A-57CB-4682-A890-5AA4C68F3527}" destId="{6835AEFC-121B-426F-9516-A04D2B3AF53E}" srcOrd="9" destOrd="0" presId="urn:microsoft.com/office/officeart/2005/8/layout/list1"/>
    <dgm:cxn modelId="{283CD812-575F-4347-9C55-D915CC13885E}" type="presParOf" srcId="{B802EE0A-57CB-4682-A890-5AA4C68F3527}" destId="{2F520BEC-FADE-41CF-B4D5-FDD0768A570C}" srcOrd="10" destOrd="0" presId="urn:microsoft.com/office/officeart/2005/8/layout/list1"/>
    <dgm:cxn modelId="{9EC1BB16-4513-43C0-B74F-DCBD378A054A}" type="presParOf" srcId="{B802EE0A-57CB-4682-A890-5AA4C68F3527}" destId="{B0D7BE09-BC77-4BE4-8525-1D39106C0C63}" srcOrd="11" destOrd="0" presId="urn:microsoft.com/office/officeart/2005/8/layout/list1"/>
    <dgm:cxn modelId="{6C09BEFC-7AA0-4102-8931-EEC74169FB9E}" type="presParOf" srcId="{B802EE0A-57CB-4682-A890-5AA4C68F3527}" destId="{93761855-1674-483E-BB21-3A37D39A802B}" srcOrd="12" destOrd="0" presId="urn:microsoft.com/office/officeart/2005/8/layout/list1"/>
    <dgm:cxn modelId="{5F103CC5-1F40-4349-BAB2-BDEA71B3F7F7}" type="presParOf" srcId="{93761855-1674-483E-BB21-3A37D39A802B}" destId="{D7044736-FCFD-42B1-94C6-1C909C95D4A2}" srcOrd="0" destOrd="0" presId="urn:microsoft.com/office/officeart/2005/8/layout/list1"/>
    <dgm:cxn modelId="{FB919E37-5A72-4A07-8478-F61EF2733FB3}" type="presParOf" srcId="{93761855-1674-483E-BB21-3A37D39A802B}" destId="{D565C9C3-6C04-446D-8F27-79C07340C74F}" srcOrd="1" destOrd="0" presId="urn:microsoft.com/office/officeart/2005/8/layout/list1"/>
    <dgm:cxn modelId="{4A687DD6-DBC3-427E-97C3-957E3BF1050C}" type="presParOf" srcId="{B802EE0A-57CB-4682-A890-5AA4C68F3527}" destId="{381BF28F-A4CA-4844-9B5E-0687F6CE8D0B}" srcOrd="13" destOrd="0" presId="urn:microsoft.com/office/officeart/2005/8/layout/list1"/>
    <dgm:cxn modelId="{29A748F1-5861-4F9B-BB26-C2F9C075DA52}" type="presParOf" srcId="{B802EE0A-57CB-4682-A890-5AA4C68F3527}" destId="{5493C9A2-0AAC-4B8B-8FCF-26F3BB48B78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1D33C4-1BED-4762-A3ED-0E16EDA96A08}">
      <dsp:nvSpPr>
        <dsp:cNvPr id="0" name=""/>
        <dsp:cNvSpPr/>
      </dsp:nvSpPr>
      <dsp:spPr>
        <a:xfrm>
          <a:off x="0" y="432153"/>
          <a:ext cx="16935450" cy="12103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4379" tIns="604012" rIns="1314379" bIns="206248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900" kern="1200" dirty="0"/>
            <a:t>Bluetooth 5.1 PHYs for 2Msym/s and Long Range</a:t>
          </a:r>
        </a:p>
      </dsp:txBody>
      <dsp:txXfrm>
        <a:off x="0" y="432153"/>
        <a:ext cx="16935450" cy="1210387"/>
      </dsp:txXfrm>
    </dsp:sp>
    <dsp:sp modelId="{E341C7E6-F59B-4E43-8700-A49ADF970358}">
      <dsp:nvSpPr>
        <dsp:cNvPr id="0" name=""/>
        <dsp:cNvSpPr/>
      </dsp:nvSpPr>
      <dsp:spPr>
        <a:xfrm>
          <a:off x="846772" y="4113"/>
          <a:ext cx="11854815" cy="8560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8084" tIns="0" rIns="448084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Bluetooth® LE  2Msym/s and Long Range PHY</a:t>
          </a:r>
          <a:endParaRPr lang="en-US" sz="2900" kern="1200" dirty="0"/>
        </a:p>
      </dsp:txBody>
      <dsp:txXfrm>
        <a:off x="888562" y="45903"/>
        <a:ext cx="11771235" cy="772500"/>
      </dsp:txXfrm>
    </dsp:sp>
    <dsp:sp modelId="{AB5DA93F-B54F-42EF-AC87-CDD4CC8F4F69}">
      <dsp:nvSpPr>
        <dsp:cNvPr id="0" name=""/>
        <dsp:cNvSpPr/>
      </dsp:nvSpPr>
      <dsp:spPr>
        <a:xfrm>
          <a:off x="0" y="2227180"/>
          <a:ext cx="16935450" cy="15986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4379" tIns="604012" rIns="1314379" bIns="206248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900" kern="1200" dirty="0"/>
            <a:t>3-wire Co-ex interface (conformance to Broadcom Wi-Fi® standards), 1-wire SimpleLink™ Co-ex interface</a:t>
          </a:r>
        </a:p>
      </dsp:txBody>
      <dsp:txXfrm>
        <a:off x="0" y="2227180"/>
        <a:ext cx="16935450" cy="1598625"/>
      </dsp:txXfrm>
    </dsp:sp>
    <dsp:sp modelId="{E73DF268-62DB-4308-8767-7DC4B7CB099E}">
      <dsp:nvSpPr>
        <dsp:cNvPr id="0" name=""/>
        <dsp:cNvSpPr/>
      </dsp:nvSpPr>
      <dsp:spPr>
        <a:xfrm>
          <a:off x="846772" y="1799140"/>
          <a:ext cx="11854815" cy="8560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8084" tIns="0" rIns="448084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Bluetooth® LE + Wi-Fi Coexistence</a:t>
          </a:r>
          <a:endParaRPr lang="en-US" sz="2900" kern="1200" dirty="0"/>
        </a:p>
      </dsp:txBody>
      <dsp:txXfrm>
        <a:off x="888562" y="1840930"/>
        <a:ext cx="11771235" cy="772500"/>
      </dsp:txXfrm>
    </dsp:sp>
    <dsp:sp modelId="{2F520BEC-FADE-41CF-B4D5-FDD0768A570C}">
      <dsp:nvSpPr>
        <dsp:cNvPr id="0" name=""/>
        <dsp:cNvSpPr/>
      </dsp:nvSpPr>
      <dsp:spPr>
        <a:xfrm>
          <a:off x="0" y="4410445"/>
          <a:ext cx="16935450" cy="12103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4379" tIns="604012" rIns="1314379" bIns="206248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900" kern="1200" dirty="0"/>
            <a:t>Authenticate an image using ECDSA before installing and executing</a:t>
          </a:r>
        </a:p>
      </dsp:txBody>
      <dsp:txXfrm>
        <a:off x="0" y="4410445"/>
        <a:ext cx="16935450" cy="1210387"/>
      </dsp:txXfrm>
    </dsp:sp>
    <dsp:sp modelId="{556F3FC8-F9CE-4589-9079-891CF4F13393}">
      <dsp:nvSpPr>
        <dsp:cNvPr id="0" name=""/>
        <dsp:cNvSpPr/>
      </dsp:nvSpPr>
      <dsp:spPr>
        <a:xfrm>
          <a:off x="846772" y="3982405"/>
          <a:ext cx="11854815" cy="8560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8084" tIns="0" rIns="448084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Secure OAD – On-Chip, Off-Chip</a:t>
          </a:r>
          <a:endParaRPr lang="en-US" sz="2900" b="1" kern="1200" dirty="0"/>
        </a:p>
      </dsp:txBody>
      <dsp:txXfrm>
        <a:off x="888562" y="4024195"/>
        <a:ext cx="11771235" cy="772500"/>
      </dsp:txXfrm>
    </dsp:sp>
    <dsp:sp modelId="{5493C9A2-0AAC-4B8B-8FCF-26F3BB48B787}">
      <dsp:nvSpPr>
        <dsp:cNvPr id="0" name=""/>
        <dsp:cNvSpPr/>
      </dsp:nvSpPr>
      <dsp:spPr>
        <a:xfrm>
          <a:off x="0" y="6205473"/>
          <a:ext cx="16935450" cy="12103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4379" tIns="604012" rIns="1314379" bIns="206248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900" kern="1200" dirty="0"/>
            <a:t>Simplify creation and configuration of Bluetooth® LE Profiles</a:t>
          </a:r>
        </a:p>
      </dsp:txBody>
      <dsp:txXfrm>
        <a:off x="0" y="6205473"/>
        <a:ext cx="16935450" cy="1210387"/>
      </dsp:txXfrm>
    </dsp:sp>
    <dsp:sp modelId="{D565C9C3-6C04-446D-8F27-79C07340C74F}">
      <dsp:nvSpPr>
        <dsp:cNvPr id="0" name=""/>
        <dsp:cNvSpPr/>
      </dsp:nvSpPr>
      <dsp:spPr>
        <a:xfrm>
          <a:off x="846772" y="5777433"/>
          <a:ext cx="11854815" cy="8560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8084" tIns="0" rIns="448084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 dirty="0" err="1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SysConfig</a:t>
          </a:r>
          <a:r>
            <a:rPr lang="en-US" sz="2900" b="1" kern="1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 GATT Builder</a:t>
          </a:r>
          <a:endParaRPr lang="en-US" sz="2900" b="1" kern="1200" dirty="0"/>
        </a:p>
      </dsp:txBody>
      <dsp:txXfrm>
        <a:off x="888562" y="5819223"/>
        <a:ext cx="11771235" cy="772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4027944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6329" y="2"/>
            <a:ext cx="4027943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t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14030071"/>
            <a:ext cx="4027944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b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6329" y="14030071"/>
            <a:ext cx="4027943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b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fld id="{8D56EAE8-38CB-4EE5-8A34-F5F49B68F2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007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4027944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6329" y="2"/>
            <a:ext cx="4027943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t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274638" y="1108075"/>
            <a:ext cx="9845676" cy="55387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854" y="7016308"/>
            <a:ext cx="7436693" cy="6645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14030071"/>
            <a:ext cx="4027944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b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6329" y="14030071"/>
            <a:ext cx="4027943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b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fld id="{BED2394B-E06C-4DC9-BCC2-551C3DED9A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0354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761790" algn="l" rtl="0" eaLnBrk="0" fontAlgn="base" hangingPunct="0">
      <a:spcBef>
        <a:spcPct val="3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1523580" algn="l" rtl="0" eaLnBrk="0" fontAlgn="base" hangingPunct="0">
      <a:spcBef>
        <a:spcPct val="3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2285366" algn="l" rtl="0" eaLnBrk="0" fontAlgn="base" hangingPunct="0">
      <a:spcBef>
        <a:spcPct val="3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3047146" algn="l" rtl="0" eaLnBrk="0" fontAlgn="base" hangingPunct="0">
      <a:spcBef>
        <a:spcPct val="3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3808934" algn="l" defTabSz="152358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4570724" algn="l" defTabSz="152358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5332506" algn="l" defTabSz="152358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6094292" algn="l" defTabSz="152358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training.ti.com/simplelink-academy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training.ti.com/simplelink-academy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training.ti.com/simplelink-academy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2C509EC-3BE5-4B0B-8BCB-144575665301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90441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defTabSz="1375166" eaLnBrk="1" hangingPunct="1">
              <a:spcBef>
                <a:spcPct val="0"/>
              </a:spcBef>
              <a:defRPr/>
            </a:pPr>
            <a:r>
              <a:rPr lang="en-US" sz="1600" dirty="0"/>
              <a:t>Useful Resources </a:t>
            </a:r>
          </a:p>
          <a:p>
            <a:pPr marL="0" lvl="1"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  <a:hlinkClick r:id="" action="ppaction://noaction"/>
            </a:endParaRPr>
          </a:p>
          <a:p>
            <a:pPr marL="137517" lvl="1" indent="-137517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hlinkClick r:id="" action="ppaction://noaction"/>
              </a:rPr>
              <a:t>BLE SDK</a:t>
            </a:r>
            <a:r>
              <a:rPr lang="en-US" sz="1600" dirty="0">
                <a:solidFill>
                  <a:srgbClr val="000000"/>
                </a:solidFill>
              </a:rPr>
              <a:t>: BLE Software Development Kit</a:t>
            </a:r>
          </a:p>
          <a:p>
            <a:pPr marL="137517" lvl="1" indent="-137517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hlinkClick r:id="rId3"/>
              </a:rPr>
              <a:t>SimpleLink Academy</a:t>
            </a:r>
            <a:r>
              <a:rPr lang="en-US" sz="1600" dirty="0">
                <a:solidFill>
                  <a:srgbClr val="000000"/>
                </a:solidFill>
              </a:rPr>
              <a:t>: Online Training for TI BLE Stack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D2394B-E06C-4DC9-BCC2-551C3DED9AAD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5397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84F7A5-9FFE-40FB-8137-0A2C68DCA95D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0449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defTabSz="1375166" eaLnBrk="1" hangingPunct="1">
              <a:spcBef>
                <a:spcPct val="0"/>
              </a:spcBef>
              <a:defRPr/>
            </a:pPr>
            <a:r>
              <a:rPr lang="en-US" sz="1600" dirty="0"/>
              <a:t>Useful Resources </a:t>
            </a:r>
          </a:p>
          <a:p>
            <a:pPr marL="0" lvl="1"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  <a:hlinkClick r:id="" action="ppaction://noaction"/>
            </a:endParaRPr>
          </a:p>
          <a:p>
            <a:pPr marL="137517" lvl="1" indent="-137517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hlinkClick r:id="" action="ppaction://noaction"/>
              </a:rPr>
              <a:t>BLE SDK</a:t>
            </a:r>
            <a:r>
              <a:rPr lang="en-US" sz="1600" dirty="0">
                <a:solidFill>
                  <a:srgbClr val="000000"/>
                </a:solidFill>
              </a:rPr>
              <a:t>: BLE Software Development Kit</a:t>
            </a:r>
          </a:p>
          <a:p>
            <a:pPr marL="137517" lvl="1" indent="-137517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hlinkClick r:id="rId3"/>
              </a:rPr>
              <a:t>SimpleLink Academy</a:t>
            </a:r>
            <a:r>
              <a:rPr lang="en-US" sz="1600" dirty="0">
                <a:solidFill>
                  <a:srgbClr val="000000"/>
                </a:solidFill>
              </a:rPr>
              <a:t>: Online Training for TI BLE Stack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84F7A5-9FFE-40FB-8137-0A2C68DCA95D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0449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defTabSz="1375166" eaLnBrk="1" hangingPunct="1">
              <a:spcBef>
                <a:spcPct val="0"/>
              </a:spcBef>
              <a:defRPr/>
            </a:pPr>
            <a:r>
              <a:rPr lang="en-US" sz="1600" dirty="0"/>
              <a:t>Useful Resources </a:t>
            </a:r>
          </a:p>
          <a:p>
            <a:pPr marL="0" lvl="1"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  <a:hlinkClick r:id="" action="ppaction://noaction"/>
            </a:endParaRPr>
          </a:p>
          <a:p>
            <a:pPr marL="137517" lvl="1" indent="-137517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hlinkClick r:id="" action="ppaction://noaction"/>
              </a:rPr>
              <a:t>BLE SDK</a:t>
            </a:r>
            <a:r>
              <a:rPr lang="en-US" sz="1600" dirty="0">
                <a:solidFill>
                  <a:srgbClr val="000000"/>
                </a:solidFill>
              </a:rPr>
              <a:t>: BLE Software Development Kit</a:t>
            </a:r>
          </a:p>
          <a:p>
            <a:pPr marL="137517" lvl="1" indent="-137517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hlinkClick r:id="rId3"/>
              </a:rPr>
              <a:t>SimpleLink Academy</a:t>
            </a:r>
            <a:r>
              <a:rPr lang="en-US" sz="1600" dirty="0">
                <a:solidFill>
                  <a:srgbClr val="000000"/>
                </a:solidFill>
              </a:rPr>
              <a:t>: Online Training for TI BLE Stack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84F7A5-9FFE-40FB-8137-0A2C68DCA95D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39516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D2394B-E06C-4DC9-BCC2-551C3DED9AAD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0969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D2394B-E06C-4DC9-BCC2-551C3DED9AAD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56564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52425" y="533400"/>
            <a:ext cx="4722813" cy="26574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4273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080698-7B0F-5D4A-9858-0F3A96D145F7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64273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728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288" y="768350"/>
            <a:ext cx="6821487" cy="3838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080698-7B0F-5D4A-9858-0F3A96D145F7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7718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D2394B-E06C-4DC9-BCC2-551C3DED9AAD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4413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1. Small size certified module</a:t>
            </a:r>
          </a:p>
          <a:p>
            <a:r>
              <a:rPr lang="en-US" dirty="0"/>
              <a:t>2. High</a:t>
            </a:r>
            <a:r>
              <a:rPr lang="en-US" baseline="0" dirty="0"/>
              <a:t> temperature range</a:t>
            </a:r>
            <a:endParaRPr lang="en-US" dirty="0"/>
          </a:p>
          <a:p>
            <a:r>
              <a:rPr lang="en-US" dirty="0"/>
              <a:t>3. Start</a:t>
            </a:r>
            <a:r>
              <a:rPr lang="en-US" baseline="0" dirty="0"/>
              <a:t> evaluating today with CC2652 </a:t>
            </a:r>
            <a:r>
              <a:rPr lang="en-US" baseline="0" dirty="0" err="1"/>
              <a:t>launchpads</a:t>
            </a:r>
            <a:r>
              <a:rPr lang="en-US" baseline="0" dirty="0"/>
              <a:t>.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D2394B-E06C-4DC9-BCC2-551C3DED9AAD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1353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74638" y="1108075"/>
            <a:ext cx="9845676" cy="5538788"/>
          </a:xfrm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1096407" indent="-421695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686778" indent="-337356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2361490" indent="-337356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3036201" indent="-337356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3710912" indent="-33735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4385624" indent="-33735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5060335" indent="-33735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5735046" indent="-33735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F24A88-51A0-4D36-BB33-BE8FF32C773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30038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31A92A-A7F6-43D3-A97A-5F25E2FA948A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5104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Part of PTA (Packet traffic arbitration interface)</a:t>
            </a:r>
          </a:p>
          <a:p>
            <a:r>
              <a:rPr lang="en-US" altLang="en-US" dirty="0"/>
              <a:t>Support for 3 wire</a:t>
            </a:r>
          </a:p>
          <a:p>
            <a:endParaRPr lang="en-US" altLang="en-US" dirty="0"/>
          </a:p>
          <a:p>
            <a:r>
              <a:rPr lang="en-US" altLang="en-US" dirty="0"/>
              <a:t>Single wire COEX is </a:t>
            </a:r>
          </a:p>
          <a:p>
            <a:endParaRPr lang="en-US" altLang="en-US" dirty="0"/>
          </a:p>
          <a:p>
            <a:r>
              <a:rPr lang="en-US" altLang="en-US" dirty="0"/>
              <a:t>BLE devices request permission from WIFI device to get access to 2.4GHz</a:t>
            </a:r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29001" indent="-280385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21539" indent="-22430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70155" indent="-22430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18770" indent="-22430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67385" indent="-2243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16001" indent="-2243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64617" indent="-2243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13232" indent="-2243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F24A88-51A0-4D36-BB33-BE8FF32C773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1618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1A93E15-DF56-F64A-A723-CE685CDA4D58}"/>
              </a:ext>
            </a:extLst>
          </p:cNvPr>
          <p:cNvSpPr/>
          <p:nvPr userDrawn="1"/>
        </p:nvSpPr>
        <p:spPr>
          <a:xfrm>
            <a:off x="-1" y="2934932"/>
            <a:ext cx="15544802" cy="39378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2914663"/>
            <a:ext cx="14859000" cy="2205038"/>
          </a:xfrm>
        </p:spPr>
        <p:txBody>
          <a:bodyPr/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85800" y="5548318"/>
            <a:ext cx="14859000" cy="1324432"/>
          </a:xfrm>
          <a:ln/>
        </p:spPr>
        <p:txBody>
          <a:bodyPr/>
          <a:lstStyle>
            <a:lvl1pPr marL="0" indent="0">
              <a:buFontTx/>
              <a:buNone/>
              <a:defRPr sz="5600" b="0"/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6687D7-76F0-8040-93B6-084C7529F854}"/>
              </a:ext>
            </a:extLst>
          </p:cNvPr>
          <p:cNvSpPr txBox="1"/>
          <p:nvPr userDrawn="1"/>
        </p:nvSpPr>
        <p:spPr>
          <a:xfrm>
            <a:off x="9411631" y="95603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5BCFD7B-9AD5-EC4E-A517-E50196181C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2" y="246851"/>
            <a:ext cx="3796936" cy="88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441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6751" y="1778796"/>
            <a:ext cx="8315326" cy="7038976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34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3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3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3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3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86876" y="1778796"/>
            <a:ext cx="8315324" cy="7038976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34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3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3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3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548F6-AAA9-4A8D-A869-511B3DFE32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58724" y="9564528"/>
            <a:ext cx="3124728" cy="38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63839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11956"/>
            <a:ext cx="16459200" cy="17145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302670"/>
            <a:ext cx="8080376" cy="959644"/>
          </a:xfrm>
        </p:spPr>
        <p:txBody>
          <a:bodyPr anchor="b"/>
          <a:lstStyle>
            <a:lvl1pPr marL="0" indent="0">
              <a:buNone/>
              <a:defRPr sz="4000" b="1"/>
            </a:lvl1pPr>
            <a:lvl2pPr marL="761790" indent="0">
              <a:buNone/>
              <a:defRPr sz="3400" b="1"/>
            </a:lvl2pPr>
            <a:lvl3pPr marL="1523580" indent="0">
              <a:buNone/>
              <a:defRPr sz="3000" b="1"/>
            </a:lvl3pPr>
            <a:lvl4pPr marL="2285366" indent="0">
              <a:buNone/>
              <a:defRPr sz="2600" b="1"/>
            </a:lvl4pPr>
            <a:lvl5pPr marL="3047146" indent="0">
              <a:buNone/>
              <a:defRPr sz="2600" b="1"/>
            </a:lvl5pPr>
            <a:lvl6pPr marL="3808934" indent="0">
              <a:buNone/>
              <a:defRPr sz="2600" b="1"/>
            </a:lvl6pPr>
            <a:lvl7pPr marL="4570724" indent="0">
              <a:buNone/>
              <a:defRPr sz="2600" b="1"/>
            </a:lvl7pPr>
            <a:lvl8pPr marL="5332506" indent="0">
              <a:buNone/>
              <a:defRPr sz="2600" b="1"/>
            </a:lvl8pPr>
            <a:lvl9pPr marL="6094292" indent="0">
              <a:buNone/>
              <a:defRPr sz="2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3262314"/>
            <a:ext cx="8080376" cy="5926932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34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34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34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34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3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90057" y="2302670"/>
            <a:ext cx="8083550" cy="959644"/>
          </a:xfrm>
        </p:spPr>
        <p:txBody>
          <a:bodyPr anchor="b"/>
          <a:lstStyle>
            <a:lvl1pPr marL="0" indent="0">
              <a:buNone/>
              <a:defRPr sz="4000" b="1"/>
            </a:lvl1pPr>
            <a:lvl2pPr marL="761790" indent="0">
              <a:buNone/>
              <a:defRPr sz="3400" b="1"/>
            </a:lvl2pPr>
            <a:lvl3pPr marL="1523580" indent="0">
              <a:buNone/>
              <a:defRPr sz="3000" b="1"/>
            </a:lvl3pPr>
            <a:lvl4pPr marL="2285366" indent="0">
              <a:buNone/>
              <a:defRPr sz="2600" b="1"/>
            </a:lvl4pPr>
            <a:lvl5pPr marL="3047146" indent="0">
              <a:buNone/>
              <a:defRPr sz="2600" b="1"/>
            </a:lvl5pPr>
            <a:lvl6pPr marL="3808934" indent="0">
              <a:buNone/>
              <a:defRPr sz="2600" b="1"/>
            </a:lvl6pPr>
            <a:lvl7pPr marL="4570724" indent="0">
              <a:buNone/>
              <a:defRPr sz="2600" b="1"/>
            </a:lvl7pPr>
            <a:lvl8pPr marL="5332506" indent="0">
              <a:buNone/>
              <a:defRPr sz="2600" b="1"/>
            </a:lvl8pPr>
            <a:lvl9pPr marL="6094292" indent="0">
              <a:buNone/>
              <a:defRPr sz="2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90057" y="3262314"/>
            <a:ext cx="8083550" cy="5926932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34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34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34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34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3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C35C9-3222-4444-B33E-8AB075BE83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58724" y="9564528"/>
            <a:ext cx="3124728" cy="38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41205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52F08-588C-488E-A5AB-DF69250DE8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4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58724" y="9564528"/>
            <a:ext cx="3124728" cy="38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89882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1" y="409576"/>
            <a:ext cx="6016626" cy="1743076"/>
          </a:xfrm>
        </p:spPr>
        <p:txBody>
          <a:bodyPr anchor="b"/>
          <a:lstStyle>
            <a:lvl1pPr algn="l">
              <a:defRPr sz="54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50100" y="409577"/>
            <a:ext cx="10223500" cy="8779670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34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3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3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3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3400"/>
            </a:lvl6pPr>
            <a:lvl7pPr>
              <a:defRPr sz="3400"/>
            </a:lvl7pPr>
            <a:lvl8pPr>
              <a:defRPr sz="3400"/>
            </a:lvl8pPr>
            <a:lvl9pPr>
              <a:defRPr sz="3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1" y="2152650"/>
            <a:ext cx="6016626" cy="7036596"/>
          </a:xfrm>
        </p:spPr>
        <p:txBody>
          <a:bodyPr/>
          <a:lstStyle>
            <a:lvl1pPr marL="0" indent="0">
              <a:buNone/>
              <a:defRPr sz="3400"/>
            </a:lvl1pPr>
            <a:lvl2pPr marL="761790" indent="0">
              <a:buNone/>
              <a:defRPr sz="2000"/>
            </a:lvl2pPr>
            <a:lvl3pPr marL="1523580" indent="0">
              <a:buNone/>
              <a:defRPr sz="1600"/>
            </a:lvl3pPr>
            <a:lvl4pPr marL="2285366" indent="0">
              <a:buNone/>
              <a:defRPr sz="1400"/>
            </a:lvl4pPr>
            <a:lvl5pPr marL="3047146" indent="0">
              <a:buNone/>
              <a:defRPr sz="1400"/>
            </a:lvl5pPr>
            <a:lvl6pPr marL="3808934" indent="0">
              <a:buNone/>
              <a:defRPr sz="1400"/>
            </a:lvl6pPr>
            <a:lvl7pPr marL="4570724" indent="0">
              <a:buNone/>
              <a:defRPr sz="1400"/>
            </a:lvl7pPr>
            <a:lvl8pPr marL="5332506" indent="0">
              <a:buNone/>
              <a:defRPr sz="1400"/>
            </a:lvl8pPr>
            <a:lvl9pPr marL="6094292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97EEC-B5BC-42C5-B73F-31CC660D4D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58724" y="9564528"/>
            <a:ext cx="3124728" cy="38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86198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4293E79-654B-0249-8873-A5A9E0C623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5A376EF-9F60-DF48-B8CB-F1963F50440E}"/>
              </a:ext>
            </a:extLst>
          </p:cNvPr>
          <p:cNvGrpSpPr/>
          <p:nvPr userDrawn="1"/>
        </p:nvGrpSpPr>
        <p:grpSpPr>
          <a:xfrm>
            <a:off x="0" y="9227900"/>
            <a:ext cx="17653000" cy="777240"/>
            <a:chOff x="0" y="6321425"/>
            <a:chExt cx="10591800" cy="466344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DFFAC7B-2B39-064A-BCD4-000B0194F591}"/>
                </a:ext>
              </a:extLst>
            </p:cNvPr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27" descr="ti_logo_powerpoint_1_line.png">
              <a:extLst>
                <a:ext uri="{FF2B5EF4-FFF2-40B4-BE49-F238E27FC236}">
                  <a16:creationId xmlns:a16="http://schemas.microsoft.com/office/drawing/2014/main" id="{A9DC8D7C-1574-044A-9444-0EA11A68F7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1314" y="107204"/>
            <a:ext cx="4044328" cy="53713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85800" y="305624"/>
            <a:ext cx="15198460" cy="1115568"/>
          </a:xfrm>
        </p:spPr>
        <p:txBody>
          <a:bodyPr>
            <a:normAutofit/>
          </a:bodyPr>
          <a:lstStyle>
            <a:lvl1pPr>
              <a:defRPr sz="5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788346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itle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409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F557F9C-1201-3A47-8D2D-7E98BF45F0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548317"/>
            <a:ext cx="16916400" cy="222885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3284200" y="9058274"/>
            <a:ext cx="4267200" cy="30956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7816-A48B-4805-9A47-CE865F4F101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-12526" y="9413876"/>
            <a:ext cx="17653000" cy="77724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914665"/>
            <a:ext cx="16916400" cy="2205038"/>
          </a:xfrm>
        </p:spPr>
        <p:txBody>
          <a:bodyPr/>
          <a:lstStyle>
            <a:lvl1pPr>
              <a:defRPr sz="66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Box 31"/>
          <p:cNvSpPr txBox="1">
            <a:spLocks noChangeArrowheads="1"/>
          </p:cNvSpPr>
          <p:nvPr userDrawn="1"/>
        </p:nvSpPr>
        <p:spPr bwMode="auto">
          <a:xfrm>
            <a:off x="668027" y="9022369"/>
            <a:ext cx="4222750" cy="369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2358" tIns="76176" rIns="152358" bIns="76176">
            <a:spAutoFit/>
          </a:bodyPr>
          <a:lstStyle/>
          <a:p>
            <a:pPr marL="0" marR="0" indent="0" algn="l" defTabSz="152352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/>
              <a:t>TI Confidential – NDA</a:t>
            </a:r>
            <a:r>
              <a:rPr lang="en-US" sz="1400" baseline="0" dirty="0"/>
              <a:t> Restrictions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02076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914848"/>
            <a:ext cx="16916400" cy="2205038"/>
          </a:xfrm>
        </p:spPr>
        <p:txBody>
          <a:bodyPr/>
          <a:lstStyle>
            <a:lvl1pPr>
              <a:defRPr sz="6667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548317"/>
            <a:ext cx="16916400" cy="222885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3284200" y="9058285"/>
            <a:ext cx="4267200" cy="309563"/>
          </a:xfrm>
        </p:spPr>
        <p:txBody>
          <a:bodyPr/>
          <a:lstStyle>
            <a:lvl1pPr>
              <a:defRPr/>
            </a:lvl1pPr>
          </a:lstStyle>
          <a:p>
            <a:fld id="{B1006088-BF21-4FD5-870B-675EAADE47B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98500" y="9663276"/>
            <a:ext cx="6172200" cy="345198"/>
          </a:xfrm>
          <a:prstGeom prst="rect">
            <a:avLst/>
          </a:prstGeom>
        </p:spPr>
        <p:txBody>
          <a:bodyPr vert="horz" lIns="109574" tIns="54796" rIns="109574" bIns="54796" rtlCol="0" anchor="ctr"/>
          <a:lstStyle>
            <a:lvl1pPr algn="l">
              <a:defRPr sz="1333">
                <a:solidFill>
                  <a:schemeClr val="tx1"/>
                </a:solidFill>
              </a:defRPr>
            </a:lvl1pPr>
          </a:lstStyle>
          <a:p>
            <a:pPr defTabSz="1521570">
              <a:spcBef>
                <a:spcPct val="50000"/>
              </a:spcBef>
              <a:defRPr/>
            </a:pPr>
            <a:r>
              <a:rPr lang="en-US">
                <a:solidFill>
                  <a:srgbClr val="000000"/>
                </a:solidFill>
              </a:rPr>
              <a:t>TI Information – Selective Disclosure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9426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lected_powerpoint_bg_2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17" y="9482138"/>
            <a:ext cx="17621250" cy="699517"/>
          </a:xfrm>
          <a:prstGeom prst="rect">
            <a:avLst/>
          </a:prstGeom>
          <a:solidFill>
            <a:schemeClr val="bg1"/>
          </a:solidFill>
          <a:ln w="9525"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1837" tIns="75887" rIns="151837" bIns="75887"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0" name="Picture 27" descr="ti_logo_powerpoint_1_line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3350895" y="9660742"/>
            <a:ext cx="3749673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914848"/>
            <a:ext cx="16916400" cy="2205038"/>
          </a:xfrm>
        </p:spPr>
        <p:txBody>
          <a:bodyPr/>
          <a:lstStyle>
            <a:lvl1pPr>
              <a:defRPr sz="6667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548317"/>
            <a:ext cx="16916400" cy="222885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3284200" y="9058285"/>
            <a:ext cx="4267200" cy="309563"/>
          </a:xfrm>
        </p:spPr>
        <p:txBody>
          <a:bodyPr/>
          <a:lstStyle>
            <a:lvl1pPr>
              <a:defRPr/>
            </a:lvl1pPr>
          </a:lstStyle>
          <a:p>
            <a:fld id="{B09843C0-6DAC-490D-A4BA-BCECDC8ED96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98500" y="9663276"/>
            <a:ext cx="6172200" cy="345198"/>
          </a:xfrm>
          <a:prstGeom prst="rect">
            <a:avLst/>
          </a:prstGeom>
        </p:spPr>
        <p:txBody>
          <a:bodyPr vert="horz" lIns="109574" tIns="54796" rIns="109574" bIns="54796" rtlCol="0" anchor="ctr"/>
          <a:lstStyle>
            <a:lvl1pPr algn="l">
              <a:defRPr sz="1333">
                <a:solidFill>
                  <a:schemeClr val="tx1"/>
                </a:solidFill>
              </a:defRPr>
            </a:lvl1pPr>
          </a:lstStyle>
          <a:p>
            <a:pPr defTabSz="1521570">
              <a:spcBef>
                <a:spcPct val="50000"/>
              </a:spcBef>
              <a:defRPr/>
            </a:pPr>
            <a:r>
              <a:rPr lang="en-US">
                <a:solidFill>
                  <a:srgbClr val="000000"/>
                </a:solidFill>
              </a:rPr>
              <a:t>TI Information – Selective Disclosure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7454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lected_powerpoint_bg_1_grey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9486900"/>
            <a:ext cx="175641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1837" tIns="75887" rIns="151837" bIns="75887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" y="9482138"/>
            <a:ext cx="17621250" cy="699517"/>
          </a:xfrm>
          <a:prstGeom prst="rect">
            <a:avLst/>
          </a:prstGeom>
          <a:solidFill>
            <a:schemeClr val="bg1"/>
          </a:solidFill>
          <a:ln w="9525"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1837" tIns="75887" rIns="151837" bIns="75887"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0" name="Picture 27" descr="ti_logo_powerpoint_1_line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3350895" y="9660742"/>
            <a:ext cx="3749673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914848"/>
            <a:ext cx="16916400" cy="2205038"/>
          </a:xfrm>
        </p:spPr>
        <p:txBody>
          <a:bodyPr/>
          <a:lstStyle>
            <a:lvl1pPr>
              <a:defRPr sz="6667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548317"/>
            <a:ext cx="16916400" cy="222885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3284200" y="9058285"/>
            <a:ext cx="4267200" cy="309563"/>
          </a:xfrm>
        </p:spPr>
        <p:txBody>
          <a:bodyPr/>
          <a:lstStyle>
            <a:lvl1pPr>
              <a:defRPr/>
            </a:lvl1pPr>
          </a:lstStyle>
          <a:p>
            <a:fld id="{91A5AC0A-F4BD-4464-80DC-A88E0D9F781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98500" y="9663276"/>
            <a:ext cx="6172200" cy="345198"/>
          </a:xfrm>
          <a:prstGeom prst="rect">
            <a:avLst/>
          </a:prstGeom>
        </p:spPr>
        <p:txBody>
          <a:bodyPr vert="horz" lIns="109574" tIns="54796" rIns="109574" bIns="54796" rtlCol="0" anchor="ctr"/>
          <a:lstStyle>
            <a:lvl1pPr algn="l">
              <a:defRPr sz="1333">
                <a:solidFill>
                  <a:schemeClr val="tx1"/>
                </a:solidFill>
              </a:defRPr>
            </a:lvl1pPr>
          </a:lstStyle>
          <a:p>
            <a:pPr defTabSz="1521570">
              <a:spcBef>
                <a:spcPct val="50000"/>
              </a:spcBef>
              <a:defRPr/>
            </a:pPr>
            <a:r>
              <a:rPr lang="en-US">
                <a:solidFill>
                  <a:srgbClr val="000000"/>
                </a:solidFill>
              </a:rPr>
              <a:t>TI Information – Selective Disclosure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475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8A50EF0-9D11-6540-BDF6-101EB38B46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641875" y="627020"/>
            <a:ext cx="7646126" cy="9352008"/>
          </a:xfrm>
        </p:spPr>
        <p:txBody>
          <a:bodyPr/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C5D3A20-45AB-6B48-8426-039F3E5D02DA}"/>
              </a:ext>
            </a:extLst>
          </p:cNvPr>
          <p:cNvSpPr/>
          <p:nvPr userDrawn="1"/>
        </p:nvSpPr>
        <p:spPr>
          <a:xfrm>
            <a:off x="0" y="2934932"/>
            <a:ext cx="11425648" cy="39378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2914663"/>
            <a:ext cx="10739848" cy="2205038"/>
          </a:xfrm>
        </p:spPr>
        <p:txBody>
          <a:bodyPr/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85800" y="5548318"/>
            <a:ext cx="10739848" cy="1324432"/>
          </a:xfrm>
          <a:ln/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6687D7-76F0-8040-93B6-084C7529F854}"/>
              </a:ext>
            </a:extLst>
          </p:cNvPr>
          <p:cNvSpPr txBox="1"/>
          <p:nvPr userDrawn="1"/>
        </p:nvSpPr>
        <p:spPr>
          <a:xfrm>
            <a:off x="9411631" y="95603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5BCFD7B-9AD5-EC4E-A517-E50196181C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2" y="246851"/>
            <a:ext cx="3796936" cy="88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9516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6767" y="1572789"/>
            <a:ext cx="16935450" cy="7418898"/>
          </a:xfrm>
        </p:spPr>
        <p:txBody>
          <a:bodyPr/>
          <a:lstStyle>
            <a:lvl1pPr>
              <a:spcBef>
                <a:spcPts val="1333"/>
              </a:spcBef>
              <a:defRPr/>
            </a:lvl1pPr>
            <a:lvl3pPr>
              <a:defRPr sz="3000"/>
            </a:lvl3pPr>
            <a:lvl4pPr>
              <a:defRPr sz="3000"/>
            </a:lvl4pPr>
            <a:lvl5pPr>
              <a:defRPr sz="3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20521C-F793-4067-BB07-C7AF74E21EF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98500" y="9663276"/>
            <a:ext cx="6172200" cy="345198"/>
          </a:xfrm>
          <a:prstGeom prst="rect">
            <a:avLst/>
          </a:prstGeom>
        </p:spPr>
        <p:txBody>
          <a:bodyPr vert="horz" lIns="109574" tIns="54796" rIns="109574" bIns="54796" rtlCol="0" anchor="ctr"/>
          <a:lstStyle>
            <a:lvl1pPr algn="l">
              <a:defRPr sz="1333">
                <a:solidFill>
                  <a:schemeClr val="tx1"/>
                </a:solidFill>
              </a:defRPr>
            </a:lvl1pPr>
          </a:lstStyle>
          <a:p>
            <a:pPr defTabSz="1521570">
              <a:spcBef>
                <a:spcPct val="50000"/>
              </a:spcBef>
              <a:defRPr/>
            </a:pPr>
            <a:r>
              <a:rPr lang="en-US">
                <a:solidFill>
                  <a:srgbClr val="000000"/>
                </a:solidFill>
              </a:rPr>
              <a:t>TI Information – Selective Disclosure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744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6768" y="1778798"/>
            <a:ext cx="8315327" cy="7038977"/>
          </a:xfrm>
        </p:spPr>
        <p:txBody>
          <a:bodyPr/>
          <a:lstStyle>
            <a:lvl1pPr>
              <a:defRPr sz="3333"/>
            </a:lvl1pPr>
            <a:lvl2pPr>
              <a:defRPr sz="3000"/>
            </a:lvl2pPr>
            <a:lvl3pPr>
              <a:defRPr sz="30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86877" y="1778798"/>
            <a:ext cx="8315323" cy="7038977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102" tIns="45532" rIns="91102" bIns="45532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3333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3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3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3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A6A834-CC4A-4943-952A-D55BFAADAD5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98500" y="9663276"/>
            <a:ext cx="6172200" cy="345198"/>
          </a:xfrm>
          <a:prstGeom prst="rect">
            <a:avLst/>
          </a:prstGeom>
        </p:spPr>
        <p:txBody>
          <a:bodyPr vert="horz" lIns="109574" tIns="54796" rIns="109574" bIns="54796" rtlCol="0" anchor="ctr"/>
          <a:lstStyle>
            <a:lvl1pPr algn="l">
              <a:defRPr sz="1333">
                <a:solidFill>
                  <a:schemeClr val="tx1"/>
                </a:solidFill>
              </a:defRPr>
            </a:lvl1pPr>
          </a:lstStyle>
          <a:p>
            <a:pPr defTabSz="1521570">
              <a:spcBef>
                <a:spcPct val="50000"/>
              </a:spcBef>
              <a:defRPr/>
            </a:pPr>
            <a:r>
              <a:rPr lang="en-US">
                <a:solidFill>
                  <a:srgbClr val="000000"/>
                </a:solidFill>
              </a:rPr>
              <a:t>TI Information – Selective Disclosure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5724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11958"/>
            <a:ext cx="16459200" cy="17145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302670"/>
            <a:ext cx="8080377" cy="959647"/>
          </a:xfrm>
        </p:spPr>
        <p:txBody>
          <a:bodyPr anchor="b"/>
          <a:lstStyle>
            <a:lvl1pPr marL="0" indent="0">
              <a:buNone/>
              <a:defRPr sz="4000" b="1"/>
            </a:lvl1pPr>
            <a:lvl2pPr marL="759195" indent="0">
              <a:buNone/>
              <a:defRPr sz="3333" b="1"/>
            </a:lvl2pPr>
            <a:lvl3pPr marL="1518390" indent="0">
              <a:buNone/>
              <a:defRPr sz="3000" b="1"/>
            </a:lvl3pPr>
            <a:lvl4pPr marL="2277582" indent="0">
              <a:buNone/>
              <a:defRPr sz="2667" b="1"/>
            </a:lvl4pPr>
            <a:lvl5pPr marL="3036677" indent="0">
              <a:buNone/>
              <a:defRPr sz="2667" b="1"/>
            </a:lvl5pPr>
            <a:lvl6pPr marL="3795784" indent="0">
              <a:buNone/>
              <a:defRPr sz="2667" b="1"/>
            </a:lvl6pPr>
            <a:lvl7pPr marL="4554948" indent="0">
              <a:buNone/>
              <a:defRPr sz="2667" b="1"/>
            </a:lvl7pPr>
            <a:lvl8pPr marL="5314095" indent="0">
              <a:buNone/>
              <a:defRPr sz="2667" b="1"/>
            </a:lvl8pPr>
            <a:lvl9pPr marL="6073240" indent="0">
              <a:buNone/>
              <a:defRPr sz="2667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3262314"/>
            <a:ext cx="8080377" cy="5926932"/>
          </a:xfrm>
        </p:spPr>
        <p:txBody>
          <a:bodyPr/>
          <a:lstStyle>
            <a:lvl1pPr>
              <a:defRPr sz="3333"/>
            </a:lvl1pPr>
            <a:lvl2pPr>
              <a:defRPr sz="3000"/>
            </a:lvl2pPr>
            <a:lvl3pPr>
              <a:defRPr sz="3000"/>
            </a:lvl3pPr>
            <a:lvl4pPr>
              <a:defRPr sz="3000"/>
            </a:lvl4pPr>
            <a:lvl5pPr>
              <a:defRPr sz="3000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90067" y="2302670"/>
            <a:ext cx="8083550" cy="959647"/>
          </a:xfrm>
        </p:spPr>
        <p:txBody>
          <a:bodyPr anchor="b"/>
          <a:lstStyle>
            <a:lvl1pPr marL="0" indent="0">
              <a:buNone/>
              <a:defRPr sz="4000" b="1"/>
            </a:lvl1pPr>
            <a:lvl2pPr marL="759195" indent="0">
              <a:buNone/>
              <a:defRPr sz="3333" b="1"/>
            </a:lvl2pPr>
            <a:lvl3pPr marL="1518390" indent="0">
              <a:buNone/>
              <a:defRPr sz="3000" b="1"/>
            </a:lvl3pPr>
            <a:lvl4pPr marL="2277582" indent="0">
              <a:buNone/>
              <a:defRPr sz="2667" b="1"/>
            </a:lvl4pPr>
            <a:lvl5pPr marL="3036677" indent="0">
              <a:buNone/>
              <a:defRPr sz="2667" b="1"/>
            </a:lvl5pPr>
            <a:lvl6pPr marL="3795784" indent="0">
              <a:buNone/>
              <a:defRPr sz="2667" b="1"/>
            </a:lvl6pPr>
            <a:lvl7pPr marL="4554948" indent="0">
              <a:buNone/>
              <a:defRPr sz="2667" b="1"/>
            </a:lvl7pPr>
            <a:lvl8pPr marL="5314095" indent="0">
              <a:buNone/>
              <a:defRPr sz="2667" b="1"/>
            </a:lvl8pPr>
            <a:lvl9pPr marL="6073240" indent="0">
              <a:buNone/>
              <a:defRPr sz="26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90067" y="3262314"/>
            <a:ext cx="8083550" cy="5926932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102" tIns="45532" rIns="91102" bIns="45532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3333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3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3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3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3D8EEF-7576-4AB0-8518-088FB58AB73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98500" y="9663276"/>
            <a:ext cx="6172200" cy="345198"/>
          </a:xfrm>
          <a:prstGeom prst="rect">
            <a:avLst/>
          </a:prstGeom>
        </p:spPr>
        <p:txBody>
          <a:bodyPr vert="horz" lIns="109574" tIns="54796" rIns="109574" bIns="54796" rtlCol="0" anchor="ctr"/>
          <a:lstStyle>
            <a:lvl1pPr algn="l">
              <a:defRPr sz="1333">
                <a:solidFill>
                  <a:schemeClr val="tx1"/>
                </a:solidFill>
              </a:defRPr>
            </a:lvl1pPr>
          </a:lstStyle>
          <a:p>
            <a:pPr defTabSz="1521570">
              <a:spcBef>
                <a:spcPct val="50000"/>
              </a:spcBef>
              <a:defRPr/>
            </a:pPr>
            <a:r>
              <a:rPr lang="en-US">
                <a:solidFill>
                  <a:srgbClr val="000000"/>
                </a:solidFill>
              </a:rPr>
              <a:t>TI Information – Selective Disclosure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3347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3D9FE4-F784-4A94-8F3E-54A098F0E8C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98500" y="9663276"/>
            <a:ext cx="6172200" cy="345198"/>
          </a:xfrm>
          <a:prstGeom prst="rect">
            <a:avLst/>
          </a:prstGeom>
        </p:spPr>
        <p:txBody>
          <a:bodyPr vert="horz" lIns="109574" tIns="54796" rIns="109574" bIns="54796" rtlCol="0" anchor="ctr"/>
          <a:lstStyle>
            <a:lvl1pPr algn="l">
              <a:defRPr sz="1333">
                <a:solidFill>
                  <a:schemeClr val="tx1"/>
                </a:solidFill>
              </a:defRPr>
            </a:lvl1pPr>
          </a:lstStyle>
          <a:p>
            <a:pPr defTabSz="1521570">
              <a:spcBef>
                <a:spcPct val="50000"/>
              </a:spcBef>
              <a:defRPr/>
            </a:pPr>
            <a:r>
              <a:rPr lang="en-US">
                <a:solidFill>
                  <a:srgbClr val="000000"/>
                </a:solidFill>
              </a:rPr>
              <a:t>TI Information – Selective Disclosure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3300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D60626-1ACC-48B1-8201-AA7BD5684B5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98500" y="9663276"/>
            <a:ext cx="6172200" cy="345198"/>
          </a:xfrm>
          <a:prstGeom prst="rect">
            <a:avLst/>
          </a:prstGeom>
        </p:spPr>
        <p:txBody>
          <a:bodyPr vert="horz" lIns="109574" tIns="54796" rIns="109574" bIns="54796" rtlCol="0" anchor="ctr"/>
          <a:lstStyle>
            <a:lvl1pPr algn="l">
              <a:defRPr sz="1333">
                <a:solidFill>
                  <a:schemeClr val="tx1"/>
                </a:solidFill>
              </a:defRPr>
            </a:lvl1pPr>
          </a:lstStyle>
          <a:p>
            <a:pPr defTabSz="1521570">
              <a:spcBef>
                <a:spcPct val="50000"/>
              </a:spcBef>
              <a:defRPr/>
            </a:pPr>
            <a:r>
              <a:rPr lang="en-US">
                <a:solidFill>
                  <a:srgbClr val="000000"/>
                </a:solidFill>
              </a:rPr>
              <a:t>TI Information – Selective Disclosure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1283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371602"/>
            <a:ext cx="18288000" cy="80812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3955487" y="9895797"/>
            <a:ext cx="4267200" cy="309563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DA812F-8479-4F37-8662-4BBFDADD964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22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8A50EF0-9D11-6540-BDF6-101EB38B46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343572" y="988740"/>
            <a:ext cx="4577456" cy="4394884"/>
          </a:xfr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C5D3A20-45AB-6B48-8426-039F3E5D02DA}"/>
              </a:ext>
            </a:extLst>
          </p:cNvPr>
          <p:cNvSpPr/>
          <p:nvPr userDrawn="1"/>
        </p:nvSpPr>
        <p:spPr>
          <a:xfrm>
            <a:off x="0" y="2934932"/>
            <a:ext cx="11425648" cy="39378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2914663"/>
            <a:ext cx="10739848" cy="2205038"/>
          </a:xfrm>
        </p:spPr>
        <p:txBody>
          <a:bodyPr/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85800" y="5548318"/>
            <a:ext cx="10739848" cy="1324432"/>
          </a:xfrm>
          <a:ln/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6687D7-76F0-8040-93B6-084C7529F854}"/>
              </a:ext>
            </a:extLst>
          </p:cNvPr>
          <p:cNvSpPr txBox="1"/>
          <p:nvPr userDrawn="1"/>
        </p:nvSpPr>
        <p:spPr>
          <a:xfrm>
            <a:off x="9411631" y="95603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5BCFD7B-9AD5-EC4E-A517-E50196181C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2" y="246851"/>
            <a:ext cx="3796936" cy="880450"/>
          </a:xfrm>
          <a:prstGeom prst="rect">
            <a:avLst/>
          </a:prstGeom>
        </p:spPr>
      </p:pic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0D5D6A8B-2787-CE48-AA90-892385F20A4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343572" y="5645264"/>
            <a:ext cx="4577456" cy="4394884"/>
          </a:xfr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390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8A50EF0-9D11-6540-BDF6-101EB38B46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111449" y="365061"/>
            <a:ext cx="3056642" cy="2934726"/>
          </a:xfr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C5D3A20-45AB-6B48-8426-039F3E5D02DA}"/>
              </a:ext>
            </a:extLst>
          </p:cNvPr>
          <p:cNvSpPr/>
          <p:nvPr userDrawn="1"/>
        </p:nvSpPr>
        <p:spPr>
          <a:xfrm>
            <a:off x="0" y="2934932"/>
            <a:ext cx="11425648" cy="39378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2914663"/>
            <a:ext cx="10739848" cy="2205038"/>
          </a:xfrm>
        </p:spPr>
        <p:txBody>
          <a:bodyPr/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85800" y="5334202"/>
            <a:ext cx="10739848" cy="1538548"/>
          </a:xfrm>
          <a:ln/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6687D7-76F0-8040-93B6-084C7529F854}"/>
              </a:ext>
            </a:extLst>
          </p:cNvPr>
          <p:cNvSpPr txBox="1"/>
          <p:nvPr userDrawn="1"/>
        </p:nvSpPr>
        <p:spPr>
          <a:xfrm>
            <a:off x="9411631" y="95603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5BCFD7B-9AD5-EC4E-A517-E50196181C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2" y="246851"/>
            <a:ext cx="3796936" cy="880450"/>
          </a:xfrm>
          <a:prstGeom prst="rect">
            <a:avLst/>
          </a:prstGeom>
        </p:spPr>
      </p:pic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0D5D6A8B-2787-CE48-AA90-892385F20A4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111449" y="6662741"/>
            <a:ext cx="3056642" cy="2934726"/>
          </a:xfr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06E81A5B-ECEA-7A40-83E4-A1225CA9C7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5075691" y="3513901"/>
            <a:ext cx="3056642" cy="2934726"/>
          </a:xfr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049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914663"/>
            <a:ext cx="16916400" cy="2205038"/>
          </a:xfrm>
        </p:spPr>
        <p:txBody>
          <a:bodyPr/>
          <a:lstStyle>
            <a:lvl1pPr>
              <a:defRPr sz="66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548317"/>
            <a:ext cx="16916400" cy="222885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3284200" y="8879854"/>
            <a:ext cx="4267200" cy="30956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6687D7-76F0-8040-93B6-084C7529F854}"/>
              </a:ext>
            </a:extLst>
          </p:cNvPr>
          <p:cNvSpPr txBox="1"/>
          <p:nvPr userDrawn="1"/>
        </p:nvSpPr>
        <p:spPr>
          <a:xfrm>
            <a:off x="9411631" y="95603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58724" y="9564528"/>
            <a:ext cx="3124728" cy="38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82081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914663"/>
            <a:ext cx="16916400" cy="2205038"/>
          </a:xfrm>
        </p:spPr>
        <p:txBody>
          <a:bodyPr/>
          <a:lstStyle>
            <a:lvl1pPr>
              <a:defRPr sz="66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548317"/>
            <a:ext cx="16916400" cy="222885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3F1F293-7B5B-6248-AEF0-BCB7B73543E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13284200" y="8879854"/>
            <a:ext cx="4267200" cy="30956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58724" y="9564528"/>
            <a:ext cx="3124728" cy="38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973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548317"/>
            <a:ext cx="16916400" cy="222885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914663"/>
            <a:ext cx="16916400" cy="2205038"/>
          </a:xfrm>
        </p:spPr>
        <p:txBody>
          <a:bodyPr/>
          <a:lstStyle>
            <a:lvl1pPr>
              <a:defRPr sz="66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815B5F2-A5A7-1E49-BC30-BA3F7599617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13284200" y="8879854"/>
            <a:ext cx="4267200" cy="30956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58724" y="9564528"/>
            <a:ext cx="3124728" cy="38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12850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914663"/>
            <a:ext cx="16916400" cy="2205038"/>
          </a:xfrm>
        </p:spPr>
        <p:txBody>
          <a:bodyPr/>
          <a:lstStyle>
            <a:lvl1pPr>
              <a:defRPr sz="66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548317"/>
            <a:ext cx="16916400" cy="222885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3F1F293-7B5B-6248-AEF0-BCB7B73543E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13284200" y="8879854"/>
            <a:ext cx="4267200" cy="30956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5" descr="A picture containing drawing, cup&#10;&#10;Description automatically generated">
            <a:extLst>
              <a:ext uri="{FF2B5EF4-FFF2-40B4-BE49-F238E27FC236}">
                <a16:creationId xmlns:a16="http://schemas.microsoft.com/office/drawing/2014/main" id="{7CC34E39-7310-7442-846F-66689DD005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9737" y="9565352"/>
            <a:ext cx="3127194" cy="38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80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6757" y="1572715"/>
            <a:ext cx="16935450" cy="7418898"/>
          </a:xfrm>
        </p:spPr>
        <p:txBody>
          <a:bodyPr/>
          <a:lstStyle>
            <a:lvl1pPr>
              <a:spcBef>
                <a:spcPts val="1334"/>
              </a:spcBef>
              <a:defRPr/>
            </a:lvl1pPr>
            <a:lvl3pPr>
              <a:defRPr sz="3000"/>
            </a:lvl3pPr>
            <a:lvl4pPr>
              <a:defRPr sz="3000"/>
            </a:lvl4pPr>
            <a:lvl5pPr>
              <a:defRPr sz="3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7888F-6AF7-4263-B69D-592D8C33B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5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58724" y="9564528"/>
            <a:ext cx="3124728" cy="38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20146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image" Target="../media/image15.png"/><Relationship Id="rId5" Type="http://schemas.openxmlformats.org/officeDocument/2006/relationships/slideLayout" Target="../slideLayouts/slideLayout21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3551" y="4990605"/>
            <a:ext cx="16935450" cy="24325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3550" y="3471985"/>
            <a:ext cx="14497776" cy="1221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25001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</p:sldLayoutIdLst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6000" b="1" i="0">
          <a:solidFill>
            <a:schemeClr val="bg1"/>
          </a:solidFill>
          <a:latin typeface="Arial Narrow" panose="020B0604020202020204" pitchFamily="34" charset="0"/>
          <a:ea typeface="+mj-ea"/>
          <a:cs typeface="Arial Narrow" panose="020B0604020202020204" pitchFamily="34" charset="0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761790" algn="l" rtl="0" fontAlgn="base">
        <a:lnSpc>
          <a:spcPct val="85000"/>
        </a:lnSpc>
        <a:spcBef>
          <a:spcPct val="0"/>
        </a:spcBef>
        <a:spcAft>
          <a:spcPct val="0"/>
        </a:spcAft>
        <a:defRPr sz="5400" b="1">
          <a:solidFill>
            <a:srgbClr val="FF0000"/>
          </a:solidFill>
          <a:latin typeface="Arial" charset="0"/>
        </a:defRPr>
      </a:lvl6pPr>
      <a:lvl7pPr marL="1523580" algn="l" rtl="0" fontAlgn="base">
        <a:lnSpc>
          <a:spcPct val="85000"/>
        </a:lnSpc>
        <a:spcBef>
          <a:spcPct val="0"/>
        </a:spcBef>
        <a:spcAft>
          <a:spcPct val="0"/>
        </a:spcAft>
        <a:defRPr sz="5400" b="1">
          <a:solidFill>
            <a:srgbClr val="FF0000"/>
          </a:solidFill>
          <a:latin typeface="Arial" charset="0"/>
        </a:defRPr>
      </a:lvl7pPr>
      <a:lvl8pPr marL="2285366" algn="l" rtl="0" fontAlgn="base">
        <a:lnSpc>
          <a:spcPct val="85000"/>
        </a:lnSpc>
        <a:spcBef>
          <a:spcPct val="0"/>
        </a:spcBef>
        <a:spcAft>
          <a:spcPct val="0"/>
        </a:spcAft>
        <a:defRPr sz="5400" b="1">
          <a:solidFill>
            <a:srgbClr val="FF0000"/>
          </a:solidFill>
          <a:latin typeface="Arial" charset="0"/>
        </a:defRPr>
      </a:lvl8pPr>
      <a:lvl9pPr marL="3047146" algn="l" rtl="0" fontAlgn="base">
        <a:lnSpc>
          <a:spcPct val="85000"/>
        </a:lnSpc>
        <a:spcBef>
          <a:spcPct val="0"/>
        </a:spcBef>
        <a:spcAft>
          <a:spcPct val="0"/>
        </a:spcAft>
        <a:defRPr sz="5400" b="1">
          <a:solidFill>
            <a:srgbClr val="FF0000"/>
          </a:solidFill>
          <a:latin typeface="Arial" charset="0"/>
        </a:defRPr>
      </a:lvl9pPr>
    </p:titleStyle>
    <p:bodyStyle>
      <a:lvl1pPr marL="378248" indent="-378248" algn="l" rtl="0" eaLnBrk="0" fontAlgn="base" hangingPunct="0">
        <a:spcBef>
          <a:spcPts val="1334"/>
        </a:spcBef>
        <a:spcAft>
          <a:spcPct val="0"/>
        </a:spcAft>
        <a:buChar char="•"/>
        <a:defRPr sz="3600" b="0" i="0">
          <a:solidFill>
            <a:schemeClr val="bg1"/>
          </a:solidFill>
          <a:latin typeface="Arial Narrow" panose="020B0604020202020204" pitchFamily="34" charset="0"/>
          <a:ea typeface="+mn-ea"/>
          <a:cs typeface="Arial Narrow" panose="020B0604020202020204" pitchFamily="34" charset="0"/>
        </a:defRPr>
      </a:lvl1pPr>
      <a:lvl2pPr marL="957526" indent="-388832" algn="l" rtl="0" eaLnBrk="0" fontAlgn="base" hangingPunct="0">
        <a:spcBef>
          <a:spcPct val="20000"/>
        </a:spcBef>
        <a:spcAft>
          <a:spcPct val="0"/>
        </a:spcAft>
        <a:buChar char="–"/>
        <a:defRPr sz="3200" b="0" i="0">
          <a:solidFill>
            <a:schemeClr val="bg1"/>
          </a:solidFill>
          <a:latin typeface="Arial Narrow" panose="020B0604020202020204" pitchFamily="34" charset="0"/>
          <a:cs typeface="Arial Narrow" panose="020B0604020202020204" pitchFamily="34" charset="0"/>
        </a:defRPr>
      </a:lvl2pPr>
      <a:lvl3pPr marL="1423060" indent="-275096" algn="l" rtl="0" eaLnBrk="0" fontAlgn="base" hangingPunct="0">
        <a:spcBef>
          <a:spcPct val="15000"/>
        </a:spcBef>
        <a:spcAft>
          <a:spcPct val="0"/>
        </a:spcAft>
        <a:buChar char="•"/>
        <a:defRPr sz="3200" b="0" i="0">
          <a:solidFill>
            <a:schemeClr val="bg1"/>
          </a:solidFill>
          <a:latin typeface="Arial Narrow" panose="020B0604020202020204" pitchFamily="34" charset="0"/>
          <a:cs typeface="Arial Narrow" panose="020B0604020202020204" pitchFamily="34" charset="0"/>
        </a:defRPr>
      </a:lvl3pPr>
      <a:lvl4pPr marL="2002336" indent="-388832" algn="l" rtl="0" eaLnBrk="0" fontAlgn="base" hangingPunct="0">
        <a:spcBef>
          <a:spcPct val="5000"/>
        </a:spcBef>
        <a:spcAft>
          <a:spcPct val="0"/>
        </a:spcAft>
        <a:buChar char="–"/>
        <a:defRPr sz="3200" b="0" i="0">
          <a:solidFill>
            <a:schemeClr val="bg1"/>
          </a:solidFill>
          <a:latin typeface="Arial Narrow" panose="020B0604020202020204" pitchFamily="34" charset="0"/>
          <a:cs typeface="Arial Narrow" panose="020B0604020202020204" pitchFamily="34" charset="0"/>
        </a:defRPr>
      </a:lvl4pPr>
      <a:lvl5pPr marL="2481092" indent="-288326" algn="l" rtl="0" eaLnBrk="0" fontAlgn="base" hangingPunct="0">
        <a:spcBef>
          <a:spcPct val="0"/>
        </a:spcBef>
        <a:spcAft>
          <a:spcPct val="0"/>
        </a:spcAft>
        <a:buChar char="»"/>
        <a:defRPr sz="3200" b="0" i="0">
          <a:solidFill>
            <a:schemeClr val="bg1"/>
          </a:solidFill>
          <a:latin typeface="Arial Narrow" panose="020B0604020202020204" pitchFamily="34" charset="0"/>
          <a:cs typeface="Arial Narrow" panose="020B0604020202020204" pitchFamily="34" charset="0"/>
        </a:defRPr>
      </a:lvl5pPr>
      <a:lvl6pPr marL="3242882" indent="-288326" algn="l" rtl="0" fontAlgn="base">
        <a:spcBef>
          <a:spcPct val="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6pPr>
      <a:lvl7pPr marL="4004672" indent="-288326" algn="l" rtl="0" fontAlgn="base">
        <a:spcBef>
          <a:spcPct val="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7pPr>
      <a:lvl8pPr marL="4766460" indent="-288326" algn="l" rtl="0" fontAlgn="base">
        <a:spcBef>
          <a:spcPct val="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8pPr>
      <a:lvl9pPr marL="5528248" indent="-288326" algn="l" rtl="0" fontAlgn="base">
        <a:spcBef>
          <a:spcPct val="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52358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61790" algn="l" defTabSz="152358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580" algn="l" defTabSz="152358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5366" algn="l" defTabSz="152358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47146" algn="l" defTabSz="152358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08934" algn="l" defTabSz="152358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70724" algn="l" defTabSz="152358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32506" algn="l" defTabSz="152358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94292" algn="l" defTabSz="152358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3550" y="214327"/>
            <a:ext cx="16916400" cy="1221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6757" y="1588299"/>
            <a:ext cx="16935450" cy="74033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335006" y="8885584"/>
            <a:ext cx="42672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6C70261-DCF8-4A97-9502-E8EEF2364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2663C74-62AB-B64B-BCBB-0866ABE6E2D3}"/>
              </a:ext>
            </a:extLst>
          </p:cNvPr>
          <p:cNvCxnSpPr>
            <a:cxnSpLocks/>
          </p:cNvCxnSpPr>
          <p:nvPr userDrawn="1"/>
        </p:nvCxnSpPr>
        <p:spPr>
          <a:xfrm>
            <a:off x="0" y="9313894"/>
            <a:ext cx="1785779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0457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</p:sldLayoutIdLst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761790" algn="l" rtl="0" fontAlgn="base">
        <a:lnSpc>
          <a:spcPct val="85000"/>
        </a:lnSpc>
        <a:spcBef>
          <a:spcPct val="0"/>
        </a:spcBef>
        <a:spcAft>
          <a:spcPct val="0"/>
        </a:spcAft>
        <a:defRPr sz="5400" b="1">
          <a:solidFill>
            <a:srgbClr val="FF0000"/>
          </a:solidFill>
          <a:latin typeface="Arial" charset="0"/>
        </a:defRPr>
      </a:lvl6pPr>
      <a:lvl7pPr marL="1523580" algn="l" rtl="0" fontAlgn="base">
        <a:lnSpc>
          <a:spcPct val="85000"/>
        </a:lnSpc>
        <a:spcBef>
          <a:spcPct val="0"/>
        </a:spcBef>
        <a:spcAft>
          <a:spcPct val="0"/>
        </a:spcAft>
        <a:defRPr sz="5400" b="1">
          <a:solidFill>
            <a:srgbClr val="FF0000"/>
          </a:solidFill>
          <a:latin typeface="Arial" charset="0"/>
        </a:defRPr>
      </a:lvl7pPr>
      <a:lvl8pPr marL="2285366" algn="l" rtl="0" fontAlgn="base">
        <a:lnSpc>
          <a:spcPct val="85000"/>
        </a:lnSpc>
        <a:spcBef>
          <a:spcPct val="0"/>
        </a:spcBef>
        <a:spcAft>
          <a:spcPct val="0"/>
        </a:spcAft>
        <a:defRPr sz="5400" b="1">
          <a:solidFill>
            <a:srgbClr val="FF0000"/>
          </a:solidFill>
          <a:latin typeface="Arial" charset="0"/>
        </a:defRPr>
      </a:lvl8pPr>
      <a:lvl9pPr marL="3047146" algn="l" rtl="0" fontAlgn="base">
        <a:lnSpc>
          <a:spcPct val="85000"/>
        </a:lnSpc>
        <a:spcBef>
          <a:spcPct val="0"/>
        </a:spcBef>
        <a:spcAft>
          <a:spcPct val="0"/>
        </a:spcAft>
        <a:defRPr sz="5400" b="1">
          <a:solidFill>
            <a:srgbClr val="FF0000"/>
          </a:solidFill>
          <a:latin typeface="Arial" charset="0"/>
        </a:defRPr>
      </a:lvl9pPr>
    </p:titleStyle>
    <p:bodyStyle>
      <a:lvl1pPr marL="378248" indent="-378248" algn="l" rtl="0" eaLnBrk="0" fontAlgn="base" hangingPunct="0">
        <a:spcBef>
          <a:spcPts val="1334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957526" indent="-388832" algn="l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</a:defRPr>
      </a:lvl2pPr>
      <a:lvl3pPr marL="1423060" indent="-275096" algn="l" rtl="0" eaLnBrk="0" fontAlgn="base" hangingPunct="0">
        <a:spcBef>
          <a:spcPct val="15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3pPr>
      <a:lvl4pPr marL="2002336" indent="-388832" algn="l" rtl="0" eaLnBrk="0" fontAlgn="base" hangingPunct="0">
        <a:spcBef>
          <a:spcPct val="5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</a:defRPr>
      </a:lvl4pPr>
      <a:lvl5pPr marL="2481092" indent="-288326" algn="l" rtl="0" eaLnBrk="0" fontAlgn="base" hangingPunct="0">
        <a:spcBef>
          <a:spcPct val="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</a:defRPr>
      </a:lvl5pPr>
      <a:lvl6pPr marL="3242882" indent="-288326" algn="l" rtl="0" fontAlgn="base">
        <a:spcBef>
          <a:spcPct val="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6pPr>
      <a:lvl7pPr marL="4004672" indent="-288326" algn="l" rtl="0" fontAlgn="base">
        <a:spcBef>
          <a:spcPct val="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7pPr>
      <a:lvl8pPr marL="4766460" indent="-288326" algn="l" rtl="0" fontAlgn="base">
        <a:spcBef>
          <a:spcPct val="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8pPr>
      <a:lvl9pPr marL="5528248" indent="-288326" algn="l" rtl="0" fontAlgn="base">
        <a:spcBef>
          <a:spcPct val="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52358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61790" algn="l" defTabSz="152358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580" algn="l" defTabSz="152358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5366" algn="l" defTabSz="152358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47146" algn="l" defTabSz="152358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08934" algn="l" defTabSz="152358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70724" algn="l" defTabSz="152358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32506" algn="l" defTabSz="152358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94292" algn="l" defTabSz="152358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7" y="9486900"/>
            <a:ext cx="1760855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1837" tIns="75887" rIns="151837" bIns="75887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2567" y="9486900"/>
            <a:ext cx="1748155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1837" tIns="75887" rIns="151837" bIns="75887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7" y="9482138"/>
            <a:ext cx="17621250" cy="699517"/>
          </a:xfrm>
          <a:prstGeom prst="rect">
            <a:avLst/>
          </a:prstGeom>
          <a:solidFill>
            <a:schemeClr val="bg1"/>
          </a:solidFill>
          <a:ln w="9525"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1837" tIns="75887" rIns="151837" bIns="75887"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028" name="Picture 8" descr="ti_logo_powerpoint_1_line.png"/>
          <p:cNvPicPr>
            <a:picLocks noChangeAspect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3350895" y="9660742"/>
            <a:ext cx="3749673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3550" y="214339"/>
            <a:ext cx="16916400" cy="1221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02" tIns="45532" rIns="91102" bIns="4553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6767" y="1588308"/>
            <a:ext cx="16935450" cy="74033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102" tIns="45532" rIns="91102" bIns="455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284200" y="9074955"/>
            <a:ext cx="4267200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02" tIns="45532" rIns="91102" bIns="45532" numCol="1" anchor="t" anchorCtr="0" compatLnSpc="1">
            <a:prstTxWarp prst="textNoShape">
              <a:avLst/>
            </a:prstTxWarp>
          </a:bodyPr>
          <a:lstStyle>
            <a:lvl1pPr algn="r">
              <a:defRPr sz="1333"/>
            </a:lvl1pPr>
          </a:lstStyle>
          <a:p>
            <a:fld id="{3144B24B-BAB1-431A-82C6-36E096187F50}" type="slidenum">
              <a:rPr lang="en-US">
                <a:solidFill>
                  <a:srgbClr val="000000"/>
                </a:solidFill>
                <a:latin typeface="Arial"/>
                <a:cs typeface="Arial" charset="0"/>
              </a:rPr>
              <a:pPr/>
              <a:t>‹#›</a:t>
            </a:fld>
            <a:endParaRPr lang="en-US" dirty="0">
              <a:solidFill>
                <a:srgbClr val="000000"/>
              </a:solidFill>
              <a:latin typeface="Arial"/>
              <a:cs typeface="Arial" charset="0"/>
            </a:endParaRPr>
          </a:p>
        </p:txBody>
      </p:sp>
      <p:sp>
        <p:nvSpPr>
          <p:cNvPr id="10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98500" y="9663276"/>
            <a:ext cx="6172200" cy="345198"/>
          </a:xfrm>
          <a:prstGeom prst="rect">
            <a:avLst/>
          </a:prstGeom>
        </p:spPr>
        <p:txBody>
          <a:bodyPr vert="horz" lIns="109574" tIns="54796" rIns="109574" bIns="54796" rtlCol="0" anchor="ctr"/>
          <a:lstStyle>
            <a:lvl1pPr algn="l">
              <a:defRPr sz="1333">
                <a:solidFill>
                  <a:schemeClr val="tx1"/>
                </a:solidFill>
              </a:defRPr>
            </a:lvl1pPr>
          </a:lstStyle>
          <a:p>
            <a:pPr defTabSz="1521570">
              <a:spcBef>
                <a:spcPct val="50000"/>
              </a:spcBef>
              <a:defRPr/>
            </a:pPr>
            <a:r>
              <a:rPr lang="en-US">
                <a:solidFill>
                  <a:srgbClr val="000000"/>
                </a:solidFill>
              </a:rPr>
              <a:t>TI Information – Selective Disclosure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615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</p:sldLayoutIdLst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333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333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333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333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333" b="1">
          <a:solidFill>
            <a:schemeClr val="tx2"/>
          </a:solidFill>
          <a:latin typeface="Arial" charset="0"/>
        </a:defRPr>
      </a:lvl5pPr>
      <a:lvl6pPr marL="759195" algn="l" rtl="0" fontAlgn="base">
        <a:lnSpc>
          <a:spcPct val="85000"/>
        </a:lnSpc>
        <a:spcBef>
          <a:spcPct val="0"/>
        </a:spcBef>
        <a:spcAft>
          <a:spcPct val="0"/>
        </a:spcAft>
        <a:defRPr sz="5333" b="1">
          <a:solidFill>
            <a:srgbClr val="FF0000"/>
          </a:solidFill>
          <a:latin typeface="Arial" charset="0"/>
        </a:defRPr>
      </a:lvl6pPr>
      <a:lvl7pPr marL="1518390" algn="l" rtl="0" fontAlgn="base">
        <a:lnSpc>
          <a:spcPct val="85000"/>
        </a:lnSpc>
        <a:spcBef>
          <a:spcPct val="0"/>
        </a:spcBef>
        <a:spcAft>
          <a:spcPct val="0"/>
        </a:spcAft>
        <a:defRPr sz="5333" b="1">
          <a:solidFill>
            <a:srgbClr val="FF0000"/>
          </a:solidFill>
          <a:latin typeface="Arial" charset="0"/>
        </a:defRPr>
      </a:lvl7pPr>
      <a:lvl8pPr marL="2277582" algn="l" rtl="0" fontAlgn="base">
        <a:lnSpc>
          <a:spcPct val="85000"/>
        </a:lnSpc>
        <a:spcBef>
          <a:spcPct val="0"/>
        </a:spcBef>
        <a:spcAft>
          <a:spcPct val="0"/>
        </a:spcAft>
        <a:defRPr sz="5333" b="1">
          <a:solidFill>
            <a:srgbClr val="FF0000"/>
          </a:solidFill>
          <a:latin typeface="Arial" charset="0"/>
        </a:defRPr>
      </a:lvl8pPr>
      <a:lvl9pPr marL="3036677" algn="l" rtl="0" fontAlgn="base">
        <a:lnSpc>
          <a:spcPct val="85000"/>
        </a:lnSpc>
        <a:spcBef>
          <a:spcPct val="0"/>
        </a:spcBef>
        <a:spcAft>
          <a:spcPct val="0"/>
        </a:spcAft>
        <a:defRPr sz="5333" b="1">
          <a:solidFill>
            <a:srgbClr val="FF0000"/>
          </a:solidFill>
          <a:latin typeface="Arial" charset="0"/>
        </a:defRPr>
      </a:lvl9pPr>
    </p:titleStyle>
    <p:bodyStyle>
      <a:lvl1pPr marL="376951" indent="-376951" algn="l" rtl="0" eaLnBrk="0" fontAlgn="base" hangingPunct="0">
        <a:spcBef>
          <a:spcPts val="1333"/>
        </a:spcBef>
        <a:spcAft>
          <a:spcPct val="0"/>
        </a:spcAft>
        <a:buChar char="•"/>
        <a:defRPr sz="3333">
          <a:solidFill>
            <a:schemeClr val="tx1"/>
          </a:solidFill>
          <a:latin typeface="+mn-lt"/>
          <a:ea typeface="+mn-ea"/>
          <a:cs typeface="+mn-cs"/>
        </a:defRPr>
      </a:lvl1pPr>
      <a:lvl2pPr marL="954239" indent="-387534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418158" indent="-274232" algn="l" rtl="0" eaLnBrk="0" fontAlgn="base" hangingPunct="0">
        <a:spcBef>
          <a:spcPct val="1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995417" indent="-387534" algn="l" rtl="0" eaLnBrk="0" fontAlgn="base" hangingPunct="0">
        <a:spcBef>
          <a:spcPct val="5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472441" indent="-287462" algn="l" rtl="0" eaLnBrk="0" fontAlgn="base" hangingPunct="0"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3231636" indent="-287462" algn="l" rtl="0" fontAlgn="base">
        <a:spcBef>
          <a:spcPct val="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</a:defRPr>
      </a:lvl6pPr>
      <a:lvl7pPr marL="3990831" indent="-287462" algn="l" rtl="0" fontAlgn="base">
        <a:spcBef>
          <a:spcPct val="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</a:defRPr>
      </a:lvl7pPr>
      <a:lvl8pPr marL="4750025" indent="-287462" algn="l" rtl="0" fontAlgn="base">
        <a:spcBef>
          <a:spcPct val="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</a:defRPr>
      </a:lvl8pPr>
      <a:lvl9pPr marL="5509219" indent="-287462" algn="l" rtl="0" fontAlgn="base">
        <a:spcBef>
          <a:spcPct val="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51839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59195" algn="l" defTabSz="151839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18390" algn="l" defTabSz="151839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77582" algn="l" defTabSz="151839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36677" algn="l" defTabSz="151839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795784" algn="l" defTabSz="151839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54948" algn="l" defTabSz="151839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14095" algn="l" defTabSz="151839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73240" algn="l" defTabSz="151839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hyperlink" Target="https://www.ti.com/lit/pdf/sway027" TargetMode="External"/><Relationship Id="rId18" Type="http://schemas.openxmlformats.org/officeDocument/2006/relationships/hyperlink" Target="https://www.ti.com/lit/pdf/swra649" TargetMode="External"/><Relationship Id="rId3" Type="http://schemas.openxmlformats.org/officeDocument/2006/relationships/hyperlink" Target="https://www.ti.com/product/CC2652RB" TargetMode="External"/><Relationship Id="rId21" Type="http://schemas.openxmlformats.org/officeDocument/2006/relationships/image" Target="../media/image63.png"/><Relationship Id="rId7" Type="http://schemas.openxmlformats.org/officeDocument/2006/relationships/image" Target="../media/image57.png"/><Relationship Id="rId12" Type="http://schemas.openxmlformats.org/officeDocument/2006/relationships/hyperlink" Target="https://www.ti.com/lit/pdf/sway032" TargetMode="External"/><Relationship Id="rId17" Type="http://schemas.openxmlformats.org/officeDocument/2006/relationships/hyperlink" Target="https://dev.ti.com/tirex/explore/node?node=AOSQDVXMohlV5LElLx5wxA__pTTHBmu__LATEST" TargetMode="External"/><Relationship Id="rId2" Type="http://schemas.openxmlformats.org/officeDocument/2006/relationships/notesSlide" Target="../notesSlides/notesSlide7.xml"/><Relationship Id="rId16" Type="http://schemas.openxmlformats.org/officeDocument/2006/relationships/hyperlink" Target="https://www.ti.com/tool/SIMPLELINK-CC13X2-26X2-SDK" TargetMode="External"/><Relationship Id="rId20" Type="http://schemas.openxmlformats.org/officeDocument/2006/relationships/image" Target="../media/image6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6.png"/><Relationship Id="rId11" Type="http://schemas.openxmlformats.org/officeDocument/2006/relationships/hyperlink" Target="https://www.ti.com/lit/pdf/swra668" TargetMode="External"/><Relationship Id="rId24" Type="http://schemas.openxmlformats.org/officeDocument/2006/relationships/image" Target="../media/image66.png"/><Relationship Id="rId5" Type="http://schemas.openxmlformats.org/officeDocument/2006/relationships/image" Target="../media/image55.png"/><Relationship Id="rId15" Type="http://schemas.openxmlformats.org/officeDocument/2006/relationships/hyperlink" Target="https://www.ti.com/tool/LP-CC2652RB" TargetMode="External"/><Relationship Id="rId23" Type="http://schemas.openxmlformats.org/officeDocument/2006/relationships/image" Target="../media/image65.png"/><Relationship Id="rId10" Type="http://schemas.openxmlformats.org/officeDocument/2006/relationships/image" Target="../media/image60.png"/><Relationship Id="rId19" Type="http://schemas.openxmlformats.org/officeDocument/2006/relationships/image" Target="../media/image61.png"/><Relationship Id="rId4" Type="http://schemas.openxmlformats.org/officeDocument/2006/relationships/image" Target="../media/image54.jpeg"/><Relationship Id="rId9" Type="http://schemas.openxmlformats.org/officeDocument/2006/relationships/image" Target="../media/image59.png"/><Relationship Id="rId14" Type="http://schemas.openxmlformats.org/officeDocument/2006/relationships/hyperlink" Target="https://www.ti.com/lit/pdf/swra499" TargetMode="External"/><Relationship Id="rId22" Type="http://schemas.openxmlformats.org/officeDocument/2006/relationships/image" Target="../media/image6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4.wdp"/><Relationship Id="rId18" Type="http://schemas.openxmlformats.org/officeDocument/2006/relationships/image" Target="../media/image73.png"/><Relationship Id="rId3" Type="http://schemas.openxmlformats.org/officeDocument/2006/relationships/hyperlink" Target="https://www.ti.com/lit/an/swra608/swra608.pdf" TargetMode="External"/><Relationship Id="rId7" Type="http://schemas.openxmlformats.org/officeDocument/2006/relationships/image" Target="../media/image67.png"/><Relationship Id="rId12" Type="http://schemas.openxmlformats.org/officeDocument/2006/relationships/image" Target="../media/image70.png"/><Relationship Id="rId17" Type="http://schemas.microsoft.com/office/2007/relationships/hdphoto" Target="../media/hdphoto6.wdp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72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ti.com/lit/ml/swat014/swat014.pdf?ts=1590586491921" TargetMode="External"/><Relationship Id="rId11" Type="http://schemas.openxmlformats.org/officeDocument/2006/relationships/image" Target="../media/image69.png"/><Relationship Id="rId5" Type="http://schemas.openxmlformats.org/officeDocument/2006/relationships/hyperlink" Target="http://www.ti.com/lit/wp/swry019a/swry019a.pdf?ts=1591231696308" TargetMode="External"/><Relationship Id="rId15" Type="http://schemas.microsoft.com/office/2007/relationships/hdphoto" Target="../media/hdphoto5.wdp"/><Relationship Id="rId10" Type="http://schemas.microsoft.com/office/2007/relationships/hdphoto" Target="../media/hdphoto3.wdp"/><Relationship Id="rId19" Type="http://schemas.openxmlformats.org/officeDocument/2006/relationships/image" Target="../media/image74.png"/><Relationship Id="rId4" Type="http://schemas.openxmlformats.org/officeDocument/2006/relationships/hyperlink" Target="http://www.ti.com/lit/pdf/SWRY019" TargetMode="External"/><Relationship Id="rId9" Type="http://schemas.openxmlformats.org/officeDocument/2006/relationships/image" Target="../media/image68.png"/><Relationship Id="rId14" Type="http://schemas.openxmlformats.org/officeDocument/2006/relationships/image" Target="../media/image7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80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2.png"/><Relationship Id="rId5" Type="http://schemas.openxmlformats.org/officeDocument/2006/relationships/image" Target="../media/image81.jpeg"/><Relationship Id="rId4" Type="http://schemas.microsoft.com/office/2007/relationships/hdphoto" Target="../media/hdphoto7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3.png"/><Relationship Id="rId5" Type="http://schemas.openxmlformats.org/officeDocument/2006/relationships/image" Target="../media/image85.jpeg"/><Relationship Id="rId4" Type="http://schemas.openxmlformats.org/officeDocument/2006/relationships/image" Target="../media/image8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Relationship Id="rId9" Type="http://schemas.openxmlformats.org/officeDocument/2006/relationships/image" Target="../media/image8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hyperlink" Target="https://launchstudio.bluetooth.com/ListingDetails/139784" TargetMode="Externa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launchstudio.bluetooth.com/ListingDetails/139784" TargetMode="External"/><Relationship Id="rId2" Type="http://schemas.openxmlformats.org/officeDocument/2006/relationships/hyperlink" Target="https://launchstudio.bluetooth.com/ListingDetails/139785" TargetMode="External"/><Relationship Id="rId1" Type="http://schemas.openxmlformats.org/officeDocument/2006/relationships/slideLayout" Target="../slideLayouts/slideLayout20.xml"/><Relationship Id="rId4" Type="http://schemas.openxmlformats.org/officeDocument/2006/relationships/hyperlink" Target="https://launchstudio.bluetooth.com/ListingDetails/139783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i.com/product/CC2564C#software-development" TargetMode="External"/><Relationship Id="rId2" Type="http://schemas.openxmlformats.org/officeDocument/2006/relationships/hyperlink" Target="http://www.ti.com/lit/pdf/swru523" TargetMode="Externa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launchstudio.bluetooth.com/ListingDetails/139784" TargetMode="External"/><Relationship Id="rId2" Type="http://schemas.openxmlformats.org/officeDocument/2006/relationships/hyperlink" Target="https://launchstudio.bluetooth.com/ListingDetails/139783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launchstudio.bluetooth.com/ListingDetails/134074" TargetMode="External"/><Relationship Id="rId5" Type="http://schemas.openxmlformats.org/officeDocument/2006/relationships/hyperlink" Target="https://launchstudio.bluetooth.com/ListingDetails/134075" TargetMode="External"/><Relationship Id="rId4" Type="http://schemas.openxmlformats.org/officeDocument/2006/relationships/hyperlink" Target="https://launchstudio.bluetooth.com/ListingDetails/139785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launchstudio.bluetooth.com/ListingDetails/23811" TargetMode="External"/><Relationship Id="rId13" Type="http://schemas.openxmlformats.org/officeDocument/2006/relationships/hyperlink" Target="https://launchstudio.bluetooth.com/ListingDetails/116226" TargetMode="External"/><Relationship Id="rId18" Type="http://schemas.openxmlformats.org/officeDocument/2006/relationships/image" Target="../media/image46.png"/><Relationship Id="rId3" Type="http://schemas.openxmlformats.org/officeDocument/2006/relationships/hyperlink" Target="https://www.ti.com/product/CC2564MODA" TargetMode="External"/><Relationship Id="rId7" Type="http://schemas.openxmlformats.org/officeDocument/2006/relationships/hyperlink" Target="https://launchstudio.bluetooth.com/ListingDetails/134074" TargetMode="External"/><Relationship Id="rId12" Type="http://schemas.openxmlformats.org/officeDocument/2006/relationships/hyperlink" Target="https://www.ti.com/wireless-connectivity/wi-fi/overview.html" TargetMode="External"/><Relationship Id="rId17" Type="http://schemas.openxmlformats.org/officeDocument/2006/relationships/image" Target="../media/image45.jpeg"/><Relationship Id="rId2" Type="http://schemas.openxmlformats.org/officeDocument/2006/relationships/notesSlide" Target="../notesSlides/notesSlide14.xml"/><Relationship Id="rId16" Type="http://schemas.openxmlformats.org/officeDocument/2006/relationships/hyperlink" Target="https://launchstudio.bluetooth.com/ListingDetails/115186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launchstudio.bluetooth.com/ListingDetails/8668" TargetMode="External"/><Relationship Id="rId11" Type="http://schemas.openxmlformats.org/officeDocument/2006/relationships/hyperlink" Target="http://www.ti.com/product/wl1831mod" TargetMode="External"/><Relationship Id="rId5" Type="http://schemas.openxmlformats.org/officeDocument/2006/relationships/hyperlink" Target="https://launchstudio.bluetooth.com/ListingDetails/23809" TargetMode="External"/><Relationship Id="rId15" Type="http://schemas.openxmlformats.org/officeDocument/2006/relationships/hyperlink" Target="https://www.ti.com/wireless-connectivity/bluetooth/overview/overview.html" TargetMode="External"/><Relationship Id="rId10" Type="http://schemas.openxmlformats.org/officeDocument/2006/relationships/hyperlink" Target="https://launchstudio.bluetooth.com/ListingDetails/102416" TargetMode="External"/><Relationship Id="rId19" Type="http://schemas.microsoft.com/office/2007/relationships/hdphoto" Target="../media/hdphoto1.wdp"/><Relationship Id="rId4" Type="http://schemas.openxmlformats.org/officeDocument/2006/relationships/hyperlink" Target="https://www.ti.com/product/CC2564" TargetMode="External"/><Relationship Id="rId9" Type="http://schemas.openxmlformats.org/officeDocument/2006/relationships/hyperlink" Target="https://www.ti.com/product/CC2564C" TargetMode="External"/><Relationship Id="rId14" Type="http://schemas.openxmlformats.org/officeDocument/2006/relationships/hyperlink" Target="http://www.ti.com/product/cc2642r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tiff"/><Relationship Id="rId13" Type="http://schemas.openxmlformats.org/officeDocument/2006/relationships/image" Target="../media/image30.png"/><Relationship Id="rId18" Type="http://schemas.openxmlformats.org/officeDocument/2006/relationships/image" Target="../media/image35.sv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4.png"/><Relationship Id="rId12" Type="http://schemas.openxmlformats.org/officeDocument/2006/relationships/image" Target="../media/image29.jpeg"/><Relationship Id="rId17" Type="http://schemas.openxmlformats.org/officeDocument/2006/relationships/image" Target="../media/image34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33.png"/><Relationship Id="rId20" Type="http://schemas.openxmlformats.org/officeDocument/2006/relationships/image" Target="../media/image37.pn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3.tiff"/><Relationship Id="rId11" Type="http://schemas.openxmlformats.org/officeDocument/2006/relationships/image" Target="../media/image28.png"/><Relationship Id="rId5" Type="http://schemas.openxmlformats.org/officeDocument/2006/relationships/image" Target="../media/image22.tiff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19" Type="http://schemas.openxmlformats.org/officeDocument/2006/relationships/image" Target="../media/image36.tiff"/><Relationship Id="rId4" Type="http://schemas.openxmlformats.org/officeDocument/2006/relationships/image" Target="../media/image21.jpeg"/><Relationship Id="rId9" Type="http://schemas.openxmlformats.org/officeDocument/2006/relationships/image" Target="../media/image26.tiff"/><Relationship Id="rId1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2.xml"/><Relationship Id="rId5" Type="http://schemas.openxmlformats.org/officeDocument/2006/relationships/hyperlink" Target="https://www.google.com/url?sa=t&amp;rct=j&amp;q=&amp;esrc=s&amp;source=web&amp;cd=&amp;cad=rja&amp;uact=8&amp;ved=2ahUKEwjD6faBzK_xAhXvhf0HHfmzDtMQFjABegQIAxAD&amp;url=https%3A%2F%2Fwww.bluetooth.com%2Fwp-content%2Fuploads%2F2020%2F03%2F2020_Market_Update-EN.pdf&amp;usg=AOvVaw2fY7I3-Rxd8vPummn-QHKo" TargetMode="External"/><Relationship Id="rId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emf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13A644C-3A58-174F-B219-A39FDD16A1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1" t="32846" r="76638" b="53947"/>
          <a:stretch/>
        </p:blipFill>
        <p:spPr>
          <a:xfrm>
            <a:off x="1521522" y="3886079"/>
            <a:ext cx="1813476" cy="9009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A0E4D2-FE62-8141-9045-2729F5E287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684523"/>
            <a:ext cx="14859000" cy="1458978"/>
          </a:xfrm>
        </p:spPr>
        <p:txBody>
          <a:bodyPr/>
          <a:lstStyle/>
          <a:p>
            <a:r>
              <a:rPr lang="en-US" sz="6400" dirty="0"/>
              <a:t>TI</a:t>
            </a:r>
            <a:r>
              <a:rPr lang="en-US" sz="5600" dirty="0"/>
              <a:t>            </a:t>
            </a:r>
            <a:r>
              <a:rPr lang="en-US" sz="6400" dirty="0"/>
              <a:t>INDIA AUTOMOTIVE SEMINAR </a:t>
            </a:r>
            <a:endParaRPr lang="en-US" sz="56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23812B01-3711-BE4C-AAF7-FA31FC46AD95}"/>
              </a:ext>
            </a:extLst>
          </p:cNvPr>
          <p:cNvSpPr txBox="1">
            <a:spLocks/>
          </p:cNvSpPr>
          <p:nvPr/>
        </p:nvSpPr>
        <p:spPr bwMode="auto">
          <a:xfrm>
            <a:off x="685801" y="5003568"/>
            <a:ext cx="12194178" cy="9009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152358" tIns="76176" rIns="152358" bIns="76176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ts val="667"/>
              </a:spcBef>
              <a:spcAft>
                <a:spcPct val="0"/>
              </a:spcAft>
              <a:buFontTx/>
              <a:buNone/>
              <a:defRPr sz="1800" b="0" i="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478763" indent="-194416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 b="0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711530" indent="-137548" algn="l" rtl="0" eaLnBrk="0" fontAlgn="base" hangingPunct="0">
              <a:spcBef>
                <a:spcPct val="15000"/>
              </a:spcBef>
              <a:spcAft>
                <a:spcPct val="0"/>
              </a:spcAft>
              <a:buChar char="•"/>
              <a:defRPr sz="1600" b="0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001168" indent="-194416" algn="l" rtl="0" eaLnBrk="0" fontAlgn="base" hangingPunct="0">
              <a:spcBef>
                <a:spcPct val="5000"/>
              </a:spcBef>
              <a:spcAft>
                <a:spcPct val="0"/>
              </a:spcAft>
              <a:buChar char="–"/>
              <a:defRPr sz="1600" b="0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240546" indent="-144163" algn="l" rtl="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 b="0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  <a:lvl6pPr marL="1621441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6pPr>
            <a:lvl7pPr marL="2002336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7pPr>
            <a:lvl8pPr marL="2383230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8pPr>
            <a:lvl9pPr marL="2764124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1828800" rtl="0" eaLnBrk="0" fontAlgn="base" latinLnBrk="0" hangingPunct="0">
              <a:lnSpc>
                <a:spcPct val="100000"/>
              </a:lnSpc>
              <a:spcBef>
                <a:spcPts val="133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</a:rPr>
              <a:t>JÜRGEN AUSTEN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ECF8A092-0C70-0442-906F-FD2642862EB9}"/>
              </a:ext>
            </a:extLst>
          </p:cNvPr>
          <p:cNvSpPr txBox="1">
            <a:spLocks/>
          </p:cNvSpPr>
          <p:nvPr/>
        </p:nvSpPr>
        <p:spPr bwMode="auto">
          <a:xfrm>
            <a:off x="685799" y="7415508"/>
            <a:ext cx="12011298" cy="9009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152358" tIns="76176" rIns="152358" bIns="76176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ts val="667"/>
              </a:spcBef>
              <a:spcAft>
                <a:spcPct val="0"/>
              </a:spcAft>
              <a:buFontTx/>
              <a:buNone/>
              <a:defRPr sz="1800" b="0" i="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478763" indent="-194416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 b="0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711530" indent="-137548" algn="l" rtl="0" eaLnBrk="0" fontAlgn="base" hangingPunct="0">
              <a:spcBef>
                <a:spcPct val="15000"/>
              </a:spcBef>
              <a:spcAft>
                <a:spcPct val="0"/>
              </a:spcAft>
              <a:buChar char="•"/>
              <a:defRPr sz="1600" b="0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001168" indent="-194416" algn="l" rtl="0" eaLnBrk="0" fontAlgn="base" hangingPunct="0">
              <a:spcBef>
                <a:spcPct val="5000"/>
              </a:spcBef>
              <a:spcAft>
                <a:spcPct val="0"/>
              </a:spcAft>
              <a:buChar char="–"/>
              <a:defRPr sz="1600" b="0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240546" indent="-144163" algn="l" rtl="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 b="0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  <a:lvl6pPr marL="1621441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6pPr>
            <a:lvl7pPr marL="2002336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7pPr>
            <a:lvl8pPr marL="2383230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8pPr>
            <a:lvl9pPr marL="2764124" indent="-144163" algn="l" rtl="0" fontAlgn="base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1828800" rtl="0" eaLnBrk="0" fontAlgn="base" latinLnBrk="0" hangingPunct="0">
              <a:lnSpc>
                <a:spcPct val="100000"/>
              </a:lnSpc>
              <a:spcBef>
                <a:spcPts val="133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</a:rPr>
              <a:t>BLUETOOTH</a:t>
            </a:r>
            <a:r>
              <a:rPr kumimoji="0" lang="en-US" sz="4400" b="0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</a:rPr>
              <a:t>®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</a:rPr>
              <a:t> LOW ENERGY CONNECTIVITY SOLUTIONS FOR AUTOMOTIVE APPLICATIONS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094347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EE81C-88F5-3142-BD6C-7C32F5FBF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solidFill>
                  <a:schemeClr val="tx1"/>
                </a:solidFill>
              </a:rPr>
              <a:t>TI</a:t>
            </a:r>
            <a:r>
              <a:rPr lang="en-US" sz="4800" dirty="0"/>
              <a:t> </a:t>
            </a:r>
            <a:r>
              <a:rPr lang="en-US" sz="4800" dirty="0">
                <a:solidFill>
                  <a:schemeClr val="tx1"/>
                </a:solidFill>
              </a:rPr>
              <a:t>Bluetooth LE portfolio overview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0973E5-F644-B249-8EA2-50653994180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7633" y="1435909"/>
          <a:ext cx="17233030" cy="763711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899900">
                  <a:extLst>
                    <a:ext uri="{9D8B030D-6E8A-4147-A177-3AD203B41FA5}">
                      <a16:colId xmlns:a16="http://schemas.microsoft.com/office/drawing/2014/main" val="3674902267"/>
                    </a:ext>
                  </a:extLst>
                </a:gridCol>
                <a:gridCol w="2569050">
                  <a:extLst>
                    <a:ext uri="{9D8B030D-6E8A-4147-A177-3AD203B41FA5}">
                      <a16:colId xmlns:a16="http://schemas.microsoft.com/office/drawing/2014/main" val="3993087039"/>
                    </a:ext>
                  </a:extLst>
                </a:gridCol>
                <a:gridCol w="177722">
                  <a:extLst>
                    <a:ext uri="{9D8B030D-6E8A-4147-A177-3AD203B41FA5}">
                      <a16:colId xmlns:a16="http://schemas.microsoft.com/office/drawing/2014/main" val="3348882132"/>
                    </a:ext>
                  </a:extLst>
                </a:gridCol>
                <a:gridCol w="781818">
                  <a:extLst>
                    <a:ext uri="{9D8B030D-6E8A-4147-A177-3AD203B41FA5}">
                      <a16:colId xmlns:a16="http://schemas.microsoft.com/office/drawing/2014/main" val="2153251285"/>
                    </a:ext>
                  </a:extLst>
                </a:gridCol>
                <a:gridCol w="695696">
                  <a:extLst>
                    <a:ext uri="{9D8B030D-6E8A-4147-A177-3AD203B41FA5}">
                      <a16:colId xmlns:a16="http://schemas.microsoft.com/office/drawing/2014/main" val="3600467169"/>
                    </a:ext>
                  </a:extLst>
                </a:gridCol>
                <a:gridCol w="754376">
                  <a:extLst>
                    <a:ext uri="{9D8B030D-6E8A-4147-A177-3AD203B41FA5}">
                      <a16:colId xmlns:a16="http://schemas.microsoft.com/office/drawing/2014/main" val="3399420115"/>
                    </a:ext>
                  </a:extLst>
                </a:gridCol>
                <a:gridCol w="1233468">
                  <a:extLst>
                    <a:ext uri="{9D8B030D-6E8A-4147-A177-3AD203B41FA5}">
                      <a16:colId xmlns:a16="http://schemas.microsoft.com/office/drawing/2014/main" val="952236238"/>
                    </a:ext>
                  </a:extLst>
                </a:gridCol>
                <a:gridCol w="826100">
                  <a:extLst>
                    <a:ext uri="{9D8B030D-6E8A-4147-A177-3AD203B41FA5}">
                      <a16:colId xmlns:a16="http://schemas.microsoft.com/office/drawing/2014/main" val="1591421048"/>
                    </a:ext>
                  </a:extLst>
                </a:gridCol>
                <a:gridCol w="779796">
                  <a:extLst>
                    <a:ext uri="{9D8B030D-6E8A-4147-A177-3AD203B41FA5}">
                      <a16:colId xmlns:a16="http://schemas.microsoft.com/office/drawing/2014/main" val="2204733790"/>
                    </a:ext>
                  </a:extLst>
                </a:gridCol>
                <a:gridCol w="781820">
                  <a:extLst>
                    <a:ext uri="{9D8B030D-6E8A-4147-A177-3AD203B41FA5}">
                      <a16:colId xmlns:a16="http://schemas.microsoft.com/office/drawing/2014/main" val="2570136446"/>
                    </a:ext>
                  </a:extLst>
                </a:gridCol>
                <a:gridCol w="864122">
                  <a:extLst>
                    <a:ext uri="{9D8B030D-6E8A-4147-A177-3AD203B41FA5}">
                      <a16:colId xmlns:a16="http://schemas.microsoft.com/office/drawing/2014/main" val="3635894639"/>
                    </a:ext>
                  </a:extLst>
                </a:gridCol>
                <a:gridCol w="1045028">
                  <a:extLst>
                    <a:ext uri="{9D8B030D-6E8A-4147-A177-3AD203B41FA5}">
                      <a16:colId xmlns:a16="http://schemas.microsoft.com/office/drawing/2014/main" val="31709961"/>
                    </a:ext>
                  </a:extLst>
                </a:gridCol>
                <a:gridCol w="1984520">
                  <a:extLst>
                    <a:ext uri="{9D8B030D-6E8A-4147-A177-3AD203B41FA5}">
                      <a16:colId xmlns:a16="http://schemas.microsoft.com/office/drawing/2014/main" val="4189755372"/>
                    </a:ext>
                  </a:extLst>
                </a:gridCol>
                <a:gridCol w="1839614">
                  <a:extLst>
                    <a:ext uri="{9D8B030D-6E8A-4147-A177-3AD203B41FA5}">
                      <a16:colId xmlns:a16="http://schemas.microsoft.com/office/drawing/2014/main" val="516238223"/>
                    </a:ext>
                  </a:extLst>
                </a:gridCol>
              </a:tblGrid>
              <a:tr h="985480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u="none" strike="noStrike" dirty="0">
                          <a:effectLst/>
                        </a:rPr>
                        <a:t> Part number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u="none" strike="noStrike" dirty="0">
                          <a:effectLst/>
                        </a:rPr>
                        <a:t> Typical use </a:t>
                      </a:r>
                    </a:p>
                    <a:p>
                      <a:pPr algn="l" fontAlgn="t"/>
                      <a:r>
                        <a:rPr lang="en-US" sz="2000" u="none" strike="noStrike" dirty="0">
                          <a:effectLst/>
                        </a:rPr>
                        <a:t> case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/>
                </a:tc>
                <a:tc rowSpan="6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Flash (kB)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RAM (kB)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BLE version</a:t>
                      </a:r>
                    </a:p>
                  </a:txBody>
                  <a:tcPr marL="10120" marR="10120" marT="1012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# of connections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BLE Long range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BLE Mesh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2Mbps PHY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Temp range</a:t>
                      </a:r>
                    </a:p>
                  </a:txBody>
                  <a:tcPr marL="10120" marR="10120" marT="1012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Low power sensor controller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Low power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Package options</a:t>
                      </a:r>
                    </a:p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(same size = pin to pin)</a:t>
                      </a:r>
                    </a:p>
                  </a:txBody>
                  <a:tcPr marL="10120" marR="10120" marT="1012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3994531"/>
                  </a:ext>
                </a:extLst>
              </a:tr>
              <a:tr h="98548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</a:rPr>
                        <a:t>CC2640R2L</a:t>
                      </a:r>
                      <a:br>
                        <a:rPr lang="en-US" sz="1600" u="none" strike="noStrike" dirty="0">
                          <a:effectLst/>
                        </a:rPr>
                      </a:br>
                      <a:r>
                        <a:rPr lang="en-US" sz="1600" u="none" strike="noStrike" dirty="0">
                          <a:effectLst/>
                        </a:rPr>
                        <a:t>Lowest cost basic Bluetooth LE</a:t>
                      </a:r>
                    </a:p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</a:rPr>
                        <a:t>Lowest 1ku price in the market</a:t>
                      </a:r>
                    </a:p>
                  </a:txBody>
                  <a:tcPr marL="10120" marR="10120" marT="101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- Bluetooth LE peripheral </a:t>
                      </a:r>
                      <a:br>
                        <a:rPr lang="en-US" sz="1400" u="none" strike="noStrike" dirty="0">
                          <a:effectLst/>
                        </a:rPr>
                      </a:br>
                      <a:r>
                        <a:rPr lang="en-US" sz="1400" u="none" strike="noStrike" dirty="0">
                          <a:effectLst/>
                        </a:rPr>
                        <a:t>  / end node</a:t>
                      </a:r>
                      <a:br>
                        <a:rPr lang="en-US" sz="1400" u="none" strike="noStrike" dirty="0">
                          <a:effectLst/>
                        </a:rPr>
                      </a:br>
                      <a:r>
                        <a:rPr lang="en-US" sz="1400" u="none" strike="noStrike" dirty="0">
                          <a:effectLst/>
                        </a:rPr>
                        <a:t>- Beacon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128</a:t>
                      </a:r>
                    </a:p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+ 147 (ROM)</a:t>
                      </a: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-40C to 85C</a:t>
                      </a: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1.5uA Standby</a:t>
                      </a:r>
                      <a:b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100 </a:t>
                      </a:r>
                      <a:r>
                        <a:rPr lang="en-US" sz="12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nA</a:t>
                      </a: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shutdown</a:t>
                      </a:r>
                      <a:b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+5dBm TX @ 9.1mA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5x5mm QFN (15 GPIO)</a:t>
                      </a:r>
                      <a:br>
                        <a:rPr lang="en-US" sz="1200" u="none" strike="noStrike">
                          <a:effectLst/>
                        </a:rPr>
                      </a:br>
                      <a:r>
                        <a:rPr lang="en-US" sz="1200" u="none" strike="noStrike">
                          <a:effectLst/>
                        </a:rPr>
                        <a:t>7x7mm QFN (31 GPIO)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/>
                </a:tc>
                <a:extLst>
                  <a:ext uri="{0D108BD9-81ED-4DB2-BD59-A6C34878D82A}">
                    <a16:rowId xmlns:a16="http://schemas.microsoft.com/office/drawing/2014/main" val="1164516152"/>
                  </a:ext>
                </a:extLst>
              </a:tr>
              <a:tr h="1282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</a:rPr>
                        <a:t>CC2640R2F</a:t>
                      </a:r>
                      <a:br>
                        <a:rPr lang="en-US" sz="1600" u="none" strike="noStrike" dirty="0">
                          <a:effectLst/>
                        </a:rPr>
                      </a:br>
                      <a:r>
                        <a:rPr lang="en-US" sz="1600" u="none" strike="noStrike" dirty="0">
                          <a:effectLst/>
                        </a:rPr>
                        <a:t>Lowest power basic Bluetooth LE for sensor applications </a:t>
                      </a:r>
                    </a:p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Smallest size option</a:t>
                      </a:r>
                    </a:p>
                  </a:txBody>
                  <a:tcPr marL="10120" marR="10120" marT="101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- Bluetooth LE peripheral / end node</a:t>
                      </a:r>
                      <a:br>
                        <a:rPr lang="en-US" sz="1400" u="none" strike="noStrike" dirty="0">
                          <a:effectLst/>
                        </a:rPr>
                      </a:br>
                      <a:r>
                        <a:rPr lang="en-US" sz="1400" u="none" strike="noStrike" dirty="0">
                          <a:effectLst/>
                        </a:rPr>
                        <a:t>- Low power sensor</a:t>
                      </a:r>
                    </a:p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- Beacon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128</a:t>
                      </a:r>
                    </a:p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+ 147 (ROM)</a:t>
                      </a: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-40C to 85C</a:t>
                      </a: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1.1uA Standby</a:t>
                      </a:r>
                      <a:b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100 </a:t>
                      </a:r>
                      <a:r>
                        <a:rPr lang="en-US" sz="12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nA</a:t>
                      </a: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shutdown</a:t>
                      </a:r>
                      <a:b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+5dBm TX @ 9.1mA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2.7x2.7mm WSCP (14GPIO)</a:t>
                      </a:r>
                      <a:br>
                        <a:rPr lang="en-US" sz="1200" u="none" strike="noStrike" dirty="0">
                          <a:effectLst/>
                        </a:rPr>
                      </a:br>
                      <a:r>
                        <a:rPr lang="en-US" sz="1200" u="none" strike="noStrike" dirty="0">
                          <a:effectLst/>
                        </a:rPr>
                        <a:t>4x4mm QFN (10 GPIO)</a:t>
                      </a:r>
                      <a:br>
                        <a:rPr lang="en-US" sz="1200" u="none" strike="noStrike" dirty="0">
                          <a:effectLst/>
                        </a:rPr>
                      </a:br>
                      <a:r>
                        <a:rPr lang="en-US" sz="1200" u="none" strike="noStrike" dirty="0">
                          <a:effectLst/>
                        </a:rPr>
                        <a:t>5x5mm QFN (15 GPIO)</a:t>
                      </a:r>
                      <a:br>
                        <a:rPr lang="en-US" sz="1200" u="none" strike="noStrike" dirty="0">
                          <a:effectLst/>
                        </a:rPr>
                      </a:br>
                      <a:r>
                        <a:rPr lang="en-US" sz="1200" u="none" strike="noStrike" dirty="0">
                          <a:effectLst/>
                        </a:rPr>
                        <a:t>7x7mm QFN (31 GPIO)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/>
                </a:tc>
                <a:extLst>
                  <a:ext uri="{0D108BD9-81ED-4DB2-BD59-A6C34878D82A}">
                    <a16:rowId xmlns:a16="http://schemas.microsoft.com/office/drawing/2014/main" val="2825414087"/>
                  </a:ext>
                </a:extLst>
              </a:tr>
              <a:tr h="1376428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</a:rPr>
                        <a:t>CC2651R/P</a:t>
                      </a:r>
                      <a:br>
                        <a:rPr lang="en-US" sz="1600" u="none" strike="noStrike" dirty="0">
                          <a:effectLst/>
                        </a:rPr>
                      </a:br>
                      <a:r>
                        <a:rPr lang="en-US" sz="1600" u="none" strike="noStrike" dirty="0">
                          <a:effectLst/>
                        </a:rPr>
                        <a:t>Bluetooth LE with long range</a:t>
                      </a:r>
                      <a:br>
                        <a:rPr lang="en-US" sz="1600" u="none" strike="noStrike" dirty="0">
                          <a:effectLst/>
                        </a:rPr>
                      </a:br>
                      <a:r>
                        <a:rPr lang="en-US" sz="1600" u="none" strike="noStrike" dirty="0">
                          <a:effectLst/>
                        </a:rPr>
                        <a:t>20dBm TX power option</a:t>
                      </a:r>
                    </a:p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Sampling Now, 4Q RTM</a:t>
                      </a:r>
                    </a:p>
                  </a:txBody>
                  <a:tcPr marL="10120" marR="10120" marT="101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- Bluetooth LE peripheral/central</a:t>
                      </a:r>
                      <a:br>
                        <a:rPr lang="en-US" sz="1400" u="none" strike="noStrike" dirty="0">
                          <a:effectLst/>
                        </a:rPr>
                      </a:br>
                      <a:r>
                        <a:rPr lang="en-US" sz="1400" u="none" strike="noStrike" dirty="0">
                          <a:effectLst/>
                        </a:rPr>
                        <a:t>- On chip OTA</a:t>
                      </a:r>
                      <a:br>
                        <a:rPr lang="en-US" sz="1400" u="none" strike="noStrike" dirty="0">
                          <a:effectLst/>
                        </a:rPr>
                      </a:br>
                      <a:r>
                        <a:rPr lang="en-US" sz="1400" u="none" strike="noStrike" dirty="0">
                          <a:effectLst/>
                        </a:rPr>
                        <a:t>- Bluetooth Mesh friend node</a:t>
                      </a:r>
                    </a:p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352</a:t>
                      </a:r>
                    </a:p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+ 40 (ROM)</a:t>
                      </a: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</a:t>
                      </a:r>
                      <a:endParaRPr lang="en-US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-40C to 105C</a:t>
                      </a: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0.94uA Standby</a:t>
                      </a:r>
                      <a:b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150 </a:t>
                      </a:r>
                      <a:r>
                        <a:rPr lang="en-US" sz="12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nA</a:t>
                      </a: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shutdown</a:t>
                      </a:r>
                      <a:b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+5dBm TX @ 9.6mA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5x5mm QFN (15 GPIO)</a:t>
                      </a:r>
                      <a:br>
                        <a:rPr lang="en-US" sz="1200" u="none" strike="noStrike" dirty="0">
                          <a:effectLst/>
                        </a:rPr>
                      </a:br>
                      <a:r>
                        <a:rPr lang="en-US" sz="1200" u="none" strike="noStrike" dirty="0">
                          <a:effectLst/>
                        </a:rPr>
                        <a:t>7x7mm QFN (31 GPIO)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/>
                </a:tc>
                <a:extLst>
                  <a:ext uri="{0D108BD9-81ED-4DB2-BD59-A6C34878D82A}">
                    <a16:rowId xmlns:a16="http://schemas.microsoft.com/office/drawing/2014/main" val="2857427273"/>
                  </a:ext>
                </a:extLst>
              </a:tr>
              <a:tr h="150364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CC2642R/52R/52P/52RB</a:t>
                      </a:r>
                      <a:b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Full features Bluetooth LE for all applications</a:t>
                      </a:r>
                    </a:p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20dBm TX power option</a:t>
                      </a:r>
                    </a:p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BAW option available (CC2652RB)</a:t>
                      </a:r>
                    </a:p>
                  </a:txBody>
                  <a:tcPr marL="10120" marR="10120" marT="101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- Bluetooth LE peripheral/central</a:t>
                      </a:r>
                    </a:p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- Bluetooth LE Multirole</a:t>
                      </a:r>
                      <a:b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- On chip OTA</a:t>
                      </a:r>
                      <a:b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- Full Bluetooth Mesh</a:t>
                      </a:r>
                      <a:b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- Multiprotocol (BLE, ZB or Thread)</a:t>
                      </a:r>
                      <a:b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- Real time </a:t>
                      </a:r>
                      <a:r>
                        <a:rPr lang="en-US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locationing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352</a:t>
                      </a:r>
                    </a:p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+ 256 (ROM)</a:t>
                      </a: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88</a:t>
                      </a:r>
                      <a:endParaRPr lang="en-US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5.2</a:t>
                      </a:r>
                      <a:endParaRPr lang="en-US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</a:t>
                      </a:r>
                      <a:endParaRPr lang="en-US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-40C to 105C</a:t>
                      </a:r>
                    </a:p>
                    <a:p>
                      <a:pPr algn="ctr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0.94uA Standby</a:t>
                      </a:r>
                      <a:b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150 </a:t>
                      </a:r>
                      <a:r>
                        <a:rPr lang="en-US" sz="12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nA</a:t>
                      </a: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shutdown</a:t>
                      </a:r>
                      <a:b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+5dBm TX @ 9.6mA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/>
                </a:tc>
                <a:tc>
                  <a:txBody>
                    <a:bodyPr/>
                    <a:lstStyle/>
                    <a:p>
                      <a:pPr algn="ctr" fontAlgn="b"/>
                      <a:br>
                        <a:rPr lang="en-US" sz="1200" u="none" strike="noStrike" dirty="0">
                          <a:effectLst/>
                        </a:rPr>
                      </a:br>
                      <a:r>
                        <a:rPr lang="en-US" sz="1200" u="none" strike="noStrike" dirty="0">
                          <a:effectLst/>
                        </a:rPr>
                        <a:t>7x7mm QFN (31 GPIO)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/>
                </a:tc>
                <a:extLst>
                  <a:ext uri="{0D108BD9-81ED-4DB2-BD59-A6C34878D82A}">
                    <a16:rowId xmlns:a16="http://schemas.microsoft.com/office/drawing/2014/main" val="332782159"/>
                  </a:ext>
                </a:extLst>
              </a:tr>
              <a:tr h="150364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</a:rPr>
                        <a:t>CC2652R7/P7</a:t>
                      </a:r>
                      <a:br>
                        <a:rPr lang="en-US" sz="1600" u="none" strike="noStrike" dirty="0">
                          <a:effectLst/>
                        </a:rPr>
                      </a:br>
                      <a:r>
                        <a:rPr lang="en-US" sz="1600" u="none" strike="noStrike" dirty="0">
                          <a:effectLst/>
                        </a:rPr>
                        <a:t>More Flash memory for advanced features and applications</a:t>
                      </a:r>
                      <a:br>
                        <a:rPr lang="en-US" sz="1600" u="none" strike="noStrike" dirty="0">
                          <a:effectLst/>
                        </a:rPr>
                      </a:br>
                      <a:r>
                        <a:rPr lang="en-US" sz="1600" u="none" strike="noStrike" dirty="0">
                          <a:effectLst/>
                        </a:rPr>
                        <a:t>20dBm TX power option</a:t>
                      </a:r>
                    </a:p>
                    <a:p>
                      <a:pPr marL="0" marR="0" lvl="0" indent="0" algn="l" defTabSz="76179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Sampling Now, 4Q RTM</a:t>
                      </a:r>
                    </a:p>
                  </a:txBody>
                  <a:tcPr marL="10120" marR="10120" marT="101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- Bluetooth LE peripheral/central</a:t>
                      </a:r>
                    </a:p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- Bluetooth LE Multirole</a:t>
                      </a:r>
                      <a:b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- On chip OTA</a:t>
                      </a:r>
                      <a:b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- Full </a:t>
                      </a: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Bluetooth</a:t>
                      </a: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Mesh</a:t>
                      </a:r>
                      <a:b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- Multiprotocol (BLE, ZB and Thread)</a:t>
                      </a:r>
                      <a:b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- Real time </a:t>
                      </a:r>
                      <a:r>
                        <a:rPr lang="en-US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locationing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704</a:t>
                      </a:r>
                    </a:p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+ 256 (ROM)</a:t>
                      </a: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5.2</a:t>
                      </a:r>
                      <a:endParaRPr lang="en-US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</a:t>
                      </a:r>
                      <a:endParaRPr lang="en-US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-40C to 105C</a:t>
                      </a:r>
                    </a:p>
                    <a:p>
                      <a:pPr algn="ctr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1.2uA Standby</a:t>
                      </a:r>
                      <a:b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150 </a:t>
                      </a:r>
                      <a:r>
                        <a:rPr lang="en-US" sz="12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nA</a:t>
                      </a: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shutdown</a:t>
                      </a:r>
                      <a:b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+5dBm TX @ 9.6mA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/>
                </a:tc>
                <a:tc>
                  <a:txBody>
                    <a:bodyPr/>
                    <a:lstStyle/>
                    <a:p>
                      <a:pPr algn="ctr" fontAlgn="b"/>
                      <a:br>
                        <a:rPr lang="en-US" sz="1200" u="none" strike="noStrike" dirty="0">
                          <a:effectLst/>
                        </a:rPr>
                      </a:br>
                      <a:r>
                        <a:rPr lang="en-US" sz="1200" u="none" strike="noStrike" dirty="0">
                          <a:effectLst/>
                        </a:rPr>
                        <a:t>7x7mm QFN (31 GPIO)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/>
                </a:tc>
                <a:extLst>
                  <a:ext uri="{0D108BD9-81ED-4DB2-BD59-A6C34878D82A}">
                    <a16:rowId xmlns:a16="http://schemas.microsoft.com/office/drawing/2014/main" val="533549801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61E79168-83DF-634F-A49B-559FD8C77B7B}"/>
              </a:ext>
            </a:extLst>
          </p:cNvPr>
          <p:cNvGrpSpPr/>
          <p:nvPr/>
        </p:nvGrpSpPr>
        <p:grpSpPr>
          <a:xfrm>
            <a:off x="5259220" y="1591947"/>
            <a:ext cx="712220" cy="713438"/>
            <a:chOff x="2079733" y="994446"/>
            <a:chExt cx="995605" cy="997307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7B4920B-C355-844F-A5F5-E36B3A69706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4667154">
              <a:off x="2078882" y="995297"/>
              <a:ext cx="997307" cy="9956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90500" dist="152400" dir="2700000" algn="tl" rotWithShape="0">
                <a:prstClr val="black">
                  <a:alpha val="14000"/>
                </a:prstClr>
              </a:outerShdw>
            </a:effectLst>
          </p:spPr>
          <p:txBody>
            <a:bodyPr vert="horz" wrap="square" lIns="137178" tIns="68590" rIns="137178" bIns="685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828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3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77B4C4D-57B1-D44F-BCF5-26ACF6B275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7800" y="1064574"/>
              <a:ext cx="859261" cy="8560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16000"/>
                </a:prstClr>
              </a:outerShdw>
            </a:effectLst>
          </p:spPr>
          <p:txBody>
            <a:bodyPr vert="horz" wrap="square" lIns="137178" tIns="68590" rIns="137178" bIns="685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828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3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D008EE2-BA1F-3749-A2CC-3B41344F175E}"/>
              </a:ext>
            </a:extLst>
          </p:cNvPr>
          <p:cNvGrpSpPr/>
          <p:nvPr/>
        </p:nvGrpSpPr>
        <p:grpSpPr>
          <a:xfrm>
            <a:off x="2542853" y="1587051"/>
            <a:ext cx="744858" cy="743198"/>
            <a:chOff x="405552" y="939481"/>
            <a:chExt cx="997567" cy="995345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060E2F3-AE27-BE4A-B61C-025086277AC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1336">
              <a:off x="405552" y="939481"/>
              <a:ext cx="997567" cy="99534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190500" dist="152400" dir="2700000" algn="tl" rotWithShape="0">
                <a:prstClr val="black">
                  <a:alpha val="14000"/>
                </a:prstClr>
              </a:outerShdw>
            </a:effectLst>
          </p:spPr>
          <p:txBody>
            <a:bodyPr vert="horz" wrap="square" lIns="137178" tIns="68590" rIns="137178" bIns="685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828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3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7DDB79B-D4EB-1644-A83B-0BCF110338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215" y="1009093"/>
              <a:ext cx="859261" cy="8560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16000"/>
                </a:prstClr>
              </a:outerShdw>
            </a:effectLst>
          </p:spPr>
          <p:txBody>
            <a:bodyPr vert="horz" wrap="square" lIns="137178" tIns="68590" rIns="137178" bIns="685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828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3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pic>
        <p:nvPicPr>
          <p:cNvPr id="11" name="Picture 2" descr="Image shown is for reference only. Other pin/package combinations may be available.">
            <a:extLst>
              <a:ext uri="{FF2B5EF4-FFF2-40B4-BE49-F238E27FC236}">
                <a16:creationId xmlns:a16="http://schemas.microsoft.com/office/drawing/2014/main" id="{6E32A377-69A9-C74C-962E-61CAD4F29B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206" y="1782039"/>
            <a:ext cx="430516" cy="293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Screen Clipping">
            <a:extLst>
              <a:ext uri="{FF2B5EF4-FFF2-40B4-BE49-F238E27FC236}">
                <a16:creationId xmlns:a16="http://schemas.microsoft.com/office/drawing/2014/main" id="{DFB0ACA7-31DA-9948-91AA-50FF88CEF2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739" y="1738552"/>
            <a:ext cx="417074" cy="402816"/>
          </a:xfrm>
          <a:prstGeom prst="rect">
            <a:avLst/>
          </a:prstGeom>
        </p:spPr>
      </p:pic>
      <p:sp>
        <p:nvSpPr>
          <p:cNvPr id="13" name="Slide Number Placeholder 2">
            <a:extLst>
              <a:ext uri="{FF2B5EF4-FFF2-40B4-BE49-F238E27FC236}">
                <a16:creationId xmlns:a16="http://schemas.microsoft.com/office/drawing/2014/main" id="{50CC7143-B7C2-45C7-ABB5-E2A1553B62CD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644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550" y="114303"/>
            <a:ext cx="16916400" cy="1221582"/>
          </a:xfrm>
        </p:spPr>
        <p:txBody>
          <a:bodyPr/>
          <a:lstStyle/>
          <a:p>
            <a:r>
              <a:rPr lang="en-US" sz="4000" kern="1200" dirty="0">
                <a:solidFill>
                  <a:srgbClr val="C00000"/>
                </a:solidFill>
                <a:latin typeface="Arial"/>
                <a:cs typeface="Calibri" panose="020F0502020204030204" pitchFamily="34" charset="0"/>
              </a:rPr>
              <a:t>2.4 GHz Connectivity | </a:t>
            </a:r>
            <a:r>
              <a:rPr lang="en-US" sz="4000" dirty="0">
                <a:solidFill>
                  <a:schemeClr val="tx1"/>
                </a:solidFill>
              </a:rPr>
              <a:t>Device architecture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6127395" y="6065560"/>
            <a:ext cx="5618294" cy="769421"/>
          </a:xfrm>
          <a:prstGeom prst="rect">
            <a:avLst/>
          </a:prstGeom>
          <a:noFill/>
          <a:ln>
            <a:noFill/>
          </a:ln>
        </p:spPr>
        <p:txBody>
          <a:bodyPr wrap="square" lIns="152382" tIns="76190" rIns="152382" bIns="76190" rtlCol="0">
            <a:spAutoFit/>
          </a:bodyPr>
          <a:lstStyle/>
          <a:p>
            <a:pPr marL="0" marR="0" lvl="0" indent="0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QFN package: 4x4 mm, 5x5 mm 7x7 mm</a:t>
            </a:r>
          </a:p>
          <a:p>
            <a:pPr marL="0" marR="0" lvl="0" indent="0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WCSP: 2.7x2.7 mm</a:t>
            </a:r>
          </a:p>
        </p:txBody>
      </p:sp>
      <p:sp>
        <p:nvSpPr>
          <p:cNvPr id="5" name="Rectangle 4"/>
          <p:cNvSpPr/>
          <p:nvPr/>
        </p:nvSpPr>
        <p:spPr>
          <a:xfrm>
            <a:off x="6361327" y="2219668"/>
            <a:ext cx="5022850" cy="376237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52382" tIns="76190" rIns="152382" bIns="76190" anchor="ctr"/>
          <a:lstStyle/>
          <a:p>
            <a:pPr marL="0" marR="0" lvl="0" indent="0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593098" y="2395884"/>
            <a:ext cx="2438400" cy="25146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52382" tIns="76190" rIns="152382" bIns="76190" anchor="ctr"/>
          <a:lstStyle/>
          <a:p>
            <a:pPr marL="0" marR="0" lvl="0" indent="0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Arm</a:t>
            </a:r>
            <a:r>
              <a:rPr kumimoji="0" lang="nb-NO" sz="20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®</a:t>
            </a: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 marL="0" marR="0" lvl="0" indent="0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Cortex</a:t>
            </a:r>
            <a:r>
              <a:rPr kumimoji="0" lang="nb-NO" sz="20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®</a:t>
            </a: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-M3 / M4 / M4F / M33</a:t>
            </a:r>
          </a:p>
          <a:p>
            <a:pPr marL="0" marR="0" lvl="0" indent="0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336298" y="2433058"/>
            <a:ext cx="1828800" cy="756460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52382" tIns="76190" rIns="152382" bIns="76190" anchor="ctr"/>
          <a:lstStyle/>
          <a:p>
            <a:pPr marL="0" marR="0" lvl="0" indent="0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Radio</a:t>
            </a:r>
          </a:p>
          <a:p>
            <a:pPr marL="0" marR="0" lvl="0" indent="0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Arm</a:t>
            </a:r>
            <a:r>
              <a:rPr kumimoji="0" lang="nb-NO" sz="10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®</a:t>
            </a:r>
            <a:r>
              <a:rPr kumimoji="0" lang="nb-NO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 marL="0" marR="0" lvl="0" indent="0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Cortex</a:t>
            </a:r>
            <a:r>
              <a:rPr kumimoji="0" lang="nb-NO" sz="10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®</a:t>
            </a:r>
            <a:r>
              <a:rPr kumimoji="0" lang="nb-NO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-M0</a:t>
            </a:r>
          </a:p>
        </p:txBody>
      </p:sp>
      <p:sp>
        <p:nvSpPr>
          <p:cNvPr id="8" name="Rectangle 7"/>
          <p:cNvSpPr/>
          <p:nvPr/>
        </p:nvSpPr>
        <p:spPr>
          <a:xfrm>
            <a:off x="9336298" y="3298432"/>
            <a:ext cx="1828800" cy="800944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52382" tIns="76190" rIns="152382" bIns="76190" anchor="ctr"/>
          <a:lstStyle/>
          <a:p>
            <a:pPr marL="0" marR="0" lvl="0" indent="0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SCE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93098" y="5139091"/>
            <a:ext cx="4572000" cy="685802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52382" tIns="76190" rIns="152382" bIns="76190" anchor="ctr"/>
          <a:lstStyle/>
          <a:p>
            <a:pPr marL="0" marR="0" lvl="0" indent="0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Peripherals / modules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11169642" y="2591495"/>
            <a:ext cx="1872720" cy="219794"/>
          </a:xfrm>
          <a:prstGeom prst="straightConnector1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endCxn id="9" idx="1"/>
          </p:cNvCxnSpPr>
          <p:nvPr/>
        </p:nvCxnSpPr>
        <p:spPr>
          <a:xfrm flipV="1">
            <a:off x="4694829" y="5481980"/>
            <a:ext cx="1898270" cy="440592"/>
          </a:xfrm>
          <a:prstGeom prst="straightConnector1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19" idx="1"/>
            <a:endCxn id="8" idx="3"/>
          </p:cNvCxnSpPr>
          <p:nvPr/>
        </p:nvCxnSpPr>
        <p:spPr>
          <a:xfrm flipH="1" flipV="1">
            <a:off x="11165098" y="3698905"/>
            <a:ext cx="1730644" cy="1850618"/>
          </a:xfrm>
          <a:prstGeom prst="straightConnector1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endCxn id="6" idx="1"/>
          </p:cNvCxnSpPr>
          <p:nvPr/>
        </p:nvCxnSpPr>
        <p:spPr>
          <a:xfrm>
            <a:off x="4694832" y="3032099"/>
            <a:ext cx="1898268" cy="621086"/>
          </a:xfrm>
          <a:prstGeom prst="straightConnector1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759224" y="1447260"/>
            <a:ext cx="3935608" cy="55661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52382" tIns="76190" rIns="152382" bIns="76190" anchor="ctr"/>
          <a:lstStyle/>
          <a:p>
            <a:pPr marL="0" marR="0" lvl="0" indent="0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Application MCU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59224" y="1985769"/>
            <a:ext cx="3935608" cy="20141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52382" tIns="76190" rIns="152382" bIns="76190" anchor="t"/>
          <a:lstStyle/>
          <a:p>
            <a:pPr marL="386202" marR="0" lvl="0" indent="-28833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Application</a:t>
            </a:r>
          </a:p>
          <a:p>
            <a:pPr marL="386202" marR="0" lvl="0" indent="-28833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Profiles / services</a:t>
            </a:r>
          </a:p>
          <a:p>
            <a:pPr marL="386202" marR="0" lvl="0" indent="-28833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TI RTOS</a:t>
            </a:r>
          </a:p>
          <a:p>
            <a:pPr marL="386202" marR="0" lvl="0" indent="-28833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Peripheral drivers and libraries</a:t>
            </a:r>
          </a:p>
          <a:p>
            <a:pPr marL="386202" marR="0" lvl="0" indent="-28833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Royalty free protocol stacks</a:t>
            </a:r>
          </a:p>
          <a:p>
            <a:pPr marL="476130" marR="0" lvl="0" indent="-28833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b-NO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59219" y="4371420"/>
            <a:ext cx="3935610" cy="478632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52382" tIns="76190" rIns="152382" bIns="76190" anchor="ctr"/>
          <a:lstStyle/>
          <a:p>
            <a:pPr marL="0" marR="0" lvl="0" indent="0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Peripherals / modules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59219" y="4850050"/>
            <a:ext cx="3935610" cy="255828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52382" tIns="76190" rIns="152382" bIns="76190" anchor="t"/>
          <a:lstStyle/>
          <a:p>
            <a:pPr marL="476130" marR="0" lvl="0" indent="-28833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DC/DC converter</a:t>
            </a:r>
          </a:p>
          <a:p>
            <a:pPr marL="476130" marR="0" lvl="0" indent="-28833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Temp/battery monitor</a:t>
            </a:r>
          </a:p>
          <a:p>
            <a:pPr marL="476130" marR="0" lvl="0" indent="-28833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AES</a:t>
            </a:r>
          </a:p>
          <a:p>
            <a:pPr marL="476130" marR="0" lvl="0" indent="-28833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GPIO</a:t>
            </a:r>
          </a:p>
          <a:p>
            <a:pPr marL="476130" marR="0" lvl="0" indent="-28833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Timers</a:t>
            </a:r>
          </a:p>
          <a:p>
            <a:pPr marL="476130" marR="0" lvl="0" indent="-28833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UART / SPI  </a:t>
            </a:r>
          </a:p>
          <a:p>
            <a:pPr marL="476130" marR="0" lvl="0" indent="-28833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I2C / I2S</a:t>
            </a:r>
          </a:p>
          <a:p>
            <a:pPr marL="476130" marR="0" lvl="0" indent="-28833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DMA</a:t>
            </a:r>
          </a:p>
          <a:p>
            <a:pPr marL="476130" marR="0" lvl="0" indent="-28833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b-NO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76130" marR="0" lvl="0" indent="-288336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2895743" y="4572343"/>
            <a:ext cx="4698002" cy="410802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52382" tIns="76190" rIns="152382" bIns="76190" anchor="ctr"/>
          <a:lstStyle/>
          <a:p>
            <a:pPr marL="0" marR="0" lvl="0" indent="0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Sensor controller engine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2895743" y="5003609"/>
            <a:ext cx="4698002" cy="10918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52382" tIns="76190" rIns="152382" bIns="76190" anchor="t"/>
          <a:lstStyle/>
          <a:p>
            <a:pPr marL="187810" marR="0" lvl="0" indent="29361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ADC and comparators</a:t>
            </a:r>
          </a:p>
          <a:p>
            <a:pPr marL="187810" marR="0" lvl="0" indent="29361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Digital sensor readings</a:t>
            </a:r>
          </a:p>
          <a:p>
            <a:pPr marL="187810" marR="0" lvl="0" indent="29361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Capacitive sensing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2839167" y="534743"/>
            <a:ext cx="4754574" cy="3836678"/>
            <a:chOff x="3827182" y="3689792"/>
            <a:chExt cx="2154167" cy="2264938"/>
          </a:xfrm>
        </p:grpSpPr>
        <p:sp>
          <p:nvSpPr>
            <p:cNvPr id="21" name="Rectangle 20"/>
            <p:cNvSpPr/>
            <p:nvPr/>
          </p:nvSpPr>
          <p:spPr>
            <a:xfrm>
              <a:off x="3827182" y="3689792"/>
              <a:ext cx="2154166" cy="319088"/>
            </a:xfrm>
            <a:prstGeom prst="rect">
              <a:avLst/>
            </a:prstGeom>
            <a:solidFill>
              <a:srgbClr val="117788"/>
            </a:solidFill>
            <a:ln>
              <a:solidFill>
                <a:schemeClr val="accent3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3715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Radio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827182" y="4012065"/>
              <a:ext cx="2154167" cy="1942665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t"/>
            <a:lstStyle/>
            <a:p>
              <a:pPr marL="441748" marR="0" lvl="0" indent="-253940" algn="l" defTabSz="13715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b-NO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Multi-band, multi-protocol </a:t>
              </a:r>
            </a:p>
            <a:p>
              <a:pPr marL="441748" marR="0" lvl="0" indent="-253940" algn="l" defTabSz="13715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b-NO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Software configurable</a:t>
              </a:r>
            </a:p>
            <a:p>
              <a:pPr marL="441748" marR="0" lvl="0" indent="-253940" algn="l" defTabSz="13715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b-NO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Power output:</a:t>
              </a:r>
            </a:p>
            <a:p>
              <a:pPr marL="669236" marR="0" lvl="1" indent="-253940" algn="l" defTabSz="13715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b-NO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+5 dBm / +20 dBm @ 2.4 GHz</a:t>
              </a:r>
            </a:p>
            <a:p>
              <a:pPr marL="441748" marR="0" lvl="0" indent="-253940" algn="l" defTabSz="13715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b-NO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Strong Sensitivity:</a:t>
              </a:r>
            </a:p>
            <a:p>
              <a:pPr marL="1203538" marR="0" lvl="1" indent="-253940" algn="l" defTabSz="13715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b-NO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1-Mbps BLE: -97 dBm</a:t>
              </a:r>
            </a:p>
            <a:p>
              <a:pPr marL="1203538" marR="0" lvl="1" indent="-253940" algn="l" defTabSz="13715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b-NO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802.15.4: -100 dBm</a:t>
              </a:r>
            </a:p>
            <a:p>
              <a:pPr marL="441748" marR="0" lvl="0" indent="-253940" algn="l" defTabSz="13715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Industry’s first completely crystal-less wireless MCU using 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BAW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technology</a:t>
              </a:r>
            </a:p>
            <a:p>
              <a:pPr marL="441748" marR="0" lvl="0" indent="-253940" algn="l" defTabSz="13715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9340842" y="4223080"/>
            <a:ext cx="1828800" cy="800944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52382" tIns="76190" rIns="152382" bIns="76190" anchor="ctr"/>
          <a:lstStyle/>
          <a:p>
            <a:pPr marL="0" marR="0" lvl="0" indent="0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Memory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24" name="Straight Arrow Connector 23"/>
          <p:cNvCxnSpPr>
            <a:stCxn id="26" idx="1"/>
            <a:endCxn id="23" idx="3"/>
          </p:cNvCxnSpPr>
          <p:nvPr/>
        </p:nvCxnSpPr>
        <p:spPr>
          <a:xfrm flipH="1" flipV="1">
            <a:off x="11169642" y="4623552"/>
            <a:ext cx="1757940" cy="2912200"/>
          </a:xfrm>
          <a:prstGeom prst="straightConnector1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12927583" y="6303583"/>
            <a:ext cx="4698002" cy="410802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52382" tIns="76190" rIns="152382" bIns="76190" anchor="ctr"/>
          <a:lstStyle/>
          <a:p>
            <a:pPr marL="0" marR="0" lvl="0" indent="0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Memory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2927583" y="6734843"/>
            <a:ext cx="4698002" cy="16018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52382" tIns="76190" rIns="152382" bIns="76190" anchor="t"/>
          <a:lstStyle/>
          <a:p>
            <a:pPr marL="530710" marR="0" lvl="0" indent="-342900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Flash: </a:t>
            </a: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128 KB / 352 KB / 704 KB / 1 MB</a:t>
            </a:r>
          </a:p>
          <a:p>
            <a:pPr marL="530710" marR="0" lvl="0" indent="-342900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RAM:</a:t>
            </a: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28 KB / 40 KB / 88 KB / 152 KB / 296 KB (+ cache)</a:t>
            </a:r>
          </a:p>
          <a:p>
            <a:pPr marL="530710" marR="0" lvl="0" indent="-342900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ROM:</a:t>
            </a: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147 KB / 256 KB</a:t>
            </a:r>
          </a:p>
          <a:p>
            <a:pPr marL="187810" marR="0" lvl="0" indent="29361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b-NO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36" name="Picture 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9045317">
            <a:off x="11330049" y="1456549"/>
            <a:ext cx="854566" cy="10004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8" name="Rectangle 37"/>
          <p:cNvSpPr/>
          <p:nvPr/>
        </p:nvSpPr>
        <p:spPr>
          <a:xfrm>
            <a:off x="6140755" y="7224814"/>
            <a:ext cx="5604934" cy="478632"/>
          </a:xfrm>
          <a:prstGeom prst="rect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52382" tIns="76190" rIns="152382" bIns="76190" anchor="ctr"/>
          <a:lstStyle/>
          <a:p>
            <a:pPr marL="0" marR="0" lvl="0" indent="0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Low power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140755" y="7703444"/>
            <a:ext cx="5604934" cy="1512948"/>
          </a:xfrm>
          <a:prstGeom prst="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95000"/>
                </a:schemeClr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52382" tIns="76190" rIns="152382" bIns="76190" anchor="t"/>
          <a:lstStyle/>
          <a:p>
            <a:pPr marL="476130" marR="0" lvl="0" indent="-28833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Standby: </a:t>
            </a: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&lt;1 uA (RTC and full RAM retention)</a:t>
            </a:r>
          </a:p>
          <a:p>
            <a:pPr marL="476130" marR="0" lvl="0" indent="-28833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Shutdown: </a:t>
            </a: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100 nA</a:t>
            </a:r>
          </a:p>
          <a:p>
            <a:pPr marL="476130" marR="0" lvl="0" indent="-288336" algn="l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b-NO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RX / TX @ 0 dBm: </a:t>
            </a:r>
            <a:r>
              <a:rPr kumimoji="0" lang="nb-NO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5.9 mA / 6.1 mA</a:t>
            </a:r>
            <a:endParaRPr kumimoji="0" lang="nb-NO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76130" marR="0" lvl="0" indent="-288336" algn="ctr" defTabSz="13715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Slide Number Placeholder 2">
            <a:extLst>
              <a:ext uri="{FF2B5EF4-FFF2-40B4-BE49-F238E27FC236}">
                <a16:creationId xmlns:a16="http://schemas.microsoft.com/office/drawing/2014/main" id="{0EA7ACA5-4406-4509-B6AC-8B9F2CE349F2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282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5" grpId="0" animBg="1"/>
      <p:bldP spid="26" grpId="0" animBg="1"/>
      <p:bldP spid="38" grpId="0" animBg="1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Rectangle 106"/>
          <p:cNvSpPr/>
          <p:nvPr/>
        </p:nvSpPr>
        <p:spPr>
          <a:xfrm>
            <a:off x="9640320" y="5135821"/>
            <a:ext cx="5832704" cy="401114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2" tIns="91424" rIns="182842" bIns="91424" rtlCol="0" anchor="ctr"/>
          <a:lstStyle/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42789" y="5074938"/>
            <a:ext cx="5711414" cy="4134678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2" tIns="91424" rIns="182842" bIns="91424" rtlCol="0" anchor="ctr"/>
          <a:lstStyle/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solidFill>
                  <a:srgbClr val="C00000"/>
                </a:solidFill>
              </a:rPr>
              <a:t>CC2652RSIP solution</a:t>
            </a:r>
          </a:p>
        </p:txBody>
      </p:sp>
      <p:sp>
        <p:nvSpPr>
          <p:cNvPr id="36" name="Rectangle 35"/>
          <p:cNvSpPr/>
          <p:nvPr/>
        </p:nvSpPr>
        <p:spPr>
          <a:xfrm>
            <a:off x="406098" y="981308"/>
            <a:ext cx="17095656" cy="3980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2" tIns="91424" rIns="182842" bIns="91424" rtlCol="0" anchor="t"/>
          <a:lstStyle/>
          <a:p>
            <a:pPr marL="0" marR="0" lvl="0" indent="0" algn="l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Pre-certified system-in-package wireless MCU to solve space constraint applications</a:t>
            </a:r>
          </a:p>
          <a:p>
            <a:pPr marL="0" marR="0" lvl="0" indent="0" algn="l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BENEFITS:</a:t>
            </a:r>
          </a:p>
          <a:p>
            <a:pPr marL="342830" marR="0" lvl="0" indent="-342830" algn="l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Reduce overall solution size by 70%</a:t>
            </a:r>
          </a:p>
          <a:p>
            <a:pPr marL="342830" marR="0" lvl="0" indent="-342830" algn="l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Enables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fast-time to market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 marL="342830" marR="0" lvl="0" indent="-342830" algn="l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No external components required</a:t>
            </a:r>
          </a:p>
          <a:p>
            <a:pPr marL="1047486" marR="0" lvl="1" indent="-28569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Integrated passives for all power management</a:t>
            </a:r>
          </a:p>
          <a:p>
            <a:pPr marL="1047486" marR="0" lvl="1" indent="-28569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Integrated 48 MHz and 32-kHz crystal</a:t>
            </a:r>
          </a:p>
          <a:p>
            <a:pPr marL="1047486" marR="0" lvl="1" indent="-28569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Integrated antenna matching circuits</a:t>
            </a:r>
          </a:p>
          <a:p>
            <a:pPr marL="342830" marR="0" lvl="0" indent="-342830" algn="l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Industry leading 1-µA standby current (10+ years battery life on coin cell)</a:t>
            </a:r>
          </a:p>
          <a:p>
            <a:pPr marL="342830" marR="0" lvl="0" indent="-342830" algn="l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352-kB flash and up to 80-kB RAM</a:t>
            </a:r>
          </a:p>
          <a:p>
            <a:pPr marL="342830" marR="0" lvl="0" indent="-342830" algn="l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Up to 32 GPIOs</a:t>
            </a:r>
          </a:p>
          <a:p>
            <a:pPr marL="342830" marR="0" lvl="0" indent="-342830" algn="l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105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⁰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 temperature range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236493" y="7400841"/>
            <a:ext cx="970422" cy="461633"/>
          </a:xfrm>
          <a:prstGeom prst="rect">
            <a:avLst/>
          </a:prstGeom>
          <a:noFill/>
        </p:spPr>
        <p:txBody>
          <a:bodyPr wrap="square" lIns="182842" tIns="91424" rIns="182842" bIns="91424" rtlCol="0">
            <a:spAutoFit/>
          </a:bodyPr>
          <a:lstStyle/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7 mm</a:t>
            </a:r>
          </a:p>
        </p:txBody>
      </p:sp>
      <p:sp>
        <p:nvSpPr>
          <p:cNvPr id="76" name="TextBox 75"/>
          <p:cNvSpPr txBox="1"/>
          <p:nvPr/>
        </p:nvSpPr>
        <p:spPr>
          <a:xfrm rot="16200000">
            <a:off x="5536718" y="6685704"/>
            <a:ext cx="968644" cy="461633"/>
          </a:xfrm>
          <a:prstGeom prst="rect">
            <a:avLst/>
          </a:prstGeom>
          <a:noFill/>
        </p:spPr>
        <p:txBody>
          <a:bodyPr wrap="square" lIns="182842" tIns="91424" rIns="182842" bIns="91424" rtlCol="0">
            <a:spAutoFit/>
          </a:bodyPr>
          <a:lstStyle/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7 mm</a:t>
            </a: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705" y="5575484"/>
            <a:ext cx="2459906" cy="2472818"/>
          </a:xfrm>
          <a:prstGeom prst="rect">
            <a:avLst/>
          </a:prstGeom>
        </p:spPr>
      </p:pic>
      <p:sp>
        <p:nvSpPr>
          <p:cNvPr id="78" name="TextBox 77"/>
          <p:cNvSpPr txBox="1"/>
          <p:nvPr/>
        </p:nvSpPr>
        <p:spPr>
          <a:xfrm>
            <a:off x="2090492" y="8018152"/>
            <a:ext cx="3689396" cy="430855"/>
          </a:xfrm>
          <a:prstGeom prst="rect">
            <a:avLst/>
          </a:prstGeom>
          <a:noFill/>
        </p:spPr>
        <p:txBody>
          <a:bodyPr wrap="square" lIns="182842" tIns="91424" rIns="182842" bIns="91424" rtlCol="0">
            <a:spAutoFit/>
          </a:bodyPr>
          <a:lstStyle/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CC2652R Reference Design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5923120" y="7717711"/>
            <a:ext cx="1597155" cy="430855"/>
          </a:xfrm>
          <a:prstGeom prst="rect">
            <a:avLst/>
          </a:prstGeom>
          <a:noFill/>
        </p:spPr>
        <p:txBody>
          <a:bodyPr wrap="none" lIns="182842" tIns="91424" rIns="182842" bIns="91424" rtlCol="0">
            <a:spAutoFit/>
          </a:bodyPr>
          <a:lstStyle/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CC2652RSIP</a:t>
            </a:r>
          </a:p>
        </p:txBody>
      </p:sp>
      <p:cxnSp>
        <p:nvCxnSpPr>
          <p:cNvPr id="80" name="Straight Connector 79"/>
          <p:cNvCxnSpPr/>
          <p:nvPr/>
        </p:nvCxnSpPr>
        <p:spPr>
          <a:xfrm>
            <a:off x="5010882" y="5798458"/>
            <a:ext cx="1225600" cy="3932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V="1">
            <a:off x="4757153" y="7400850"/>
            <a:ext cx="1479330" cy="4970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2616961" y="8507977"/>
            <a:ext cx="4750636" cy="492410"/>
          </a:xfrm>
          <a:prstGeom prst="rect">
            <a:avLst/>
          </a:prstGeom>
          <a:noFill/>
        </p:spPr>
        <p:txBody>
          <a:bodyPr wrap="square" lIns="182842" tIns="91424" rIns="182842" bIns="91424" rtlCol="0">
            <a:spAutoFit/>
          </a:bodyPr>
          <a:lstStyle/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70% smaller footprint</a:t>
            </a:r>
          </a:p>
        </p:txBody>
      </p:sp>
      <p:pic>
        <p:nvPicPr>
          <p:cNvPr id="109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867" y="6283900"/>
            <a:ext cx="998718" cy="1055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8045" y="5748837"/>
            <a:ext cx="688090" cy="72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0" t="71885" r="28313" b="9991"/>
          <a:stretch/>
        </p:blipFill>
        <p:spPr bwMode="auto">
          <a:xfrm>
            <a:off x="10122646" y="6499399"/>
            <a:ext cx="3006596" cy="87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96" descr="Screen Clippi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3325791" y="7726311"/>
            <a:ext cx="1406798" cy="1102100"/>
          </a:xfrm>
          <a:prstGeom prst="rect">
            <a:avLst/>
          </a:prstGeom>
        </p:spPr>
      </p:pic>
      <p:pic>
        <p:nvPicPr>
          <p:cNvPr id="9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443" y="7044591"/>
            <a:ext cx="688090" cy="72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9" name="Straight Arrow Connector 98"/>
          <p:cNvCxnSpPr/>
          <p:nvPr/>
        </p:nvCxnSpPr>
        <p:spPr>
          <a:xfrm flipH="1">
            <a:off x="10100723" y="7466980"/>
            <a:ext cx="3078002" cy="2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/>
          <p:nvPr/>
        </p:nvCxnSpPr>
        <p:spPr>
          <a:xfrm>
            <a:off x="13184911" y="6666205"/>
            <a:ext cx="2" cy="689856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13184913" y="6804398"/>
            <a:ext cx="661122" cy="276999"/>
          </a:xfrm>
          <a:prstGeom prst="rect">
            <a:avLst/>
          </a:prstGeom>
          <a:noFill/>
          <a:ln w="12700">
            <a:noFill/>
          </a:ln>
        </p:spPr>
        <p:txBody>
          <a:bodyPr wrap="square" lIns="91440" rIns="91440" rtlCol="0">
            <a:spAutoFit/>
          </a:bodyPr>
          <a:lstStyle/>
          <a:p>
            <a:pPr marL="0" marR="0" lvl="0" indent="0" algn="l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8 mm 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11020873" y="7466462"/>
            <a:ext cx="897162" cy="27699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26 mm</a:t>
            </a:r>
          </a:p>
        </p:txBody>
      </p:sp>
      <p:cxnSp>
        <p:nvCxnSpPr>
          <p:cNvPr id="103" name="Straight Arrow Connector 102"/>
          <p:cNvCxnSpPr/>
          <p:nvPr/>
        </p:nvCxnSpPr>
        <p:spPr>
          <a:xfrm flipH="1" flipV="1">
            <a:off x="13423593" y="8828414"/>
            <a:ext cx="1211190" cy="2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/>
          <p:nvPr/>
        </p:nvCxnSpPr>
        <p:spPr>
          <a:xfrm>
            <a:off x="14810876" y="8277362"/>
            <a:ext cx="0" cy="428302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14912215" y="8246534"/>
            <a:ext cx="661122" cy="276999"/>
          </a:xfrm>
          <a:prstGeom prst="rect">
            <a:avLst/>
          </a:prstGeom>
          <a:noFill/>
          <a:ln w="12700">
            <a:noFill/>
          </a:ln>
        </p:spPr>
        <p:txBody>
          <a:bodyPr wrap="square" lIns="91440" rIns="91440" rtlCol="0">
            <a:spAutoFit/>
          </a:bodyPr>
          <a:lstStyle/>
          <a:p>
            <a:pPr marL="0" marR="0" lvl="0" indent="0" algn="l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6 mm 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13535985" y="8815730"/>
            <a:ext cx="986402" cy="27699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15 mm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9634836" y="5120013"/>
            <a:ext cx="5478154" cy="984853"/>
          </a:xfrm>
          <a:prstGeom prst="rect">
            <a:avLst/>
          </a:prstGeom>
          <a:noFill/>
        </p:spPr>
        <p:txBody>
          <a:bodyPr wrap="square" lIns="182842" tIns="91424" rIns="182842" bIns="91424" rtlCol="0">
            <a:spAutoFit/>
          </a:bodyPr>
          <a:lstStyle/>
          <a:p>
            <a:pPr marL="0" marR="0" lvl="0" indent="0" algn="l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Certified antenna reference designs</a:t>
            </a:r>
          </a:p>
          <a:p>
            <a:pPr marL="0" marR="0" lvl="0" indent="0" algn="l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No external components required apart from antenna</a:t>
            </a:r>
          </a:p>
          <a:p>
            <a:pPr marL="0" marR="0" lvl="0" indent="0" algn="l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08" name="Picture 6">
            <a:extLst>
              <a:ext uri="{FF2B5EF4-FFF2-40B4-BE49-F238E27FC236}">
                <a16:creationId xmlns:a16="http://schemas.microsoft.com/office/drawing/2014/main" id="{28A7EA44-C1E0-46C3-81A0-C2C8A78C3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5889" y="7946712"/>
            <a:ext cx="539990" cy="570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" name="Rectangle 109">
            <a:extLst>
              <a:ext uri="{FF2B5EF4-FFF2-40B4-BE49-F238E27FC236}">
                <a16:creationId xmlns:a16="http://schemas.microsoft.com/office/drawing/2014/main" id="{9D897AF5-3887-45EB-AEB7-CF68F87F4F4E}"/>
              </a:ext>
            </a:extLst>
          </p:cNvPr>
          <p:cNvSpPr/>
          <p:nvPr/>
        </p:nvSpPr>
        <p:spPr>
          <a:xfrm>
            <a:off x="11148037" y="8692099"/>
            <a:ext cx="497846" cy="2931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Chip antenna</a:t>
            </a:r>
          </a:p>
        </p:txBody>
      </p:sp>
      <p:cxnSp>
        <p:nvCxnSpPr>
          <p:cNvPr id="112" name="Elbow Connector 14">
            <a:extLst>
              <a:ext uri="{FF2B5EF4-FFF2-40B4-BE49-F238E27FC236}">
                <a16:creationId xmlns:a16="http://schemas.microsoft.com/office/drawing/2014/main" id="{36D10D23-170B-42B1-BAAC-23D0EF03CD3D}"/>
              </a:ext>
            </a:extLst>
          </p:cNvPr>
          <p:cNvCxnSpPr>
            <a:cxnSpLocks/>
            <a:stCxn id="110" idx="3"/>
          </p:cNvCxnSpPr>
          <p:nvPr/>
        </p:nvCxnSpPr>
        <p:spPr>
          <a:xfrm flipV="1">
            <a:off x="11645883" y="8517657"/>
            <a:ext cx="188950" cy="321036"/>
          </a:xfrm>
          <a:prstGeom prst="bentConnector2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Slide Number Placeholder 2">
            <a:extLst>
              <a:ext uri="{FF2B5EF4-FFF2-40B4-BE49-F238E27FC236}">
                <a16:creationId xmlns:a16="http://schemas.microsoft.com/office/drawing/2014/main" id="{1F7694FC-A3EA-4D98-B2EF-2AA71D046BFF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1291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9363104" y="5300225"/>
            <a:ext cx="8375904" cy="1151118"/>
          </a:xfrm>
          <a:prstGeom prst="rect">
            <a:avLst/>
          </a:prstGeom>
          <a:solidFill>
            <a:srgbClr val="F2F2F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218" name="Title 4"/>
          <p:cNvSpPr>
            <a:spLocks noGrp="1"/>
          </p:cNvSpPr>
          <p:nvPr>
            <p:ph type="title"/>
          </p:nvPr>
        </p:nvSpPr>
        <p:spPr>
          <a:xfrm>
            <a:off x="361950" y="8223"/>
            <a:ext cx="17451400" cy="1221582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800" dirty="0">
                <a:solidFill>
                  <a:srgbClr val="C00000"/>
                </a:solidFill>
              </a:rPr>
              <a:t>CC2652RB</a:t>
            </a:r>
            <a:r>
              <a:rPr lang="en-US" altLang="en-US" sz="4800" dirty="0"/>
              <a:t> </a:t>
            </a:r>
            <a:r>
              <a:rPr lang="nb-NO" sz="4800" dirty="0">
                <a:solidFill>
                  <a:srgbClr val="000000"/>
                </a:solidFill>
              </a:rPr>
              <a:t>| </a:t>
            </a:r>
            <a:r>
              <a:rPr lang="en-US" altLang="en-US" sz="4800" dirty="0">
                <a:solidFill>
                  <a:schemeClr val="tx1"/>
                </a:solidFill>
              </a:rPr>
              <a:t>BAW resonation for crystal-less applications</a:t>
            </a:r>
            <a:br>
              <a:rPr lang="en-US" sz="3200" dirty="0">
                <a:solidFill>
                  <a:schemeClr val="tx1"/>
                </a:solidFill>
                <a:cs typeface="Tahoma" pitchFamily="34" charset="0"/>
              </a:rPr>
            </a:br>
            <a:endParaRPr lang="en-US" altLang="en-US" sz="3200" dirty="0">
              <a:solidFill>
                <a:schemeClr val="tx1"/>
              </a:solidFill>
            </a:endParaRPr>
          </a:p>
        </p:txBody>
      </p:sp>
      <p:sp>
        <p:nvSpPr>
          <p:cNvPr id="9220" name="Rectangle 62"/>
          <p:cNvSpPr>
            <a:spLocks noChangeArrowheads="1"/>
          </p:cNvSpPr>
          <p:nvPr/>
        </p:nvSpPr>
        <p:spPr bwMode="auto">
          <a:xfrm>
            <a:off x="238488" y="1473995"/>
            <a:ext cx="8799852" cy="2491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14300" indent="-1143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114300" indent="-1143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114300" marR="0" lvl="1" indent="-114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altLang="en-US" sz="20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656340" y="4776832"/>
            <a:ext cx="8411460" cy="5892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rPr>
              <a:t>Why TI?</a:t>
            </a:r>
          </a:p>
        </p:txBody>
      </p:sp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45DB07AA-00F9-4AB7-BD89-78D3B3EEB9E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56340" y="5366056"/>
          <a:ext cx="8411460" cy="3643168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912050">
                  <a:extLst>
                    <a:ext uri="{9D8B030D-6E8A-4147-A177-3AD203B41FA5}">
                      <a16:colId xmlns:a16="http://schemas.microsoft.com/office/drawing/2014/main" val="1739646466"/>
                    </a:ext>
                  </a:extLst>
                </a:gridCol>
                <a:gridCol w="5499410">
                  <a:extLst>
                    <a:ext uri="{9D8B030D-6E8A-4147-A177-3AD203B41FA5}">
                      <a16:colId xmlns:a16="http://schemas.microsoft.com/office/drawing/2014/main" val="1060104727"/>
                    </a:ext>
                  </a:extLst>
                </a:gridCol>
              </a:tblGrid>
              <a:tr h="1131986">
                <a:tc>
                  <a:txBody>
                    <a:bodyPr/>
                    <a:lstStyle/>
                    <a:p>
                      <a:pPr marL="0" marR="0" lvl="0" indent="0" algn="l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Lower solution</a:t>
                      </a:r>
                      <a:r>
                        <a:rPr lang="en-US" sz="1600" b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cost</a:t>
                      </a:r>
                      <a:endParaRPr lang="en-US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9050" marT="19050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On-chip MEMS</a:t>
                      </a:r>
                      <a:r>
                        <a:rPr lang="en-US" sz="1600" b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resonator that eliminates the need for external high frequency crystal </a:t>
                      </a:r>
                    </a:p>
                    <a:p>
                      <a:pPr marL="171450" marR="0" lvl="0" indent="-171450" algn="l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4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$0.05</a:t>
                      </a:r>
                      <a:r>
                        <a:rPr lang="en-US" sz="1600" b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 $0.10 lower cost than discrete solution with external crystal</a:t>
                      </a:r>
                      <a:endParaRPr lang="en-US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9050" marT="19050" marB="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1503285"/>
                  </a:ext>
                </a:extLst>
              </a:tr>
              <a:tr h="635436"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6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Smaller, simpler solution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2880" marR="19050" marT="19050" marB="0" anchor="ctr"/>
                </a:tc>
                <a:tc>
                  <a:txBody>
                    <a:bodyPr/>
                    <a:lstStyle/>
                    <a:p>
                      <a:pPr marL="171450" marR="0" lvl="0" indent="-171450" algn="l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u="none" strike="noStrike" kern="1200">
                          <a:effectLst/>
                        </a:rPr>
                        <a:t>30% </a:t>
                      </a:r>
                      <a:r>
                        <a:rPr lang="en-US" sz="1600" u="none" strike="noStrike" kern="1200" dirty="0">
                          <a:effectLst/>
                        </a:rPr>
                        <a:t>space savings with no high</a:t>
                      </a:r>
                      <a:r>
                        <a:rPr lang="en-US" sz="1600" u="none" strike="noStrike" kern="1200" baseline="0" dirty="0">
                          <a:effectLst/>
                        </a:rPr>
                        <a:t> frequency crystal or routing</a:t>
                      </a:r>
                      <a:endParaRPr lang="en-US" sz="1600" b="0" u="none" strike="noStrike" kern="12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2880" marR="19050" marT="1905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81890"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More stable solution in harsh environments resulting in fewer MCU timing errors and transmission issues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2880" marR="19050" marT="19050" marB="0" anchor="ctr"/>
                </a:tc>
                <a:tc>
                  <a:txBody>
                    <a:bodyPr/>
                    <a:lstStyle/>
                    <a:p>
                      <a:pPr marL="171450" marR="0" lvl="0" indent="-171450" algn="l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Less PPM variance when tested against MIL-STD-883H for mechanical shock</a:t>
                      </a:r>
                    </a:p>
                    <a:p>
                      <a:pPr marL="171450" marR="0" lvl="0" indent="-171450" algn="l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Ability to actively compensate BAW resonator for greater stability over temperature variance and battery voltage</a:t>
                      </a:r>
                    </a:p>
                  </a:txBody>
                  <a:tcPr marL="182880" marR="19050" marT="1905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385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Simplified supply chain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2880" marR="19050" marT="19050" marB="0" anchor="ctr"/>
                </a:tc>
                <a:tc>
                  <a:txBody>
                    <a:bodyPr/>
                    <a:lstStyle/>
                    <a:p>
                      <a:pPr marL="171450" marR="0" lvl="0" indent="-171450" algn="l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need to source high frequency crystals</a:t>
                      </a:r>
                    </a:p>
                  </a:txBody>
                  <a:tcPr marL="182880" marR="19050" marT="19050" marB="0" anchor="ctr"/>
                </a:tc>
                <a:extLst>
                  <a:ext uri="{0D108BD9-81ED-4DB2-BD59-A6C34878D82A}">
                    <a16:rowId xmlns:a16="http://schemas.microsoft.com/office/drawing/2014/main" val="3221878096"/>
                  </a:ext>
                </a:extLst>
              </a:tr>
            </a:tbl>
          </a:graphicData>
        </a:graphic>
      </p:graphicFrame>
      <p:sp>
        <p:nvSpPr>
          <p:cNvPr id="60" name="Rectangle 59"/>
          <p:cNvSpPr/>
          <p:nvPr/>
        </p:nvSpPr>
        <p:spPr>
          <a:xfrm>
            <a:off x="9371842" y="7134442"/>
            <a:ext cx="8375904" cy="1874784"/>
          </a:xfrm>
          <a:prstGeom prst="rect">
            <a:avLst/>
          </a:prstGeom>
          <a:solidFill>
            <a:srgbClr val="F2F2F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9357009" y="6545215"/>
            <a:ext cx="8382000" cy="589228"/>
            <a:chOff x="342900" y="476250"/>
            <a:chExt cx="4191000" cy="294614"/>
          </a:xfrm>
        </p:grpSpPr>
        <p:sp>
          <p:nvSpPr>
            <p:cNvPr id="62" name="Rectangle 14"/>
            <p:cNvSpPr>
              <a:spLocks noChangeArrowheads="1"/>
            </p:cNvSpPr>
            <p:nvPr/>
          </p:nvSpPr>
          <p:spPr bwMode="auto">
            <a:xfrm>
              <a:off x="342900" y="476250"/>
              <a:ext cx="4191000" cy="29461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9050">
              <a:solidFill>
                <a:schemeClr val="tx1"/>
              </a:solidFill>
            </a:ln>
            <a:ex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rPr>
                <a:t>Resources / Getting started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912937" y="634446"/>
              <a:ext cx="581249" cy="123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Nick Smith 2018</a:t>
              </a:r>
            </a:p>
          </p:txBody>
        </p:sp>
      </p:grpSp>
      <p:sp>
        <p:nvSpPr>
          <p:cNvPr id="64" name="Rectangle 14"/>
          <p:cNvSpPr>
            <a:spLocks noChangeArrowheads="1"/>
          </p:cNvSpPr>
          <p:nvPr/>
        </p:nvSpPr>
        <p:spPr bwMode="auto">
          <a:xfrm>
            <a:off x="9357008" y="4746994"/>
            <a:ext cx="8382000" cy="5892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rPr>
              <a:t>Key Applications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9834573" y="6076465"/>
            <a:ext cx="10583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Power tools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1244115" y="6076465"/>
            <a:ext cx="1557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Circuit breakers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4514371" y="6076465"/>
            <a:ext cx="1633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HVAC systems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6151164" y="5925499"/>
            <a:ext cx="1681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Temp, humidity, pressure sensors</a:t>
            </a:r>
          </a:p>
        </p:txBody>
      </p:sp>
      <p:sp>
        <p:nvSpPr>
          <p:cNvPr id="9" name="Rectangle 8"/>
          <p:cNvSpPr/>
          <p:nvPr/>
        </p:nvSpPr>
        <p:spPr>
          <a:xfrm>
            <a:off x="1526461" y="1547171"/>
            <a:ext cx="8799851" cy="3347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04690" marR="0" lvl="1" indent="-3429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1104690" marR="0" lvl="1" indent="-3429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TI Bulk Acoustic Wave (BAW) resonator </a:t>
            </a:r>
          </a:p>
          <a:p>
            <a:pPr marL="1104690" marR="0" lvl="1" indent="-3429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The industry’s only crystal-less wireless MCU solution</a:t>
            </a:r>
          </a:p>
          <a:p>
            <a:pPr marL="1104690" marR="0" lvl="1" indent="-3429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On-chip MEMS resonator that serves as a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high-precision, low-jitter clocking reference</a:t>
            </a:r>
          </a:p>
          <a:p>
            <a:pPr marL="1104690" marR="0" lvl="1" indent="-3429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BLE 5.2 qualified, supports Thread and Zigbee with multiprotocol functionality</a:t>
            </a:r>
          </a:p>
          <a:p>
            <a:pPr marL="761790" marR="0" lvl="1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761790" marR="0" lvl="1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1072733" y="1873170"/>
            <a:ext cx="697677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04690" marR="0" lvl="1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76179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  <a:hlinkClick r:id="rId3"/>
              </a:rPr>
              <a:t>CC2652RB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wireless MCU:</a:t>
            </a:r>
          </a:p>
          <a:p>
            <a:pPr marL="76179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BLE 5.2 qualified and support for Zigbee, Thread and Multiprotocol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1104690" marR="0" lvl="1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 descr="SimpleLink™ 32-bit Arm Cortex-M4F multiprotocol 2.4 GHz wireless MCU with crystal-less BAW resonato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453" y="1935938"/>
            <a:ext cx="1585538" cy="108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1263789">
            <a:off x="10646576" y="2199461"/>
            <a:ext cx="8386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CC2652RB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7011" y="5432367"/>
            <a:ext cx="654754" cy="654754"/>
          </a:xfrm>
          <a:prstGeom prst="rect">
            <a:avLst/>
          </a:prstGeom>
        </p:spPr>
      </p:pic>
      <p:pic>
        <p:nvPicPr>
          <p:cNvPr id="35" name="Picture 4" descr="C:\Users\a0226748\Downloads\72235-20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7533" y="5336223"/>
            <a:ext cx="834442" cy="83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a0226748\Downloads\fan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7674" y="5407132"/>
            <a:ext cx="591852" cy="59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1710" y="5382966"/>
            <a:ext cx="560336" cy="56033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9808" y="5418148"/>
            <a:ext cx="618952" cy="618952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12852486" y="6076465"/>
            <a:ext cx="17284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Electricity meters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194721" y="7274764"/>
            <a:ext cx="1224610" cy="159414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288430" y="7194861"/>
            <a:ext cx="35249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sng" strike="noStrike" kern="1200" cap="none" spc="0" normalizeH="0" baseline="0" noProof="0" dirty="0">
                <a:ln>
                  <a:noFill/>
                </a:ln>
                <a:solidFill>
                  <a:srgbClr val="007C8C"/>
                </a:solidFill>
                <a:effectLst/>
                <a:uLnTx/>
                <a:uFillTx/>
                <a:latin typeface="Roboto"/>
                <a:ea typeface="+mn-ea"/>
                <a:cs typeface="+mn-cs"/>
                <a:hlinkClick r:id="rId11"/>
              </a:rPr>
              <a:t>Minimizing Frequency Error Due to Soldering Process on CC2652RB Crystal-Less MCU</a:t>
            </a:r>
            <a:endParaRPr kumimoji="0" lang="en-US" sz="1200" b="0" i="0" u="sng" strike="noStrike" kern="1200" cap="none" spc="0" normalizeH="0" baseline="0" noProof="0" dirty="0">
              <a:ln>
                <a:noFill/>
              </a:ln>
              <a:solidFill>
                <a:srgbClr val="007C8C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00" b="0" i="0" u="sng" strike="noStrike" kern="1200" cap="none" spc="0" normalizeH="0" baseline="0" noProof="0" dirty="0">
              <a:ln>
                <a:noFill/>
              </a:ln>
              <a:solidFill>
                <a:srgbClr val="007C8C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  <a:hlinkClick r:id="rId12"/>
              </a:rPr>
              <a:t>Exploring </a:t>
            </a:r>
            <a:r>
              <a:rPr kumimoji="0" lang="en-US" sz="12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  <a:hlinkClick r:id="rId12"/>
              </a:rPr>
              <a:t>IoT</a:t>
            </a:r>
            <a:r>
              <a:rPr kumimoji="0" lang="en-US" sz="12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  <a:hlinkClick r:id="rId12"/>
              </a:rPr>
              <a:t> wireless connectivity in mechanical shock and vibration environments</a:t>
            </a:r>
            <a:endParaRPr kumimoji="0" lang="en-US" sz="12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  <a:hlinkClick r:id="rId13"/>
              </a:rPr>
              <a:t>SimpleLink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  <a:hlinkClick r:id="rId13"/>
              </a:rPr>
              <a:t> Crystal-Less Wireless MCU based on TI BAW technology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  <a:hlinkClick r:id="rId14"/>
              </a:rPr>
              <a:t>Running Bluetooth® Low Energy on CC2640 Without 32 kHz Crystal (Rev. C)</a:t>
            </a:r>
            <a:endParaRPr kumimoji="0" lang="en-US" sz="12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19004" y="6910907"/>
            <a:ext cx="416654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  <a:hlinkClick r:id="rId15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  <a:hlinkClick r:id="rId15"/>
              </a:rPr>
              <a:t>Get the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  <a:hlinkClick r:id="rId15"/>
              </a:rPr>
              <a:t>LaunchPad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  <a:hlinkClick r:id="rId15"/>
              </a:rPr>
              <a:t> development kit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  <a:hlinkClick r:id="rId16"/>
              </a:rPr>
              <a:t>Download the SDK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  <a:hlinkClick r:id="rId17"/>
              </a:rPr>
              <a:t>Follow training / documentation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  <a:hlinkClick r:id="rId18"/>
              </a:rPr>
              <a:t>Getting Started With CC2652RB for Crystal-less BAW Operation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3885" y="1805488"/>
            <a:ext cx="2081454" cy="2392620"/>
            <a:chOff x="309803" y="1485452"/>
            <a:chExt cx="2419585" cy="2781300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E9B5FB7A-803C-41B1-B46B-0E693C0CF0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803" y="1485452"/>
              <a:ext cx="2419585" cy="27813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436930C-9D30-4887-B2C7-AA1693717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019" y="2851498"/>
              <a:ext cx="1354612" cy="954161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E8243D71-EE9A-4FD3-810A-35BDFA8A1B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255" y="2638223"/>
              <a:ext cx="1352140" cy="949216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96C8394-2657-473E-A637-9F1010827A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547" y="2501576"/>
              <a:ext cx="919554" cy="778654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81C93C23-0F96-44F6-85A1-C9CE475541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842" y="2197143"/>
              <a:ext cx="1366971" cy="956632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7B12A467-883E-4592-9B65-004F910B3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print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3398" y="1962563"/>
              <a:ext cx="1354612" cy="954161"/>
            </a:xfrm>
            <a:prstGeom prst="rect">
              <a:avLst/>
            </a:prstGeom>
          </p:spPr>
        </p:pic>
      </p:grpSp>
      <p:sp>
        <p:nvSpPr>
          <p:cNvPr id="41" name="Slide Number Placeholder 2">
            <a:extLst>
              <a:ext uri="{FF2B5EF4-FFF2-40B4-BE49-F238E27FC236}">
                <a16:creationId xmlns:a16="http://schemas.microsoft.com/office/drawing/2014/main" id="{1DE7BFFB-3E10-438A-9DEC-F27F0A61EED1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4336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550" y="11131"/>
            <a:ext cx="17824450" cy="1221582"/>
          </a:xfrm>
        </p:spPr>
        <p:txBody>
          <a:bodyPr>
            <a:noAutofit/>
          </a:bodyPr>
          <a:lstStyle/>
          <a:p>
            <a:r>
              <a:rPr lang="en-US" kern="1200" dirty="0">
                <a:solidFill>
                  <a:srgbClr val="000000"/>
                </a:solidFill>
                <a:cs typeface="Arial"/>
              </a:rPr>
              <a:t>SimpleLink™</a:t>
            </a:r>
            <a:r>
              <a:rPr lang="en-US" kern="1200" dirty="0">
                <a:solidFill>
                  <a:srgbClr val="DE0000"/>
                </a:solidFill>
                <a:cs typeface="Arial"/>
              </a:rPr>
              <a:t> </a:t>
            </a:r>
            <a:r>
              <a:rPr lang="en-US" kern="1200" dirty="0">
                <a:solidFill>
                  <a:srgbClr val="C00000"/>
                </a:solidFill>
                <a:cs typeface="Arial"/>
              </a:rPr>
              <a:t>| Connectivity Bluetooth® LE Software</a:t>
            </a:r>
            <a:endParaRPr lang="en-US" dirty="0">
              <a:solidFill>
                <a:srgbClr val="C00000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666751" y="1571627"/>
          <a:ext cx="16935450" cy="7419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5F81F0EB-ADE0-4C56-A914-AA98F73E9FED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99607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4"/>
          <p:cNvSpPr>
            <a:spLocks noGrp="1"/>
          </p:cNvSpPr>
          <p:nvPr>
            <p:ph type="title"/>
          </p:nvPr>
        </p:nvSpPr>
        <p:spPr>
          <a:xfrm>
            <a:off x="463550" y="11129"/>
            <a:ext cx="16916400" cy="1221582"/>
          </a:xfrm>
        </p:spPr>
        <p:txBody>
          <a:bodyPr/>
          <a:lstStyle/>
          <a:p>
            <a:pPr eaLnBrk="1" hangingPunct="1"/>
            <a:r>
              <a:rPr lang="en-US" altLang="en-US" sz="4800" dirty="0">
                <a:solidFill>
                  <a:srgbClr val="C00000"/>
                </a:solidFill>
              </a:rPr>
              <a:t>2.4 GHz </a:t>
            </a:r>
            <a:r>
              <a:rPr lang="nb-NO" sz="4800" dirty="0">
                <a:solidFill>
                  <a:srgbClr val="000000"/>
                </a:solidFill>
              </a:rPr>
              <a:t>| </a:t>
            </a:r>
            <a:r>
              <a:rPr lang="en-US" altLang="en-US" sz="4800" dirty="0">
                <a:solidFill>
                  <a:schemeClr val="tx1"/>
                </a:solidFill>
              </a:rPr>
              <a:t>Wi-Fi + Bluetooth LE</a:t>
            </a:r>
            <a:r>
              <a:rPr lang="en-US" altLang="en-US" sz="4800" dirty="0"/>
              <a:t> </a:t>
            </a:r>
            <a:r>
              <a:rPr lang="en-US" altLang="en-US" sz="4800" dirty="0">
                <a:solidFill>
                  <a:schemeClr val="tx1"/>
                </a:solidFill>
              </a:rPr>
              <a:t>Coexistence</a:t>
            </a:r>
            <a:endParaRPr lang="en-US" altLang="en-US" sz="3150" dirty="0">
              <a:solidFill>
                <a:schemeClr val="tx1"/>
              </a:solidFill>
            </a:endParaRPr>
          </a:p>
        </p:txBody>
      </p:sp>
      <p:sp>
        <p:nvSpPr>
          <p:cNvPr id="9220" name="Rectangle 62"/>
          <p:cNvSpPr>
            <a:spLocks noChangeArrowheads="1"/>
          </p:cNvSpPr>
          <p:nvPr/>
        </p:nvSpPr>
        <p:spPr bwMode="auto">
          <a:xfrm>
            <a:off x="238488" y="1473997"/>
            <a:ext cx="8799852" cy="2491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76" tIns="91438" rIns="182876" bIns="91438"/>
          <a:lstStyle>
            <a:lvl1pPr marL="114300" indent="-1143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114300" indent="-1143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114300" marR="0" lvl="1" indent="-114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altLang="en-US" sz="195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535428" y="4780180"/>
            <a:ext cx="8411460" cy="589228"/>
          </a:xfrm>
          <a:prstGeom prst="rect">
            <a:avLst/>
          </a:prstGeom>
          <a:solidFill>
            <a:schemeClr val="accent4"/>
          </a:solidFill>
          <a:ln w="19050">
            <a:solidFill>
              <a:schemeClr val="tx1"/>
            </a:solidFill>
          </a:ln>
          <a:extLst/>
        </p:spPr>
        <p:txBody>
          <a:bodyPr lIns="182876" tIns="91438" rIns="182876" bIns="914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rPr>
              <a:t>Key Features</a:t>
            </a:r>
          </a:p>
        </p:txBody>
      </p:sp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45DB07AA-00F9-4AB7-BD89-78D3B3EEB9E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35428" y="5369406"/>
          <a:ext cx="8411460" cy="3255304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563372">
                  <a:extLst>
                    <a:ext uri="{9D8B030D-6E8A-4147-A177-3AD203B41FA5}">
                      <a16:colId xmlns:a16="http://schemas.microsoft.com/office/drawing/2014/main" val="1739646466"/>
                    </a:ext>
                  </a:extLst>
                </a:gridCol>
                <a:gridCol w="5848088">
                  <a:extLst>
                    <a:ext uri="{9D8B030D-6E8A-4147-A177-3AD203B41FA5}">
                      <a16:colId xmlns:a16="http://schemas.microsoft.com/office/drawing/2014/main" val="1060104727"/>
                    </a:ext>
                  </a:extLst>
                </a:gridCol>
              </a:tblGrid>
              <a:tr h="772236">
                <a:tc>
                  <a:txBody>
                    <a:bodyPr/>
                    <a:lstStyle/>
                    <a:p>
                      <a:pPr marL="0" marR="0" lvl="0" indent="0" algn="l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Combo 2-Chip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design </a:t>
                      </a:r>
                      <a:endParaRPr lang="en-US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9050" marT="19050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Wi-Fi</a:t>
                      </a:r>
                      <a:r>
                        <a:rPr lang="en-US" sz="1600" b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BLE capability for both provisioning &amp; peripheral role</a:t>
                      </a:r>
                    </a:p>
                  </a:txBody>
                  <a:tcPr marL="182880" marR="19050" marT="19050" marB="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1503285"/>
                  </a:ext>
                </a:extLst>
              </a:tr>
              <a:tr h="919558"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Low power design for continuous connectivity</a:t>
                      </a:r>
                    </a:p>
                  </a:txBody>
                  <a:tcPr marL="182880" marR="19050" marT="19050" marB="0" anchor="ctr"/>
                </a:tc>
                <a:tc>
                  <a:txBody>
                    <a:bodyPr/>
                    <a:lstStyle/>
                    <a:p>
                      <a:pPr marL="171450" marR="0" lvl="0" indent="-171450" algn="l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Wi-Fi:  0.7uA DTIM 1 beacon receive profile</a:t>
                      </a:r>
                    </a:p>
                    <a:p>
                      <a:pPr marL="171450" marR="0" lvl="0" indent="-171450" algn="l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BLE:   lowest power standby 0.94uA</a:t>
                      </a:r>
                    </a:p>
                  </a:txBody>
                  <a:tcPr marL="182880" marR="19050" marT="1905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1510"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6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Security features </a:t>
                      </a:r>
                    </a:p>
                  </a:txBody>
                  <a:tcPr marL="182880" marR="19050" marT="19050" marB="0" anchor="ctr"/>
                </a:tc>
                <a:tc>
                  <a:txBody>
                    <a:bodyPr/>
                    <a:lstStyle/>
                    <a:p>
                      <a:pPr marL="171450" marR="0" lvl="0" indent="-171450" algn="l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u="none" strike="noStrike" kern="1200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Wi-Fi: Personal &amp; Enterprise-WPA3 support</a:t>
                      </a:r>
                    </a:p>
                    <a:p>
                      <a:pPr marL="171450" marR="0" lvl="0" indent="-171450" algn="l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u="none" strike="noStrike" kern="1200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BLE:  AES-256, SHA2, ECC/RSA, TRNG</a:t>
                      </a:r>
                    </a:p>
                  </a:txBody>
                  <a:tcPr marL="182880" marR="19050" marT="1905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lang="en-US" sz="1600" baseline="0" dirty="0">
                          <a:latin typeface="+mn-lt"/>
                        </a:rPr>
                        <a:t>Ease of certification</a:t>
                      </a:r>
                    </a:p>
                  </a:txBody>
                  <a:tcPr marL="182880" marR="19050" marT="19050" marB="0" anchor="ctr"/>
                </a:tc>
                <a:tc>
                  <a:txBody>
                    <a:bodyPr/>
                    <a:lstStyle/>
                    <a:p>
                      <a:pPr marL="171450" marR="0" lvl="0" indent="-171450" algn="l" defTabSz="10151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aseline="0" dirty="0">
                          <a:latin typeface="+mn-lt"/>
                        </a:rPr>
                        <a:t>Regulatory certified reference design</a:t>
                      </a:r>
                    </a:p>
                    <a:p>
                      <a:pPr marL="171450" marR="0" lvl="0" indent="-171450" algn="l" defTabSz="10151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>
                          <a:latin typeface="+mn-lt"/>
                        </a:rPr>
                        <a:t>FCC, ISED and CE</a:t>
                      </a:r>
                    </a:p>
                  </a:txBody>
                  <a:tcPr marL="182880" marR="19050" marT="19050" marB="0" anchor="ctr"/>
                </a:tc>
                <a:extLst>
                  <a:ext uri="{0D108BD9-81ED-4DB2-BD59-A6C34878D82A}">
                    <a16:rowId xmlns:a16="http://schemas.microsoft.com/office/drawing/2014/main" val="3221878096"/>
                  </a:ext>
                </a:extLst>
              </a:tr>
            </a:tbl>
          </a:graphicData>
        </a:graphic>
      </p:graphicFrame>
      <p:sp>
        <p:nvSpPr>
          <p:cNvPr id="60" name="Rectangle 59"/>
          <p:cNvSpPr/>
          <p:nvPr/>
        </p:nvSpPr>
        <p:spPr>
          <a:xfrm>
            <a:off x="9357008" y="7134442"/>
            <a:ext cx="8375904" cy="1874784"/>
          </a:xfrm>
          <a:prstGeom prst="rect">
            <a:avLst/>
          </a:prstGeom>
          <a:solidFill>
            <a:srgbClr val="F2F2F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6" tIns="91438" rIns="182876" bIns="91438" rtlCol="0" anchor="t"/>
          <a:lstStyle/>
          <a:p>
            <a:pPr marL="164584" marR="0" lvl="1" indent="-164584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3"/>
              </a:rPr>
              <a:t>CC3135, CC3235x SimpleLink™ Wi-Fi® Internet-on-a Chip™ Solution–BLE Coexistence</a:t>
            </a:r>
            <a:endParaRPr kumimoji="0" lang="en-US" sz="16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hlinkClick r:id="rId4"/>
            </a:endParaRPr>
          </a:p>
          <a:p>
            <a:pPr marL="164584" marR="0" lvl="1" indent="-164584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5"/>
              </a:rPr>
              <a:t>Low-Power Internet Connectivity Over Wi-Fi (Rev. A)</a:t>
            </a:r>
            <a:endParaRPr kumimoji="0" lang="en-US" sz="16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hlinkClick r:id="rId6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9357008" y="6545216"/>
            <a:ext cx="8382000" cy="589228"/>
            <a:chOff x="342900" y="476250"/>
            <a:chExt cx="4191000" cy="294614"/>
          </a:xfrm>
        </p:grpSpPr>
        <p:sp>
          <p:nvSpPr>
            <p:cNvPr id="62" name="Rectangle 14"/>
            <p:cNvSpPr>
              <a:spLocks noChangeArrowheads="1"/>
            </p:cNvSpPr>
            <p:nvPr/>
          </p:nvSpPr>
          <p:spPr bwMode="auto">
            <a:xfrm>
              <a:off x="342900" y="476250"/>
              <a:ext cx="4191000" cy="294614"/>
            </a:xfrm>
            <a:prstGeom prst="rect">
              <a:avLst/>
            </a:prstGeom>
            <a:solidFill>
              <a:schemeClr val="accent4"/>
            </a:solidFill>
            <a:ln w="19050">
              <a:solidFill>
                <a:schemeClr val="tx1"/>
              </a:solidFill>
            </a:ln>
            <a:ex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rPr>
                <a:t>Resources / Getting started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912937" y="634446"/>
              <a:ext cx="609302" cy="1269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Nick Smith 2018</a:t>
              </a:r>
            </a:p>
          </p:txBody>
        </p:sp>
      </p:grpSp>
      <p:sp>
        <p:nvSpPr>
          <p:cNvPr id="64" name="Rectangle 14"/>
          <p:cNvSpPr>
            <a:spLocks noChangeArrowheads="1"/>
          </p:cNvSpPr>
          <p:nvPr/>
        </p:nvSpPr>
        <p:spPr bwMode="auto">
          <a:xfrm>
            <a:off x="9357008" y="4746996"/>
            <a:ext cx="8382000" cy="589228"/>
          </a:xfrm>
          <a:prstGeom prst="rect">
            <a:avLst/>
          </a:prstGeom>
          <a:solidFill>
            <a:schemeClr val="accent4"/>
          </a:solidFill>
          <a:ln w="19050">
            <a:solidFill>
              <a:schemeClr val="tx1"/>
            </a:solidFill>
          </a:ln>
          <a:extLst/>
        </p:spPr>
        <p:txBody>
          <a:bodyPr lIns="182876" tIns="91438" rIns="182876" bIns="914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rPr>
              <a:t>Key Applications</a:t>
            </a:r>
          </a:p>
        </p:txBody>
      </p:sp>
      <p:sp>
        <p:nvSpPr>
          <p:cNvPr id="66" name="Rectangle 65"/>
          <p:cNvSpPr/>
          <p:nvPr/>
        </p:nvSpPr>
        <p:spPr>
          <a:xfrm>
            <a:off x="9357008" y="5300225"/>
            <a:ext cx="8375904" cy="1151118"/>
          </a:xfrm>
          <a:prstGeom prst="rect">
            <a:avLst/>
          </a:prstGeom>
          <a:solidFill>
            <a:srgbClr val="F2F2F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6" tIns="91438" rIns="182876" bIns="91438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342924" y="5513857"/>
            <a:ext cx="1206091" cy="822887"/>
            <a:chOff x="6544723" y="3628799"/>
            <a:chExt cx="804061" cy="548591"/>
          </a:xfrm>
        </p:grpSpPr>
        <p:pic>
          <p:nvPicPr>
            <p:cNvPr id="67" name="Picture 18" descr="Image result for thermostat icon white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8206" b="45646" l="33265" r="65714">
                          <a14:foregroundMark x1="39592" y1="24274" x2="60816" y2="40897"/>
                          <a14:foregroundMark x1="61633" y1="23219" x2="45102" y2="4036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60" t="19049" r="34217" b="55254"/>
            <a:stretch/>
          </p:blipFill>
          <p:spPr bwMode="auto">
            <a:xfrm>
              <a:off x="6677886" y="3628799"/>
              <a:ext cx="546809" cy="35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8" name="TextBox 67"/>
            <p:cNvSpPr txBox="1"/>
            <p:nvPr/>
          </p:nvSpPr>
          <p:spPr>
            <a:xfrm>
              <a:off x="6544723" y="3931172"/>
              <a:ext cx="804061" cy="246218"/>
            </a:xfrm>
            <a:prstGeom prst="rect">
              <a:avLst/>
            </a:prstGeom>
            <a:noFill/>
          </p:spPr>
          <p:txBody>
            <a:bodyPr wrap="none" lIns="182876" tIns="91438" rIns="182876" bIns="91438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Thermostat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0239023" y="5510438"/>
            <a:ext cx="1395818" cy="1007030"/>
            <a:chOff x="7495752" y="3619697"/>
            <a:chExt cx="930545" cy="671353"/>
          </a:xfrm>
        </p:grpSpPr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100000" l="0" r="100000">
                          <a14:foregroundMark x1="27556" y1="16444" x2="36000" y2="87111"/>
                          <a14:foregroundMark x1="52889" y1="14222" x2="26667" y2="85333"/>
                          <a14:foregroundMark x1="47111" y1="59556" x2="47111" y2="59556"/>
                          <a14:foregroundMark x1="45333" y1="43556" x2="51111" y2="86222"/>
                          <a14:foregroundMark x1="20000" y1="92889" x2="53778" y2="92000"/>
                          <a14:foregroundMark x1="53778" y1="10667" x2="23556" y2="20000"/>
                          <a14:foregroundMark x1="24444" y1="14222" x2="20000" y2="88000"/>
                          <a14:foregroundMark x1="45333" y1="36000" x2="77778" y2="333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817112" y="3619697"/>
              <a:ext cx="368091" cy="368091"/>
            </a:xfrm>
            <a:prstGeom prst="rect">
              <a:avLst/>
            </a:prstGeom>
          </p:spPr>
        </p:pic>
        <p:sp>
          <p:nvSpPr>
            <p:cNvPr id="70" name="TextBox 69"/>
            <p:cNvSpPr txBox="1"/>
            <p:nvPr/>
          </p:nvSpPr>
          <p:spPr>
            <a:xfrm>
              <a:off x="7495752" y="3921721"/>
              <a:ext cx="930545" cy="369329"/>
            </a:xfrm>
            <a:prstGeom prst="rect">
              <a:avLst/>
            </a:prstGeom>
            <a:noFill/>
          </p:spPr>
          <p:txBody>
            <a:bodyPr wrap="square" lIns="182876" tIns="91438" rIns="182876" bIns="91438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Electronic lock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1273199" y="5444298"/>
            <a:ext cx="1633746" cy="1046232"/>
            <a:chOff x="8540226" y="3596289"/>
            <a:chExt cx="1089164" cy="697487"/>
          </a:xfrm>
        </p:grpSpPr>
        <p:grpSp>
          <p:nvGrpSpPr>
            <p:cNvPr id="71" name="Group 70"/>
            <p:cNvGrpSpPr/>
            <p:nvPr/>
          </p:nvGrpSpPr>
          <p:grpSpPr>
            <a:xfrm>
              <a:off x="8803930" y="3596289"/>
              <a:ext cx="579884" cy="404017"/>
              <a:chOff x="5668479" y="3021496"/>
              <a:chExt cx="1010479" cy="704021"/>
            </a:xfrm>
          </p:grpSpPr>
          <p:sp>
            <p:nvSpPr>
              <p:cNvPr id="72" name="Oval 71"/>
              <p:cNvSpPr/>
              <p:nvPr/>
            </p:nvSpPr>
            <p:spPr>
              <a:xfrm>
                <a:off x="5864087" y="3061252"/>
                <a:ext cx="609600" cy="616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pic>
            <p:nvPicPr>
              <p:cNvPr id="73" name="Picture 22" descr="Image result for smoke detector icon"/>
              <p:cNvPicPr>
                <a:picLocks noChangeAspect="1" noChangeArrowheads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0328"/>
              <a:stretch/>
            </p:blipFill>
            <p:spPr bwMode="auto">
              <a:xfrm>
                <a:off x="5668479" y="3021496"/>
                <a:ext cx="1010479" cy="70402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4" name="TextBox 73"/>
            <p:cNvSpPr txBox="1"/>
            <p:nvPr/>
          </p:nvSpPr>
          <p:spPr>
            <a:xfrm>
              <a:off x="8540226" y="3924447"/>
              <a:ext cx="1089164" cy="369329"/>
            </a:xfrm>
            <a:prstGeom prst="rect">
              <a:avLst/>
            </a:prstGeom>
            <a:noFill/>
          </p:spPr>
          <p:txBody>
            <a:bodyPr wrap="square" lIns="182876" tIns="91438" rIns="182876" bIns="91438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Smoke / heat detector</a:t>
              </a:r>
            </a:p>
          </p:txBody>
        </p:sp>
      </p:grpSp>
      <p:sp>
        <p:nvSpPr>
          <p:cNvPr id="9" name="Rectangle 8"/>
          <p:cNvSpPr/>
          <p:nvPr/>
        </p:nvSpPr>
        <p:spPr>
          <a:xfrm>
            <a:off x="656340" y="1516780"/>
            <a:ext cx="8593322" cy="2554541"/>
          </a:xfrm>
          <a:prstGeom prst="rect">
            <a:avLst/>
          </a:prstGeom>
        </p:spPr>
        <p:txBody>
          <a:bodyPr wrap="square" lIns="182876" tIns="91438" rIns="182876" bIns="91438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What is Coexistence?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Co-located Wi-Fi and </a:t>
            </a: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®</a:t>
            </a: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Low Energy radios manage their RF activity during 2.4-GHz frequency band access.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1-wire coexistence scheme supported on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SimpleLink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devices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9342927" y="1451309"/>
            <a:ext cx="8465094" cy="2423736"/>
          </a:xfrm>
          <a:prstGeom prst="rect">
            <a:avLst/>
          </a:prstGeom>
        </p:spPr>
        <p:txBody>
          <a:bodyPr wrap="square" lIns="182876" tIns="91438" rIns="182876" bIns="91438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5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Key devices supported:</a:t>
            </a:r>
          </a:p>
          <a:p>
            <a:pPr marL="942620" marR="0" lvl="1" indent="-25717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CC2642R</a:t>
            </a:r>
          </a:p>
          <a:p>
            <a:pPr marL="942620" marR="0" lvl="1" indent="-25717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CC2652RX (P)</a:t>
            </a:r>
          </a:p>
          <a:p>
            <a:pPr marL="685444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942620" marR="0" lvl="1" indent="-25717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CC3230/CC3235</a:t>
            </a:r>
          </a:p>
          <a:p>
            <a:pPr marL="942620" marR="0" lvl="1" indent="-25717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CC3130/CC3135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2683423" y="5444307"/>
            <a:ext cx="887622" cy="950453"/>
            <a:chOff x="5290104" y="4359397"/>
            <a:chExt cx="591748" cy="633634"/>
          </a:xfrm>
        </p:grpSpPr>
        <p:pic>
          <p:nvPicPr>
            <p:cNvPr id="43" name="Picture 4" descr="C:\Users\a0271486\AppData\Local\Microsoft\Windows\INetCache\IE\KXVVGY55\Simpleicons_Interface_lightbulb-1.svg[1].png"/>
            <p:cNvPicPr>
              <a:picLocks noChangeAspect="1" noChangeArrowheads="1"/>
            </p:cNvPicPr>
            <p:nvPr/>
          </p:nvPicPr>
          <p:blipFill>
            <a:blip r:embed="rId1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1234" y="4359397"/>
              <a:ext cx="369488" cy="369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Rectangle 43"/>
            <p:cNvSpPr/>
            <p:nvPr/>
          </p:nvSpPr>
          <p:spPr>
            <a:xfrm>
              <a:off x="5290104" y="4777591"/>
              <a:ext cx="591748" cy="215440"/>
            </a:xfrm>
            <a:prstGeom prst="rect">
              <a:avLst/>
            </a:prstGeom>
          </p:spPr>
          <p:txBody>
            <a:bodyPr wrap="none" lIns="137100" tIns="68578" rIns="137100" bIns="68578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Lighting</a:t>
              </a: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1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2712" y="5341187"/>
            <a:ext cx="885940" cy="97798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>
                <a:alpha val="0"/>
              </a:srgbClr>
            </a:outerShdw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15182049" y="5420190"/>
            <a:ext cx="1097615" cy="1021302"/>
            <a:chOff x="9698180" y="3635960"/>
            <a:chExt cx="731743" cy="680868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sharpenSoften amount="10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1150" y="3635960"/>
              <a:ext cx="525800" cy="47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8" name="Rectangle 47"/>
            <p:cNvSpPr/>
            <p:nvPr/>
          </p:nvSpPr>
          <p:spPr>
            <a:xfrm>
              <a:off x="9698180" y="4101387"/>
              <a:ext cx="731743" cy="215441"/>
            </a:xfrm>
            <a:prstGeom prst="rect">
              <a:avLst/>
            </a:prstGeom>
          </p:spPr>
          <p:txBody>
            <a:bodyPr wrap="none" lIns="137100" tIns="68578" rIns="137100" bIns="68578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Appliances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6497085" y="5489804"/>
            <a:ext cx="841122" cy="916553"/>
            <a:chOff x="5294615" y="1476927"/>
            <a:chExt cx="560747" cy="611034"/>
          </a:xfrm>
        </p:grpSpPr>
        <p:sp>
          <p:nvSpPr>
            <p:cNvPr id="50" name="TextBox 49"/>
            <p:cNvSpPr txBox="1"/>
            <p:nvPr/>
          </p:nvSpPr>
          <p:spPr>
            <a:xfrm>
              <a:off x="5294615" y="1872521"/>
              <a:ext cx="560747" cy="215440"/>
            </a:xfrm>
            <a:prstGeom prst="rect">
              <a:avLst/>
            </a:prstGeom>
            <a:noFill/>
          </p:spPr>
          <p:txBody>
            <a:bodyPr wrap="none" lIns="137094" tIns="68578" rIns="137094" bIns="68578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Medical</a:t>
              </a:r>
              <a:endPara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51" name="Picture 3" descr="C:\Users\a0226748\Downloads\medical-kit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7719" y="1476927"/>
              <a:ext cx="368588" cy="368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2" name="Group 51"/>
          <p:cNvGrpSpPr/>
          <p:nvPr/>
        </p:nvGrpSpPr>
        <p:grpSpPr>
          <a:xfrm>
            <a:off x="15314340" y="1473994"/>
            <a:ext cx="2115002" cy="2022604"/>
            <a:chOff x="6895383" y="1131549"/>
            <a:chExt cx="1175001" cy="1123668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72CCA168-D52A-46E3-9A0A-3AC9618F32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5383" y="1131549"/>
              <a:ext cx="1135193" cy="1123668"/>
            </a:xfrm>
            <a:prstGeom prst="rect">
              <a:avLst/>
            </a:prstGeom>
          </p:spPr>
        </p:pic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4072598-DE7A-480B-8479-72FE515AAE07}"/>
                </a:ext>
              </a:extLst>
            </p:cNvPr>
            <p:cNvSpPr txBox="1"/>
            <p:nvPr/>
          </p:nvSpPr>
          <p:spPr>
            <a:xfrm>
              <a:off x="6946997" y="1172741"/>
              <a:ext cx="1123387" cy="508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97415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Wi-Fi</a:t>
              </a:r>
              <a:r>
                <a:rPr kumimoji="0" lang="en-US" sz="2000" b="1" i="0" u="none" strike="noStrike" kern="1200" cap="none" spc="0" normalizeH="0" baseline="4000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®</a:t>
              </a:r>
            </a:p>
            <a:p>
              <a:pPr marL="0" marR="0" lvl="0" indent="0" algn="l" defTabSz="1974154" rtl="0" eaLnBrk="1" fontAlgn="base" latinLnBrk="0" hangingPunct="1">
                <a:lnSpc>
                  <a:spcPct val="100000"/>
                </a:lnSpc>
                <a:spcBef>
                  <a:spcPts val="864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CC323x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3059313" y="1457890"/>
            <a:ext cx="2115006" cy="2022603"/>
            <a:chOff x="5074992" y="1161233"/>
            <a:chExt cx="1175003" cy="1123668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9ECB7F6D-04F8-4D98-919B-DCE33B8E1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4992" y="1161233"/>
              <a:ext cx="1135193" cy="1123668"/>
            </a:xfrm>
            <a:prstGeom prst="rect">
              <a:avLst/>
            </a:prstGeom>
          </p:spPr>
        </p:pic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2EE6B4F-C89B-44E0-BFBF-DB6A25AE9484}"/>
                </a:ext>
              </a:extLst>
            </p:cNvPr>
            <p:cNvSpPr txBox="1"/>
            <p:nvPr/>
          </p:nvSpPr>
          <p:spPr>
            <a:xfrm>
              <a:off x="5114802" y="1202425"/>
              <a:ext cx="1135193" cy="662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97415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Bluetooth</a:t>
              </a:r>
              <a:r>
                <a:rPr kumimoji="0" lang="en-US" sz="1800" b="1" i="0" u="none" strike="noStrike" kern="1200" cap="none" spc="0" normalizeH="0" baseline="4000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®</a:t>
              </a:r>
              <a:b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</a:b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Low </a:t>
              </a:r>
              <a:r>
                <a:rPr lang="en-US" sz="2400" b="1" dirty="0">
                  <a:solidFill>
                    <a:srgbClr val="FFFFFF"/>
                  </a:solidFill>
                  <a:latin typeface="Arial Narrow" panose="020B0606020202030204" pitchFamily="34" charset="0"/>
                </a:rPr>
                <a:t>E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nergy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  <a:p>
              <a:pPr marL="0" marR="0" lvl="0" indent="0" algn="l" defTabSz="1974154" rtl="0" eaLnBrk="1" fontAlgn="base" latinLnBrk="0" hangingPunct="1">
                <a:lnSpc>
                  <a:spcPct val="100000"/>
                </a:lnSpc>
                <a:spcBef>
                  <a:spcPts val="864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CC264x</a:t>
              </a:r>
            </a:p>
          </p:txBody>
        </p:sp>
      </p:grpSp>
      <p:sp>
        <p:nvSpPr>
          <p:cNvPr id="45" name="Slide Number Placeholder 2">
            <a:extLst>
              <a:ext uri="{FF2B5EF4-FFF2-40B4-BE49-F238E27FC236}">
                <a16:creationId xmlns:a16="http://schemas.microsoft.com/office/drawing/2014/main" id="{323D7DAE-98AA-473A-8103-0220B9613545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3243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3550" y="11131"/>
            <a:ext cx="16916400" cy="1221582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Agenda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i="1" dirty="0">
                <a:solidFill>
                  <a:schemeClr val="bg1">
                    <a:lumMod val="75000"/>
                  </a:schemeClr>
                </a:solidFill>
              </a:rPr>
              <a:t>Bluetooth</a:t>
            </a:r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® Low Energy in automotive - market trends</a:t>
            </a:r>
          </a:p>
          <a:p>
            <a:pPr lvl="0"/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TI Bluetooth LE product overview 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Hardware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Software </a:t>
            </a:r>
          </a:p>
          <a:p>
            <a:pPr lvl="0"/>
            <a:r>
              <a:rPr lang="en-US" sz="2800" dirty="0"/>
              <a:t>Application use-cases  </a:t>
            </a:r>
          </a:p>
          <a:p>
            <a:pPr lvl="1"/>
            <a:r>
              <a:rPr lang="en-US" sz="2400" dirty="0"/>
              <a:t>Bluetooth LE cluster for 2W</a:t>
            </a:r>
          </a:p>
          <a:p>
            <a:pPr lvl="1"/>
            <a:r>
              <a:rPr lang="en-US" sz="2400" dirty="0"/>
              <a:t>Car access</a:t>
            </a:r>
          </a:p>
          <a:p>
            <a:pPr lvl="1"/>
            <a:r>
              <a:rPr lang="en-US" sz="2400" dirty="0"/>
              <a:t>Infotainment 			</a:t>
            </a:r>
          </a:p>
          <a:p>
            <a:pPr lvl="1"/>
            <a:r>
              <a:rPr lang="en-US" sz="2400" dirty="0"/>
              <a:t>TPMS</a:t>
            </a:r>
          </a:p>
          <a:p>
            <a:pPr lvl="1"/>
            <a:r>
              <a:rPr lang="en-US" sz="2400" dirty="0"/>
              <a:t>Smart helmet </a:t>
            </a:r>
          </a:p>
          <a:p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Dual-mode Bluetooth</a:t>
            </a: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99D4551E-A023-4343-9659-4629B35D2022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84073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PMS Warning light - AcuraZine - Acura Enthusiast Community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8" t="11437" b="3741"/>
          <a:stretch/>
        </p:blipFill>
        <p:spPr bwMode="auto">
          <a:xfrm>
            <a:off x="1972251" y="1947134"/>
            <a:ext cx="4142070" cy="531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41083" y="1256469"/>
            <a:ext cx="4556278" cy="680912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82752" tIns="91384" rIns="182752" bIns="91384" rtlCol="0">
            <a:spAutoFit/>
          </a:bodyPr>
          <a:lstStyle/>
          <a:p>
            <a:pPr marL="0" marR="0" lvl="0" indent="0" algn="ctr" defTabSz="18275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Today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19493" y="8140700"/>
            <a:ext cx="2044698" cy="457200"/>
          </a:xfrm>
          <a:prstGeom prst="roundRect">
            <a:avLst/>
          </a:prstGeom>
          <a:solidFill>
            <a:schemeClr val="tx1"/>
          </a:solidFill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91340" rIns="0" bIns="91340" rtlCol="0" anchor="ctr"/>
          <a:lstStyle/>
          <a:p>
            <a:pPr marL="0" marR="0" lvl="0" indent="0" algn="ctr" defTabSz="913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4x LF Transmitter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19493" y="8639194"/>
            <a:ext cx="2044698" cy="457200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91340" rIns="0" bIns="91340" rtlCol="0" anchor="ctr"/>
          <a:lstStyle/>
          <a:p>
            <a:pPr marL="0" marR="0" lvl="0" indent="0" algn="ctr" defTabSz="913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1x UHF receiver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9480" y="7525899"/>
            <a:ext cx="2044700" cy="553957"/>
          </a:xfrm>
          <a:prstGeom prst="rect">
            <a:avLst/>
          </a:prstGeom>
          <a:noFill/>
        </p:spPr>
        <p:txBody>
          <a:bodyPr wrap="square" lIns="182834" tIns="91420" rIns="182834" bIns="9142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Vehicle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705985" y="8140700"/>
            <a:ext cx="2044698" cy="457200"/>
          </a:xfrm>
          <a:prstGeom prst="roundRect">
            <a:avLst/>
          </a:prstGeom>
          <a:solidFill>
            <a:schemeClr val="tx1"/>
          </a:solidFill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91340" rIns="0" bIns="91340" rtlCol="0" anchor="ctr"/>
          <a:lstStyle/>
          <a:p>
            <a:pPr marL="0" marR="0" lvl="0" indent="0" algn="ctr" defTabSz="913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1x LF Wake Receive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705985" y="8639194"/>
            <a:ext cx="2044698" cy="457200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91340" rIns="0" bIns="91340" rtlCol="0" anchor="ctr"/>
          <a:lstStyle/>
          <a:p>
            <a:pPr marL="0" marR="0" lvl="0" indent="0" algn="ctr" defTabSz="913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1x UHF Transmitter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75480" y="7525898"/>
            <a:ext cx="2476500" cy="553957"/>
          </a:xfrm>
          <a:prstGeom prst="rect">
            <a:avLst/>
          </a:prstGeom>
          <a:noFill/>
        </p:spPr>
        <p:txBody>
          <a:bodyPr wrap="square" lIns="182834" tIns="91420" rIns="182834" bIns="9142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4-8 Sensors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0756913" y="8140700"/>
            <a:ext cx="2044698" cy="457200"/>
          </a:xfrm>
          <a:prstGeom prst="roundRect">
            <a:avLst/>
          </a:prstGeom>
          <a:solidFill>
            <a:schemeClr val="tx1"/>
          </a:solidFill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91340" rIns="0" bIns="91340" rtlCol="0" anchor="ctr"/>
          <a:lstStyle/>
          <a:p>
            <a:pPr marL="0" marR="0" lvl="0" indent="0" algn="ctr" defTabSz="913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4x LF Transmitter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0756913" y="8639194"/>
            <a:ext cx="2044698" cy="457200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91340" rIns="0" bIns="91340" rtlCol="0" anchor="ctr"/>
          <a:lstStyle/>
          <a:p>
            <a:pPr marL="0" marR="0" lvl="0" indent="0" algn="ctr" defTabSz="913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1x UHF receiver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756900" y="7525899"/>
            <a:ext cx="2044700" cy="553957"/>
          </a:xfrm>
          <a:prstGeom prst="rect">
            <a:avLst/>
          </a:prstGeom>
          <a:noFill/>
        </p:spPr>
        <p:txBody>
          <a:bodyPr wrap="square" lIns="182834" tIns="91420" rIns="182834" bIns="9142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Vehicle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4519341" y="8639194"/>
            <a:ext cx="2044698" cy="4572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91340" rIns="0" bIns="91340" rtlCol="0" anchor="ctr"/>
          <a:lstStyle/>
          <a:p>
            <a:pPr marL="0" marR="0" lvl="0" indent="0" algn="ctr" defTabSz="913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1x BLE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SoC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312900" y="7525898"/>
            <a:ext cx="2476500" cy="553957"/>
          </a:xfrm>
          <a:prstGeom prst="rect">
            <a:avLst/>
          </a:prstGeom>
          <a:noFill/>
        </p:spPr>
        <p:txBody>
          <a:bodyPr wrap="square" lIns="182834" tIns="91420" rIns="182834" bIns="9142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4-8 Sensors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4" t="12926" r="6920" b="3805"/>
          <a:stretch/>
        </p:blipFill>
        <p:spPr bwMode="auto">
          <a:xfrm>
            <a:off x="11970655" y="1947489"/>
            <a:ext cx="3828230" cy="5320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12801600" y="3777929"/>
            <a:ext cx="2437116" cy="15400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34" tIns="91420" rIns="182834" bIns="914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Reuse existing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Bluetooth LE module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i.e.: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Telematics Box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Head unit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Phone as a Key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Remote Keyless Entry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2681289" y="2971800"/>
            <a:ext cx="505326" cy="806116"/>
          </a:xfrm>
          <a:prstGeom prst="straightConnector1">
            <a:avLst/>
          </a:prstGeom>
          <a:ln>
            <a:solidFill>
              <a:srgbClr val="0070C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14726650" y="2971800"/>
            <a:ext cx="512064" cy="806116"/>
          </a:xfrm>
          <a:prstGeom prst="straightConnector1">
            <a:avLst/>
          </a:prstGeom>
          <a:ln>
            <a:solidFill>
              <a:srgbClr val="0070C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14695849" y="5342030"/>
            <a:ext cx="505326" cy="806116"/>
          </a:xfrm>
          <a:prstGeom prst="straightConnector1">
            <a:avLst/>
          </a:prstGeom>
          <a:ln>
            <a:solidFill>
              <a:srgbClr val="0070C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12674544" y="5342030"/>
            <a:ext cx="512064" cy="806116"/>
          </a:xfrm>
          <a:prstGeom prst="straightConnector1">
            <a:avLst/>
          </a:prstGeom>
          <a:ln>
            <a:solidFill>
              <a:srgbClr val="0070C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1157570" y="1256469"/>
            <a:ext cx="5430520" cy="680912"/>
          </a:xfrm>
          <a:prstGeom prst="roundRect">
            <a:avLst/>
          </a:prstGeom>
          <a:solidFill>
            <a:srgbClr val="0070C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82752" tIns="91384" rIns="182752" bIns="91384" rtlCol="0">
            <a:spAutoFit/>
          </a:bodyPr>
          <a:lstStyle>
            <a:defPPr>
              <a:defRPr lang="en-US"/>
            </a:defPPr>
            <a:lvl1pPr algn="ctr" defTabSz="1827554">
              <a:defRPr sz="2800">
                <a:solidFill>
                  <a:srgbClr val="FFFFFF"/>
                </a:solidFill>
              </a:defRPr>
            </a:lvl1pPr>
          </a:lstStyle>
          <a:p>
            <a:pPr marL="0" marR="0" lvl="0" indent="0" algn="ctr" defTabSz="18275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Future</a:t>
            </a:r>
          </a:p>
        </p:txBody>
      </p:sp>
      <p:sp>
        <p:nvSpPr>
          <p:cNvPr id="25" name="Multiply 24"/>
          <p:cNvSpPr/>
          <p:nvPr/>
        </p:nvSpPr>
        <p:spPr>
          <a:xfrm>
            <a:off x="11057347" y="7790970"/>
            <a:ext cx="1443790" cy="1696452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34" tIns="91420" rIns="182834" bIns="914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Striped Right Arrow 25"/>
          <p:cNvSpPr/>
          <p:nvPr/>
        </p:nvSpPr>
        <p:spPr>
          <a:xfrm>
            <a:off x="7543813" y="3416942"/>
            <a:ext cx="2827422" cy="866272"/>
          </a:xfrm>
          <a:prstGeom prst="striped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34" tIns="91420" rIns="182834" bIns="914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773789" y="4421604"/>
            <a:ext cx="5005462" cy="3077725"/>
          </a:xfrm>
          <a:prstGeom prst="rect">
            <a:avLst/>
          </a:prstGeom>
          <a:noFill/>
        </p:spPr>
        <p:txBody>
          <a:bodyPr wrap="square" lIns="182834" tIns="91420" rIns="182834" bIns="9142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System cost saving:</a:t>
            </a:r>
          </a:p>
          <a:p>
            <a:pPr marL="342816" marR="0" lvl="0" indent="-34281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Re-use of existing vehicle infrastructure</a:t>
            </a:r>
          </a:p>
          <a:p>
            <a:pPr marL="342816" marR="0" lvl="0" indent="-34281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Weight reduction</a:t>
            </a:r>
          </a:p>
          <a:p>
            <a:pPr marL="342816" marR="0" lvl="0" indent="-34281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Remove LF system + cables + antennas </a:t>
            </a:r>
          </a:p>
          <a:p>
            <a:pPr marL="342816" marR="0" lvl="0" indent="-34281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Single solution for all countries (homologation)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Advanced feature offering:</a:t>
            </a:r>
          </a:p>
          <a:p>
            <a:pPr marL="342816" marR="0" lvl="0" indent="-34281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TPMS mobile phone apps</a:t>
            </a:r>
          </a:p>
          <a:p>
            <a:pPr marL="342816" marR="0" lvl="0" indent="-34281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8" name="Title 1"/>
          <p:cNvSpPr txBox="1">
            <a:spLocks/>
          </p:cNvSpPr>
          <p:nvPr/>
        </p:nvSpPr>
        <p:spPr bwMode="auto">
          <a:xfrm>
            <a:off x="152400" y="751"/>
            <a:ext cx="18288000" cy="965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TPMS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 | Today and future </a:t>
            </a:r>
          </a:p>
        </p:txBody>
      </p:sp>
      <p:sp>
        <p:nvSpPr>
          <p:cNvPr id="29" name="Slide Number Placeholder 2">
            <a:extLst>
              <a:ext uri="{FF2B5EF4-FFF2-40B4-BE49-F238E27FC236}">
                <a16:creationId xmlns:a16="http://schemas.microsoft.com/office/drawing/2014/main" id="{BAF35D7E-F80A-424B-A2CC-9614F57FC022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11555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2975887" y="2250456"/>
            <a:ext cx="1524442" cy="152439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1523740" rtl="0" eaLnBrk="1" fontAlgn="auto" latinLnBrk="0" hangingPunct="1">
              <a:lnSpc>
                <a:spcPts val="3834"/>
              </a:lnSpc>
              <a:spcBef>
                <a:spcPts val="83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 pitchFamily="34" charset="0"/>
                <a:ea typeface="+mn-ea"/>
                <a:cs typeface="+mn-cs"/>
              </a:rPr>
              <a:t>LF/RF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5480407" y="2241224"/>
            <a:ext cx="1524442" cy="152439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1523740" rtl="0" eaLnBrk="1" fontAlgn="auto" latinLnBrk="0" hangingPunct="1">
              <a:lnSpc>
                <a:spcPts val="3834"/>
              </a:lnSpc>
              <a:spcBef>
                <a:spcPts val="83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 pitchFamily="34" charset="0"/>
                <a:ea typeface="+mn-ea"/>
                <a:cs typeface="+mn-cs"/>
              </a:rPr>
              <a:t>Bluetoooth LE</a:t>
            </a:r>
          </a:p>
        </p:txBody>
      </p:sp>
      <p:cxnSp>
        <p:nvCxnSpPr>
          <p:cNvPr id="62" name="Gerader Verbinder 10"/>
          <p:cNvCxnSpPr>
            <a:cxnSpLocks/>
          </p:cNvCxnSpPr>
          <p:nvPr/>
        </p:nvCxnSpPr>
        <p:spPr>
          <a:xfrm flipH="1">
            <a:off x="7881534" y="2220198"/>
            <a:ext cx="0" cy="679145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1619161" y="1351045"/>
            <a:ext cx="4556278" cy="680912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82752" tIns="91384" rIns="182752" bIns="91384" rtlCol="0">
            <a:spAutoFit/>
          </a:bodyPr>
          <a:lstStyle/>
          <a:p>
            <a:pPr marL="0" marR="0" lvl="0" indent="0" algn="ctr" defTabSz="18275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Today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0796854" y="1366291"/>
            <a:ext cx="5430520" cy="680912"/>
          </a:xfrm>
          <a:prstGeom prst="roundRect">
            <a:avLst/>
          </a:prstGeom>
          <a:solidFill>
            <a:srgbClr val="0070C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82752" tIns="91384" rIns="182752" bIns="91384" rtlCol="0">
            <a:spAutoFit/>
          </a:bodyPr>
          <a:lstStyle/>
          <a:p>
            <a:pPr marL="0" marR="0" lvl="0" indent="0" algn="ctr" defTabSz="18275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Future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-198118" y="2841069"/>
            <a:ext cx="8471872" cy="3993554"/>
            <a:chOff x="468824" y="1531885"/>
            <a:chExt cx="4568443" cy="1838995"/>
          </a:xfrm>
        </p:grpSpPr>
        <p:sp>
          <p:nvSpPr>
            <p:cNvPr id="58" name="Content Placeholder 4"/>
            <p:cNvSpPr txBox="1">
              <a:spLocks/>
            </p:cNvSpPr>
            <p:nvPr/>
          </p:nvSpPr>
          <p:spPr>
            <a:xfrm>
              <a:off x="1071253" y="1558909"/>
              <a:ext cx="3640228" cy="1726936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51982" indent="-251982" algn="l" defTabSz="914333" rtl="0" eaLnBrk="1" latinLnBrk="0" hangingPunct="1">
                <a:lnSpc>
                  <a:spcPct val="107000"/>
                </a:lnSpc>
                <a:spcBef>
                  <a:spcPts val="500"/>
                </a:spcBef>
                <a:buFont typeface="Wingdings 3" panose="05040102010807070707" pitchFamily="18" charset="2"/>
                <a:buChar char="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7563" indent="-273580" algn="l" defTabSz="914333" rtl="0" eaLnBrk="1" latinLnBrk="0" hangingPunct="1">
                <a:lnSpc>
                  <a:spcPct val="103000"/>
                </a:lnSpc>
                <a:spcBef>
                  <a:spcPts val="500"/>
                </a:spcBef>
                <a:buFont typeface="Wingdings 3" panose="05040102010807070707" pitchFamily="18" charset="2"/>
                <a:buChar char="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0746" indent="-205185" algn="l" defTabSz="914333" rtl="0" eaLnBrk="1" latinLnBrk="0" hangingPunct="1">
                <a:lnSpc>
                  <a:spcPct val="102000"/>
                </a:lnSpc>
                <a:spcBef>
                  <a:spcPts val="500"/>
                </a:spcBef>
                <a:buFont typeface="Bosch Office Sans" pitchFamily="2" charset="0"/>
                <a:buChar char="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32331" indent="-183586" algn="l" defTabSz="914333" rtl="0" eaLnBrk="1" latinLnBrk="0" hangingPunct="1">
                <a:lnSpc>
                  <a:spcPct val="103000"/>
                </a:lnSpc>
                <a:spcBef>
                  <a:spcPts val="500"/>
                </a:spcBef>
                <a:buFont typeface="Bosch Office Sans" pitchFamily="2" charset="0"/>
                <a:buChar char="‒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32331" indent="-183586" algn="l" defTabSz="914333" rtl="0" eaLnBrk="1" latinLnBrk="0" hangingPunct="1">
                <a:lnSpc>
                  <a:spcPct val="103000"/>
                </a:lnSpc>
                <a:spcBef>
                  <a:spcPts val="500"/>
                </a:spcBef>
                <a:buFont typeface="Bosch Office Sans" pitchFamily="2" charset="0"/>
                <a:buChar char="‒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932331" indent="-183586" algn="l" defTabSz="914333" rtl="0" eaLnBrk="1" latinLnBrk="0" hangingPunct="1">
                <a:lnSpc>
                  <a:spcPct val="103000"/>
                </a:lnSpc>
                <a:spcBef>
                  <a:spcPts val="500"/>
                </a:spcBef>
                <a:buFont typeface="Bosch Office Sans" pitchFamily="2" charset="0"/>
                <a:buChar char="‒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932331" indent="-183586" algn="l" defTabSz="914333" rtl="0" eaLnBrk="1" latinLnBrk="0" hangingPunct="1">
                <a:lnSpc>
                  <a:spcPct val="103000"/>
                </a:lnSpc>
                <a:spcBef>
                  <a:spcPts val="500"/>
                </a:spcBef>
                <a:buFont typeface="Bosch Office Sans" pitchFamily="2" charset="0"/>
                <a:buChar char="‒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32331" indent="-183586" algn="l" defTabSz="914333" rtl="0" eaLnBrk="1" latinLnBrk="0" hangingPunct="1">
                <a:lnSpc>
                  <a:spcPct val="103000"/>
                </a:lnSpc>
                <a:spcBef>
                  <a:spcPts val="500"/>
                </a:spcBef>
                <a:buFont typeface="Bosch Office Sans" pitchFamily="2" charset="0"/>
                <a:buChar char="‒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932331" indent="-183586" algn="l" defTabSz="914333" rtl="0" eaLnBrk="1" latinLnBrk="0" hangingPunct="1">
                <a:lnSpc>
                  <a:spcPct val="103000"/>
                </a:lnSpc>
                <a:spcBef>
                  <a:spcPts val="500"/>
                </a:spcBef>
                <a:buFont typeface="Bosch Office Sans" pitchFamily="2" charset="0"/>
                <a:buChar char="‒"/>
                <a:defRPr sz="13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51982" marR="0" lvl="0" indent="-251982" algn="l" defTabSz="914333" rtl="0" eaLnBrk="1" fontAlgn="auto" latinLnBrk="0" hangingPunct="1">
                <a:lnSpc>
                  <a:spcPct val="107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Wingdings 3" panose="05040102010807070707" pitchFamily="18" charset="2"/>
                <a:buChar char=""/>
                <a:tabLst/>
                <a:defRPr/>
              </a:pPr>
              <a:endPara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endParaRPr>
            </a:p>
            <a:p>
              <a:pPr marL="251982" marR="0" lvl="0" indent="-251982" algn="l" defTabSz="914333" rtl="0" eaLnBrk="1" fontAlgn="auto" latinLnBrk="0" hangingPunct="1">
                <a:lnSpc>
                  <a:spcPct val="107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Symbol" panose="05050102010706020507" pitchFamily="18" charset="2"/>
                <a:buChar char="Þ"/>
                <a:tabLst/>
                <a:defRPr/>
              </a:pPr>
              <a:endParaRPr kumimoji="0" lang="de-DE" sz="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251982" marR="0" lvl="0" indent="-251982" algn="l" defTabSz="914333" rtl="0" eaLnBrk="1" fontAlgn="auto" latinLnBrk="0" hangingPunct="1">
                <a:lnSpc>
                  <a:spcPct val="107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Symbol" panose="05050102010706020507" pitchFamily="18" charset="2"/>
                <a:buChar char="Þ"/>
                <a:tabLst/>
                <a:defRPr/>
              </a:pPr>
              <a:endParaRPr kumimoji="0" lang="de-DE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251982" marR="0" lvl="0" indent="-251982" algn="l" defTabSz="914333" rtl="0" eaLnBrk="1" fontAlgn="auto" latinLnBrk="0" hangingPunct="1">
                <a:lnSpc>
                  <a:spcPct val="107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Wingdings 3" panose="05040102010807070707" pitchFamily="18" charset="2"/>
                <a:buChar char=""/>
                <a:tabLst/>
                <a:defRPr/>
              </a:pPr>
              <a:endParaRPr kumimoji="0" lang="de-DE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251982" marR="0" lvl="0" indent="-251982" algn="l" defTabSz="914333" rtl="0" eaLnBrk="1" fontAlgn="auto" latinLnBrk="0" hangingPunct="1">
                <a:lnSpc>
                  <a:spcPct val="107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 typeface="Wingdings 3" panose="05040102010807070707" pitchFamily="18" charset="2"/>
                <a:buChar char=""/>
                <a:tabLst/>
                <a:defRPr/>
              </a:pPr>
              <a:endParaRPr kumimoji="0" lang="de-D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49" name="Picture 48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840" r="-7670"/>
            <a:stretch/>
          </p:blipFill>
          <p:spPr bwMode="auto">
            <a:xfrm>
              <a:off x="468824" y="1531885"/>
              <a:ext cx="4568443" cy="1838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3"/>
          <p:cNvGrpSpPr/>
          <p:nvPr/>
        </p:nvGrpSpPr>
        <p:grpSpPr>
          <a:xfrm>
            <a:off x="8115211" y="2841064"/>
            <a:ext cx="9607458" cy="3993552"/>
            <a:chOff x="4057601" y="1498739"/>
            <a:chExt cx="4803729" cy="1996776"/>
          </a:xfrm>
        </p:grpSpPr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7601" y="1498739"/>
              <a:ext cx="4803729" cy="1996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" name="Rectangle 66"/>
            <p:cNvSpPr/>
            <p:nvPr/>
          </p:nvSpPr>
          <p:spPr>
            <a:xfrm>
              <a:off x="6677526" y="1783556"/>
              <a:ext cx="547437" cy="236220"/>
            </a:xfrm>
            <a:prstGeom prst="rect">
              <a:avLst/>
            </a:prstGeom>
            <a:solidFill>
              <a:srgbClr val="C1C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TPMS</a:t>
              </a:r>
            </a:p>
          </p:txBody>
        </p:sp>
      </p:grpSp>
      <p:sp>
        <p:nvSpPr>
          <p:cNvPr id="68" name="Rectangle 67"/>
          <p:cNvSpPr/>
          <p:nvPr/>
        </p:nvSpPr>
        <p:spPr>
          <a:xfrm>
            <a:off x="4270264" y="3410696"/>
            <a:ext cx="916100" cy="472440"/>
          </a:xfrm>
          <a:prstGeom prst="rect">
            <a:avLst/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91420" rIns="0" bIns="914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TPMS</a:t>
            </a:r>
          </a:p>
        </p:txBody>
      </p:sp>
      <p:sp>
        <p:nvSpPr>
          <p:cNvPr id="69" name="Rechteck 13"/>
          <p:cNvSpPr/>
          <p:nvPr/>
        </p:nvSpPr>
        <p:spPr>
          <a:xfrm>
            <a:off x="14876707" y="2250456"/>
            <a:ext cx="2807854" cy="4789358"/>
          </a:xfrm>
          <a:prstGeom prst="rect">
            <a:avLst/>
          </a:prstGeom>
          <a:noFill/>
          <a:ln w="28575" cap="flat" cmpd="sng" algn="ctr">
            <a:solidFill>
              <a:srgbClr val="3F136C"/>
            </a:solidFill>
            <a:prstDash val="solid"/>
          </a:ln>
          <a:effectLst/>
        </p:spPr>
        <p:txBody>
          <a:bodyPr lIns="152374" tIns="76186" rIns="152374" bIns="76186" rtlCol="0" anchor="ctr"/>
          <a:lstStyle/>
          <a:p>
            <a:pPr marL="0" marR="0" lvl="0" indent="0" algn="ctr" defTabSz="15237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 bwMode="auto">
          <a:xfrm>
            <a:off x="-7256" y="-1807"/>
            <a:ext cx="18288000" cy="965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TPMS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 | Sensor block diagram</a:t>
            </a: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4029" y="26433"/>
            <a:ext cx="1315906" cy="1344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4D154A3-0B70-470E-9BB7-3BBF7A02480B}"/>
              </a:ext>
            </a:extLst>
          </p:cNvPr>
          <p:cNvCxnSpPr>
            <a:cxnSpLocks/>
          </p:cNvCxnSpPr>
          <p:nvPr/>
        </p:nvCxnSpPr>
        <p:spPr>
          <a:xfrm>
            <a:off x="14421360" y="5463334"/>
            <a:ext cx="847215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6DF0C23A-8899-4AF6-BA86-AE674F5DCFEA}"/>
              </a:ext>
            </a:extLst>
          </p:cNvPr>
          <p:cNvSpPr txBox="1"/>
          <p:nvPr/>
        </p:nvSpPr>
        <p:spPr>
          <a:xfrm>
            <a:off x="8086693" y="7039814"/>
            <a:ext cx="2972451" cy="680957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82796" tIns="91404" rIns="182796" bIns="91404" rtlCol="0">
            <a:spAutoFit/>
          </a:bodyPr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TI benefits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9133717-BF1C-4A82-BFAB-675D5D38DE32}"/>
              </a:ext>
            </a:extLst>
          </p:cNvPr>
          <p:cNvSpPr txBox="1"/>
          <p:nvPr/>
        </p:nvSpPr>
        <p:spPr>
          <a:xfrm>
            <a:off x="8154051" y="7925847"/>
            <a:ext cx="74117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Shutdown mode not preferred due to periodic transmissions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Lowest standby current is most important for battery lifetime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TI BLE products offer lowest standby current in the market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BF160736-8C74-47D9-98CB-DBE684135B83}"/>
              </a:ext>
            </a:extLst>
          </p:cNvPr>
          <p:cNvCxnSpPr>
            <a:cxnSpLocks/>
          </p:cNvCxnSpPr>
          <p:nvPr/>
        </p:nvCxnSpPr>
        <p:spPr>
          <a:xfrm>
            <a:off x="9534525" y="3484808"/>
            <a:ext cx="424948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3D05E63A-BB3B-4876-A70A-566E6D244EFB}"/>
              </a:ext>
            </a:extLst>
          </p:cNvPr>
          <p:cNvCxnSpPr>
            <a:cxnSpLocks/>
          </p:cNvCxnSpPr>
          <p:nvPr/>
        </p:nvCxnSpPr>
        <p:spPr>
          <a:xfrm>
            <a:off x="9534525" y="4005508"/>
            <a:ext cx="424948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AA0FEE3-D52D-476D-9CC5-AFF110BCDF69}"/>
              </a:ext>
            </a:extLst>
          </p:cNvPr>
          <p:cNvCxnSpPr>
            <a:cxnSpLocks/>
          </p:cNvCxnSpPr>
          <p:nvPr/>
        </p:nvCxnSpPr>
        <p:spPr>
          <a:xfrm>
            <a:off x="9534525" y="4526208"/>
            <a:ext cx="424948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Slide Number Placeholder 2">
            <a:extLst>
              <a:ext uri="{FF2B5EF4-FFF2-40B4-BE49-F238E27FC236}">
                <a16:creationId xmlns:a16="http://schemas.microsoft.com/office/drawing/2014/main" id="{D2E95423-B5EA-496A-8725-9C19BB0EE416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23190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 descr="C:\Users\a0270525\AppData\Local\Microsoft\Windows\Temporary Internet Files\Content.Outlook\UX6QF3U6\AdobeStock_62311916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58" b="100000" l="0" r="100000">
                        <a14:foregroundMark x1="65831" y1="11370" x2="65047" y2="7580"/>
                        <a14:foregroundMark x1="84639" y1="12536" x2="82759" y2="14286"/>
                        <a14:foregroundMark x1="65987" y1="91254" x2="64890" y2="93586"/>
                        <a14:foregroundMark x1="84483" y1="86880" x2="83542" y2="87464"/>
                        <a14:foregroundMark x1="37931" y1="11953" x2="46238" y2="12536"/>
                        <a14:foregroundMark x1="35110" y1="88630" x2="41223" y2="88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435196" y="2895366"/>
            <a:ext cx="4813468" cy="2908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" name="Title 1"/>
          <p:cNvSpPr txBox="1">
            <a:spLocks/>
          </p:cNvSpPr>
          <p:nvPr/>
        </p:nvSpPr>
        <p:spPr bwMode="auto">
          <a:xfrm>
            <a:off x="0" y="3"/>
            <a:ext cx="18288000" cy="965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Car access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| System block diagram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320037" y="1195426"/>
            <a:ext cx="4556278" cy="680957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82796" tIns="91404" rIns="182796" bIns="91404" rtlCol="0">
            <a:spAutoFit/>
          </a:bodyPr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Phone as a key (up to 8)</a:t>
            </a:r>
          </a:p>
        </p:txBody>
      </p:sp>
      <p:sp>
        <p:nvSpPr>
          <p:cNvPr id="83" name="AutoShape 98"/>
          <p:cNvSpPr>
            <a:spLocks noChangeArrowheads="1"/>
          </p:cNvSpPr>
          <p:nvPr/>
        </p:nvSpPr>
        <p:spPr bwMode="auto">
          <a:xfrm>
            <a:off x="3784601" y="2714539"/>
            <a:ext cx="1163782" cy="340066"/>
          </a:xfrm>
          <a:prstGeom prst="leftRightArrow">
            <a:avLst/>
          </a:prstGeom>
          <a:solidFill>
            <a:srgbClr val="0070C0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  <a:effectLst/>
        </p:spPr>
        <p:txBody>
          <a:bodyPr wrap="none" lIns="182790" tIns="91400" rIns="182790" bIns="91400" anchor="ctr"/>
          <a:lstStyle/>
          <a:p>
            <a:pPr marL="0" marR="0" lvl="0" indent="0" algn="l" defTabSz="18279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85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64760">
            <a:off x="13104219" y="2026960"/>
            <a:ext cx="842142" cy="1259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" name="TextBox 90"/>
          <p:cNvSpPr txBox="1"/>
          <p:nvPr/>
        </p:nvSpPr>
        <p:spPr>
          <a:xfrm>
            <a:off x="12232640" y="1139730"/>
            <a:ext cx="5430520" cy="680957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82796" tIns="91404" rIns="182796" bIns="91404" rtlCol="0">
            <a:spAutoFit/>
          </a:bodyPr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Key fob  (up to 4)</a:t>
            </a:r>
          </a:p>
        </p:txBody>
      </p:sp>
      <p:sp>
        <p:nvSpPr>
          <p:cNvPr id="93" name="Rounded Rectangle 92"/>
          <p:cNvSpPr/>
          <p:nvPr/>
        </p:nvSpPr>
        <p:spPr>
          <a:xfrm>
            <a:off x="6841315" y="1242876"/>
            <a:ext cx="312274" cy="137400"/>
          </a:xfrm>
          <a:prstGeom prst="roundRect">
            <a:avLst/>
          </a:prstGeom>
          <a:solidFill>
            <a:srgbClr val="0070C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7118409" y="1158306"/>
            <a:ext cx="2618506" cy="372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Bluetooth LE nodes</a:t>
            </a:r>
          </a:p>
        </p:txBody>
      </p:sp>
      <p:sp>
        <p:nvSpPr>
          <p:cNvPr id="95" name="Rounded Rectangle 94"/>
          <p:cNvSpPr/>
          <p:nvPr/>
        </p:nvSpPr>
        <p:spPr>
          <a:xfrm>
            <a:off x="6841315" y="1568982"/>
            <a:ext cx="312274" cy="137400"/>
          </a:xfrm>
          <a:prstGeom prst="roundRect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7118407" y="1515373"/>
            <a:ext cx="3052402" cy="2446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Bluetooth LE TPMS</a:t>
            </a:r>
          </a:p>
        </p:txBody>
      </p:sp>
      <p:sp>
        <p:nvSpPr>
          <p:cNvPr id="103" name="AutoShape 98"/>
          <p:cNvSpPr>
            <a:spLocks noChangeArrowheads="1"/>
          </p:cNvSpPr>
          <p:nvPr/>
        </p:nvSpPr>
        <p:spPr bwMode="auto">
          <a:xfrm>
            <a:off x="10439533" y="3550199"/>
            <a:ext cx="1163782" cy="340066"/>
          </a:xfrm>
          <a:prstGeom prst="leftRightArrow">
            <a:avLst/>
          </a:prstGeom>
          <a:solidFill>
            <a:srgbClr val="0070C0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  <a:effectLst/>
        </p:spPr>
        <p:txBody>
          <a:bodyPr wrap="none" lIns="182790" tIns="91400" rIns="182790" bIns="91400" anchor="ctr"/>
          <a:lstStyle/>
          <a:p>
            <a:pPr marL="0" marR="0" lvl="0" indent="0" algn="l" defTabSz="18279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09" name="Text Box 99"/>
          <p:cNvSpPr txBox="1">
            <a:spLocks noChangeArrowheads="1"/>
          </p:cNvSpPr>
          <p:nvPr/>
        </p:nvSpPr>
        <p:spPr bwMode="auto">
          <a:xfrm>
            <a:off x="8938712" y="5448300"/>
            <a:ext cx="1177636" cy="40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2790" tIns="91400" rIns="182790" bIns="914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182792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TPMS</a:t>
            </a:r>
          </a:p>
        </p:txBody>
      </p:sp>
      <p:sp>
        <p:nvSpPr>
          <p:cNvPr id="110" name="Text Box 99"/>
          <p:cNvSpPr txBox="1">
            <a:spLocks noChangeArrowheads="1"/>
          </p:cNvSpPr>
          <p:nvPr/>
        </p:nvSpPr>
        <p:spPr bwMode="auto">
          <a:xfrm>
            <a:off x="9029416" y="2820342"/>
            <a:ext cx="1177636" cy="40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2790" tIns="91400" rIns="182790" bIns="914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182792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TPMS</a:t>
            </a:r>
          </a:p>
        </p:txBody>
      </p:sp>
      <p:sp>
        <p:nvSpPr>
          <p:cNvPr id="111" name="Text Box 99"/>
          <p:cNvSpPr txBox="1">
            <a:spLocks noChangeArrowheads="1"/>
          </p:cNvSpPr>
          <p:nvPr/>
        </p:nvSpPr>
        <p:spPr bwMode="auto">
          <a:xfrm>
            <a:off x="5642364" y="5479050"/>
            <a:ext cx="1157424" cy="40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2790" tIns="91400" rIns="182790" bIns="914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182792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TPMS</a:t>
            </a:r>
          </a:p>
        </p:txBody>
      </p:sp>
      <p:sp>
        <p:nvSpPr>
          <p:cNvPr id="112" name="Text Box 99"/>
          <p:cNvSpPr txBox="1">
            <a:spLocks noChangeArrowheads="1"/>
          </p:cNvSpPr>
          <p:nvPr/>
        </p:nvSpPr>
        <p:spPr bwMode="auto">
          <a:xfrm>
            <a:off x="5926400" y="2873010"/>
            <a:ext cx="922120" cy="40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2790" tIns="91400" rIns="182790" bIns="914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182792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TPMS</a:t>
            </a:r>
          </a:p>
        </p:txBody>
      </p:sp>
      <p:pic>
        <p:nvPicPr>
          <p:cNvPr id="115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686" y="2253818"/>
            <a:ext cx="914400" cy="171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02" y="2221202"/>
            <a:ext cx="914400" cy="171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" name="TextBox 136"/>
          <p:cNvSpPr txBox="1"/>
          <p:nvPr/>
        </p:nvSpPr>
        <p:spPr>
          <a:xfrm>
            <a:off x="12232640" y="4533900"/>
            <a:ext cx="5674360" cy="680957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82796" tIns="91404" rIns="182796" bIns="91404" rtlCol="0">
            <a:spAutoFit/>
          </a:bodyPr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TPMS (4x)</a:t>
            </a:r>
          </a:p>
        </p:txBody>
      </p:sp>
      <p:sp>
        <p:nvSpPr>
          <p:cNvPr id="4097" name="TextBox 4096"/>
          <p:cNvSpPr txBox="1"/>
          <p:nvPr/>
        </p:nvSpPr>
        <p:spPr>
          <a:xfrm>
            <a:off x="1429141" y="2710368"/>
            <a:ext cx="1443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…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13758759" y="2336942"/>
            <a:ext cx="1443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…</a:t>
            </a:r>
          </a:p>
        </p:txBody>
      </p:sp>
      <p:pic>
        <p:nvPicPr>
          <p:cNvPr id="146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64760">
            <a:off x="14419059" y="2026960"/>
            <a:ext cx="842142" cy="1259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12700902" y="5309495"/>
            <a:ext cx="2843144" cy="1344134"/>
            <a:chOff x="6350450" y="3226057"/>
            <a:chExt cx="1500469" cy="672067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0450" y="3226057"/>
              <a:ext cx="694469" cy="6720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7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6450" y="3226057"/>
              <a:ext cx="694469" cy="6720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8" name="TextBox 147"/>
            <p:cNvSpPr txBox="1"/>
            <p:nvPr/>
          </p:nvSpPr>
          <p:spPr>
            <a:xfrm>
              <a:off x="6818419" y="3260069"/>
              <a:ext cx="72179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…</a:t>
              </a:r>
            </a:p>
          </p:txBody>
        </p:sp>
      </p:grpSp>
      <p:sp>
        <p:nvSpPr>
          <p:cNvPr id="69" name="Rounded Rectangle 68"/>
          <p:cNvSpPr/>
          <p:nvPr/>
        </p:nvSpPr>
        <p:spPr>
          <a:xfrm rot="5400000">
            <a:off x="8698705" y="2319892"/>
            <a:ext cx="283886" cy="151140"/>
          </a:xfrm>
          <a:prstGeom prst="roundRect">
            <a:avLst/>
          </a:prstGeom>
          <a:solidFill>
            <a:srgbClr val="0070C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0" name="Rounded Rectangle 69"/>
          <p:cNvSpPr/>
          <p:nvPr/>
        </p:nvSpPr>
        <p:spPr>
          <a:xfrm rot="5400000">
            <a:off x="6639229" y="2335186"/>
            <a:ext cx="283886" cy="151140"/>
          </a:xfrm>
          <a:prstGeom prst="roundRect">
            <a:avLst/>
          </a:prstGeom>
          <a:solidFill>
            <a:srgbClr val="0070C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5" name="Rounded Rectangle 104"/>
          <p:cNvSpPr/>
          <p:nvPr/>
        </p:nvSpPr>
        <p:spPr>
          <a:xfrm rot="5400000">
            <a:off x="8772829" y="5514674"/>
            <a:ext cx="283886" cy="151140"/>
          </a:xfrm>
          <a:prstGeom prst="roundRect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6" name="Rounded Rectangle 105"/>
          <p:cNvSpPr/>
          <p:nvPr/>
        </p:nvSpPr>
        <p:spPr>
          <a:xfrm rot="5400000">
            <a:off x="6645153" y="5568284"/>
            <a:ext cx="283886" cy="151140"/>
          </a:xfrm>
          <a:prstGeom prst="roundRect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7" name="Rounded Rectangle 106"/>
          <p:cNvSpPr/>
          <p:nvPr/>
        </p:nvSpPr>
        <p:spPr>
          <a:xfrm rot="5400000">
            <a:off x="8774087" y="2906416"/>
            <a:ext cx="283886" cy="151140"/>
          </a:xfrm>
          <a:prstGeom prst="roundRect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8" name="Rounded Rectangle 107"/>
          <p:cNvSpPr/>
          <p:nvPr/>
        </p:nvSpPr>
        <p:spPr>
          <a:xfrm rot="5400000">
            <a:off x="6629649" y="2944786"/>
            <a:ext cx="283886" cy="151140"/>
          </a:xfrm>
          <a:prstGeom prst="roundRect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6" name="Rounded Rectangle 125"/>
          <p:cNvSpPr/>
          <p:nvPr/>
        </p:nvSpPr>
        <p:spPr>
          <a:xfrm rot="5400000">
            <a:off x="7702924" y="5683626"/>
            <a:ext cx="292608" cy="151140"/>
          </a:xfrm>
          <a:prstGeom prst="roundRect">
            <a:avLst/>
          </a:prstGeom>
          <a:pattFill prst="pct25">
            <a:fgClr>
              <a:srgbClr val="0070C0"/>
            </a:fgClr>
            <a:bgClr>
              <a:schemeClr val="bg1"/>
            </a:bgClr>
          </a:patt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7" name="Rounded Rectangle 126"/>
          <p:cNvSpPr/>
          <p:nvPr/>
        </p:nvSpPr>
        <p:spPr>
          <a:xfrm rot="5400000">
            <a:off x="7702924" y="4616826"/>
            <a:ext cx="292608" cy="151140"/>
          </a:xfrm>
          <a:prstGeom prst="roundRect">
            <a:avLst/>
          </a:prstGeom>
          <a:pattFill prst="pct25">
            <a:fgClr>
              <a:srgbClr val="0070C0"/>
            </a:fgClr>
            <a:bgClr>
              <a:schemeClr val="bg1"/>
            </a:bgClr>
          </a:patt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8" name="Rounded Rectangle 127"/>
          <p:cNvSpPr/>
          <p:nvPr/>
        </p:nvSpPr>
        <p:spPr>
          <a:xfrm rot="5400000">
            <a:off x="7702924" y="3654124"/>
            <a:ext cx="292608" cy="151140"/>
          </a:xfrm>
          <a:prstGeom prst="roundRect">
            <a:avLst/>
          </a:prstGeom>
          <a:pattFill prst="pct25">
            <a:fgClr>
              <a:srgbClr val="0070C0"/>
            </a:fgClr>
            <a:bgClr>
              <a:schemeClr val="bg1"/>
            </a:bgClr>
          </a:patt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1" name="Rounded Rectangle 70"/>
          <p:cNvSpPr/>
          <p:nvPr/>
        </p:nvSpPr>
        <p:spPr>
          <a:xfrm rot="5400000">
            <a:off x="8699583" y="6297586"/>
            <a:ext cx="283886" cy="151140"/>
          </a:xfrm>
          <a:prstGeom prst="roundRect">
            <a:avLst/>
          </a:prstGeom>
          <a:solidFill>
            <a:srgbClr val="0070C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2" name="Rounded Rectangle 71"/>
          <p:cNvSpPr/>
          <p:nvPr/>
        </p:nvSpPr>
        <p:spPr>
          <a:xfrm rot="5400000">
            <a:off x="6639229" y="6297586"/>
            <a:ext cx="283886" cy="151140"/>
          </a:xfrm>
          <a:prstGeom prst="roundRect">
            <a:avLst/>
          </a:prstGeom>
          <a:solidFill>
            <a:srgbClr val="0070C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89637" y="3919624"/>
            <a:ext cx="48240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LE Master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2063491" y="3499036"/>
            <a:ext cx="658736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LE central (SCAN) for vehicle</a:t>
            </a:r>
            <a:b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b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2209481" y="6763770"/>
            <a:ext cx="48240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LE broadcaster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LE connected</a:t>
            </a:r>
          </a:p>
        </p:txBody>
      </p:sp>
      <p:sp>
        <p:nvSpPr>
          <p:cNvPr id="63" name="AutoShape 98"/>
          <p:cNvSpPr>
            <a:spLocks noChangeArrowheads="1"/>
          </p:cNvSpPr>
          <p:nvPr/>
        </p:nvSpPr>
        <p:spPr bwMode="auto">
          <a:xfrm>
            <a:off x="10436099" y="4838701"/>
            <a:ext cx="1163782" cy="340066"/>
          </a:xfrm>
          <a:prstGeom prst="leftRightArrow">
            <a:avLst/>
          </a:prstGeom>
          <a:solidFill>
            <a:srgbClr val="0070C0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  <a:effectLst/>
        </p:spPr>
        <p:txBody>
          <a:bodyPr wrap="none" lIns="182790" tIns="91400" rIns="182790" bIns="91400" anchor="ctr"/>
          <a:lstStyle/>
          <a:p>
            <a:pPr marL="0" marR="0" lvl="0" indent="0" algn="l" defTabSz="18279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54937" y="4533900"/>
            <a:ext cx="4556278" cy="680957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82796" tIns="91404" rIns="182796" bIns="91404" rtlCol="0">
            <a:spAutoFit/>
          </a:bodyPr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Vehicle nodes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81855" y="5330966"/>
            <a:ext cx="1092101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LE peripheral for phones</a:t>
            </a:r>
            <a:b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LE peripheral or proprietary for key fob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LE central (SCAN) for TPMS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	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9310693" y="1322923"/>
            <a:ext cx="804194" cy="326106"/>
          </a:xfrm>
          <a:prstGeom prst="rightArrow">
            <a:avLst/>
          </a:prstGeom>
          <a:solidFill>
            <a:srgbClr val="0070C0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  <a:effectLst/>
        </p:spPr>
        <p:txBody>
          <a:bodyPr wrap="none" lIns="182790" tIns="91400" rIns="182790" bIns="91400" anchor="ctr"/>
          <a:lstStyle/>
          <a:p>
            <a:pPr marL="0" marR="0" lvl="0" indent="0" algn="l" defTabSz="18279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" y="6515100"/>
            <a:ext cx="108178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TI Benefits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Software configurable radio enabling newest Bluetooth LE features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Support up to 32 simultaneous connections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Proven technology supporting different connection roles 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(Central, Peripheral, Multirole/Multimode) with multiple OEMs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Best in class Rx sensitivity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Ultra-low power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Continuous quarterly Interoperability testing on flagship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phones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9EF53DDE-43CE-416C-8514-F3768D1370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588" y="667043"/>
            <a:ext cx="1774705" cy="1774705"/>
          </a:xfrm>
          <a:prstGeom prst="rect">
            <a:avLst/>
          </a:prstGeom>
        </p:spPr>
      </p:pic>
      <p:sp>
        <p:nvSpPr>
          <p:cNvPr id="48" name="Slide Number Placeholder 2">
            <a:extLst>
              <a:ext uri="{FF2B5EF4-FFF2-40B4-BE49-F238E27FC236}">
                <a16:creationId xmlns:a16="http://schemas.microsoft.com/office/drawing/2014/main" id="{46159B1A-73C9-4CB0-828B-8A46FBE90C6D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6053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Agenda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i="1" dirty="0"/>
              <a:t>Bluetooth</a:t>
            </a:r>
            <a:r>
              <a:rPr lang="en-US" sz="2800" dirty="0"/>
              <a:t>® Low Energy in automotive - market trends</a:t>
            </a:r>
          </a:p>
          <a:p>
            <a:pPr lvl="0"/>
            <a:r>
              <a:rPr lang="en-US" sz="2800" dirty="0"/>
              <a:t>TI Bluetooth LE product overview </a:t>
            </a:r>
          </a:p>
          <a:p>
            <a:pPr lvl="1"/>
            <a:r>
              <a:rPr lang="en-US" sz="2400" dirty="0"/>
              <a:t>Hardware</a:t>
            </a:r>
          </a:p>
          <a:p>
            <a:pPr lvl="1"/>
            <a:r>
              <a:rPr lang="en-US" sz="2400" dirty="0"/>
              <a:t>Software </a:t>
            </a:r>
          </a:p>
          <a:p>
            <a:pPr lvl="0"/>
            <a:r>
              <a:rPr lang="en-US" sz="2800" dirty="0"/>
              <a:t>Application use-cases  </a:t>
            </a:r>
          </a:p>
          <a:p>
            <a:pPr lvl="1"/>
            <a:r>
              <a:rPr lang="en-US" sz="2400" dirty="0"/>
              <a:t>Bluetooth LE cluster for 2W</a:t>
            </a:r>
          </a:p>
          <a:p>
            <a:pPr lvl="1"/>
            <a:r>
              <a:rPr lang="en-US" sz="2400" dirty="0"/>
              <a:t>Car access</a:t>
            </a:r>
          </a:p>
          <a:p>
            <a:pPr lvl="1"/>
            <a:r>
              <a:rPr lang="en-US" sz="2400" dirty="0"/>
              <a:t>Infotainment 			</a:t>
            </a:r>
          </a:p>
          <a:p>
            <a:pPr lvl="1"/>
            <a:r>
              <a:rPr lang="en-US" sz="2400" dirty="0"/>
              <a:t>TPMS</a:t>
            </a:r>
          </a:p>
          <a:p>
            <a:pPr lvl="1"/>
            <a:r>
              <a:rPr lang="en-US" sz="2400" dirty="0"/>
              <a:t>Smart helmet </a:t>
            </a:r>
          </a:p>
          <a:p>
            <a:r>
              <a:rPr lang="en-US" sz="2800" dirty="0"/>
              <a:t>Dual-mode Bluetooth</a:t>
            </a: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EAFAC664-6EBC-4AAC-A0B5-EC916A30A953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" descr="Two-wheelers zoom into Lane 6- The New Indian Express"/>
          <p:cNvSpPr>
            <a:spLocks noChangeAspect="1" noChangeArrowheads="1"/>
          </p:cNvSpPr>
          <p:nvPr/>
        </p:nvSpPr>
        <p:spPr bwMode="auto">
          <a:xfrm>
            <a:off x="311150" y="-288925"/>
            <a:ext cx="609600" cy="60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" name="AutoShape 4" descr="Learn How to Draw a Motorcycle (Two Wheelers) Step by Step ..."/>
          <p:cNvSpPr>
            <a:spLocks noChangeAspect="1" noChangeArrowheads="1"/>
          </p:cNvSpPr>
          <p:nvPr/>
        </p:nvSpPr>
        <p:spPr bwMode="auto">
          <a:xfrm>
            <a:off x="615950" y="15875"/>
            <a:ext cx="609600" cy="60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5" name="Title 1"/>
          <p:cNvSpPr txBox="1">
            <a:spLocks/>
          </p:cNvSpPr>
          <p:nvPr/>
        </p:nvSpPr>
        <p:spPr bwMode="auto">
          <a:xfrm>
            <a:off x="-7256" y="-16323"/>
            <a:ext cx="18288000" cy="965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Infotainment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 | System block diagram</a:t>
            </a:r>
          </a:p>
        </p:txBody>
      </p:sp>
      <p:pic>
        <p:nvPicPr>
          <p:cNvPr id="81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250" y="2210995"/>
            <a:ext cx="831272" cy="156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66" y="2178379"/>
            <a:ext cx="831272" cy="156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TextBox 82"/>
          <p:cNvSpPr txBox="1"/>
          <p:nvPr/>
        </p:nvSpPr>
        <p:spPr>
          <a:xfrm>
            <a:off x="1429141" y="2623074"/>
            <a:ext cx="1443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…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52401" y="1434882"/>
            <a:ext cx="4556278" cy="680957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82796" tIns="91404" rIns="182796" bIns="91404" rtlCol="0">
            <a:spAutoFit/>
          </a:bodyPr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Phone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89637" y="3771900"/>
            <a:ext cx="48240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LE master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52401" y="4229100"/>
            <a:ext cx="4556278" cy="680957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82796" tIns="91404" rIns="182796" bIns="91404" rtlCol="0">
            <a:spAutoFit/>
          </a:bodyPr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Vehicle Nodes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81855" y="5026167"/>
            <a:ext cx="1092101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LE peripheral for low power wakeup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	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52401" y="5834142"/>
            <a:ext cx="4556278" cy="680957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82796" tIns="91404" rIns="182796" bIns="91404" rtlCol="0">
            <a:spAutoFit/>
          </a:bodyPr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Application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154935" y="6515100"/>
            <a:ext cx="824261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Head unit/telematics box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Used as low power auxiliary wireless communication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When entering ignition-OFF state head unit including combo Wi-Fi/ Bluetooth chip will shutdown to save power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Standalone Bluetooth LE chip enters </a:t>
            </a:r>
            <a:r>
              <a:rPr lang="en-US" sz="2000" dirty="0">
                <a:solidFill>
                  <a:srgbClr val="000000"/>
                </a:solidFill>
              </a:rPr>
              <a:t>a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dvertising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mode to support low power wakeup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Once smartphone is back in range the Bluetooth LE chip will wake up the head unit/telematics box for regular operation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	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1994688" y="3398804"/>
            <a:ext cx="5674360" cy="680957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82796" tIns="91404" rIns="182796" bIns="91404" rtlCol="0">
            <a:spAutoFit/>
          </a:bodyPr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TI benefits 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11626691" y="4356815"/>
            <a:ext cx="666131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Software configurable radio enabling newest Bluetooth LE features (BLE 5.x Long Range)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Ultra low power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Faster go-to market by easily re-using TI SW/SDK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Continuous quarterly Interoperability testing on flagship phones.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Best in class Rx sensitivity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1 or 3 wire coexistence</a:t>
            </a:r>
          </a:p>
        </p:txBody>
      </p:sp>
      <p:pic>
        <p:nvPicPr>
          <p:cNvPr id="27" name="Picture 3" descr="C:\Users\a0220048\Documents\Marketing\hu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596" y="3685143"/>
            <a:ext cx="5334000" cy="3039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477559"/>
            <a:ext cx="3397208" cy="226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ight Arrow 27"/>
          <p:cNvSpPr/>
          <p:nvPr/>
        </p:nvSpPr>
        <p:spPr>
          <a:xfrm rot="16200000">
            <a:off x="9873450" y="6941752"/>
            <a:ext cx="549276" cy="255692"/>
          </a:xfrm>
          <a:prstGeom prst="rightArrow">
            <a:avLst/>
          </a:prstGeom>
          <a:solidFill>
            <a:srgbClr val="0070C0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  <a:effectLst/>
        </p:spPr>
        <p:txBody>
          <a:bodyPr wrap="none" lIns="182790" tIns="91400" rIns="182790" bIns="91400" anchor="ctr"/>
          <a:lstStyle/>
          <a:p>
            <a:pPr marL="0" marR="0" lvl="0" indent="0" algn="l" defTabSz="18279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02B6DA4-888D-407F-9651-9530BA4053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0735" y="7373362"/>
            <a:ext cx="1774705" cy="1774705"/>
          </a:xfrm>
          <a:prstGeom prst="rect">
            <a:avLst/>
          </a:prstGeom>
        </p:spPr>
      </p:pic>
      <p:sp>
        <p:nvSpPr>
          <p:cNvPr id="20" name="Slide Number Placeholder 2">
            <a:extLst>
              <a:ext uri="{FF2B5EF4-FFF2-40B4-BE49-F238E27FC236}">
                <a16:creationId xmlns:a16="http://schemas.microsoft.com/office/drawing/2014/main" id="{7AEAE5D1-62C3-4CD5-BDBF-37C39A55AA4C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56309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" descr="Two-wheelers zoom into Lane 6- The New Indian Express"/>
          <p:cNvSpPr>
            <a:spLocks noChangeAspect="1" noChangeArrowheads="1"/>
          </p:cNvSpPr>
          <p:nvPr/>
        </p:nvSpPr>
        <p:spPr bwMode="auto">
          <a:xfrm>
            <a:off x="311150" y="-288925"/>
            <a:ext cx="609600" cy="60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" name="AutoShape 4" descr="Learn How to Draw a Motorcycle (Two Wheelers) Step by Step ..."/>
          <p:cNvSpPr>
            <a:spLocks noChangeAspect="1" noChangeArrowheads="1"/>
          </p:cNvSpPr>
          <p:nvPr/>
        </p:nvSpPr>
        <p:spPr bwMode="auto">
          <a:xfrm>
            <a:off x="615950" y="15875"/>
            <a:ext cx="609600" cy="60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3" b="12686"/>
          <a:stretch/>
        </p:blipFill>
        <p:spPr bwMode="auto">
          <a:xfrm>
            <a:off x="5791201" y="2022037"/>
            <a:ext cx="5086350" cy="2926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Rounded Rectangle 33"/>
          <p:cNvSpPr/>
          <p:nvPr/>
        </p:nvSpPr>
        <p:spPr>
          <a:xfrm rot="5400000">
            <a:off x="6586685" y="4677588"/>
            <a:ext cx="283886" cy="179924"/>
          </a:xfrm>
          <a:prstGeom prst="roundRect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Rounded Rectangle 34"/>
          <p:cNvSpPr/>
          <p:nvPr/>
        </p:nvSpPr>
        <p:spPr>
          <a:xfrm rot="5400000">
            <a:off x="9960659" y="4535646"/>
            <a:ext cx="283886" cy="179924"/>
          </a:xfrm>
          <a:prstGeom prst="roundRect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6" name="Rounded Rectangle 35"/>
          <p:cNvSpPr/>
          <p:nvPr/>
        </p:nvSpPr>
        <p:spPr>
          <a:xfrm rot="671547">
            <a:off x="8934685" y="2728440"/>
            <a:ext cx="283886" cy="120036"/>
          </a:xfrm>
          <a:prstGeom prst="roundRect">
            <a:avLst/>
          </a:prstGeom>
          <a:solidFill>
            <a:srgbClr val="0070C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9735547" y="1855206"/>
            <a:ext cx="312274" cy="137400"/>
          </a:xfrm>
          <a:prstGeom prst="roundRect">
            <a:avLst/>
          </a:prstGeom>
          <a:solidFill>
            <a:srgbClr val="0070C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0012641" y="1770636"/>
            <a:ext cx="2618506" cy="372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Bluetooth LE nodes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9735547" y="2181312"/>
            <a:ext cx="312274" cy="137400"/>
          </a:xfrm>
          <a:prstGeom prst="roundRect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0012639" y="2127703"/>
            <a:ext cx="3052402" cy="2446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Bluetooth LE TPMS</a:t>
            </a:r>
          </a:p>
        </p:txBody>
      </p:sp>
      <p:sp>
        <p:nvSpPr>
          <p:cNvPr id="63" name="Right Arrow 62"/>
          <p:cNvSpPr/>
          <p:nvPr/>
        </p:nvSpPr>
        <p:spPr>
          <a:xfrm>
            <a:off x="12386307" y="1870542"/>
            <a:ext cx="804194" cy="326106"/>
          </a:xfrm>
          <a:prstGeom prst="rightArrow">
            <a:avLst/>
          </a:prstGeom>
          <a:solidFill>
            <a:srgbClr val="0070C0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  <a:effectLst/>
        </p:spPr>
        <p:txBody>
          <a:bodyPr wrap="none" lIns="182790" tIns="91400" rIns="182790" bIns="91400" anchor="ctr"/>
          <a:lstStyle/>
          <a:p>
            <a:pPr marL="0" marR="0" lvl="0" indent="0" algn="l" defTabSz="18279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9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9841" y="2732723"/>
            <a:ext cx="1916466" cy="10195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0" name="Straight Arrow Connector 69"/>
          <p:cNvCxnSpPr/>
          <p:nvPr/>
        </p:nvCxnSpPr>
        <p:spPr>
          <a:xfrm flipH="1" flipV="1">
            <a:off x="9484263" y="2867899"/>
            <a:ext cx="985578" cy="409454"/>
          </a:xfrm>
          <a:prstGeom prst="straightConnector1">
            <a:avLst/>
          </a:prstGeom>
          <a:ln>
            <a:solidFill>
              <a:srgbClr val="195A67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itle 1"/>
          <p:cNvSpPr txBox="1">
            <a:spLocks/>
          </p:cNvSpPr>
          <p:nvPr/>
        </p:nvSpPr>
        <p:spPr bwMode="auto">
          <a:xfrm>
            <a:off x="152400" y="751"/>
            <a:ext cx="18288000" cy="965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2-wheeler cluster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| System block diagram</a:t>
            </a:r>
          </a:p>
        </p:txBody>
      </p:sp>
      <p:grpSp>
        <p:nvGrpSpPr>
          <p:cNvPr id="76" name="Group 75"/>
          <p:cNvGrpSpPr/>
          <p:nvPr/>
        </p:nvGrpSpPr>
        <p:grpSpPr>
          <a:xfrm>
            <a:off x="6347894" y="6348193"/>
            <a:ext cx="4687684" cy="2356770"/>
            <a:chOff x="4648200" y="1314450"/>
            <a:chExt cx="3880998" cy="1866900"/>
          </a:xfrm>
        </p:grpSpPr>
        <p:pic>
          <p:nvPicPr>
            <p:cNvPr id="77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200" y="1314450"/>
              <a:ext cx="3880998" cy="1866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7856" y="1849410"/>
              <a:ext cx="625344" cy="547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668" y="6538860"/>
            <a:ext cx="343976" cy="645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250" y="2210995"/>
            <a:ext cx="831272" cy="156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66" y="2178379"/>
            <a:ext cx="831272" cy="156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TextBox 82"/>
          <p:cNvSpPr txBox="1"/>
          <p:nvPr/>
        </p:nvSpPr>
        <p:spPr>
          <a:xfrm>
            <a:off x="1429141" y="2623074"/>
            <a:ext cx="1443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…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52401" y="1434882"/>
            <a:ext cx="4556278" cy="680957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82796" tIns="91404" rIns="182796" bIns="91404" rtlCol="0">
            <a:spAutoFit/>
          </a:bodyPr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Phone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89637" y="3771900"/>
            <a:ext cx="48240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LE master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52401" y="4229100"/>
            <a:ext cx="4556278" cy="680957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82796" tIns="91404" rIns="182796" bIns="91404" rtlCol="0">
            <a:spAutoFit/>
          </a:bodyPr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Vehicle nodes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12039600" y="4229100"/>
            <a:ext cx="5674360" cy="680957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82796" tIns="91404" rIns="182796" bIns="91404" rtlCol="0">
            <a:spAutoFit/>
          </a:bodyPr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TPMS (2x) 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81855" y="5026167"/>
            <a:ext cx="109210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LE peripheral for phones</a:t>
            </a:r>
            <a:b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LE </a:t>
            </a:r>
            <a:r>
              <a:rPr lang="en-US" sz="2100" dirty="0">
                <a:solidFill>
                  <a:srgbClr val="0070C0"/>
                </a:solidFill>
              </a:rPr>
              <a:t>c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entral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(SCAN) for TPMS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	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2272647" y="4962932"/>
            <a:ext cx="48240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LE broadcaster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LE connected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152401" y="5834142"/>
            <a:ext cx="4556278" cy="680957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82796" tIns="91404" rIns="182796" bIns="91404" rtlCol="0">
            <a:spAutoFit/>
          </a:bodyPr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Application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154937" y="6515101"/>
            <a:ext cx="109210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Connectivity cluster 2-wheeler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Used as low power auxiliary wireless communication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Scan/connect to mobile phones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Indicate incoming calls to helmet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Mirror GPS/navigation data from phone to cluster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TPMS signaling to head unit, phone or helmet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	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2039600" y="5834142"/>
            <a:ext cx="5674360" cy="680957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82796" tIns="91404" rIns="182796" bIns="91404" rtlCol="0">
            <a:spAutoFit/>
          </a:bodyPr>
          <a:lstStyle/>
          <a:p>
            <a:pPr marL="0" marR="0" lvl="0" indent="0" algn="ctr" defTabSz="182799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TI benefits 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11626691" y="6515101"/>
            <a:ext cx="666131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Software configurable radio enabling newest Bluetooth LE features (BLE 5.x long range)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Support up to 32 connections for different roles (</a:t>
            </a:r>
            <a:r>
              <a:rPr kumimoji="0" lang="en-US" sz="20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central, peripheral, multirole/multimode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)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Continuous quarterly Interoperability testing on flagship phones.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Best in class Rx sensitivity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Ultra low power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Faster go-to market by easily re-using TI SW/SDK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7330DA-6D23-4B90-BD2E-68057D6A684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3901" y="1362659"/>
            <a:ext cx="1774705" cy="1774705"/>
          </a:xfrm>
          <a:prstGeom prst="rect">
            <a:avLst/>
          </a:prstGeom>
        </p:spPr>
      </p:pic>
      <p:sp>
        <p:nvSpPr>
          <p:cNvPr id="37" name="Slide Number Placeholder 2">
            <a:extLst>
              <a:ext uri="{FF2B5EF4-FFF2-40B4-BE49-F238E27FC236}">
                <a16:creationId xmlns:a16="http://schemas.microsoft.com/office/drawing/2014/main" id="{3C4C80B4-4475-43C5-9257-99DDBBCD9A91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70253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1"/>
          <p:cNvSpPr txBox="1">
            <a:spLocks/>
          </p:cNvSpPr>
          <p:nvPr/>
        </p:nvSpPr>
        <p:spPr bwMode="auto">
          <a:xfrm>
            <a:off x="152400" y="12704"/>
            <a:ext cx="18288000" cy="965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Smart helmet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| Dual-mode Bluetooth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4615902" y="2144197"/>
            <a:ext cx="8674100" cy="5637470"/>
            <a:chOff x="4648200" y="1314450"/>
            <a:chExt cx="3880998" cy="1866900"/>
          </a:xfrm>
        </p:grpSpPr>
        <p:pic>
          <p:nvPicPr>
            <p:cNvPr id="77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200" y="1314450"/>
              <a:ext cx="3880998" cy="1866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7856" y="1849410"/>
              <a:ext cx="625344" cy="547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2406EB5E-9938-43C8-97D5-15AE8412C125}"/>
              </a:ext>
            </a:extLst>
          </p:cNvPr>
          <p:cNvSpPr/>
          <p:nvPr/>
        </p:nvSpPr>
        <p:spPr>
          <a:xfrm>
            <a:off x="4800050" y="6083834"/>
            <a:ext cx="2603500" cy="154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7DC32A3-CD5F-4FB4-992E-CC4C8A36E18A}"/>
              </a:ext>
            </a:extLst>
          </p:cNvPr>
          <p:cNvSpPr/>
          <p:nvPr/>
        </p:nvSpPr>
        <p:spPr>
          <a:xfrm>
            <a:off x="7286438" y="6926863"/>
            <a:ext cx="6003564" cy="7904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C968025A-8A14-4310-850D-9F384AF00D80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49610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3550" y="18386"/>
            <a:ext cx="16916400" cy="1221582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Agenda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i="1" dirty="0">
                <a:solidFill>
                  <a:schemeClr val="bg1">
                    <a:lumMod val="75000"/>
                  </a:schemeClr>
                </a:solidFill>
              </a:rPr>
              <a:t>Bluetooth</a:t>
            </a:r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® Low Energy in automotive - market trends</a:t>
            </a:r>
          </a:p>
          <a:p>
            <a:pPr lvl="0"/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TI Bluetooth LE product overview 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Hardware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Software </a:t>
            </a:r>
          </a:p>
          <a:p>
            <a:pPr lvl="0"/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Application use-cases  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Bluetooth LE cluster for 2W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Car access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Infotainment 			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TPMS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Smart helmet </a:t>
            </a:r>
          </a:p>
          <a:p>
            <a:r>
              <a:rPr lang="en-US" sz="2800" dirty="0"/>
              <a:t>Dual-mode Bluetooth</a:t>
            </a: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0AE9F63E-0DC2-4548-8629-497D9FAF8331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6657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>
                <a:solidFill>
                  <a:srgbClr val="C00000"/>
                </a:solidFill>
              </a:rPr>
              <a:t>CC2564C</a:t>
            </a:r>
            <a:r>
              <a:rPr lang="nb-NO" sz="5600" dirty="0">
                <a:solidFill>
                  <a:schemeClr val="accent1"/>
                </a:solidFill>
              </a:rPr>
              <a:t> </a:t>
            </a:r>
            <a:r>
              <a:rPr lang="en-US" sz="6000" dirty="0">
                <a:solidFill>
                  <a:schemeClr val="tx1"/>
                </a:solidFill>
              </a:rPr>
              <a:t>| </a:t>
            </a:r>
            <a:r>
              <a:rPr lang="nb-NO" sz="5600" dirty="0">
                <a:solidFill>
                  <a:schemeClr val="tx1"/>
                </a:solidFill>
              </a:rPr>
              <a:t>product highlights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69793" y="1551052"/>
            <a:ext cx="14185070" cy="6170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marR="0" lvl="0" indent="-685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TI’s </a:t>
            </a:r>
            <a:r>
              <a:rPr kumimoji="0" 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</a:t>
            </a:r>
            <a:r>
              <a:rPr kumimoji="0" lang="en-US" sz="4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®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CC2564C: Dual-mode Bluetooth 5.1 (compliant) controller for legacy and high throughput applications, including integrated audio capabilities</a:t>
            </a:r>
          </a:p>
          <a:p>
            <a:pPr marL="685800" marR="0" lvl="0" indent="-685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CC2564C and the TI software stack provide a complete solution, including:</a:t>
            </a:r>
          </a:p>
          <a:p>
            <a:pPr marL="1600200" marR="0" lvl="1" indent="-6858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Verdana" panose="020B0604030504040204" pitchFamily="34" charset="0"/>
              <a:buChar char="‒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LE Secure connections: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Low Energy security algorithm (ECDH) for key generation and new pairing procedure for key exchange</a:t>
            </a:r>
          </a:p>
          <a:p>
            <a:pPr marL="1600200" marR="0" lvl="1" indent="-6858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Verdana" panose="020B0604030504040204" pitchFamily="34" charset="0"/>
              <a:buChar char="‒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Link layer topology: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Low Energy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scatternet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capabilities, managing connection in a dual mode topology allowing sensor network topology</a:t>
            </a:r>
          </a:p>
          <a:p>
            <a:pPr marL="1600200" marR="0" lvl="1" indent="-6858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Verdana" panose="020B0604030504040204" pitchFamily="34" charset="0"/>
              <a:buChar char="‒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  <a:hlinkClick r:id="rId2"/>
              </a:rPr>
              <a:t>QDID 177061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: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Controller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subsystem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applications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: Wearable Devices, Asset tracking and Sensor gateways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925824" y="1511809"/>
            <a:ext cx="0" cy="7425882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3750998" y="1759768"/>
            <a:ext cx="376500" cy="376500"/>
          </a:xfrm>
          <a:prstGeom prst="ellipse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750998" y="3680482"/>
            <a:ext cx="376500" cy="376500"/>
          </a:xfrm>
          <a:prstGeom prst="ellipse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456D4A7-8E6C-4CE1-A50D-C6E366204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99" y="3531981"/>
            <a:ext cx="2324424" cy="2324424"/>
          </a:xfrm>
          <a:prstGeom prst="rect">
            <a:avLst/>
          </a:prstGeom>
        </p:spPr>
      </p:pic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AFB78443-F40E-4B7D-95EE-D68631E81AE7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40354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13920683" y="2064277"/>
            <a:ext cx="3661590" cy="676167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13930946" y="2042351"/>
            <a:ext cx="3641300" cy="730538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4" name="Content Placeholder 3"/>
          <p:cNvSpPr txBox="1">
            <a:spLocks/>
          </p:cNvSpPr>
          <p:nvPr/>
        </p:nvSpPr>
        <p:spPr bwMode="auto">
          <a:xfrm>
            <a:off x="13930946" y="2042351"/>
            <a:ext cx="3659040" cy="7202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182880" tIns="91440" rIns="182880" bIns="91440" numCol="1" anchor="ctr" anchorCtr="0" compatLnSpc="1">
            <a:prstTxWarp prst="textNoShape">
              <a:avLst/>
            </a:prstTxWarp>
          </a:bodyPr>
          <a:lstStyle>
            <a:lvl1pPr marL="227013" indent="-227013" algn="l" rtl="0" eaLnBrk="0" fontAlgn="base" hangingPunct="0">
              <a:spcBef>
                <a:spcPts val="8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4675" indent="-23336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2pPr>
            <a:lvl3pPr marL="854075" indent="-165100" algn="l" rtl="0" eaLnBrk="0" fontAlgn="base" hangingPunct="0">
              <a:spcBef>
                <a:spcPct val="15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</a:defRPr>
            </a:lvl3pPr>
            <a:lvl4pPr marL="1201738" indent="-233363" algn="l" rtl="0" eaLnBrk="0" fontAlgn="base" hangingPunct="0">
              <a:spcBef>
                <a:spcPct val="5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1489075" indent="-173038" algn="l" rtl="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1946275" indent="-173038" algn="l" rtl="0" fontAlgn="base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403475" indent="-173038" algn="l" rtl="0" fontAlgn="base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2860675" indent="-173038" algn="l" rtl="0" fontAlgn="base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317875" indent="-173038" algn="l" rtl="0" fontAlgn="base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85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Target applications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solidFill>
                  <a:srgbClr val="C00000"/>
                </a:solidFill>
              </a:rPr>
              <a:t>Dual-mode </a:t>
            </a:r>
            <a:r>
              <a:rPr lang="en-US" sz="4800" i="1" dirty="0">
                <a:solidFill>
                  <a:srgbClr val="C00000"/>
                </a:solidFill>
              </a:rPr>
              <a:t>Bluetooth</a:t>
            </a:r>
            <a:r>
              <a:rPr lang="en-US" sz="4800" dirty="0">
                <a:solidFill>
                  <a:srgbClr val="C00000"/>
                </a:solidFill>
              </a:rPr>
              <a:t>®</a:t>
            </a:r>
            <a:r>
              <a:rPr lang="en-US" sz="4800" dirty="0"/>
              <a:t> </a:t>
            </a:r>
            <a:r>
              <a:rPr lang="en-US" sz="4800" dirty="0">
                <a:solidFill>
                  <a:schemeClr val="tx1"/>
                </a:solidFill>
              </a:rPr>
              <a:t>| Hardware</a:t>
            </a:r>
          </a:p>
        </p:txBody>
      </p:sp>
      <p:sp>
        <p:nvSpPr>
          <p:cNvPr id="5" name="Rectangle 4"/>
          <p:cNvSpPr/>
          <p:nvPr/>
        </p:nvSpPr>
        <p:spPr>
          <a:xfrm>
            <a:off x="430450" y="1538508"/>
            <a:ext cx="6616112" cy="8123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7850" y="1803444"/>
            <a:ext cx="4690104" cy="700422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t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Key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Parameter</a:t>
            </a:r>
            <a:endParaRPr kumimoji="0" lang="nb-NO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39726" marR="0" lvl="0" indent="-33972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nb-NO" sz="2200" b="1" i="0" u="none" strike="noStrike" kern="1200" cap="none" spc="0" normalizeH="0" baseline="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2.2 - 4.8 V</a:t>
            </a:r>
            <a:r>
              <a:rPr kumimoji="0" lang="nb-NO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b-NO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supply range</a:t>
            </a:r>
          </a:p>
          <a:p>
            <a:pPr marL="339726" marR="0" lvl="0" indent="-33972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nb-NO" sz="2200" b="1" i="0" u="none" strike="noStrike" kern="1200" cap="none" spc="0" normalizeH="0" baseline="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x 8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mm QFN</a:t>
            </a:r>
          </a:p>
          <a:p>
            <a:pPr marL="339726" marR="0" lvl="0" indent="-33972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nb-NO" sz="2200" b="1" i="0" u="none" strike="noStrike" kern="1200" cap="none" spc="0" normalizeH="0" baseline="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-40</a:t>
            </a:r>
            <a:r>
              <a:rPr kumimoji="0" lang="en-US" sz="2200" b="1" i="0" u="none" strike="noStrike" kern="1200" cap="none" spc="0" normalizeH="0" baseline="3000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o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to +85</a:t>
            </a:r>
            <a:r>
              <a:rPr kumimoji="0" lang="en-US" sz="2200" b="1" i="0" u="none" strike="noStrike" kern="1200" cap="none" spc="0" normalizeH="0" baseline="3000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o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temp range</a:t>
            </a:r>
          </a:p>
          <a:p>
            <a:pPr marL="339726" marR="0" lvl="0" indent="-33972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de-DE" sz="2200" b="1" i="0" u="none" strike="noStrike" kern="1200" cap="none" spc="0" normalizeH="0" baseline="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UART</a:t>
            </a:r>
            <a:r>
              <a:rPr kumimoji="0" lang="de-DE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host interface</a:t>
            </a:r>
          </a:p>
          <a:p>
            <a:pPr marL="914400" marR="0" lvl="1" indent="-33972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Verdana" panose="020B0604030504040204" pitchFamily="34" charset="0"/>
              <a:buChar char="‒"/>
              <a:tabLst/>
              <a:defRPr/>
            </a:pPr>
            <a:r>
              <a:rPr kumimoji="0" lang="de-DE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4-wire H4</a:t>
            </a:r>
          </a:p>
          <a:p>
            <a:pPr marL="914400" marR="0" lvl="1" indent="-33972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Verdana" panose="020B0604030504040204" pitchFamily="34" charset="0"/>
              <a:buChar char="‒"/>
              <a:tabLst/>
              <a:defRPr/>
            </a:pPr>
            <a:r>
              <a:rPr kumimoji="0" lang="de-DE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3-wire H5</a:t>
            </a:r>
          </a:p>
          <a:p>
            <a:pPr marL="339726" marR="0" lvl="0" indent="-33972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PCM-I2S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voice/audio I/F</a:t>
            </a:r>
          </a:p>
          <a:p>
            <a:pPr marL="339726" marR="0" lvl="0" indent="-33972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A2DP internal SBC encoding/decoding is supported</a:t>
            </a:r>
          </a:p>
          <a:p>
            <a:pPr marL="339726" marR="0" lvl="0" indent="-33972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Bluetooth SIG 5.1 certified</a:t>
            </a:r>
          </a:p>
          <a:p>
            <a:pPr marL="339726" marR="0" lvl="0" indent="-33972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The evaluation board is FCC, IC and CE certified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39726" marR="0" lvl="0" indent="-33972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Radio Performance</a:t>
            </a:r>
          </a:p>
          <a:p>
            <a:pPr marL="339726" marR="0" lvl="0" indent="-33972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nb-NO" sz="2200" b="1" i="0" u="none" strike="noStrike" kern="1200" cap="none" spc="0" normalizeH="0" baseline="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+12 dBm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transmit power (“Class 1.5”)</a:t>
            </a:r>
          </a:p>
          <a:p>
            <a:pPr marL="339726" marR="0" lvl="0" indent="-33972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nb-NO" sz="2200" b="1" i="0" u="none" strike="noStrike" kern="1200" cap="none" spc="0" normalizeH="0" baseline="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-95 dBm </a:t>
            </a:r>
            <a:r>
              <a:rPr kumimoji="0" lang="nb-NO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receive</a:t>
            </a:r>
            <a:r>
              <a:rPr kumimoji="0" lang="nb-NO" sz="2200" b="0" i="0" u="none" strike="noStrike" kern="1200" cap="none" spc="0" normalizeH="0" baseline="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b-NO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sensitivity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39726" marR="0" lvl="0" indent="-339726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39726" marR="0" lvl="0" indent="-339726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nb-NO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020801" y="2972142"/>
            <a:ext cx="3569186" cy="5104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9250" marR="0" lvl="1" indent="-3492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Wireless audio</a:t>
            </a:r>
          </a:p>
          <a:p>
            <a:pPr marL="349250" marR="0" lvl="1" indent="-3492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Point of sale (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ePOS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)</a:t>
            </a:r>
          </a:p>
          <a:p>
            <a:pPr marL="349250" marR="0" lvl="1" indent="-3492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Medical devices</a:t>
            </a:r>
          </a:p>
          <a:p>
            <a:pPr marL="349250" marR="0" lvl="1" indent="-3492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Set-top boxes (STBs)</a:t>
            </a:r>
          </a:p>
          <a:p>
            <a:pPr marL="349250" marR="0" lvl="1" indent="-3492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Wearable devices</a:t>
            </a:r>
          </a:p>
          <a:p>
            <a:pPr marL="349250" marR="0" lvl="1" indent="-3492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Sensor hub, sensor gateway: home and factory automation</a:t>
            </a:r>
          </a:p>
          <a:p>
            <a:pPr marL="349250" marR="0" lvl="1" indent="-3492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Industrial: cable replacement</a:t>
            </a:r>
          </a:p>
          <a:p>
            <a:pPr marL="349250" marR="0" lvl="1" indent="-3492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Automotive aftermarket</a:t>
            </a:r>
          </a:p>
          <a:p>
            <a:pPr marL="349250" marR="0" lvl="1" indent="-3492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Sports and fitness devices </a:t>
            </a:r>
          </a:p>
        </p:txBody>
      </p:sp>
      <p:cxnSp>
        <p:nvCxnSpPr>
          <p:cNvPr id="73" name="Straight Connector 72"/>
          <p:cNvCxnSpPr/>
          <p:nvPr/>
        </p:nvCxnSpPr>
        <p:spPr>
          <a:xfrm>
            <a:off x="5670542" y="1755648"/>
            <a:ext cx="0" cy="694944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Group 70"/>
          <p:cNvGrpSpPr/>
          <p:nvPr/>
        </p:nvGrpSpPr>
        <p:grpSpPr>
          <a:xfrm>
            <a:off x="5947348" y="2042351"/>
            <a:ext cx="7716112" cy="5445420"/>
            <a:chOff x="2973674" y="1021175"/>
            <a:chExt cx="3858056" cy="2722710"/>
          </a:xfrm>
        </p:grpSpPr>
        <p:grpSp>
          <p:nvGrpSpPr>
            <p:cNvPr id="10" name="Group 9"/>
            <p:cNvGrpSpPr/>
            <p:nvPr/>
          </p:nvGrpSpPr>
          <p:grpSpPr>
            <a:xfrm>
              <a:off x="2973674" y="1021175"/>
              <a:ext cx="3858056" cy="2722710"/>
              <a:chOff x="4190093" y="534670"/>
              <a:chExt cx="5074730" cy="3581343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4805362" y="573088"/>
                <a:ext cx="3540126" cy="3005931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984750" y="762000"/>
                <a:ext cx="447675" cy="1608138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I/O</a:t>
                </a: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4984749" y="2860675"/>
                <a:ext cx="604838" cy="557213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Arial" charset="0"/>
                  </a:rPr>
                  <a:t>HCI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8507413" y="1355725"/>
                <a:ext cx="320675" cy="42068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 rot="5400000">
                <a:off x="5871765" y="665543"/>
                <a:ext cx="738664" cy="929462"/>
              </a:xfrm>
              <a:prstGeom prst="rect">
                <a:avLst/>
              </a:prstGeom>
              <a:solidFill>
                <a:srgbClr val="FF3333"/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Coprocessor</a:t>
                </a:r>
              </a:p>
            </p:txBody>
          </p:sp>
          <p:sp>
            <p:nvSpPr>
              <p:cNvPr id="16" name="Rectangle 15"/>
              <p:cNvSpPr/>
              <p:nvPr/>
            </p:nvSpPr>
            <p:spPr>
              <a:xfrm rot="5400000">
                <a:off x="5912881" y="1598886"/>
                <a:ext cx="656432" cy="929463"/>
              </a:xfrm>
              <a:prstGeom prst="rect">
                <a:avLst/>
              </a:prstGeom>
              <a:solidFill>
                <a:srgbClr val="FF3333"/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BR/EDR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main processor</a:t>
                </a: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7016438" y="767206"/>
                <a:ext cx="417182" cy="161561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Modem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arbitrator</a:t>
                </a: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7696200" y="760413"/>
                <a:ext cx="490538" cy="163195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Arial" charset="0"/>
                  </a:rPr>
                  <a:t>DRP</a:t>
                </a:r>
              </a:p>
            </p:txBody>
          </p:sp>
          <p:sp>
            <p:nvSpPr>
              <p:cNvPr id="19" name="Rectangle 18"/>
              <p:cNvSpPr/>
              <p:nvPr/>
            </p:nvSpPr>
            <p:spPr>
              <a:xfrm rot="5400000">
                <a:off x="6403905" y="2665296"/>
                <a:ext cx="428736" cy="989013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Power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management</a:t>
                </a:r>
              </a:p>
            </p:txBody>
          </p:sp>
          <p:sp>
            <p:nvSpPr>
              <p:cNvPr id="20" name="Rectangle 19"/>
              <p:cNvSpPr/>
              <p:nvPr/>
            </p:nvSpPr>
            <p:spPr>
              <a:xfrm rot="5400000">
                <a:off x="7481048" y="2665298"/>
                <a:ext cx="428736" cy="989013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Clock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management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cxnSp>
            <p:nvCxnSpPr>
              <p:cNvPr id="21" name="Straight Arrow Connector 20"/>
              <p:cNvCxnSpPr/>
              <p:nvPr/>
            </p:nvCxnSpPr>
            <p:spPr>
              <a:xfrm>
                <a:off x="4646613" y="1298575"/>
                <a:ext cx="31750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Arrow Connector 21"/>
              <p:cNvCxnSpPr/>
              <p:nvPr/>
            </p:nvCxnSpPr>
            <p:spPr>
              <a:xfrm>
                <a:off x="4646613" y="3171825"/>
                <a:ext cx="31750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Arrow Connector 22"/>
              <p:cNvCxnSpPr/>
              <p:nvPr/>
            </p:nvCxnSpPr>
            <p:spPr>
              <a:xfrm>
                <a:off x="5430838" y="1146175"/>
                <a:ext cx="31750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/>
              <p:cNvCxnSpPr/>
              <p:nvPr/>
            </p:nvCxnSpPr>
            <p:spPr>
              <a:xfrm>
                <a:off x="5430838" y="2041525"/>
                <a:ext cx="31750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Arrow Connector 24"/>
              <p:cNvCxnSpPr/>
              <p:nvPr/>
            </p:nvCxnSpPr>
            <p:spPr>
              <a:xfrm>
                <a:off x="6712009" y="1130300"/>
                <a:ext cx="31750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Arrow Connector 25"/>
              <p:cNvCxnSpPr/>
              <p:nvPr/>
            </p:nvCxnSpPr>
            <p:spPr>
              <a:xfrm>
                <a:off x="6705829" y="2039937"/>
                <a:ext cx="31750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Arrow Connector 26"/>
              <p:cNvCxnSpPr>
                <a:stCxn id="17" idx="3"/>
                <a:endCxn id="18" idx="1"/>
              </p:cNvCxnSpPr>
              <p:nvPr/>
            </p:nvCxnSpPr>
            <p:spPr>
              <a:xfrm>
                <a:off x="7433620" y="1575014"/>
                <a:ext cx="262580" cy="1375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Rectangle 10"/>
              <p:cNvSpPr>
                <a:spLocks noChangeArrowheads="1"/>
              </p:cNvSpPr>
              <p:nvPr/>
            </p:nvSpPr>
            <p:spPr bwMode="auto">
              <a:xfrm>
                <a:off x="4271964" y="1063625"/>
                <a:ext cx="383963" cy="344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 charset="0"/>
                  </a:rPr>
                  <a:t>PCM</a:t>
                </a:r>
                <a:endPara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 charset="0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 charset="0"/>
                  </a:rPr>
                  <a:t>/I2S</a:t>
                </a:r>
              </a:p>
            </p:txBody>
          </p:sp>
          <p:sp>
            <p:nvSpPr>
              <p:cNvPr id="29" name="Rectangle 11"/>
              <p:cNvSpPr>
                <a:spLocks noChangeArrowheads="1"/>
              </p:cNvSpPr>
              <p:nvPr/>
            </p:nvSpPr>
            <p:spPr bwMode="auto">
              <a:xfrm>
                <a:off x="4190093" y="3047998"/>
                <a:ext cx="449327" cy="202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 charset="0"/>
                  </a:rPr>
                  <a:t>UART</a:t>
                </a:r>
                <a:endPara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 charset="0"/>
                </a:endParaRPr>
              </a:p>
            </p:txBody>
          </p:sp>
          <p:sp>
            <p:nvSpPr>
              <p:cNvPr id="30" name="Rectangle 12"/>
              <p:cNvSpPr>
                <a:spLocks noChangeArrowheads="1"/>
              </p:cNvSpPr>
              <p:nvPr/>
            </p:nvSpPr>
            <p:spPr bwMode="auto">
              <a:xfrm>
                <a:off x="4805362" y="534670"/>
                <a:ext cx="2789790" cy="222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ts val="8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15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5000"/>
                  </a:spcBef>
                  <a:buChar char="–"/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buChar char="»"/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CC2564C Dual mode </a:t>
                </a: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Bluetooth</a:t>
                </a:r>
                <a:r>
                  <a:rPr kumimoji="0" lang="en-US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 Controller</a:t>
                </a:r>
              </a:p>
            </p:txBody>
          </p:sp>
          <p:cxnSp>
            <p:nvCxnSpPr>
              <p:cNvPr id="31" name="Straight Arrow Connector 30"/>
              <p:cNvCxnSpPr/>
              <p:nvPr/>
            </p:nvCxnSpPr>
            <p:spPr>
              <a:xfrm>
                <a:off x="8186738" y="1550988"/>
                <a:ext cx="31750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Rectangle 31"/>
              <p:cNvSpPr/>
              <p:nvPr/>
            </p:nvSpPr>
            <p:spPr>
              <a:xfrm>
                <a:off x="8248650" y="1822381"/>
                <a:ext cx="1016173" cy="3036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2.4-GHz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band pass filter</a:t>
                </a: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8195150" y="1285876"/>
                <a:ext cx="300675" cy="222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RF</a:t>
                </a:r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 flipV="1">
                <a:off x="8828088" y="1550988"/>
                <a:ext cx="171450" cy="793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8999537" y="1344613"/>
                <a:ext cx="0" cy="19843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Elbow Connector 80"/>
              <p:cNvCxnSpPr>
                <a:stCxn id="13" idx="3"/>
              </p:cNvCxnSpPr>
              <p:nvPr/>
            </p:nvCxnSpPr>
            <p:spPr>
              <a:xfrm flipV="1">
                <a:off x="5589586" y="2392363"/>
                <a:ext cx="352073" cy="746918"/>
              </a:xfrm>
              <a:prstGeom prst="bentConnector2">
                <a:avLst/>
              </a:prstGeom>
              <a:ln w="12700"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/>
              <p:cNvCxnSpPr/>
              <p:nvPr/>
            </p:nvCxnSpPr>
            <p:spPr>
              <a:xfrm flipV="1">
                <a:off x="6359525" y="3373438"/>
                <a:ext cx="0" cy="420687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0" name="Group 97"/>
              <p:cNvGrpSpPr>
                <a:grpSpLocks/>
              </p:cNvGrpSpPr>
              <p:nvPr/>
            </p:nvGrpSpPr>
            <p:grpSpPr bwMode="auto">
              <a:xfrm>
                <a:off x="6153147" y="3771901"/>
                <a:ext cx="2041168" cy="344112"/>
                <a:chOff x="8948449" y="4044521"/>
                <a:chExt cx="2042048" cy="344480"/>
              </a:xfrm>
            </p:grpSpPr>
            <p:sp>
              <p:nvSpPr>
                <p:cNvPr id="51" name="Rectangle 50"/>
                <p:cNvSpPr/>
                <p:nvPr/>
              </p:nvSpPr>
              <p:spPr>
                <a:xfrm>
                  <a:off x="9378846" y="4044522"/>
                  <a:ext cx="689996" cy="202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Shutdown</a:t>
                  </a:r>
                </a:p>
              </p:txBody>
            </p:sp>
            <p:sp>
              <p:nvSpPr>
                <p:cNvPr id="52" name="Rectangle 51"/>
                <p:cNvSpPr/>
                <p:nvPr/>
              </p:nvSpPr>
              <p:spPr>
                <a:xfrm>
                  <a:off x="8948449" y="4044522"/>
                  <a:ext cx="475888" cy="202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Power</a:t>
                  </a:r>
                </a:p>
              </p:txBody>
            </p:sp>
            <p:sp>
              <p:nvSpPr>
                <p:cNvPr id="53" name="Rectangle 52"/>
                <p:cNvSpPr/>
                <p:nvPr/>
              </p:nvSpPr>
              <p:spPr>
                <a:xfrm>
                  <a:off x="10030004" y="4044522"/>
                  <a:ext cx="422098" cy="3444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Slow</a:t>
                  </a: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clock</a:t>
                  </a:r>
                </a:p>
              </p:txBody>
            </p:sp>
            <p:sp>
              <p:nvSpPr>
                <p:cNvPr id="54" name="Rectangle 53"/>
                <p:cNvSpPr/>
                <p:nvPr/>
              </p:nvSpPr>
              <p:spPr>
                <a:xfrm>
                  <a:off x="10568399" y="4044521"/>
                  <a:ext cx="422098" cy="3444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Fast</a:t>
                  </a: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clock</a:t>
                  </a:r>
                </a:p>
              </p:txBody>
            </p:sp>
          </p:grpSp>
          <p:cxnSp>
            <p:nvCxnSpPr>
              <p:cNvPr id="41" name="Straight Arrow Connector 40"/>
              <p:cNvCxnSpPr/>
              <p:nvPr/>
            </p:nvCxnSpPr>
            <p:spPr>
              <a:xfrm flipV="1">
                <a:off x="6886575" y="3368675"/>
                <a:ext cx="0" cy="4206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Arrow Connector 41"/>
              <p:cNvCxnSpPr/>
              <p:nvPr/>
            </p:nvCxnSpPr>
            <p:spPr>
              <a:xfrm flipV="1">
                <a:off x="7483475" y="3376613"/>
                <a:ext cx="0" cy="41910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/>
              <p:cNvCxnSpPr/>
              <p:nvPr/>
            </p:nvCxnSpPr>
            <p:spPr>
              <a:xfrm flipV="1">
                <a:off x="7935913" y="3376613"/>
                <a:ext cx="0" cy="41910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4" name="Group 43"/>
              <p:cNvGrpSpPr/>
              <p:nvPr/>
            </p:nvGrpSpPr>
            <p:grpSpPr>
              <a:xfrm>
                <a:off x="8524875" y="1432299"/>
                <a:ext cx="285750" cy="199277"/>
                <a:chOff x="8237538" y="41892"/>
                <a:chExt cx="531812" cy="408164"/>
              </a:xfrm>
            </p:grpSpPr>
            <p:sp>
              <p:nvSpPr>
                <p:cNvPr id="45" name="Freeform 87"/>
                <p:cNvSpPr/>
                <p:nvPr/>
              </p:nvSpPr>
              <p:spPr>
                <a:xfrm>
                  <a:off x="8264611" y="155314"/>
                  <a:ext cx="492125" cy="171711"/>
                </a:xfrm>
                <a:custGeom>
                  <a:avLst/>
                  <a:gdLst>
                    <a:gd name="connsiteX0" fmla="*/ 0 w 802876"/>
                    <a:gd name="connsiteY0" fmla="*/ 119006 h 313511"/>
                    <a:gd name="connsiteX1" fmla="*/ 274320 w 802876"/>
                    <a:gd name="connsiteY1" fmla="*/ 7246 h 313511"/>
                    <a:gd name="connsiteX2" fmla="*/ 548640 w 802876"/>
                    <a:gd name="connsiteY2" fmla="*/ 301886 h 313511"/>
                    <a:gd name="connsiteX3" fmla="*/ 762000 w 802876"/>
                    <a:gd name="connsiteY3" fmla="*/ 251086 h 313511"/>
                    <a:gd name="connsiteX4" fmla="*/ 802640 w 802876"/>
                    <a:gd name="connsiteY4" fmla="*/ 220606 h 3135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2876" h="313511">
                      <a:moveTo>
                        <a:pt x="0" y="119006"/>
                      </a:moveTo>
                      <a:cubicBezTo>
                        <a:pt x="91440" y="47886"/>
                        <a:pt x="182880" y="-23234"/>
                        <a:pt x="274320" y="7246"/>
                      </a:cubicBezTo>
                      <a:cubicBezTo>
                        <a:pt x="365760" y="37726"/>
                        <a:pt x="467360" y="261246"/>
                        <a:pt x="548640" y="301886"/>
                      </a:cubicBezTo>
                      <a:cubicBezTo>
                        <a:pt x="629920" y="342526"/>
                        <a:pt x="719667" y="264633"/>
                        <a:pt x="762000" y="251086"/>
                      </a:cubicBezTo>
                      <a:cubicBezTo>
                        <a:pt x="804333" y="237539"/>
                        <a:pt x="803486" y="229072"/>
                        <a:pt x="802640" y="220606"/>
                      </a:cubicBezTo>
                    </a:path>
                  </a:pathLst>
                </a:cu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Freeform 88"/>
                <p:cNvSpPr/>
                <p:nvPr/>
              </p:nvSpPr>
              <p:spPr>
                <a:xfrm>
                  <a:off x="8237538" y="278345"/>
                  <a:ext cx="492125" cy="171711"/>
                </a:xfrm>
                <a:custGeom>
                  <a:avLst/>
                  <a:gdLst>
                    <a:gd name="connsiteX0" fmla="*/ 0 w 802876"/>
                    <a:gd name="connsiteY0" fmla="*/ 119006 h 313511"/>
                    <a:gd name="connsiteX1" fmla="*/ 274320 w 802876"/>
                    <a:gd name="connsiteY1" fmla="*/ 7246 h 313511"/>
                    <a:gd name="connsiteX2" fmla="*/ 548640 w 802876"/>
                    <a:gd name="connsiteY2" fmla="*/ 301886 h 313511"/>
                    <a:gd name="connsiteX3" fmla="*/ 762000 w 802876"/>
                    <a:gd name="connsiteY3" fmla="*/ 251086 h 313511"/>
                    <a:gd name="connsiteX4" fmla="*/ 802640 w 802876"/>
                    <a:gd name="connsiteY4" fmla="*/ 220606 h 3135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2876" h="313511">
                      <a:moveTo>
                        <a:pt x="0" y="119006"/>
                      </a:moveTo>
                      <a:cubicBezTo>
                        <a:pt x="91440" y="47886"/>
                        <a:pt x="182880" y="-23234"/>
                        <a:pt x="274320" y="7246"/>
                      </a:cubicBezTo>
                      <a:cubicBezTo>
                        <a:pt x="365760" y="37726"/>
                        <a:pt x="467360" y="261246"/>
                        <a:pt x="548640" y="301886"/>
                      </a:cubicBezTo>
                      <a:cubicBezTo>
                        <a:pt x="629920" y="342526"/>
                        <a:pt x="719667" y="264633"/>
                        <a:pt x="762000" y="251086"/>
                      </a:cubicBezTo>
                      <a:cubicBezTo>
                        <a:pt x="804333" y="237539"/>
                        <a:pt x="803486" y="229072"/>
                        <a:pt x="802640" y="220606"/>
                      </a:cubicBezTo>
                    </a:path>
                  </a:pathLst>
                </a:cu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Freeform 89"/>
                <p:cNvSpPr/>
                <p:nvPr/>
              </p:nvSpPr>
              <p:spPr>
                <a:xfrm>
                  <a:off x="8277225" y="41892"/>
                  <a:ext cx="492125" cy="171711"/>
                </a:xfrm>
                <a:custGeom>
                  <a:avLst/>
                  <a:gdLst>
                    <a:gd name="connsiteX0" fmla="*/ 0 w 802876"/>
                    <a:gd name="connsiteY0" fmla="*/ 119006 h 313511"/>
                    <a:gd name="connsiteX1" fmla="*/ 274320 w 802876"/>
                    <a:gd name="connsiteY1" fmla="*/ 7246 h 313511"/>
                    <a:gd name="connsiteX2" fmla="*/ 548640 w 802876"/>
                    <a:gd name="connsiteY2" fmla="*/ 301886 h 313511"/>
                    <a:gd name="connsiteX3" fmla="*/ 762000 w 802876"/>
                    <a:gd name="connsiteY3" fmla="*/ 251086 h 313511"/>
                    <a:gd name="connsiteX4" fmla="*/ 802640 w 802876"/>
                    <a:gd name="connsiteY4" fmla="*/ 220606 h 3135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2876" h="313511">
                      <a:moveTo>
                        <a:pt x="0" y="119006"/>
                      </a:moveTo>
                      <a:cubicBezTo>
                        <a:pt x="91440" y="47886"/>
                        <a:pt x="182880" y="-23234"/>
                        <a:pt x="274320" y="7246"/>
                      </a:cubicBezTo>
                      <a:cubicBezTo>
                        <a:pt x="365760" y="37726"/>
                        <a:pt x="467360" y="261246"/>
                        <a:pt x="548640" y="301886"/>
                      </a:cubicBezTo>
                      <a:cubicBezTo>
                        <a:pt x="629920" y="342526"/>
                        <a:pt x="719667" y="264633"/>
                        <a:pt x="762000" y="251086"/>
                      </a:cubicBezTo>
                      <a:cubicBezTo>
                        <a:pt x="804333" y="237539"/>
                        <a:pt x="803486" y="229072"/>
                        <a:pt x="802640" y="220606"/>
                      </a:cubicBezTo>
                    </a:path>
                  </a:pathLst>
                </a:cu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Freeform 90"/>
                <p:cNvSpPr/>
                <p:nvPr/>
              </p:nvSpPr>
              <p:spPr>
                <a:xfrm>
                  <a:off x="8514080" y="142240"/>
                  <a:ext cx="0" cy="0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cxnSp>
              <p:nvCxnSpPr>
                <p:cNvPr id="49" name="Straight Connector 48"/>
                <p:cNvCxnSpPr/>
                <p:nvPr/>
              </p:nvCxnSpPr>
              <p:spPr>
                <a:xfrm flipV="1">
                  <a:off x="8469299" y="62212"/>
                  <a:ext cx="134151" cy="1003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/>
                <p:cNvCxnSpPr/>
                <p:nvPr/>
              </p:nvCxnSpPr>
              <p:spPr>
                <a:xfrm flipV="1">
                  <a:off x="8361901" y="282370"/>
                  <a:ext cx="134151" cy="1003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0" name="Isosceles Triangle 69"/>
            <p:cNvSpPr/>
            <p:nvPr/>
          </p:nvSpPr>
          <p:spPr>
            <a:xfrm rot="10800000">
              <a:off x="6551747" y="1486071"/>
              <a:ext cx="150250" cy="150862"/>
            </a:xfrm>
            <a:prstGeom prst="triangl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56" name="Slide Number Placeholder 2">
            <a:extLst>
              <a:ext uri="{FF2B5EF4-FFF2-40B4-BE49-F238E27FC236}">
                <a16:creationId xmlns:a16="http://schemas.microsoft.com/office/drawing/2014/main" id="{E3C627C7-F19C-48D8-85F6-6829F40D81CB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52656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FEE17-63C2-44CF-A4A1-1B3A3A772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550" y="214339"/>
            <a:ext cx="17824450" cy="1221582"/>
          </a:xfrm>
        </p:spPr>
        <p:txBody>
          <a:bodyPr/>
          <a:lstStyle/>
          <a:p>
            <a:r>
              <a:rPr lang="en-US" sz="4400" dirty="0"/>
              <a:t>Wi-Fi | </a:t>
            </a:r>
            <a:r>
              <a:rPr lang="en-US" sz="4400" dirty="0">
                <a:solidFill>
                  <a:schemeClr val="tx1"/>
                </a:solidFill>
              </a:rPr>
              <a:t>WL18xx and CC2564C: Controller subsystem qualification</a:t>
            </a:r>
            <a:endParaRPr lang="en-US" sz="4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CF0A89-EEE8-4536-A6AB-9F0D006A3F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1524015"/>
            <a:fld id="{3B20521C-F793-4067-BB07-C7AF74E21EF3}" type="slidenum">
              <a:rPr lang="en-US">
                <a:solidFill>
                  <a:srgbClr val="000000"/>
                </a:solidFill>
              </a:rPr>
              <a:pPr defTabSz="1524015"/>
              <a:t>26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B897B4-52C1-4FC0-87F0-C0F26E961EA1}"/>
              </a:ext>
            </a:extLst>
          </p:cNvPr>
          <p:cNvSpPr/>
          <p:nvPr/>
        </p:nvSpPr>
        <p:spPr>
          <a:xfrm>
            <a:off x="584360" y="1316034"/>
            <a:ext cx="9713530" cy="1107990"/>
          </a:xfrm>
          <a:prstGeom prst="rect">
            <a:avLst/>
          </a:prstGeom>
        </p:spPr>
        <p:txBody>
          <a:bodyPr wrap="square" lIns="182875" tIns="91437" rIns="182875" bIns="91437">
            <a:spAutoFit/>
          </a:bodyPr>
          <a:lstStyle/>
          <a:p>
            <a:pPr defTabSz="1524015"/>
            <a:r>
              <a:rPr lang="en-US" sz="2000" b="1" dirty="0">
                <a:solidFill>
                  <a:srgbClr val="404040"/>
                </a:solidFill>
              </a:rPr>
              <a:t>What is it?</a:t>
            </a:r>
            <a:endParaRPr lang="en-US" sz="2000" b="1" dirty="0">
              <a:solidFill>
                <a:srgbClr val="000000"/>
              </a:solidFill>
            </a:endParaRPr>
          </a:p>
          <a:p>
            <a:pPr defTabSz="1524015"/>
            <a:r>
              <a:rPr lang="en-US" sz="2000" b="1" dirty="0">
                <a:solidFill>
                  <a:srgbClr val="000000"/>
                </a:solidFill>
              </a:rPr>
              <a:t>Reclassification </a:t>
            </a:r>
            <a:r>
              <a:rPr lang="en-US" sz="2000" dirty="0">
                <a:solidFill>
                  <a:srgbClr val="000000"/>
                </a:solidFill>
              </a:rPr>
              <a:t>of dual mode Bluetooth transceiver solutions from component to controller subsystem in order to </a:t>
            </a:r>
            <a:r>
              <a:rPr lang="en-US" sz="2000" b="1" dirty="0">
                <a:solidFill>
                  <a:srgbClr val="000000"/>
                </a:solidFill>
              </a:rPr>
              <a:t>simplify the certification process for customers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4ABB60-12B9-41F3-B27A-3ED183142D26}"/>
              </a:ext>
            </a:extLst>
          </p:cNvPr>
          <p:cNvSpPr txBox="1"/>
          <p:nvPr/>
        </p:nvSpPr>
        <p:spPr>
          <a:xfrm>
            <a:off x="634593" y="2689069"/>
            <a:ext cx="9454287" cy="553978"/>
          </a:xfrm>
          <a:prstGeom prst="rect">
            <a:avLst/>
          </a:prstGeom>
          <a:solidFill>
            <a:schemeClr val="accent3"/>
          </a:solidFill>
          <a:effectLst/>
        </p:spPr>
        <p:txBody>
          <a:bodyPr wrap="square" lIns="182857" tIns="91430" rIns="182857" bIns="91430" rtlCol="0">
            <a:spAutoFit/>
          </a:bodyPr>
          <a:lstStyle/>
          <a:p>
            <a:pPr algn="ctr" defTabSz="1524015"/>
            <a:r>
              <a:rPr lang="en-US" sz="2400" dirty="0">
                <a:solidFill>
                  <a:srgbClr val="FFFFFF"/>
                </a:solidFill>
              </a:rPr>
              <a:t>Key benefits &amp; features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05FA5A4-BD6C-4950-A786-E790244C7A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847867"/>
              </p:ext>
            </p:extLst>
          </p:nvPr>
        </p:nvGraphicFramePr>
        <p:xfrm>
          <a:off x="655632" y="3266298"/>
          <a:ext cx="9433250" cy="515620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530132">
                  <a:extLst>
                    <a:ext uri="{9D8B030D-6E8A-4147-A177-3AD203B41FA5}">
                      <a16:colId xmlns:a16="http://schemas.microsoft.com/office/drawing/2014/main" val="1739646466"/>
                    </a:ext>
                  </a:extLst>
                </a:gridCol>
                <a:gridCol w="6903118">
                  <a:extLst>
                    <a:ext uri="{9D8B030D-6E8A-4147-A177-3AD203B41FA5}">
                      <a16:colId xmlns:a16="http://schemas.microsoft.com/office/drawing/2014/main" val="1060104727"/>
                    </a:ext>
                  </a:extLst>
                </a:gridCol>
              </a:tblGrid>
              <a:tr h="2641600">
                <a:tc>
                  <a:txBody>
                    <a:bodyPr/>
                    <a:lstStyle/>
                    <a:p>
                      <a:pPr marL="0" marR="0" lvl="0" indent="0" algn="l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Design simplification</a:t>
                      </a:r>
                      <a:endParaRPr lang="en-US" sz="18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9050" marT="19050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101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Customers no longer need to register design as controller subsystem based on TI’s component</a:t>
                      </a:r>
                    </a:p>
                    <a:p>
                      <a:pPr marL="171450" marR="0" lvl="0" indent="-171450" algn="l" defTabSz="91101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Ensures longevity of Bluetooth designs (no need to worry about recertification every 3 years)</a:t>
                      </a:r>
                    </a:p>
                    <a:p>
                      <a:pPr marL="171450" lvl="0" indent="-171450"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No additional RF testing</a:t>
                      </a:r>
                    </a:p>
                    <a:p>
                      <a:pPr marL="171450" lvl="0" indent="-171450"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No need to address mandatory errata between our qualification and customer certification</a:t>
                      </a:r>
                    </a:p>
                  </a:txBody>
                  <a:tcPr marL="152400" marR="19050" marT="152400" marB="15240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1503285"/>
                  </a:ext>
                </a:extLst>
              </a:tr>
              <a:tr h="2514600"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8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</a:rPr>
                        <a:t>Recommendations</a:t>
                      </a:r>
                    </a:p>
                  </a:txBody>
                  <a:tcPr marL="182880" marR="19050" marT="19050" marB="0" anchor="ctr"/>
                </a:tc>
                <a:tc>
                  <a:txBody>
                    <a:bodyPr/>
                    <a:lstStyle/>
                    <a:p>
                      <a:pPr marL="171450" marR="0" lvl="0" indent="-171450" algn="l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Customers must follow TI’s guidelines and/or ensure they meet the RF-PHY performance</a:t>
                      </a:r>
                    </a:p>
                    <a:p>
                      <a:pPr marL="171450" marR="0" lvl="0" indent="-171450" algn="l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Customers should look at the ICS of the certification listing to understand what features are supported</a:t>
                      </a:r>
                    </a:p>
                    <a:p>
                      <a:pPr marL="171450" marR="0" lvl="0" indent="-171450" algn="l" defTabSz="76179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Product qualification is determined using least common denominator of the Component/Controller Subsystem and Host Subsystem qualifications</a:t>
                      </a:r>
                    </a:p>
                  </a:txBody>
                  <a:tcPr marL="182880" marR="19050" marT="152400" marB="1524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DF40953E-E813-42B0-B8BA-F61E7A222900}"/>
              </a:ext>
            </a:extLst>
          </p:cNvPr>
          <p:cNvSpPr/>
          <p:nvPr/>
        </p:nvSpPr>
        <p:spPr>
          <a:xfrm>
            <a:off x="10405303" y="2363157"/>
            <a:ext cx="7882698" cy="2066650"/>
          </a:xfrm>
          <a:prstGeom prst="rect">
            <a:avLst/>
          </a:prstGeom>
        </p:spPr>
        <p:txBody>
          <a:bodyPr wrap="square" lIns="182875" tIns="91437" rIns="182875" bIns="91437">
            <a:spAutoFit/>
          </a:bodyPr>
          <a:lstStyle/>
          <a:p>
            <a:pPr defTabSz="1524015">
              <a:lnSpc>
                <a:spcPct val="150000"/>
              </a:lnSpc>
            </a:pPr>
            <a:r>
              <a:rPr lang="en-US" sz="2400" b="1" u="sng" dirty="0">
                <a:solidFill>
                  <a:srgbClr val="404040"/>
                </a:solidFill>
              </a:rPr>
              <a:t>QDID listings:</a:t>
            </a:r>
          </a:p>
          <a:p>
            <a:pPr marL="285752" indent="-285752" defTabSz="152401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hlinkClick r:id="rId2"/>
              </a:rPr>
              <a:t>QDID</a:t>
            </a:r>
            <a:r>
              <a:rPr lang="en-US" sz="2000" b="1" dirty="0">
                <a:solidFill>
                  <a:srgbClr val="000000"/>
                </a:solidFill>
                <a:hlinkClick r:id="rId2"/>
              </a:rPr>
              <a:t> </a:t>
            </a:r>
            <a:r>
              <a:rPr lang="en-US" sz="2000" dirty="0">
                <a:solidFill>
                  <a:srgbClr val="000000"/>
                </a:solidFill>
                <a:hlinkClick r:id="rId2"/>
              </a:rPr>
              <a:t>177062 – WL183x</a:t>
            </a:r>
            <a:endParaRPr lang="en-US" sz="2000" dirty="0">
              <a:solidFill>
                <a:srgbClr val="000000"/>
              </a:solidFill>
            </a:endParaRPr>
          </a:p>
          <a:p>
            <a:pPr marL="285752" indent="-285752" defTabSz="152401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hlinkClick r:id="rId3"/>
              </a:rPr>
              <a:t>QDID 177061 – CC2564C, BL6450CQ</a:t>
            </a:r>
            <a:endParaRPr lang="en-US" sz="2000" dirty="0">
              <a:solidFill>
                <a:srgbClr val="000000"/>
              </a:solidFill>
            </a:endParaRPr>
          </a:p>
          <a:p>
            <a:pPr marL="285752" indent="-285752" defTabSz="152401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hlinkClick r:id="rId4"/>
              </a:rPr>
              <a:t>QDID 177060 – WL18xxQ (v5.0)</a:t>
            </a:r>
            <a:endParaRPr lang="en-US" sz="2000" b="1" dirty="0">
              <a:solidFill>
                <a:srgbClr val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D50116-19C3-49AE-B1B1-11BC16F7D271}"/>
              </a:ext>
            </a:extLst>
          </p:cNvPr>
          <p:cNvSpPr/>
          <p:nvPr/>
        </p:nvSpPr>
        <p:spPr>
          <a:xfrm>
            <a:off x="10297893" y="5589550"/>
            <a:ext cx="2254138" cy="1350773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524015"/>
            <a:r>
              <a:rPr lang="en-US" sz="2000" dirty="0">
                <a:solidFill>
                  <a:srgbClr val="FFFFFF"/>
                </a:solidFill>
                <a:latin typeface="Arial"/>
              </a:rPr>
              <a:t>TI controller subsystem QDID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0BAAB1-DF3A-47FD-A292-3F1F4D72D816}"/>
              </a:ext>
            </a:extLst>
          </p:cNvPr>
          <p:cNvSpPr/>
          <p:nvPr/>
        </p:nvSpPr>
        <p:spPr>
          <a:xfrm>
            <a:off x="13168744" y="5583427"/>
            <a:ext cx="2254138" cy="1350773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524015"/>
            <a:r>
              <a:rPr lang="en-US" sz="2000" dirty="0">
                <a:solidFill>
                  <a:srgbClr val="FFFFFF"/>
                </a:solidFill>
                <a:latin typeface="Arial"/>
              </a:rPr>
              <a:t>TI host subsystem QDID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948B04-3196-4B49-A5D5-6BCEF23426C9}"/>
              </a:ext>
            </a:extLst>
          </p:cNvPr>
          <p:cNvSpPr/>
          <p:nvPr/>
        </p:nvSpPr>
        <p:spPr>
          <a:xfrm>
            <a:off x="16039593" y="5583427"/>
            <a:ext cx="1842860" cy="1350773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524015"/>
            <a:r>
              <a:rPr lang="en-US" sz="2000" dirty="0">
                <a:solidFill>
                  <a:srgbClr val="FFFFFF"/>
                </a:solidFill>
                <a:latin typeface="Arial"/>
              </a:rPr>
              <a:t>TI profile subsystem QDID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3A8361B-7F34-4D19-B9F1-7793CCB6A4C0}"/>
              </a:ext>
            </a:extLst>
          </p:cNvPr>
          <p:cNvSpPr/>
          <p:nvPr/>
        </p:nvSpPr>
        <p:spPr>
          <a:xfrm>
            <a:off x="12953004" y="8044924"/>
            <a:ext cx="2700833" cy="1081943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524015"/>
            <a:r>
              <a:rPr lang="en-US" sz="2000" dirty="0">
                <a:solidFill>
                  <a:srgbClr val="FFFFFF"/>
                </a:solidFill>
                <a:latin typeface="Arial"/>
              </a:rPr>
              <a:t>End-product listing</a:t>
            </a:r>
          </a:p>
          <a:p>
            <a:pPr algn="ctr" defTabSz="1524015"/>
            <a:r>
              <a:rPr lang="en-US" sz="2000" dirty="0">
                <a:solidFill>
                  <a:srgbClr val="FFFFFF"/>
                </a:solidFill>
                <a:latin typeface="Arial"/>
              </a:rPr>
              <a:t>(customer)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CE9838A-9816-4A24-A5E3-E066954A11DE}"/>
              </a:ext>
            </a:extLst>
          </p:cNvPr>
          <p:cNvSpPr txBox="1"/>
          <p:nvPr/>
        </p:nvSpPr>
        <p:spPr>
          <a:xfrm>
            <a:off x="10297890" y="4697452"/>
            <a:ext cx="6888170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524015">
              <a:lnSpc>
                <a:spcPct val="150000"/>
              </a:lnSpc>
            </a:pPr>
            <a:r>
              <a:rPr lang="en-US" sz="2400" b="1" u="sng" dirty="0">
                <a:solidFill>
                  <a:srgbClr val="404040"/>
                </a:solidFill>
              </a:rPr>
              <a:t>Bluetooth qualification process: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A55B807-C5A4-4CB5-B110-DDE22784B1FB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4292392" y="6934201"/>
            <a:ext cx="3420" cy="11046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C0B94C34-B8AF-422F-9EE0-46926E487793}"/>
              </a:ext>
            </a:extLst>
          </p:cNvPr>
          <p:cNvSpPr txBox="1"/>
          <p:nvPr/>
        </p:nvSpPr>
        <p:spPr>
          <a:xfrm>
            <a:off x="12619897" y="5954097"/>
            <a:ext cx="2895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524015"/>
            <a:r>
              <a:rPr lang="en-US" sz="3000" dirty="0">
                <a:solidFill>
                  <a:srgbClr val="000000"/>
                </a:solidFill>
              </a:rPr>
              <a:t>+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C4D7F56-6640-42DE-BD72-105E5BD4424F}"/>
              </a:ext>
            </a:extLst>
          </p:cNvPr>
          <p:cNvSpPr txBox="1"/>
          <p:nvPr/>
        </p:nvSpPr>
        <p:spPr>
          <a:xfrm>
            <a:off x="15477848" y="5954097"/>
            <a:ext cx="2895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524015"/>
            <a:r>
              <a:rPr lang="en-US" sz="3000" dirty="0">
                <a:solidFill>
                  <a:srgbClr val="000000"/>
                </a:solidFill>
              </a:rPr>
              <a:t>+</a:t>
            </a:r>
          </a:p>
        </p:txBody>
      </p: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795D0DA6-C64D-47B4-8603-8647DE525B48}"/>
              </a:ext>
            </a:extLst>
          </p:cNvPr>
          <p:cNvCxnSpPr>
            <a:cxnSpLocks/>
            <a:stCxn id="13" idx="2"/>
          </p:cNvCxnSpPr>
          <p:nvPr/>
        </p:nvCxnSpPr>
        <p:spPr>
          <a:xfrm rot="5400000">
            <a:off x="15409307" y="5871544"/>
            <a:ext cx="489060" cy="2614373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228BD3A8-F0F9-44BF-8F4C-183C6D8258E8}"/>
              </a:ext>
            </a:extLst>
          </p:cNvPr>
          <p:cNvCxnSpPr>
            <a:cxnSpLocks/>
            <a:stCxn id="11" idx="2"/>
            <a:endCxn id="39" idx="2"/>
          </p:cNvCxnSpPr>
          <p:nvPr/>
        </p:nvCxnSpPr>
        <p:spPr>
          <a:xfrm rot="16200000" flipH="1">
            <a:off x="12598163" y="5767124"/>
            <a:ext cx="482935" cy="2829333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>
            <a:extLst>
              <a:ext uri="{FF2B5EF4-FFF2-40B4-BE49-F238E27FC236}">
                <a16:creationId xmlns:a16="http://schemas.microsoft.com/office/drawing/2014/main" id="{E8E1D1E3-CDBC-4127-BD19-A236BD1010DE}"/>
              </a:ext>
            </a:extLst>
          </p:cNvPr>
          <p:cNvSpPr/>
          <p:nvPr/>
        </p:nvSpPr>
        <p:spPr>
          <a:xfrm>
            <a:off x="14254296" y="7382910"/>
            <a:ext cx="76198" cy="8069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24015"/>
            <a:endParaRPr lang="en-US" sz="300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63738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z="4800" dirty="0">
                <a:solidFill>
                  <a:srgbClr val="C00000"/>
                </a:solidFill>
              </a:rPr>
              <a:t>Software stack </a:t>
            </a:r>
            <a:r>
              <a:rPr lang="en-US" sz="4800" dirty="0">
                <a:solidFill>
                  <a:schemeClr val="tx1"/>
                </a:solidFill>
              </a:rPr>
              <a:t>| </a:t>
            </a:r>
            <a:r>
              <a:rPr lang="nb-NO" sz="4800" dirty="0">
                <a:solidFill>
                  <a:schemeClr val="tx1"/>
                </a:solidFill>
              </a:rPr>
              <a:t>Overview</a:t>
            </a: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25845" y="1360441"/>
            <a:ext cx="13591810" cy="76174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TI’s Dual-mode 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Bluetooth</a:t>
            </a:r>
            <a:r>
              <a:rPr kumimoji="0" lang="en-US" sz="3200" b="1" i="1" u="none" strike="noStrike" kern="1200" cap="none" spc="0" normalizeH="0" baseline="3000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®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stack is based on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Bluetopia</a:t>
            </a:r>
            <a:endParaRPr kumimoji="0" lang="en-US" sz="4000" b="1" i="0" u="none" strike="noStrike" kern="1200" cap="none" spc="0" normalizeH="0" baseline="30000" noProof="0" dirty="0">
              <a:ln>
                <a:noFill/>
              </a:ln>
              <a:solidFill>
                <a:srgbClr val="11778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634247" y="2233788"/>
            <a:ext cx="14241294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744606" y="2233788"/>
            <a:ext cx="0" cy="5237052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76400" y="2517438"/>
            <a:ext cx="14173200" cy="101566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The device can be used on any host processor* with sufficient memory </a:t>
            </a:r>
            <a:b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(256KB is the recommended minimum)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76400" y="3910507"/>
            <a:ext cx="14173200" cy="168832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20064" y="3993167"/>
            <a:ext cx="130101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Several host platforms are provided and supported directly by TI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987188" y="4690296"/>
            <a:ext cx="3137264" cy="63014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184572" y="4686802"/>
            <a:ext cx="3137264" cy="63014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05616" y="4641994"/>
            <a:ext cx="2840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MSP432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32966" y="4664234"/>
            <a:ext cx="2840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STM32F4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676400" y="6893428"/>
            <a:ext cx="14173200" cy="205554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55173" y="6893429"/>
            <a:ext cx="142046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Third parties can be contacted for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196096" y="7627693"/>
            <a:ext cx="4130892" cy="1116730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688270" y="7601031"/>
            <a:ext cx="4130892" cy="1116730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1180442" y="7601987"/>
            <a:ext cx="4130892" cy="1116730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55659" y="7678854"/>
            <a:ext cx="404865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Custom MCU/MPU porting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908621" y="7646698"/>
            <a:ext cx="369019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Optimization and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35194" y="7658846"/>
            <a:ext cx="4609612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Application integration and custom support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656945" y="5928659"/>
            <a:ext cx="14204666" cy="55399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The software stacks are royalty free with TI’s CC256x or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WiLink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™ 8 devices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1311386" y="4662064"/>
            <a:ext cx="3137264" cy="63014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459780" y="4639496"/>
            <a:ext cx="2840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AM335x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16309C-474C-4479-B6DB-4A0CA7248B68}"/>
              </a:ext>
            </a:extLst>
          </p:cNvPr>
          <p:cNvSpPr txBox="1"/>
          <p:nvPr/>
        </p:nvSpPr>
        <p:spPr>
          <a:xfrm>
            <a:off x="1634246" y="9359740"/>
            <a:ext cx="9546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*Host processor requires software stack compatible with TI’s BT controllers</a:t>
            </a:r>
          </a:p>
        </p:txBody>
      </p:sp>
      <p:sp>
        <p:nvSpPr>
          <p:cNvPr id="26" name="Slide Number Placeholder 2">
            <a:extLst>
              <a:ext uri="{FF2B5EF4-FFF2-40B4-BE49-F238E27FC236}">
                <a16:creationId xmlns:a16="http://schemas.microsoft.com/office/drawing/2014/main" id="{B26BA424-16BD-4DF6-AD0E-5E4316C2E99B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35068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z="5600" dirty="0">
                <a:solidFill>
                  <a:srgbClr val="C00000"/>
                </a:solidFill>
              </a:rPr>
              <a:t>Software stack</a:t>
            </a:r>
            <a:endParaRPr lang="en-US" dirty="0">
              <a:solidFill>
                <a:srgbClr val="C0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94780" y="1602389"/>
          <a:ext cx="16920560" cy="705901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991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214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67913">
                <a:tc gridSpan="2">
                  <a:txBody>
                    <a:bodyPr/>
                    <a:lstStyle/>
                    <a:p>
                      <a:r>
                        <a:rPr lang="en-US" sz="3200" i="1" dirty="0"/>
                        <a:t>Bluetooth</a:t>
                      </a:r>
                      <a:r>
                        <a:rPr lang="en-US" sz="3200" i="1" baseline="30000" dirty="0"/>
                        <a:t>®</a:t>
                      </a:r>
                      <a:r>
                        <a:rPr lang="en-US" sz="3200" dirty="0"/>
                        <a:t> software stack</a:t>
                      </a:r>
                      <a:endParaRPr lang="en-US" sz="32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182880" marR="182880" marT="91440" marB="91440" anchor="ctr"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4584">
                <a:tc>
                  <a:txBody>
                    <a:bodyPr/>
                    <a:lstStyle/>
                    <a:p>
                      <a:r>
                        <a:rPr lang="en-US" sz="2800" b="0" i="0" dirty="0">
                          <a:solidFill>
                            <a:schemeClr val="tx1"/>
                          </a:solidFill>
                        </a:rPr>
                        <a:t>Bluetooth</a:t>
                      </a:r>
                      <a:r>
                        <a:rPr lang="en-US" sz="3200" b="0" i="1" baseline="30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i="0" baseline="0" dirty="0"/>
                        <a:t>BR/EDR and</a:t>
                      </a:r>
                      <a:r>
                        <a:rPr lang="en-US" sz="2800" baseline="0" dirty="0"/>
                        <a:t> </a:t>
                      </a:r>
                      <a:r>
                        <a:rPr lang="en-US" sz="2800" b="0" i="0" dirty="0">
                          <a:solidFill>
                            <a:schemeClr val="tx1"/>
                          </a:solidFill>
                        </a:rPr>
                        <a:t>Bluetooth</a:t>
                      </a:r>
                      <a:r>
                        <a:rPr lang="en-US" sz="3200" b="0" i="1" baseline="30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u="none" baseline="0" dirty="0"/>
                        <a:t> low energy profiles</a:t>
                      </a:r>
                      <a:endParaRPr lang="en-US" sz="2800" b="1" i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82880" marR="182880" marT="91440" marB="91440"/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BR/EDR – A2DP, AVRCP, GAP, HSP, HFP, HID, MAP, PBAP, SPP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Bluetooth LE – ANS, BAS, CSCS, DIS, FMP, GAPS, GATT, HTS, HRS,     HIDS, HID over GATT, IAS, LLS, PASS, PXP, TPS</a:t>
                      </a:r>
                      <a:endParaRPr lang="en-US" sz="2800" baseline="0" dirty="0">
                        <a:highlight>
                          <a:srgbClr val="FFFF00"/>
                        </a:highlight>
                      </a:endParaRPr>
                    </a:p>
                  </a:txBody>
                  <a:tcPr marL="182880" marR="182880" marT="91440" marB="9144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3555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2800" dirty="0"/>
                        <a:t>Tool chains supported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82880" marR="182880" marT="91440" marB="91440"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IAR Systems</a:t>
                      </a:r>
                      <a:r>
                        <a:rPr lang="en-US" sz="2800" baseline="30000" dirty="0">
                          <a:solidFill>
                            <a:schemeClr val="tx1"/>
                          </a:solidFill>
                        </a:rPr>
                        <a:t>® 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and Code</a:t>
                      </a:r>
                      <a:r>
                        <a:rPr lang="en-US" sz="2800" baseline="0" dirty="0">
                          <a:solidFill>
                            <a:schemeClr val="tx1"/>
                          </a:solidFill>
                        </a:rPr>
                        <a:t> Composer Studio™ IDE</a:t>
                      </a:r>
                      <a:endParaRPr lang="en-US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82880" marR="182880" marT="91440" marB="9144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4553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2800" dirty="0"/>
                        <a:t>OS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82880" marR="182880" marT="91440" marB="91440"/>
                </a:tc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800" dirty="0"/>
                        <a:t>No</a:t>
                      </a:r>
                      <a:r>
                        <a:rPr lang="en-US" sz="2800" baseline="0" dirty="0"/>
                        <a:t> OS, </a:t>
                      </a:r>
                      <a:r>
                        <a:rPr lang="en-US" sz="2800" baseline="0" dirty="0" err="1"/>
                        <a:t>FreeRTOS</a:t>
                      </a:r>
                      <a:r>
                        <a:rPr lang="en-US" sz="2800" baseline="0" dirty="0"/>
                        <a:t>, Linux</a:t>
                      </a:r>
                      <a:endParaRPr lang="en-US" sz="2800" dirty="0">
                        <a:latin typeface="+mn-lt"/>
                      </a:endParaRPr>
                    </a:p>
                  </a:txBody>
                  <a:tcPr marL="182880" marR="182880" marT="91440" marB="9144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9014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2800" dirty="0"/>
                        <a:t>MCU/MPU supported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82880" marR="182880" marT="91440" marB="91440"/>
                </a:tc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MSP432™ microcontrollers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baseline="0" dirty="0"/>
                        <a:t>Sitara™ </a:t>
                      </a:r>
                      <a:r>
                        <a:rPr lang="en-US" sz="2800" dirty="0"/>
                        <a:t>(Linux)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STM32 support (No OS/</a:t>
                      </a:r>
                      <a:r>
                        <a:rPr lang="en-US" sz="2800" dirty="0" err="1"/>
                        <a:t>FreeRTOS</a:t>
                      </a:r>
                      <a:r>
                        <a:rPr lang="en-US" sz="2800" dirty="0"/>
                        <a:t>) </a:t>
                      </a:r>
                      <a:endParaRPr lang="en-US" sz="2800" dirty="0">
                        <a:latin typeface="+mn-lt"/>
                      </a:endParaRPr>
                    </a:p>
                  </a:txBody>
                  <a:tcPr marL="182880" marR="182880" marT="91440" marB="9144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293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Product info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82880" marR="182880" marT="91440" marB="91440"/>
                </a:tc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None/>
                      </a:pPr>
                      <a:r>
                        <a:rPr lang="en-US" sz="2800" kern="1200" dirty="0"/>
                        <a:t>Selection Guide: </a:t>
                      </a:r>
                      <a:r>
                        <a:rPr lang="en-US" sz="2800" kern="1200" dirty="0">
                          <a:hlinkClick r:id="rId2"/>
                        </a:rPr>
                        <a:t>SWRU523</a:t>
                      </a:r>
                      <a:endParaRPr lang="en-US" sz="2800" dirty="0"/>
                    </a:p>
                    <a:p>
                      <a:pPr lvl="0">
                        <a:buFont typeface="Arial" pitchFamily="34" charset="0"/>
                        <a:buNone/>
                      </a:pPr>
                      <a:r>
                        <a:rPr lang="en-US" sz="2800" dirty="0"/>
                        <a:t>Product page: </a:t>
                      </a:r>
                      <a:r>
                        <a:rPr lang="en-US" sz="2800" dirty="0">
                          <a:hlinkClick r:id="rId3"/>
                        </a:rPr>
                        <a:t>https://www.ti.com/product/CC2564C#software-development</a:t>
                      </a:r>
                      <a:r>
                        <a:rPr lang="en-US" sz="2800" dirty="0"/>
                        <a:t> </a:t>
                      </a:r>
                      <a:endParaRPr lang="en-US" sz="2800" kern="1200" dirty="0"/>
                    </a:p>
                  </a:txBody>
                  <a:tcPr marL="182880" marR="182880" marT="91440" marB="9144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42B3C17A-9A76-433F-A830-E4F9E4BDDDF7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80984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1404600" y="3657599"/>
            <a:ext cx="5867400" cy="383540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72" tIns="91436" rIns="182872" bIns="91436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QDID 177060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Controller Subsystem (WL18xxQ)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+mn-ea"/>
              <a:cs typeface="+mn-cs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QDID 177061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Controller Subsystem (CC2564C)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QDID 177062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Controller Subsystem (WL183x)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+mn-ea"/>
              <a:cs typeface="+mn-cs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QDID 172096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5.1 Profile Subsystem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+mn-ea"/>
              <a:cs typeface="+mn-cs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QDID 172097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5.1 Host Subsystem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1404600" y="1620341"/>
            <a:ext cx="5867400" cy="2037258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Reusable </a:t>
            </a:r>
          </a:p>
          <a:p>
            <a:pPr marL="0" marR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controller (5.1 compliant) &amp; host stack certification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Software features</a:t>
            </a:r>
          </a:p>
        </p:txBody>
      </p:sp>
      <p:sp>
        <p:nvSpPr>
          <p:cNvPr id="4" name="Rectangle 3"/>
          <p:cNvSpPr/>
          <p:nvPr/>
        </p:nvSpPr>
        <p:spPr>
          <a:xfrm>
            <a:off x="463548" y="1451579"/>
            <a:ext cx="10687051" cy="7817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LE Secure connections: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Low Energy security algorithm (ECDH) for key generation and new pairing procedure for key exchange </a:t>
            </a:r>
          </a:p>
          <a:p>
            <a:pPr marL="571500" marR="0" lvl="0" indent="-5715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Link Layer topology: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Low Energy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scatternet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capabilities, managing connection in a dual-mode topology allowing sensor network topology</a:t>
            </a:r>
          </a:p>
          <a:p>
            <a:pPr marL="571500" marR="0" lvl="0" indent="-5715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Enhanced audio time synchronization supporting multi-speaker functionality</a:t>
            </a:r>
          </a:p>
          <a:p>
            <a:pPr marL="571500" marR="0" lvl="0" indent="-5715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PCM NBS/WBS enhancements</a:t>
            </a:r>
          </a:p>
          <a:p>
            <a:pPr marL="571500" marR="0" lvl="0" indent="-5715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IoT: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internet access infrastructure (Bluetooth 4.1 L2CAP dedicated channels)</a:t>
            </a:r>
          </a:p>
          <a:p>
            <a:pPr marL="571500" marR="0" lvl="0" indent="-5715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Enhanced Voice HFP 1.6 (CSA2 spec commands) </a:t>
            </a:r>
          </a:p>
          <a:p>
            <a:pPr marL="571500" marR="0" lvl="0" indent="-5715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AFH (adaptive Frequency Hopping) enhancements</a:t>
            </a:r>
          </a:p>
          <a:p>
            <a:pPr marL="571500" marR="0" lvl="0" indent="-5715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Security: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Bluetooth Core Errata 10734 and 11838 support</a:t>
            </a:r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D36ADD06-A913-44B7-A980-4C75568FC9BD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8394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Agenda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i="1" dirty="0"/>
              <a:t>Bluetooth</a:t>
            </a:r>
            <a:r>
              <a:rPr lang="en-US" sz="2800" dirty="0"/>
              <a:t>® Low Energy in automotive - market trends</a:t>
            </a:r>
          </a:p>
          <a:p>
            <a:pPr lvl="0"/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TI Bluetooth LE product overview 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Hardware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Software </a:t>
            </a:r>
          </a:p>
          <a:p>
            <a:pPr lvl="0"/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Application use-cases  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Bluetooth LE cluster for 2W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Car access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Infotainment 			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TPMS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Smart helmet </a:t>
            </a:r>
          </a:p>
          <a:p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Dual-mode Bluetooth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22773B-7332-4E92-84CF-34A277FF245B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836A740D-4987-40BE-9118-251135719CB1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54803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600" dirty="0">
                <a:solidFill>
                  <a:srgbClr val="C00000"/>
                </a:solidFill>
              </a:rPr>
              <a:t>Dual mode/link layer topology</a:t>
            </a:r>
          </a:p>
        </p:txBody>
      </p:sp>
      <p:sp>
        <p:nvSpPr>
          <p:cNvPr id="5" name="Rectangle 4"/>
          <p:cNvSpPr/>
          <p:nvPr/>
        </p:nvSpPr>
        <p:spPr>
          <a:xfrm>
            <a:off x="8935302" y="2018223"/>
            <a:ext cx="888854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Dual-mode topology: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Enables a dual-mode device to act as a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</a:t>
            </a:r>
            <a:r>
              <a:rPr kumimoji="0" lang="en-US" sz="3200" b="0" i="1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®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smart ready hub and Bluetooth Low </a:t>
            </a:r>
            <a:r>
              <a:rPr lang="en-US" sz="3200" dirty="0">
                <a:solidFill>
                  <a:srgbClr val="000000"/>
                </a:solidFill>
              </a:rPr>
              <a:t>E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nergy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peripheral at the same time. The device can then communicate with Bluetooth Low Energy peripherals on one side and another Bluetooth smart ready hub device on the other side.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Link layer topology: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Manages the connections between the devices used in a dual-mode topology implementation.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							Source: Bluetooth SIG	</a:t>
            </a:r>
          </a:p>
        </p:txBody>
      </p:sp>
      <p:sp>
        <p:nvSpPr>
          <p:cNvPr id="4" name="Rounded Rectangle 29"/>
          <p:cNvSpPr/>
          <p:nvPr/>
        </p:nvSpPr>
        <p:spPr>
          <a:xfrm>
            <a:off x="685800" y="2017061"/>
            <a:ext cx="7772856" cy="6348718"/>
          </a:xfrm>
          <a:prstGeom prst="roundRect">
            <a:avLst>
              <a:gd name="adj" fmla="val 5693"/>
            </a:avLst>
          </a:prstGeom>
          <a:solidFill>
            <a:schemeClr val="bg2">
              <a:lumMod val="20000"/>
              <a:lumOff val="80000"/>
            </a:schemeClr>
          </a:solidFill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Flowchart: Connector 5"/>
          <p:cNvSpPr/>
          <p:nvPr/>
        </p:nvSpPr>
        <p:spPr>
          <a:xfrm>
            <a:off x="4227004" y="4923980"/>
            <a:ext cx="615008" cy="615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Flowchart: Connector 6"/>
          <p:cNvSpPr/>
          <p:nvPr/>
        </p:nvSpPr>
        <p:spPr>
          <a:xfrm>
            <a:off x="4323674" y="2671998"/>
            <a:ext cx="615008" cy="615008"/>
          </a:xfrm>
          <a:prstGeom prst="flowChartConnector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Flowchart: Connector 8"/>
          <p:cNvSpPr/>
          <p:nvPr/>
        </p:nvSpPr>
        <p:spPr>
          <a:xfrm>
            <a:off x="2193588" y="6955322"/>
            <a:ext cx="615008" cy="615008"/>
          </a:xfrm>
          <a:prstGeom prst="flowChartConnector">
            <a:avLst/>
          </a:prstGeom>
          <a:solidFill>
            <a:schemeClr val="bg1"/>
          </a:solidFill>
          <a:ln w="57150">
            <a:solidFill>
              <a:schemeClr val="accent3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11" name="Straight Arrow Connector 10"/>
          <p:cNvCxnSpPr>
            <a:stCxn id="8" idx="1"/>
          </p:cNvCxnSpPr>
          <p:nvPr/>
        </p:nvCxnSpPr>
        <p:spPr>
          <a:xfrm flipH="1" flipV="1">
            <a:off x="5544051" y="6070487"/>
            <a:ext cx="956742" cy="1008706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2676196" y="6109398"/>
            <a:ext cx="976112" cy="884836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7" idx="4"/>
            <a:endCxn id="30" idx="0"/>
          </p:cNvCxnSpPr>
          <p:nvPr/>
        </p:nvCxnSpPr>
        <p:spPr>
          <a:xfrm flipH="1">
            <a:off x="4620469" y="3287006"/>
            <a:ext cx="10710" cy="1183652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214381" y="2503646"/>
            <a:ext cx="269016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Mobile device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/ HUB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65300" y="6940921"/>
            <a:ext cx="16882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Sensors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29617" y="2937345"/>
            <a:ext cx="27091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e.g. A2DP streaming,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SPP, LE SPP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3717217" y="4470659"/>
            <a:ext cx="1878306" cy="1806498"/>
            <a:chOff x="4806461" y="1925443"/>
            <a:chExt cx="939153" cy="903249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6462" y="1925443"/>
              <a:ext cx="903249" cy="903249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4806461" y="1970047"/>
              <a:ext cx="939153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CC2564C</a:t>
              </a:r>
            </a:p>
          </p:txBody>
        </p:sp>
      </p:grpSp>
      <p:sp>
        <p:nvSpPr>
          <p:cNvPr id="8" name="Flowchart: Connector 7"/>
          <p:cNvSpPr/>
          <p:nvPr/>
        </p:nvSpPr>
        <p:spPr>
          <a:xfrm>
            <a:off x="6410726" y="6989126"/>
            <a:ext cx="615008" cy="615008"/>
          </a:xfrm>
          <a:prstGeom prst="flowChartConnector">
            <a:avLst/>
          </a:prstGeom>
          <a:solidFill>
            <a:schemeClr val="bg1"/>
          </a:solidFill>
          <a:ln w="57150">
            <a:solidFill>
              <a:schemeClr val="accent3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Slide Number Placeholder 2">
            <a:extLst>
              <a:ext uri="{FF2B5EF4-FFF2-40B4-BE49-F238E27FC236}">
                <a16:creationId xmlns:a16="http://schemas.microsoft.com/office/drawing/2014/main" id="{C1275DA8-4AB5-4C56-8ACE-BC51FC40DAB1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993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EE81C-88F5-3142-BD6C-7C32F5FBF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025" y="35911"/>
            <a:ext cx="17946030" cy="1221582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</a:rPr>
              <a:t>Pick the right part </a:t>
            </a:r>
            <a:r>
              <a:rPr lang="en-US" sz="4000" dirty="0">
                <a:solidFill>
                  <a:schemeClr val="tx1"/>
                </a:solidFill>
              </a:rPr>
              <a:t>– Key Bluetooth/Bluetooth LE dual mode options 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9619B5-734F-5443-AE69-6626531EA5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0973E5-F644-B249-8EA2-5065399418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948354"/>
              </p:ext>
            </p:extLst>
          </p:nvPr>
        </p:nvGraphicFramePr>
        <p:xfrm>
          <a:off x="207812" y="1014551"/>
          <a:ext cx="17541468" cy="824159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398272">
                  <a:extLst>
                    <a:ext uri="{9D8B030D-6E8A-4147-A177-3AD203B41FA5}">
                      <a16:colId xmlns:a16="http://schemas.microsoft.com/office/drawing/2014/main" val="3674902267"/>
                    </a:ext>
                  </a:extLst>
                </a:gridCol>
                <a:gridCol w="4261566">
                  <a:extLst>
                    <a:ext uri="{9D8B030D-6E8A-4147-A177-3AD203B41FA5}">
                      <a16:colId xmlns:a16="http://schemas.microsoft.com/office/drawing/2014/main" val="3993087039"/>
                    </a:ext>
                  </a:extLst>
                </a:gridCol>
                <a:gridCol w="88552">
                  <a:extLst>
                    <a:ext uri="{9D8B030D-6E8A-4147-A177-3AD203B41FA5}">
                      <a16:colId xmlns:a16="http://schemas.microsoft.com/office/drawing/2014/main" val="3348882132"/>
                    </a:ext>
                  </a:extLst>
                </a:gridCol>
                <a:gridCol w="1589804">
                  <a:extLst>
                    <a:ext uri="{9D8B030D-6E8A-4147-A177-3AD203B41FA5}">
                      <a16:colId xmlns:a16="http://schemas.microsoft.com/office/drawing/2014/main" val="2153251285"/>
                    </a:ext>
                  </a:extLst>
                </a:gridCol>
                <a:gridCol w="1589804">
                  <a:extLst>
                    <a:ext uri="{9D8B030D-6E8A-4147-A177-3AD203B41FA5}">
                      <a16:colId xmlns:a16="http://schemas.microsoft.com/office/drawing/2014/main" val="101354331"/>
                    </a:ext>
                  </a:extLst>
                </a:gridCol>
                <a:gridCol w="1589804">
                  <a:extLst>
                    <a:ext uri="{9D8B030D-6E8A-4147-A177-3AD203B41FA5}">
                      <a16:colId xmlns:a16="http://schemas.microsoft.com/office/drawing/2014/main" val="2666630738"/>
                    </a:ext>
                  </a:extLst>
                </a:gridCol>
                <a:gridCol w="1063306">
                  <a:extLst>
                    <a:ext uri="{9D8B030D-6E8A-4147-A177-3AD203B41FA5}">
                      <a16:colId xmlns:a16="http://schemas.microsoft.com/office/drawing/2014/main" val="2917700548"/>
                    </a:ext>
                  </a:extLst>
                </a:gridCol>
                <a:gridCol w="1512844">
                  <a:extLst>
                    <a:ext uri="{9D8B030D-6E8A-4147-A177-3AD203B41FA5}">
                      <a16:colId xmlns:a16="http://schemas.microsoft.com/office/drawing/2014/main" val="1591421048"/>
                    </a:ext>
                  </a:extLst>
                </a:gridCol>
                <a:gridCol w="1143260">
                  <a:extLst>
                    <a:ext uri="{9D8B030D-6E8A-4147-A177-3AD203B41FA5}">
                      <a16:colId xmlns:a16="http://schemas.microsoft.com/office/drawing/2014/main" val="31709961"/>
                    </a:ext>
                  </a:extLst>
                </a:gridCol>
                <a:gridCol w="1304256">
                  <a:extLst>
                    <a:ext uri="{9D8B030D-6E8A-4147-A177-3AD203B41FA5}">
                      <a16:colId xmlns:a16="http://schemas.microsoft.com/office/drawing/2014/main" val="1705503136"/>
                    </a:ext>
                  </a:extLst>
                </a:gridCol>
              </a:tblGrid>
              <a:tr h="1647084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u="none" strike="noStrike" dirty="0">
                          <a:effectLst/>
                        </a:rPr>
                        <a:t> Part number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u="none" strike="noStrike" dirty="0">
                          <a:effectLst/>
                        </a:rPr>
                        <a:t> Typical use  case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 anchor="ctr"/>
                </a:tc>
                <a:tc rowSpan="6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20" marR="10120" marT="101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BT HCI spec supported</a:t>
                      </a:r>
                    </a:p>
                    <a:p>
                      <a:pPr algn="ctr"/>
                      <a:r>
                        <a:rPr lang="en-US" sz="1400" b="1" dirty="0"/>
                        <a:t>(controller certification)</a:t>
                      </a:r>
                    </a:p>
                  </a:txBody>
                  <a:tcPr marL="182880" marR="182880" marT="91440" marB="9144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TI Bluetooth Stack spec supported</a:t>
                      </a:r>
                    </a:p>
                    <a:p>
                      <a:pPr algn="ctr"/>
                      <a:r>
                        <a:rPr lang="en-US" sz="1400" b="1" dirty="0"/>
                        <a:t>(host subsystem)</a:t>
                      </a:r>
                    </a:p>
                  </a:txBody>
                  <a:tcPr marL="182880" marR="182880" marT="91440" marB="9144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BT profile support</a:t>
                      </a:r>
                    </a:p>
                  </a:txBody>
                  <a:tcPr marL="182880" marR="182880" marT="91440" marB="9144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OS</a:t>
                      </a:r>
                    </a:p>
                  </a:txBody>
                  <a:tcPr marL="182880" marR="182880" marT="91440" marB="9144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Automotive</a:t>
                      </a:r>
                    </a:p>
                    <a:p>
                      <a:pPr algn="ctr"/>
                      <a:r>
                        <a:rPr lang="en-US" sz="1400" b="1" dirty="0"/>
                        <a:t>Temp</a:t>
                      </a:r>
                    </a:p>
                  </a:txBody>
                  <a:tcPr marL="182880" marR="182880" marT="91440" marB="9144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Certified TI module available</a:t>
                      </a:r>
                    </a:p>
                  </a:txBody>
                  <a:tcPr marL="182880" marR="182880" marT="91440" marB="9144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Optional BLE features supported</a:t>
                      </a:r>
                    </a:p>
                  </a:txBody>
                  <a:tcPr marL="182880" marR="182880" marT="91440" marB="9144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3994531"/>
                  </a:ext>
                </a:extLst>
              </a:tr>
              <a:tr h="1396692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0000"/>
                          </a:solidFill>
                          <a:hlinkClick r:id="rId3"/>
                        </a:rPr>
                        <a:t>CC2564MODA</a:t>
                      </a:r>
                      <a:endParaRPr lang="en-US" sz="2000" b="1" dirty="0">
                        <a:solidFill>
                          <a:srgbClr val="000000"/>
                        </a:solidFill>
                      </a:endParaRPr>
                    </a:p>
                    <a:p>
                      <a:r>
                        <a:rPr lang="en-US" sz="2000" b="1" dirty="0">
                          <a:solidFill>
                            <a:srgbClr val="000000"/>
                          </a:solidFill>
                        </a:rPr>
                        <a:t>(Based on 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hlinkClick r:id="rId4"/>
                        </a:rPr>
                        <a:t>CC2564B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</a:rPr>
                        <a:t>)</a:t>
                      </a: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marL="0" marR="0" indent="0" algn="l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</a:rPr>
                        <a:t>Headsets, hubs, point-of-sale systems</a:t>
                      </a:r>
                    </a:p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BT Audio and</a:t>
                      </a:r>
                      <a:r>
                        <a:rPr lang="en-US" sz="1400" baseline="0" dirty="0">
                          <a:solidFill>
                            <a:srgbClr val="000000"/>
                          </a:solidFill>
                        </a:rPr>
                        <a:t> legacy profile applications. </a:t>
                      </a:r>
                    </a:p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Dual mode BT classic (BR/EDR) + BLE</a:t>
                      </a:r>
                    </a:p>
                  </a:txBody>
                  <a:tcPr marL="10120" marR="10120" marT="1012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hlinkClick r:id="rId5"/>
                        </a:rPr>
                        <a:t>4.1</a:t>
                      </a:r>
                      <a:endParaRPr lang="en-US" sz="1400" b="1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hlinkClick r:id="rId6"/>
                        </a:rPr>
                        <a:t>4.2</a:t>
                      </a:r>
                      <a:endParaRPr lang="en-US" sz="1400" b="1" dirty="0"/>
                    </a:p>
                  </a:txBody>
                  <a:tcPr marL="182880" marR="182880" marT="91440" marB="91440" anchor="ctr"/>
                </a:tc>
                <a:tc rowSpan="4">
                  <a:txBody>
                    <a:bodyPr/>
                    <a:lstStyle/>
                    <a:p>
                      <a:pPr marL="0" marR="0" lvl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See </a:t>
                      </a:r>
                    </a:p>
                    <a:p>
                      <a:pPr marL="0" marR="0" lvl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hlinkClick r:id="rId7"/>
                        </a:rPr>
                        <a:t>QDID172096</a:t>
                      </a:r>
                      <a:r>
                        <a:rPr lang="en-US" sz="1400" b="1" dirty="0"/>
                        <a:t>, </a:t>
                      </a:r>
                      <a:r>
                        <a:rPr lang="en-US" sz="1400" b="1" dirty="0">
                          <a:hlinkClick r:id="rId8"/>
                        </a:rPr>
                        <a:t>QDID69886</a:t>
                      </a:r>
                      <a:endParaRPr lang="en-US" sz="1400" b="1" dirty="0"/>
                    </a:p>
                    <a:p>
                      <a:pPr algn="ctr"/>
                      <a:endParaRPr lang="en-US" sz="1400" b="1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RTOS</a:t>
                      </a:r>
                    </a:p>
                    <a:p>
                      <a:pPr algn="ctr"/>
                      <a:r>
                        <a:rPr lang="en-US" sz="1400" b="1" dirty="0"/>
                        <a:t>Linux</a:t>
                      </a:r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endParaRPr lang="en-US" sz="660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/>
                        <a:t>yes</a:t>
                      </a:r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endParaRPr lang="en-US" sz="6000" dirty="0"/>
                    </a:p>
                  </a:txBody>
                  <a:tcPr marL="182880" marR="182880" marT="91440" marB="9144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30512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0000"/>
                          </a:solidFill>
                          <a:hlinkClick r:id="rId9"/>
                        </a:rPr>
                        <a:t>CC2564C</a:t>
                      </a: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pPr marL="0" marR="0" indent="0" algn="l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</a:rPr>
                        <a:t>Best for headsets, hubs, point-of-sale systems that require BT classic + BLE</a:t>
                      </a:r>
                    </a:p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Best for future-proofing</a:t>
                      </a:r>
                      <a:r>
                        <a:rPr lang="en-US" sz="1400" baseline="0" dirty="0">
                          <a:solidFill>
                            <a:srgbClr val="000000"/>
                          </a:solidFill>
                        </a:rPr>
                        <a:t> - BT SIG certification</a:t>
                      </a:r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10120" marR="10120" marT="10120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/>
                </a:tc>
                <a:tc>
                  <a:txBody>
                    <a:bodyPr/>
                    <a:lstStyle/>
                    <a:p>
                      <a:pPr marL="0" marR="0" lvl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hlinkClick r:id="rId10"/>
                        </a:rPr>
                        <a:t>5.1</a:t>
                      </a:r>
                      <a:endParaRPr lang="en-US" sz="1400" b="1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hlinkClick r:id="rId6"/>
                        </a:rPr>
                        <a:t>4.2</a:t>
                      </a:r>
                      <a:endParaRPr lang="en-US" sz="1400" b="1" dirty="0"/>
                    </a:p>
                    <a:p>
                      <a:pPr marL="0" marR="0" lvl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5.1 coming 4Q21</a:t>
                      </a:r>
                    </a:p>
                  </a:txBody>
                  <a:tcPr marL="182880" marR="182880" marT="91440" marB="91440"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RTOS</a:t>
                      </a:r>
                    </a:p>
                    <a:p>
                      <a:pPr algn="ctr"/>
                      <a:r>
                        <a:rPr lang="en-US" sz="1400" b="1" dirty="0"/>
                        <a:t>Linux</a:t>
                      </a:r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baseline="0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baseline="0" dirty="0"/>
                    </a:p>
                  </a:txBody>
                  <a:tcPr marL="182880" marR="182880" marT="91440" marB="91440" anchor="ctr"/>
                </a:tc>
                <a:extLst>
                  <a:ext uri="{0D108BD9-81ED-4DB2-BD59-A6C34878D82A}">
                    <a16:rowId xmlns:a16="http://schemas.microsoft.com/office/drawing/2014/main" val="2825414087"/>
                  </a:ext>
                </a:extLst>
              </a:tr>
              <a:tr h="1127582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0000"/>
                          </a:solidFill>
                        </a:rPr>
                        <a:t>BL6450CQ</a:t>
                      </a: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000000"/>
                          </a:solidFill>
                        </a:rPr>
                        <a:t>Automotive dual-mode BT infotainment applications, such as head units</a:t>
                      </a:r>
                    </a:p>
                  </a:txBody>
                  <a:tcPr marL="10120" marR="10120" marT="1012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hlinkClick r:id="rId10"/>
                        </a:rPr>
                        <a:t>5.1  </a:t>
                      </a:r>
                      <a:endParaRPr lang="en-US" sz="1400" b="1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hlinkClick r:id="rId6"/>
                        </a:rPr>
                        <a:t>4.2</a:t>
                      </a:r>
                      <a:endParaRPr lang="en-US" sz="1400" b="1" dirty="0"/>
                    </a:p>
                    <a:p>
                      <a:pPr marL="0" marR="0" lvl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5.1 coming 4Q21</a:t>
                      </a:r>
                    </a:p>
                  </a:txBody>
                  <a:tcPr marL="182880" marR="182880" marT="91440" marB="91440"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RTOS</a:t>
                      </a:r>
                    </a:p>
                    <a:p>
                      <a:pPr algn="ctr"/>
                      <a:r>
                        <a:rPr lang="en-US" sz="1400" b="1" dirty="0"/>
                        <a:t>Linux</a:t>
                      </a:r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yes</a:t>
                      </a:r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91440" marB="9144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26140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0000"/>
                          </a:solidFill>
                          <a:hlinkClick r:id="rId11"/>
                        </a:rPr>
                        <a:t>WL1831MOD</a:t>
                      </a:r>
                      <a:endParaRPr lang="en-US" sz="2000" b="1" dirty="0">
                        <a:solidFill>
                          <a:srgbClr val="000000"/>
                        </a:solidFill>
                      </a:endParaRPr>
                    </a:p>
                    <a:p>
                      <a:r>
                        <a:rPr lang="en-US" sz="1800" b="1" dirty="0">
                          <a:solidFill>
                            <a:srgbClr val="000000"/>
                          </a:solidFill>
                        </a:rPr>
                        <a:t>(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hlinkClick r:id="rId12"/>
                        </a:rPr>
                        <a:t>part of the Wi-Fi family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</a:rPr>
                        <a:t>)</a:t>
                      </a:r>
                      <a:endParaRPr lang="en-US" sz="1000" b="1" dirty="0">
                        <a:solidFill>
                          <a:srgbClr val="000000"/>
                        </a:solidFill>
                      </a:endParaRP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Wi-Fi + BT/BLE on one chip</a:t>
                      </a:r>
                    </a:p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Seamless Wi-Fi and</a:t>
                      </a:r>
                      <a:r>
                        <a:rPr lang="en-US" sz="1400" baseline="0" dirty="0">
                          <a:solidFill>
                            <a:srgbClr val="000000"/>
                          </a:solidFill>
                        </a:rPr>
                        <a:t> BT/BLE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 coexistence.</a:t>
                      </a:r>
                      <a:endParaRPr lang="en-US" sz="1400" b="1" dirty="0">
                        <a:solidFill>
                          <a:srgbClr val="000000"/>
                        </a:solidFill>
                      </a:endParaRPr>
                    </a:p>
                  </a:txBody>
                  <a:tcPr marL="10120" marR="10120" marT="1012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hlinkClick r:id="rId13"/>
                        </a:rPr>
                        <a:t>5.1</a:t>
                      </a:r>
                      <a:endParaRPr lang="en-US" sz="1400" b="1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hlinkClick r:id="rId6"/>
                        </a:rPr>
                        <a:t>4.2</a:t>
                      </a:r>
                      <a:endParaRPr lang="en-US" sz="1400" b="1" dirty="0"/>
                    </a:p>
                    <a:p>
                      <a:pPr algn="ctr"/>
                      <a:r>
                        <a:rPr lang="en-US" sz="1400" b="1" dirty="0"/>
                        <a:t>5.1 coming 4Q21</a:t>
                      </a:r>
                    </a:p>
                  </a:txBody>
                  <a:tcPr marL="182880" marR="182880" marT="91440" marB="91440"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Linux</a:t>
                      </a:r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yes</a:t>
                      </a:r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/>
                    </a:p>
                  </a:txBody>
                  <a:tcPr marL="182880" marR="182880" marT="91440" marB="9144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13580">
                <a:tc>
                  <a:txBody>
                    <a:bodyPr/>
                    <a:lstStyle/>
                    <a:p>
                      <a:endParaRPr lang="en-US" sz="800" b="1" dirty="0">
                        <a:solidFill>
                          <a:srgbClr val="000000"/>
                        </a:solidFill>
                      </a:endParaRPr>
                    </a:p>
                    <a:p>
                      <a:r>
                        <a:rPr lang="en-US" sz="2000" b="1" dirty="0">
                          <a:solidFill>
                            <a:srgbClr val="000000"/>
                          </a:solidFill>
                          <a:hlinkClick r:id="rId14"/>
                        </a:rPr>
                        <a:t>CC2642R</a:t>
                      </a:r>
                      <a:endParaRPr lang="en-US" sz="2000" b="1" dirty="0">
                        <a:solidFill>
                          <a:srgbClr val="000000"/>
                        </a:solidFill>
                      </a:endParaRPr>
                    </a:p>
                    <a:p>
                      <a:r>
                        <a:rPr lang="en-US" sz="1800" b="1" dirty="0">
                          <a:solidFill>
                            <a:srgbClr val="000000"/>
                          </a:solidFill>
                        </a:rPr>
                        <a:t>(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hlinkClick r:id="rId15"/>
                        </a:rPr>
                        <a:t>part of the 2.4GHz family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</a:rPr>
                        <a:t>)</a:t>
                      </a:r>
                    </a:p>
                  </a:txBody>
                  <a:tcPr marL="10120" marR="10120" marT="10120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BLE only </a:t>
                      </a:r>
                    </a:p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Peripherals,</a:t>
                      </a:r>
                      <a:r>
                        <a:rPr lang="en-US" sz="1400" baseline="0" dirty="0">
                          <a:solidFill>
                            <a:srgbClr val="000000"/>
                          </a:solidFill>
                        </a:rPr>
                        <a:t> central roles</a:t>
                      </a:r>
                    </a:p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BLE</a:t>
                      </a:r>
                      <a:r>
                        <a:rPr lang="en-US" sz="1400" baseline="0" dirty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mesh, Long</a:t>
                      </a:r>
                      <a:r>
                        <a:rPr lang="en-US" sz="1400" baseline="0" dirty="0">
                          <a:solidFill>
                            <a:srgbClr val="000000"/>
                          </a:solidFill>
                        </a:rPr>
                        <a:t> range and high bandwidth</a:t>
                      </a:r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marL="10120" marR="10120" marT="10120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/>
                </a:tc>
                <a:tc>
                  <a:txBody>
                    <a:bodyPr/>
                    <a:lstStyle/>
                    <a:p>
                      <a:pPr marL="0" marR="0" lvl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hlinkClick r:id="rId16"/>
                        </a:rPr>
                        <a:t>5.2</a:t>
                      </a:r>
                      <a:endParaRPr lang="en-US" sz="1400" b="1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5.2</a:t>
                      </a:r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No BT classic support</a:t>
                      </a:r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RTOS</a:t>
                      </a:r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LE coded PHYs (Long Range)</a:t>
                      </a:r>
                    </a:p>
                    <a:p>
                      <a:pPr algn="ctr"/>
                      <a:endParaRPr lang="en-US" sz="1200" b="1" dirty="0"/>
                    </a:p>
                    <a:p>
                      <a:pPr algn="ctr"/>
                      <a:r>
                        <a:rPr lang="en-US" sz="1200" b="1" dirty="0"/>
                        <a:t>LE 2-Mbit PHY (High speed)</a:t>
                      </a:r>
                    </a:p>
                  </a:txBody>
                  <a:tcPr marL="182880" marR="182880" marT="91440" marB="91440" anchor="ctr"/>
                </a:tc>
                <a:extLst>
                  <a:ext uri="{0D108BD9-81ED-4DB2-BD59-A6C34878D82A}">
                    <a16:rowId xmlns:a16="http://schemas.microsoft.com/office/drawing/2014/main" val="533549801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61E79168-83DF-634F-A49B-559FD8C77B7B}"/>
              </a:ext>
            </a:extLst>
          </p:cNvPr>
          <p:cNvGrpSpPr/>
          <p:nvPr/>
        </p:nvGrpSpPr>
        <p:grpSpPr>
          <a:xfrm>
            <a:off x="6855300" y="1056543"/>
            <a:ext cx="712220" cy="713438"/>
            <a:chOff x="2079733" y="994446"/>
            <a:chExt cx="995605" cy="997307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7B4920B-C355-844F-A5F5-E36B3A69706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4667154">
              <a:off x="2078882" y="995297"/>
              <a:ext cx="997307" cy="9956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90500" dist="152400" dir="2700000" algn="tl" rotWithShape="0">
                <a:prstClr val="black">
                  <a:alpha val="14000"/>
                </a:prstClr>
              </a:outerShdw>
            </a:effectLst>
          </p:spPr>
          <p:txBody>
            <a:bodyPr vert="horz" wrap="square" lIns="137178" tIns="68590" rIns="137178" bIns="685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77B4C4D-57B1-D44F-BCF5-26ACF6B275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7800" y="1064574"/>
              <a:ext cx="859261" cy="8560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16000"/>
                </a:prstClr>
              </a:outerShdw>
            </a:effectLst>
          </p:spPr>
          <p:txBody>
            <a:bodyPr vert="horz" wrap="square" lIns="137178" tIns="68590" rIns="137178" bIns="685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D008EE2-BA1F-3749-A2CC-3B41344F175E}"/>
              </a:ext>
            </a:extLst>
          </p:cNvPr>
          <p:cNvGrpSpPr/>
          <p:nvPr/>
        </p:nvGrpSpPr>
        <p:grpSpPr>
          <a:xfrm>
            <a:off x="2710859" y="1041675"/>
            <a:ext cx="744858" cy="743198"/>
            <a:chOff x="405552" y="939481"/>
            <a:chExt cx="997567" cy="995345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060E2F3-AE27-BE4A-B61C-025086277AC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1336">
              <a:off x="405552" y="939481"/>
              <a:ext cx="997567" cy="99534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190500" dist="152400" dir="2700000" algn="tl" rotWithShape="0">
                <a:prstClr val="black">
                  <a:alpha val="14000"/>
                </a:prstClr>
              </a:outerShdw>
            </a:effectLst>
          </p:spPr>
          <p:txBody>
            <a:bodyPr vert="horz" wrap="square" lIns="137178" tIns="68590" rIns="137178" bIns="685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7DDB79B-D4EB-1644-A83B-0BCF110338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215" y="1009093"/>
              <a:ext cx="859261" cy="8560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16000"/>
                </a:prstClr>
              </a:outerShdw>
            </a:effectLst>
          </p:spPr>
          <p:txBody>
            <a:bodyPr vert="horz" wrap="square" lIns="137178" tIns="68590" rIns="137178" bIns="685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pic>
        <p:nvPicPr>
          <p:cNvPr id="11" name="Picture 2" descr="Image shown is for reference only. Other pin/package combinations may be available.">
            <a:extLst>
              <a:ext uri="{FF2B5EF4-FFF2-40B4-BE49-F238E27FC236}">
                <a16:creationId xmlns:a16="http://schemas.microsoft.com/office/drawing/2014/main" id="{6E32A377-69A9-C74C-962E-61CAD4F29B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890" y="1268709"/>
            <a:ext cx="430516" cy="293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Screen Clipping">
            <a:extLst>
              <a:ext uri="{FF2B5EF4-FFF2-40B4-BE49-F238E27FC236}">
                <a16:creationId xmlns:a16="http://schemas.microsoft.com/office/drawing/2014/main" id="{DFB0ACA7-31DA-9948-91AA-50FF88CEF2D0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211" y="1191250"/>
            <a:ext cx="417074" cy="402816"/>
          </a:xfrm>
          <a:prstGeom prst="rect">
            <a:avLst/>
          </a:prstGeom>
        </p:spPr>
      </p:pic>
      <p:sp>
        <p:nvSpPr>
          <p:cNvPr id="13" name="Slide Number Placeholder 2">
            <a:extLst>
              <a:ext uri="{FF2B5EF4-FFF2-40B4-BE49-F238E27FC236}">
                <a16:creationId xmlns:a16="http://schemas.microsoft.com/office/drawing/2014/main" id="{3900EA26-9A16-4A33-8B07-3A5F432770A6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49802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A4963-4534-4E16-9551-9379404159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Thank you!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8FDFF0F8-1647-4E9D-9D9C-098E487F4FF5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43258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A0D029C-32F0-4306-84D3-C404A09E2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48F3034-B4FA-4F97-9DB9-B6FE65CC6354}"/>
              </a:ext>
            </a:extLst>
          </p:cNvPr>
          <p:cNvSpPr/>
          <p:nvPr/>
        </p:nvSpPr>
        <p:spPr>
          <a:xfrm>
            <a:off x="16995019" y="130161"/>
            <a:ext cx="1142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SLYP828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811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map copy"/>
          <p:cNvPicPr>
            <a:picLocks noChangeAspect="1" noChangeArrowheads="1"/>
          </p:cNvPicPr>
          <p:nvPr/>
        </p:nvPicPr>
        <p:blipFill>
          <a:blip r:embed="rId3" cstate="screen">
            <a:grayscl/>
          </a:blip>
          <a:srcRect/>
          <a:stretch>
            <a:fillRect/>
          </a:stretch>
        </p:blipFill>
        <p:spPr bwMode="auto">
          <a:xfrm>
            <a:off x="1884658" y="1708752"/>
            <a:ext cx="14230766" cy="7415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Freeform 7"/>
          <p:cNvSpPr>
            <a:spLocks/>
          </p:cNvSpPr>
          <p:nvPr/>
        </p:nvSpPr>
        <p:spPr bwMode="auto">
          <a:xfrm flipH="1" flipV="1">
            <a:off x="2014080" y="5324848"/>
            <a:ext cx="2147264" cy="369332"/>
          </a:xfrm>
          <a:custGeom>
            <a:avLst/>
            <a:gdLst>
              <a:gd name="T0" fmla="*/ 0 w 471"/>
              <a:gd name="T1" fmla="*/ 2147483647 h 174"/>
              <a:gd name="T2" fmla="*/ 0 w 471"/>
              <a:gd name="T3" fmla="*/ 0 h 174"/>
              <a:gd name="T4" fmla="*/ 2147483647 w 471"/>
              <a:gd name="T5" fmla="*/ 0 h 174"/>
              <a:gd name="T6" fmla="*/ 0 60000 65536"/>
              <a:gd name="T7" fmla="*/ 0 60000 65536"/>
              <a:gd name="T8" fmla="*/ 0 60000 65536"/>
              <a:gd name="T9" fmla="*/ 0 w 471"/>
              <a:gd name="T10" fmla="*/ 0 h 174"/>
              <a:gd name="T11" fmla="*/ 471 w 471"/>
              <a:gd name="T12" fmla="*/ 174 h 1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71" h="174">
                <a:moveTo>
                  <a:pt x="0" y="174"/>
                </a:moveTo>
                <a:lnTo>
                  <a:pt x="0" y="0"/>
                </a:lnTo>
                <a:lnTo>
                  <a:pt x="471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1310580" y="5457361"/>
            <a:ext cx="728084" cy="35394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Taipei"/>
                <a:cs typeface="Arial" pitchFamily="34" charset="0"/>
              </a:rPr>
              <a:t>USA</a:t>
            </a:r>
          </a:p>
        </p:txBody>
      </p:sp>
      <p:sp>
        <p:nvSpPr>
          <p:cNvPr id="27" name="AutoShape 13"/>
          <p:cNvSpPr>
            <a:spLocks noChangeArrowheads="1"/>
          </p:cNvSpPr>
          <p:nvPr/>
        </p:nvSpPr>
        <p:spPr bwMode="auto">
          <a:xfrm>
            <a:off x="4031921" y="4981828"/>
            <a:ext cx="261790" cy="229648"/>
          </a:xfrm>
          <a:prstGeom prst="star5">
            <a:avLst/>
          </a:prstGeom>
          <a:solidFill>
            <a:srgbClr val="FF0000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</p:txBody>
      </p:sp>
      <p:sp>
        <p:nvSpPr>
          <p:cNvPr id="29" name="AutoShape 5"/>
          <p:cNvSpPr>
            <a:spLocks noChangeArrowheads="1"/>
          </p:cNvSpPr>
          <p:nvPr/>
        </p:nvSpPr>
        <p:spPr bwMode="auto">
          <a:xfrm>
            <a:off x="8738251" y="3761342"/>
            <a:ext cx="261790" cy="229648"/>
          </a:xfrm>
          <a:prstGeom prst="star5">
            <a:avLst/>
          </a:prstGeom>
          <a:solidFill>
            <a:srgbClr val="FF0000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8879440" y="2289221"/>
            <a:ext cx="476516" cy="1200329"/>
          </a:xfrm>
          <a:custGeom>
            <a:avLst/>
            <a:gdLst>
              <a:gd name="T0" fmla="*/ 0 w 471"/>
              <a:gd name="T1" fmla="*/ 2147483647 h 174"/>
              <a:gd name="T2" fmla="*/ 0 w 471"/>
              <a:gd name="T3" fmla="*/ 0 h 174"/>
              <a:gd name="T4" fmla="*/ 2147483647 w 471"/>
              <a:gd name="T5" fmla="*/ 0 h 174"/>
              <a:gd name="T6" fmla="*/ 0 60000 65536"/>
              <a:gd name="T7" fmla="*/ 0 60000 65536"/>
              <a:gd name="T8" fmla="*/ 0 60000 65536"/>
              <a:gd name="T9" fmla="*/ 0 w 471"/>
              <a:gd name="T10" fmla="*/ 0 h 174"/>
              <a:gd name="T11" fmla="*/ 471 w 471"/>
              <a:gd name="T12" fmla="*/ 174 h 1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71" h="174">
                <a:moveTo>
                  <a:pt x="0" y="174"/>
                </a:moveTo>
                <a:lnTo>
                  <a:pt x="0" y="0"/>
                </a:lnTo>
                <a:lnTo>
                  <a:pt x="471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pitchFamily="34" charset="0"/>
              </a:rPr>
            </a:b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</p:txBody>
      </p:sp>
      <p:sp>
        <p:nvSpPr>
          <p:cNvPr id="36" name="AutoShape 5"/>
          <p:cNvSpPr>
            <a:spLocks noChangeArrowheads="1"/>
          </p:cNvSpPr>
          <p:nvPr/>
        </p:nvSpPr>
        <p:spPr bwMode="auto">
          <a:xfrm>
            <a:off x="13510002" y="5350102"/>
            <a:ext cx="261788" cy="229648"/>
          </a:xfrm>
          <a:custGeom>
            <a:avLst/>
            <a:gdLst>
              <a:gd name="T0" fmla="*/ 70644 w 141288"/>
              <a:gd name="T1" fmla="*/ 0 h 141287"/>
              <a:gd name="T2" fmla="*/ 0 w 141288"/>
              <a:gd name="T3" fmla="*/ 53967 h 141287"/>
              <a:gd name="T4" fmla="*/ 26984 w 141288"/>
              <a:gd name="T5" fmla="*/ 141287 h 141287"/>
              <a:gd name="T6" fmla="*/ 114296 w 141288"/>
              <a:gd name="T7" fmla="*/ 141287 h 141287"/>
              <a:gd name="T8" fmla="*/ 141280 w 141288"/>
              <a:gd name="T9" fmla="*/ 53967 h 141287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43661 w 141288"/>
              <a:gd name="T16" fmla="*/ 53967 h 141287"/>
              <a:gd name="T17" fmla="*/ 97627 w 141288"/>
              <a:gd name="T18" fmla="*/ 107933 h 1412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1288" h="141287">
                <a:moveTo>
                  <a:pt x="0" y="53967"/>
                </a:moveTo>
                <a:lnTo>
                  <a:pt x="53968" y="53967"/>
                </a:lnTo>
                <a:lnTo>
                  <a:pt x="70644" y="0"/>
                </a:lnTo>
                <a:lnTo>
                  <a:pt x="87320" y="53967"/>
                </a:lnTo>
                <a:lnTo>
                  <a:pt x="141288" y="53967"/>
                </a:lnTo>
                <a:lnTo>
                  <a:pt x="97627" y="87320"/>
                </a:lnTo>
                <a:lnTo>
                  <a:pt x="114304" y="141287"/>
                </a:lnTo>
                <a:lnTo>
                  <a:pt x="70644" y="107933"/>
                </a:lnTo>
                <a:lnTo>
                  <a:pt x="26984" y="141287"/>
                </a:lnTo>
                <a:lnTo>
                  <a:pt x="43661" y="87320"/>
                </a:lnTo>
                <a:close/>
              </a:path>
            </a:pathLst>
          </a:custGeom>
          <a:solidFill>
            <a:srgbClr val="FFFF00">
              <a:alpha val="50195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</p:txBody>
      </p:sp>
      <p:sp>
        <p:nvSpPr>
          <p:cNvPr id="37" name="AutoShape 5"/>
          <p:cNvSpPr>
            <a:spLocks noChangeArrowheads="1"/>
          </p:cNvSpPr>
          <p:nvPr/>
        </p:nvSpPr>
        <p:spPr bwMode="auto">
          <a:xfrm>
            <a:off x="14318194" y="4628326"/>
            <a:ext cx="261788" cy="229648"/>
          </a:xfrm>
          <a:custGeom>
            <a:avLst/>
            <a:gdLst>
              <a:gd name="T0" fmla="*/ 70644 w 141288"/>
              <a:gd name="T1" fmla="*/ 0 h 141287"/>
              <a:gd name="T2" fmla="*/ 0 w 141288"/>
              <a:gd name="T3" fmla="*/ 53967 h 141287"/>
              <a:gd name="T4" fmla="*/ 26984 w 141288"/>
              <a:gd name="T5" fmla="*/ 141287 h 141287"/>
              <a:gd name="T6" fmla="*/ 114296 w 141288"/>
              <a:gd name="T7" fmla="*/ 141287 h 141287"/>
              <a:gd name="T8" fmla="*/ 141280 w 141288"/>
              <a:gd name="T9" fmla="*/ 53967 h 141287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43661 w 141288"/>
              <a:gd name="T16" fmla="*/ 53967 h 141287"/>
              <a:gd name="T17" fmla="*/ 97627 w 141288"/>
              <a:gd name="T18" fmla="*/ 107933 h 1412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1288" h="141287">
                <a:moveTo>
                  <a:pt x="0" y="53967"/>
                </a:moveTo>
                <a:lnTo>
                  <a:pt x="53968" y="53967"/>
                </a:lnTo>
                <a:lnTo>
                  <a:pt x="70644" y="0"/>
                </a:lnTo>
                <a:lnTo>
                  <a:pt x="87320" y="53967"/>
                </a:lnTo>
                <a:lnTo>
                  <a:pt x="141288" y="53967"/>
                </a:lnTo>
                <a:lnTo>
                  <a:pt x="97627" y="87320"/>
                </a:lnTo>
                <a:lnTo>
                  <a:pt x="114304" y="141287"/>
                </a:lnTo>
                <a:lnTo>
                  <a:pt x="70644" y="107933"/>
                </a:lnTo>
                <a:lnTo>
                  <a:pt x="26984" y="141287"/>
                </a:lnTo>
                <a:lnTo>
                  <a:pt x="43661" y="87320"/>
                </a:lnTo>
                <a:close/>
              </a:path>
            </a:pathLst>
          </a:custGeom>
          <a:solidFill>
            <a:srgbClr val="FFFF00">
              <a:alpha val="50195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9303010" y="2053174"/>
            <a:ext cx="4978884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Taipei"/>
                <a:cs typeface="Arial" pitchFamily="34" charset="0"/>
              </a:rPr>
              <a:t>Norway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Taipei"/>
              <a:cs typeface="Arial" pitchFamily="34" charset="0"/>
            </a:endParaRPr>
          </a:p>
        </p:txBody>
      </p:sp>
      <p:sp>
        <p:nvSpPr>
          <p:cNvPr id="40" name="AutoShape 13"/>
          <p:cNvSpPr>
            <a:spLocks noChangeArrowheads="1"/>
          </p:cNvSpPr>
          <p:nvPr/>
        </p:nvSpPr>
        <p:spPr bwMode="auto">
          <a:xfrm>
            <a:off x="13999514" y="204694"/>
            <a:ext cx="261790" cy="229648"/>
          </a:xfrm>
          <a:prstGeom prst="star5">
            <a:avLst/>
          </a:prstGeom>
          <a:solidFill>
            <a:srgbClr val="FF0000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</p:txBody>
      </p:sp>
      <p:sp>
        <p:nvSpPr>
          <p:cNvPr id="41" name="AutoShape 13"/>
          <p:cNvSpPr>
            <a:spLocks noChangeArrowheads="1"/>
          </p:cNvSpPr>
          <p:nvPr/>
        </p:nvSpPr>
        <p:spPr bwMode="auto">
          <a:xfrm>
            <a:off x="13999514" y="700114"/>
            <a:ext cx="261790" cy="229648"/>
          </a:xfrm>
          <a:custGeom>
            <a:avLst/>
            <a:gdLst>
              <a:gd name="T0" fmla="*/ 70644 w 141288"/>
              <a:gd name="T1" fmla="*/ 0 h 141287"/>
              <a:gd name="T2" fmla="*/ 0 w 141288"/>
              <a:gd name="T3" fmla="*/ 53967 h 141287"/>
              <a:gd name="T4" fmla="*/ 26984 w 141288"/>
              <a:gd name="T5" fmla="*/ 141295 h 141287"/>
              <a:gd name="T6" fmla="*/ 114304 w 141288"/>
              <a:gd name="T7" fmla="*/ 141295 h 141287"/>
              <a:gd name="T8" fmla="*/ 141288 w 141288"/>
              <a:gd name="T9" fmla="*/ 53967 h 141287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43661 w 141288"/>
              <a:gd name="T16" fmla="*/ 53967 h 141287"/>
              <a:gd name="T17" fmla="*/ 97627 w 141288"/>
              <a:gd name="T18" fmla="*/ 107933 h 1412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1288" h="141287">
                <a:moveTo>
                  <a:pt x="0" y="53967"/>
                </a:moveTo>
                <a:lnTo>
                  <a:pt x="53968" y="53967"/>
                </a:lnTo>
                <a:lnTo>
                  <a:pt x="70644" y="0"/>
                </a:lnTo>
                <a:lnTo>
                  <a:pt x="87320" y="53967"/>
                </a:lnTo>
                <a:lnTo>
                  <a:pt x="141288" y="53967"/>
                </a:lnTo>
                <a:lnTo>
                  <a:pt x="97627" y="87320"/>
                </a:lnTo>
                <a:lnTo>
                  <a:pt x="114304" y="141287"/>
                </a:lnTo>
                <a:lnTo>
                  <a:pt x="70644" y="107933"/>
                </a:lnTo>
                <a:lnTo>
                  <a:pt x="26984" y="141287"/>
                </a:lnTo>
                <a:lnTo>
                  <a:pt x="43661" y="87320"/>
                </a:lnTo>
                <a:close/>
              </a:path>
            </a:pathLst>
          </a:custGeom>
          <a:solidFill>
            <a:srgbClr val="FFFF00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</p:txBody>
      </p:sp>
      <p:sp>
        <p:nvSpPr>
          <p:cNvPr id="42" name="Text Box 60"/>
          <p:cNvSpPr txBox="1">
            <a:spLocks noChangeArrowheads="1"/>
          </p:cNvSpPr>
          <p:nvPr/>
        </p:nvSpPr>
        <p:spPr bwMode="auto">
          <a:xfrm>
            <a:off x="14281894" y="80841"/>
            <a:ext cx="32640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pitchFamily="34" charset="0"/>
              </a:rPr>
              <a:t>Development activity</a:t>
            </a:r>
          </a:p>
        </p:txBody>
      </p:sp>
      <p:sp>
        <p:nvSpPr>
          <p:cNvPr id="43" name="Text Box 61"/>
          <p:cNvSpPr txBox="1">
            <a:spLocks noChangeArrowheads="1"/>
          </p:cNvSpPr>
          <p:nvPr/>
        </p:nvSpPr>
        <p:spPr bwMode="auto">
          <a:xfrm>
            <a:off x="14308367" y="625287"/>
            <a:ext cx="37224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pitchFamily="34" charset="0"/>
              </a:rPr>
              <a:t>Regional support center</a:t>
            </a:r>
          </a:p>
        </p:txBody>
      </p:sp>
      <p:sp>
        <p:nvSpPr>
          <p:cNvPr id="44" name="AutoShape 5"/>
          <p:cNvSpPr>
            <a:spLocks noChangeArrowheads="1"/>
          </p:cNvSpPr>
          <p:nvPr/>
        </p:nvSpPr>
        <p:spPr bwMode="auto">
          <a:xfrm>
            <a:off x="13489412" y="4973286"/>
            <a:ext cx="261788" cy="229648"/>
          </a:xfrm>
          <a:custGeom>
            <a:avLst/>
            <a:gdLst>
              <a:gd name="T0" fmla="*/ 70644 w 141288"/>
              <a:gd name="T1" fmla="*/ 0 h 141287"/>
              <a:gd name="T2" fmla="*/ 0 w 141288"/>
              <a:gd name="T3" fmla="*/ 53967 h 141287"/>
              <a:gd name="T4" fmla="*/ 26984 w 141288"/>
              <a:gd name="T5" fmla="*/ 141287 h 141287"/>
              <a:gd name="T6" fmla="*/ 114296 w 141288"/>
              <a:gd name="T7" fmla="*/ 141287 h 141287"/>
              <a:gd name="T8" fmla="*/ 141280 w 141288"/>
              <a:gd name="T9" fmla="*/ 53967 h 141287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43661 w 141288"/>
              <a:gd name="T16" fmla="*/ 53967 h 141287"/>
              <a:gd name="T17" fmla="*/ 97627 w 141288"/>
              <a:gd name="T18" fmla="*/ 107933 h 1412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1288" h="141287">
                <a:moveTo>
                  <a:pt x="0" y="53967"/>
                </a:moveTo>
                <a:lnTo>
                  <a:pt x="53968" y="53967"/>
                </a:lnTo>
                <a:lnTo>
                  <a:pt x="70644" y="0"/>
                </a:lnTo>
                <a:lnTo>
                  <a:pt x="87320" y="53967"/>
                </a:lnTo>
                <a:lnTo>
                  <a:pt x="141288" y="53967"/>
                </a:lnTo>
                <a:lnTo>
                  <a:pt x="97627" y="87320"/>
                </a:lnTo>
                <a:lnTo>
                  <a:pt x="114304" y="141287"/>
                </a:lnTo>
                <a:lnTo>
                  <a:pt x="70644" y="107933"/>
                </a:lnTo>
                <a:lnTo>
                  <a:pt x="26984" y="141287"/>
                </a:lnTo>
                <a:lnTo>
                  <a:pt x="43661" y="87320"/>
                </a:lnTo>
                <a:close/>
              </a:path>
            </a:pathLst>
          </a:custGeom>
          <a:solidFill>
            <a:srgbClr val="FFFF00">
              <a:alpha val="50195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</p:txBody>
      </p:sp>
      <p:sp>
        <p:nvSpPr>
          <p:cNvPr id="45" name="AutoShape 5"/>
          <p:cNvSpPr>
            <a:spLocks noChangeArrowheads="1"/>
          </p:cNvSpPr>
          <p:nvPr/>
        </p:nvSpPr>
        <p:spPr bwMode="auto">
          <a:xfrm>
            <a:off x="13026892" y="5972668"/>
            <a:ext cx="261788" cy="229648"/>
          </a:xfrm>
          <a:custGeom>
            <a:avLst/>
            <a:gdLst>
              <a:gd name="T0" fmla="*/ 70644 w 141288"/>
              <a:gd name="T1" fmla="*/ 0 h 141287"/>
              <a:gd name="T2" fmla="*/ 0 w 141288"/>
              <a:gd name="T3" fmla="*/ 53967 h 141287"/>
              <a:gd name="T4" fmla="*/ 26984 w 141288"/>
              <a:gd name="T5" fmla="*/ 141287 h 141287"/>
              <a:gd name="T6" fmla="*/ 114296 w 141288"/>
              <a:gd name="T7" fmla="*/ 141287 h 141287"/>
              <a:gd name="T8" fmla="*/ 141280 w 141288"/>
              <a:gd name="T9" fmla="*/ 53967 h 141287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43661 w 141288"/>
              <a:gd name="T16" fmla="*/ 53967 h 141287"/>
              <a:gd name="T17" fmla="*/ 97627 w 141288"/>
              <a:gd name="T18" fmla="*/ 107933 h 1412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1288" h="141287">
                <a:moveTo>
                  <a:pt x="0" y="53967"/>
                </a:moveTo>
                <a:lnTo>
                  <a:pt x="53968" y="53967"/>
                </a:lnTo>
                <a:lnTo>
                  <a:pt x="70644" y="0"/>
                </a:lnTo>
                <a:lnTo>
                  <a:pt x="87320" y="53967"/>
                </a:lnTo>
                <a:lnTo>
                  <a:pt x="141288" y="53967"/>
                </a:lnTo>
                <a:lnTo>
                  <a:pt x="97627" y="87320"/>
                </a:lnTo>
                <a:lnTo>
                  <a:pt x="114304" y="141287"/>
                </a:lnTo>
                <a:lnTo>
                  <a:pt x="70644" y="107933"/>
                </a:lnTo>
                <a:lnTo>
                  <a:pt x="26984" y="141287"/>
                </a:lnTo>
                <a:lnTo>
                  <a:pt x="43661" y="87320"/>
                </a:lnTo>
                <a:close/>
              </a:path>
            </a:pathLst>
          </a:custGeom>
          <a:solidFill>
            <a:srgbClr val="FFFF00">
              <a:alpha val="50195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</p:txBody>
      </p:sp>
      <p:sp>
        <p:nvSpPr>
          <p:cNvPr id="22" name="AutoShape 5">
            <a:extLst>
              <a:ext uri="{FF2B5EF4-FFF2-40B4-BE49-F238E27FC236}">
                <a16:creationId xmlns:a16="http://schemas.microsoft.com/office/drawing/2014/main" id="{BD2EB4A3-DFA2-4ABF-A13C-192A121EA5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55097" y="5657865"/>
            <a:ext cx="261788" cy="229648"/>
          </a:xfrm>
          <a:custGeom>
            <a:avLst/>
            <a:gdLst>
              <a:gd name="T0" fmla="*/ 70644 w 141288"/>
              <a:gd name="T1" fmla="*/ 0 h 141287"/>
              <a:gd name="T2" fmla="*/ 0 w 141288"/>
              <a:gd name="T3" fmla="*/ 53967 h 141287"/>
              <a:gd name="T4" fmla="*/ 26984 w 141288"/>
              <a:gd name="T5" fmla="*/ 141287 h 141287"/>
              <a:gd name="T6" fmla="*/ 114296 w 141288"/>
              <a:gd name="T7" fmla="*/ 141287 h 141287"/>
              <a:gd name="T8" fmla="*/ 141280 w 141288"/>
              <a:gd name="T9" fmla="*/ 53967 h 141287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43661 w 141288"/>
              <a:gd name="T16" fmla="*/ 53967 h 141287"/>
              <a:gd name="T17" fmla="*/ 97627 w 141288"/>
              <a:gd name="T18" fmla="*/ 107933 h 1412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1288" h="141287">
                <a:moveTo>
                  <a:pt x="0" y="53967"/>
                </a:moveTo>
                <a:lnTo>
                  <a:pt x="53968" y="53967"/>
                </a:lnTo>
                <a:lnTo>
                  <a:pt x="70644" y="0"/>
                </a:lnTo>
                <a:lnTo>
                  <a:pt x="87320" y="53967"/>
                </a:lnTo>
                <a:lnTo>
                  <a:pt x="141288" y="53967"/>
                </a:lnTo>
                <a:lnTo>
                  <a:pt x="97627" y="87320"/>
                </a:lnTo>
                <a:lnTo>
                  <a:pt x="114304" y="141287"/>
                </a:lnTo>
                <a:lnTo>
                  <a:pt x="70644" y="107933"/>
                </a:lnTo>
                <a:lnTo>
                  <a:pt x="26984" y="141287"/>
                </a:lnTo>
                <a:lnTo>
                  <a:pt x="43661" y="87320"/>
                </a:lnTo>
                <a:close/>
              </a:path>
            </a:pathLst>
          </a:custGeom>
          <a:solidFill>
            <a:srgbClr val="FFFF00">
              <a:alpha val="50195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</p:txBody>
      </p:sp>
      <p:sp>
        <p:nvSpPr>
          <p:cNvPr id="25" name="AutoShape 5">
            <a:extLst>
              <a:ext uri="{FF2B5EF4-FFF2-40B4-BE49-F238E27FC236}">
                <a16:creationId xmlns:a16="http://schemas.microsoft.com/office/drawing/2014/main" id="{A394E1C5-D4D2-4263-9234-521159D740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7241" y="5044712"/>
            <a:ext cx="261790" cy="229648"/>
          </a:xfrm>
          <a:prstGeom prst="star5">
            <a:avLst/>
          </a:prstGeom>
          <a:solidFill>
            <a:srgbClr val="FF0000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</p:txBody>
      </p:sp>
      <p:sp>
        <p:nvSpPr>
          <p:cNvPr id="26" name="AutoShape 5">
            <a:extLst>
              <a:ext uri="{FF2B5EF4-FFF2-40B4-BE49-F238E27FC236}">
                <a16:creationId xmlns:a16="http://schemas.microsoft.com/office/drawing/2014/main" id="{F1872946-F8AB-4312-82C0-E8DC43D97C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52767" y="5416662"/>
            <a:ext cx="261790" cy="229648"/>
          </a:xfrm>
          <a:prstGeom prst="star5">
            <a:avLst/>
          </a:prstGeom>
          <a:solidFill>
            <a:srgbClr val="FF0000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</p:txBody>
      </p:sp>
      <p:sp>
        <p:nvSpPr>
          <p:cNvPr id="30" name="Slide Number Placeholder 2">
            <a:extLst>
              <a:ext uri="{FF2B5EF4-FFF2-40B4-BE49-F238E27FC236}">
                <a16:creationId xmlns:a16="http://schemas.microsoft.com/office/drawing/2014/main" id="{3480AB09-951F-4D40-BBF2-28A59945416A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" name="Rectangle 2">
            <a:extLst>
              <a:ext uri="{FF2B5EF4-FFF2-40B4-BE49-F238E27FC236}">
                <a16:creationId xmlns:a16="http://schemas.microsoft.com/office/drawing/2014/main" id="{F4A3D17E-1BA9-45CE-AB0F-06FEAFCD07D8}"/>
              </a:ext>
            </a:extLst>
          </p:cNvPr>
          <p:cNvSpPr txBox="1">
            <a:spLocks noChangeArrowheads="1"/>
          </p:cNvSpPr>
          <p:nvPr/>
        </p:nvSpPr>
        <p:spPr>
          <a:xfrm>
            <a:off x="147866" y="19787"/>
            <a:ext cx="16916400" cy="912834"/>
          </a:xfrm>
          <a:prstGeom prst="rect">
            <a:avLst/>
          </a:prstGeom>
        </p:spPr>
        <p:txBody>
          <a:bodyPr vert="horz" lIns="151914" tIns="75946" rIns="151914" bIns="75946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15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600" b="1" i="0" u="none" strike="noStrike" kern="1200" cap="none" spc="0" normalizeH="0" baseline="0" noProof="0" dirty="0">
                <a:ln>
                  <a:noFill/>
                </a:ln>
                <a:solidFill>
                  <a:srgbClr val="646569"/>
                </a:solidFill>
                <a:effectLst/>
                <a:uLnTx/>
                <a:uFillTx/>
                <a:latin typeface="Arial"/>
                <a:ea typeface="+mj-ea"/>
                <a:cs typeface="Calibri" panose="020F0502020204030204" pitchFamily="34" charset="0"/>
              </a:rPr>
              <a:t>TI Connectivity</a:t>
            </a:r>
            <a:endParaRPr kumimoji="0" lang="en-US" sz="5600" b="1" i="0" u="none" strike="noStrike" kern="1200" cap="none" spc="0" normalizeH="0" baseline="0" noProof="0" dirty="0">
              <a:ln>
                <a:noFill/>
              </a:ln>
              <a:solidFill>
                <a:srgbClr val="0082FC"/>
              </a:solidFill>
              <a:effectLst/>
              <a:uLnTx/>
              <a:uFillTx/>
              <a:latin typeface="Arial"/>
              <a:ea typeface="+mj-ea"/>
              <a:cs typeface="Calibri" panose="020F0502020204030204" pitchFamily="34" charset="0"/>
            </a:endParaRPr>
          </a:p>
        </p:txBody>
      </p:sp>
      <p:sp>
        <p:nvSpPr>
          <p:cNvPr id="33" name="Freeform 6">
            <a:extLst>
              <a:ext uri="{FF2B5EF4-FFF2-40B4-BE49-F238E27FC236}">
                <a16:creationId xmlns:a16="http://schemas.microsoft.com/office/drawing/2014/main" id="{9CFE25B5-B23A-4080-AD30-36097033E2E8}"/>
              </a:ext>
            </a:extLst>
          </p:cNvPr>
          <p:cNvSpPr>
            <a:spLocks/>
          </p:cNvSpPr>
          <p:nvPr/>
        </p:nvSpPr>
        <p:spPr bwMode="auto">
          <a:xfrm>
            <a:off x="9998264" y="4251661"/>
            <a:ext cx="476516" cy="646331"/>
          </a:xfrm>
          <a:custGeom>
            <a:avLst/>
            <a:gdLst>
              <a:gd name="T0" fmla="*/ 0 w 471"/>
              <a:gd name="T1" fmla="*/ 2147483647 h 174"/>
              <a:gd name="T2" fmla="*/ 0 w 471"/>
              <a:gd name="T3" fmla="*/ 0 h 174"/>
              <a:gd name="T4" fmla="*/ 2147483647 w 471"/>
              <a:gd name="T5" fmla="*/ 0 h 174"/>
              <a:gd name="T6" fmla="*/ 0 60000 65536"/>
              <a:gd name="T7" fmla="*/ 0 60000 65536"/>
              <a:gd name="T8" fmla="*/ 0 60000 65536"/>
              <a:gd name="T9" fmla="*/ 0 w 471"/>
              <a:gd name="T10" fmla="*/ 0 h 174"/>
              <a:gd name="T11" fmla="*/ 471 w 471"/>
              <a:gd name="T12" fmla="*/ 174 h 1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71" h="174">
                <a:moveTo>
                  <a:pt x="0" y="174"/>
                </a:moveTo>
                <a:lnTo>
                  <a:pt x="0" y="0"/>
                </a:lnTo>
                <a:lnTo>
                  <a:pt x="471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</p:txBody>
      </p:sp>
      <p:sp>
        <p:nvSpPr>
          <p:cNvPr id="34" name="Text Box 4">
            <a:extLst>
              <a:ext uri="{FF2B5EF4-FFF2-40B4-BE49-F238E27FC236}">
                <a16:creationId xmlns:a16="http://schemas.microsoft.com/office/drawing/2014/main" id="{F50E2A95-0327-46B0-8979-BD3135C691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88451" y="3990990"/>
            <a:ext cx="1304001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Taipei"/>
                <a:cs typeface="Arial" pitchFamily="34" charset="0"/>
              </a:rPr>
              <a:t>Israel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Taipei"/>
              <a:cs typeface="Arial" pitchFamily="34" charset="0"/>
            </a:endParaRPr>
          </a:p>
        </p:txBody>
      </p:sp>
      <p:sp>
        <p:nvSpPr>
          <p:cNvPr id="38" name="Freeform 6">
            <a:extLst>
              <a:ext uri="{FF2B5EF4-FFF2-40B4-BE49-F238E27FC236}">
                <a16:creationId xmlns:a16="http://schemas.microsoft.com/office/drawing/2014/main" id="{2EAB3161-1B70-44BD-9C7C-FAD921BB3109}"/>
              </a:ext>
            </a:extLst>
          </p:cNvPr>
          <p:cNvSpPr>
            <a:spLocks/>
          </p:cNvSpPr>
          <p:nvPr/>
        </p:nvSpPr>
        <p:spPr bwMode="auto">
          <a:xfrm>
            <a:off x="11880808" y="4694437"/>
            <a:ext cx="476516" cy="646331"/>
          </a:xfrm>
          <a:custGeom>
            <a:avLst/>
            <a:gdLst>
              <a:gd name="T0" fmla="*/ 0 w 471"/>
              <a:gd name="T1" fmla="*/ 2147483647 h 174"/>
              <a:gd name="T2" fmla="*/ 0 w 471"/>
              <a:gd name="T3" fmla="*/ 0 h 174"/>
              <a:gd name="T4" fmla="*/ 2147483647 w 471"/>
              <a:gd name="T5" fmla="*/ 0 h 174"/>
              <a:gd name="T6" fmla="*/ 0 60000 65536"/>
              <a:gd name="T7" fmla="*/ 0 60000 65536"/>
              <a:gd name="T8" fmla="*/ 0 60000 65536"/>
              <a:gd name="T9" fmla="*/ 0 w 471"/>
              <a:gd name="T10" fmla="*/ 0 h 174"/>
              <a:gd name="T11" fmla="*/ 471 w 471"/>
              <a:gd name="T12" fmla="*/ 174 h 1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71" h="174">
                <a:moveTo>
                  <a:pt x="0" y="174"/>
                </a:moveTo>
                <a:lnTo>
                  <a:pt x="0" y="0"/>
                </a:lnTo>
                <a:lnTo>
                  <a:pt x="471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</p:txBody>
      </p:sp>
      <p:sp>
        <p:nvSpPr>
          <p:cNvPr id="46" name="Text Box 4">
            <a:extLst>
              <a:ext uri="{FF2B5EF4-FFF2-40B4-BE49-F238E27FC236}">
                <a16:creationId xmlns:a16="http://schemas.microsoft.com/office/drawing/2014/main" id="{3508E960-F7FB-4507-AF2F-C3DEC31FA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70995" y="4433766"/>
            <a:ext cx="1304001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Taipei"/>
                <a:cs typeface="Arial" pitchFamily="34" charset="0"/>
              </a:rPr>
              <a:t>India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Taipei"/>
              <a:cs typeface="Arial" pitchFamily="34" charset="0"/>
            </a:endParaRPr>
          </a:p>
        </p:txBody>
      </p:sp>
      <p:sp>
        <p:nvSpPr>
          <p:cNvPr id="47" name="Rectangle 47">
            <a:extLst>
              <a:ext uri="{FF2B5EF4-FFF2-40B4-BE49-F238E27FC236}">
                <a16:creationId xmlns:a16="http://schemas.microsoft.com/office/drawing/2014/main" id="{9A8A2FF7-9288-4AF1-A380-101EF8BE7E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41737" y="2133162"/>
            <a:ext cx="8570018" cy="6991410"/>
          </a:xfrm>
          <a:prstGeom prst="rect">
            <a:avLst/>
          </a:prstGeom>
          <a:gradFill rotWithShape="1">
            <a:gsLst>
              <a:gs pos="0">
                <a:schemeClr val="bg1">
                  <a:alpha val="78000"/>
                </a:schemeClr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pitchFamily="34" charset="0"/>
              </a:rPr>
              <a:t>&gt;20 years connectivity experience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pitchFamily="34" charset="0"/>
              </a:rPr>
              <a:t> </a:t>
            </a:r>
            <a:r>
              <a:rPr kumimoji="0" lang="nb-NO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pitchFamily="34" charset="0"/>
              </a:rPr>
              <a:t>Shipped more than 2Bu RF devices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nb-NO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pitchFamily="34" charset="0"/>
              </a:rPr>
              <a:t> &gt;5000 customers 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pitchFamily="34" charset="0"/>
              </a:rPr>
              <a:t> Focus on Automotive and Industrial 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75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5AB8E41-2F40-A54C-A4E8-CC72E4714067}"/>
              </a:ext>
            </a:extLst>
          </p:cNvPr>
          <p:cNvGrpSpPr/>
          <p:nvPr/>
        </p:nvGrpSpPr>
        <p:grpSpPr>
          <a:xfrm>
            <a:off x="372589" y="1686460"/>
            <a:ext cx="3814642" cy="6947612"/>
            <a:chOff x="186279" y="843227"/>
            <a:chExt cx="1907321" cy="3473806"/>
          </a:xfrm>
        </p:grpSpPr>
        <p:sp>
          <p:nvSpPr>
            <p:cNvPr id="134" name="Rectangular Callout 5">
              <a:extLst>
                <a:ext uri="{FF2B5EF4-FFF2-40B4-BE49-F238E27FC236}">
                  <a16:creationId xmlns:a16="http://schemas.microsoft.com/office/drawing/2014/main" id="{DF8585F1-7FE2-43C6-82B6-A1F78C55B8D9}"/>
                </a:ext>
              </a:extLst>
            </p:cNvPr>
            <p:cNvSpPr/>
            <p:nvPr/>
          </p:nvSpPr>
          <p:spPr>
            <a:xfrm>
              <a:off x="186282" y="843227"/>
              <a:ext cx="1759545" cy="1739041"/>
            </a:xfrm>
            <a:prstGeom prst="wedgeRectCallou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2394" tIns="76196" rIns="152394" bIns="76196" rtlCol="0" anchor="ctr"/>
            <a:lstStyle/>
            <a:p>
              <a:pPr marL="0" marR="0" lvl="0" indent="0" algn="ctr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6" b="0" i="0" u="none" strike="noStrike" kern="120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5" name="Rectangular Callout 6">
              <a:extLst>
                <a:ext uri="{FF2B5EF4-FFF2-40B4-BE49-F238E27FC236}">
                  <a16:creationId xmlns:a16="http://schemas.microsoft.com/office/drawing/2014/main" id="{5EAEE400-72A0-4693-9185-E04999FADBC2}"/>
                </a:ext>
              </a:extLst>
            </p:cNvPr>
            <p:cNvSpPr/>
            <p:nvPr/>
          </p:nvSpPr>
          <p:spPr>
            <a:xfrm>
              <a:off x="186279" y="2578233"/>
              <a:ext cx="1764972" cy="1738800"/>
            </a:xfrm>
            <a:prstGeom prst="wedgeRectCallout">
              <a:avLst>
                <a:gd name="adj1" fmla="val -19605"/>
                <a:gd name="adj2" fmla="val 49823"/>
              </a:avLst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2400" tIns="120000" rIns="0" bIns="76196" rtlCol="0" anchor="t"/>
            <a:lstStyle/>
            <a:p>
              <a:pPr marL="0" marR="0" lvl="0" indent="0" algn="ctr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334" b="1" i="0" u="sng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Low power radio for  unlicensed bands</a:t>
              </a:r>
            </a:p>
            <a:p>
              <a:pPr marL="0" marR="0" lvl="0" indent="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34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342690" marR="0" lvl="0" indent="-34269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Robust radios</a:t>
              </a:r>
            </a:p>
            <a:p>
              <a:pPr marL="342690" marR="0" lvl="0" indent="-34269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Up to 10km range</a:t>
              </a:r>
            </a:p>
            <a:p>
              <a:pPr marL="342690" marR="0" lvl="0" indent="-34269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Up to 100Mbps</a:t>
              </a:r>
            </a:p>
            <a:p>
              <a:pPr marL="342690" marR="0" lvl="0" indent="-34269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Up to 10yrs battery life</a:t>
              </a:r>
            </a:p>
            <a:p>
              <a:pPr marL="342690" marR="0" lvl="0" indent="-34269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33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BEE71909-3721-274A-948A-37D8159B1E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841"/>
            <a:stretch/>
          </p:blipFill>
          <p:spPr>
            <a:xfrm>
              <a:off x="327348" y="986777"/>
              <a:ext cx="566481" cy="222408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8250EF7-C50F-294B-BC5B-6C6D8900DB54}"/>
                </a:ext>
              </a:extLst>
            </p:cNvPr>
            <p:cNvGrpSpPr/>
            <p:nvPr/>
          </p:nvGrpSpPr>
          <p:grpSpPr>
            <a:xfrm>
              <a:off x="270302" y="1635789"/>
              <a:ext cx="562815" cy="398942"/>
              <a:chOff x="273897" y="1507992"/>
              <a:chExt cx="579397" cy="459839"/>
            </a:xfrm>
          </p:grpSpPr>
          <p:pic>
            <p:nvPicPr>
              <p:cNvPr id="70" name="Picture 69">
                <a:extLst>
                  <a:ext uri="{FF2B5EF4-FFF2-40B4-BE49-F238E27FC236}">
                    <a16:creationId xmlns:a16="http://schemas.microsoft.com/office/drawing/2014/main" id="{D5E20857-4B08-9A4E-8C1B-375B6B5360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9513" y="1507992"/>
                <a:ext cx="310707" cy="222134"/>
              </a:xfrm>
              <a:prstGeom prst="rect">
                <a:avLst/>
              </a:prstGeom>
            </p:spPr>
          </p:pic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19812AC-7011-BF4E-97D4-1207784E6E39}"/>
                  </a:ext>
                </a:extLst>
              </p:cNvPr>
              <p:cNvSpPr txBox="1"/>
              <p:nvPr/>
            </p:nvSpPr>
            <p:spPr>
              <a:xfrm>
                <a:off x="273897" y="1722531"/>
                <a:ext cx="579397" cy="2453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1828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166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2.4GHz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590FF7B-1236-884C-832C-CEBC494114CB}"/>
                </a:ext>
              </a:extLst>
            </p:cNvPr>
            <p:cNvGrpSpPr/>
            <p:nvPr/>
          </p:nvGrpSpPr>
          <p:grpSpPr>
            <a:xfrm>
              <a:off x="322112" y="2185793"/>
              <a:ext cx="447399" cy="372762"/>
              <a:chOff x="247750" y="2037756"/>
              <a:chExt cx="447399" cy="432914"/>
            </a:xfrm>
          </p:grpSpPr>
          <p:pic>
            <p:nvPicPr>
              <p:cNvPr id="71" name="Picture 70">
                <a:extLst>
                  <a:ext uri="{FF2B5EF4-FFF2-40B4-BE49-F238E27FC236}">
                    <a16:creationId xmlns:a16="http://schemas.microsoft.com/office/drawing/2014/main" id="{9275BAAD-DD30-C742-AC75-BC3521F999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7053" y="2037756"/>
                <a:ext cx="310707" cy="222134"/>
              </a:xfrm>
              <a:prstGeom prst="rect">
                <a:avLst/>
              </a:prstGeom>
            </p:spPr>
          </p:pic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511F053C-CAAF-1640-BDEC-6853DB5DDE6D}"/>
                  </a:ext>
                </a:extLst>
              </p:cNvPr>
              <p:cNvSpPr txBox="1"/>
              <p:nvPr/>
            </p:nvSpPr>
            <p:spPr>
              <a:xfrm>
                <a:off x="247750" y="2223514"/>
                <a:ext cx="447399" cy="2471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1828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166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rPr>
                  <a:t>5GHz</a:t>
                </a:r>
              </a:p>
            </p:txBody>
          </p:sp>
        </p:grp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8A0C743A-649C-BF41-8E61-3C280DBD7476}"/>
                </a:ext>
              </a:extLst>
            </p:cNvPr>
            <p:cNvCxnSpPr>
              <a:cxnSpLocks/>
            </p:cNvCxnSpPr>
            <p:nvPr/>
          </p:nvCxnSpPr>
          <p:spPr>
            <a:xfrm>
              <a:off x="337247" y="1434758"/>
              <a:ext cx="143342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AE686A53-4426-3D48-82D4-D6A325FF56AB}"/>
                </a:ext>
              </a:extLst>
            </p:cNvPr>
            <p:cNvCxnSpPr>
              <a:cxnSpLocks/>
            </p:cNvCxnSpPr>
            <p:nvPr/>
          </p:nvCxnSpPr>
          <p:spPr>
            <a:xfrm>
              <a:off x="337246" y="2139570"/>
              <a:ext cx="143342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0" name="Picture 3">
              <a:extLst>
                <a:ext uri="{FF2B5EF4-FFF2-40B4-BE49-F238E27FC236}">
                  <a16:creationId xmlns:a16="http://schemas.microsoft.com/office/drawing/2014/main" id="{FCDC7388-9C92-344B-88F1-5F1FC10EE2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9178" y="1823312"/>
              <a:ext cx="156126" cy="173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5232D252-DF59-EB47-A451-ADBFFB5A546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745" y="1812932"/>
              <a:ext cx="278504" cy="197571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5E6BD347-A60A-E249-B40D-39BCDBC2AF7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7250" y="1828502"/>
              <a:ext cx="128440" cy="170897"/>
            </a:xfrm>
            <a:prstGeom prst="rect">
              <a:avLst/>
            </a:prstGeom>
          </p:spPr>
        </p:pic>
        <p:pic>
          <p:nvPicPr>
            <p:cNvPr id="83" name="Picture 2">
              <a:extLst>
                <a:ext uri="{FF2B5EF4-FFF2-40B4-BE49-F238E27FC236}">
                  <a16:creationId xmlns:a16="http://schemas.microsoft.com/office/drawing/2014/main" id="{C12910F2-CF99-8E49-AA52-20116A92F0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7310" y="1552794"/>
              <a:ext cx="576630" cy="138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F5906617-7180-2C46-8AAE-883BB6052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745" y="2274673"/>
              <a:ext cx="278504" cy="197571"/>
            </a:xfrm>
            <a:prstGeom prst="rect">
              <a:avLst/>
            </a:prstGeom>
          </p:spPr>
        </p:pic>
        <p:pic>
          <p:nvPicPr>
            <p:cNvPr id="86" name="Picture 13" descr="http://dz.prosyst.com/pdoc/mBS_SH_SDK_7.4.0/modules/wmbus/overview/wm-bus_logo.png">
              <a:extLst>
                <a:ext uri="{FF2B5EF4-FFF2-40B4-BE49-F238E27FC236}">
                  <a16:creationId xmlns:a16="http://schemas.microsoft.com/office/drawing/2014/main" id="{C35BB61C-900F-CB46-AB90-E0AF8F8F8A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6891" y="942189"/>
              <a:ext cx="381103" cy="1364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B335C9C1-703B-2940-8121-5319BD848A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42" t="18553" r="4230" b="17060"/>
            <a:stretch/>
          </p:blipFill>
          <p:spPr>
            <a:xfrm>
              <a:off x="1567478" y="879436"/>
              <a:ext cx="277165" cy="194133"/>
            </a:xfrm>
            <a:prstGeom prst="rect">
              <a:avLst/>
            </a:prstGeom>
          </p:spPr>
        </p:pic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BAD11F52-333E-0D4F-909D-C93DF3497C66}"/>
                </a:ext>
              </a:extLst>
            </p:cNvPr>
            <p:cNvSpPr txBox="1"/>
            <p:nvPr/>
          </p:nvSpPr>
          <p:spPr>
            <a:xfrm>
              <a:off x="1514095" y="1141251"/>
              <a:ext cx="579505" cy="225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828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66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TI-15.4 </a:t>
              </a:r>
            </a:p>
            <a:p>
              <a:pPr marL="0" marR="0" lvl="0" indent="0" algn="l" defTabSz="1828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66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Stack</a:t>
              </a:r>
            </a:p>
          </p:txBody>
        </p:sp>
        <p:pic>
          <p:nvPicPr>
            <p:cNvPr id="89" name="Picture 2">
              <a:extLst>
                <a:ext uri="{FF2B5EF4-FFF2-40B4-BE49-F238E27FC236}">
                  <a16:creationId xmlns:a16="http://schemas.microsoft.com/office/drawing/2014/main" id="{E9487239-69D6-3C44-B05E-30F2ED76C4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080" y="1203872"/>
              <a:ext cx="435764" cy="151382"/>
            </a:xfrm>
            <a:prstGeom prst="rect">
              <a:avLst/>
            </a:prstGeom>
          </p:spPr>
        </p:pic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621F336-4F2E-3F43-B51C-796869C42B50}"/>
                </a:ext>
              </a:extLst>
            </p:cNvPr>
            <p:cNvSpPr txBox="1"/>
            <p:nvPr/>
          </p:nvSpPr>
          <p:spPr>
            <a:xfrm>
              <a:off x="1511886" y="1497754"/>
              <a:ext cx="579505" cy="225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828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66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TI-15.4 </a:t>
              </a:r>
            </a:p>
            <a:p>
              <a:pPr marL="0" marR="0" lvl="0" indent="0" algn="l" defTabSz="1828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66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Stack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66C4D45-3923-FA40-A48F-E518EA52CFD7}"/>
              </a:ext>
            </a:extLst>
          </p:cNvPr>
          <p:cNvGrpSpPr/>
          <p:nvPr/>
        </p:nvGrpSpPr>
        <p:grpSpPr>
          <a:xfrm>
            <a:off x="7376159" y="1685382"/>
            <a:ext cx="3523462" cy="6948684"/>
            <a:chOff x="3688064" y="842691"/>
            <a:chExt cx="1761731" cy="3474342"/>
          </a:xfrm>
        </p:grpSpPr>
        <p:sp>
          <p:nvSpPr>
            <p:cNvPr id="133" name="Rectangular Callout 12">
              <a:extLst>
                <a:ext uri="{FF2B5EF4-FFF2-40B4-BE49-F238E27FC236}">
                  <a16:creationId xmlns:a16="http://schemas.microsoft.com/office/drawing/2014/main" id="{084C8B05-C399-49F8-8944-78470C6AD7A4}"/>
                </a:ext>
              </a:extLst>
            </p:cNvPr>
            <p:cNvSpPr/>
            <p:nvPr/>
          </p:nvSpPr>
          <p:spPr>
            <a:xfrm>
              <a:off x="3688064" y="2578233"/>
              <a:ext cx="1761731" cy="1738800"/>
            </a:xfrm>
            <a:prstGeom prst="wedgeRectCallout">
              <a:avLst>
                <a:gd name="adj1" fmla="val -24949"/>
                <a:gd name="adj2" fmla="val 49823"/>
              </a:avLst>
            </a:prstGeom>
            <a:solidFill>
              <a:schemeClr val="accent3">
                <a:lumMod val="75000"/>
              </a:schemeClr>
            </a:solidFill>
            <a:ln w="31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2400" tIns="120000" rIns="0" bIns="76196" rtlCol="0" anchor="t"/>
            <a:lstStyle/>
            <a:p>
              <a:pPr marL="0" marR="0" lvl="0" indent="0" algn="ctr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334" b="1" i="0" u="sng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Software Scalability</a:t>
              </a:r>
            </a:p>
            <a:p>
              <a:pPr marL="0" marR="0" lvl="0" indent="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3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475970" marR="0" lvl="0" indent="-47597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33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475970" marR="0" lvl="0" indent="-47597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Quick time to market</a:t>
              </a:r>
            </a:p>
            <a:p>
              <a:pPr marL="475970" marR="0" lvl="0" indent="-47597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Highest flexibility</a:t>
              </a:r>
            </a:p>
            <a:p>
              <a:pPr marL="475970" marR="0" lvl="0" indent="-47597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SW reuse </a:t>
              </a:r>
            </a:p>
            <a:p>
              <a:pPr marL="475970" marR="0" lvl="0" indent="-47597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Easy switching within </a:t>
              </a:r>
              <a:r>
                <a:rPr kumimoji="0" lang="en-US" sz="2334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SimpleLink</a:t>
              </a: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family</a:t>
              </a:r>
            </a:p>
          </p:txBody>
        </p:sp>
        <p:sp>
          <p:nvSpPr>
            <p:cNvPr id="185" name="Freeform 10">
              <a:extLst>
                <a:ext uri="{FF2B5EF4-FFF2-40B4-BE49-F238E27FC236}">
                  <a16:creationId xmlns:a16="http://schemas.microsoft.com/office/drawing/2014/main" id="{A1F87767-80D8-4CC0-884B-7FFA2EE1B1F0}"/>
                </a:ext>
              </a:extLst>
            </p:cNvPr>
            <p:cNvSpPr/>
            <p:nvPr/>
          </p:nvSpPr>
          <p:spPr>
            <a:xfrm rot="5400000">
              <a:off x="3701063" y="832366"/>
              <a:ext cx="1736550" cy="1757200"/>
            </a:xfrm>
            <a:custGeom>
              <a:avLst/>
              <a:gdLst>
                <a:gd name="connsiteX0" fmla="*/ 0 w 1693889"/>
                <a:gd name="connsiteY0" fmla="*/ 674558 h 674558"/>
                <a:gd name="connsiteX1" fmla="*/ 0 w 1693889"/>
                <a:gd name="connsiteY1" fmla="*/ 0 h 674558"/>
                <a:gd name="connsiteX2" fmla="*/ 1693889 w 1693889"/>
                <a:gd name="connsiteY2" fmla="*/ 0 h 674558"/>
                <a:gd name="connsiteX3" fmla="*/ 1693889 w 1693889"/>
                <a:gd name="connsiteY3" fmla="*/ 0 h 674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3889" h="674558">
                  <a:moveTo>
                    <a:pt x="0" y="674558"/>
                  </a:moveTo>
                  <a:lnTo>
                    <a:pt x="0" y="0"/>
                  </a:lnTo>
                  <a:lnTo>
                    <a:pt x="1693889" y="0"/>
                  </a:lnTo>
                  <a:lnTo>
                    <a:pt x="1693889" y="0"/>
                  </a:lnTo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2394" tIns="76196" rIns="152394" bIns="76196" rtlCol="0" anchor="ctr"/>
            <a:lstStyle/>
            <a:p>
              <a:pPr marL="0" marR="0" lvl="0" indent="0" algn="ctr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6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83FE2E6-7A90-3F44-9BB0-32A2D0954AC0}"/>
                </a:ext>
              </a:extLst>
            </p:cNvPr>
            <p:cNvGrpSpPr/>
            <p:nvPr/>
          </p:nvGrpSpPr>
          <p:grpSpPr>
            <a:xfrm>
              <a:off x="4167541" y="1257720"/>
              <a:ext cx="827893" cy="796489"/>
              <a:chOff x="4167541" y="1257720"/>
              <a:chExt cx="827893" cy="796489"/>
            </a:xfrm>
          </p:grpSpPr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DECED9D4-AB3A-B04E-9B12-607F5406EEF3}"/>
                  </a:ext>
                </a:extLst>
              </p:cNvPr>
              <p:cNvSpPr/>
              <p:nvPr/>
            </p:nvSpPr>
            <p:spPr>
              <a:xfrm>
                <a:off x="4167541" y="1257720"/>
                <a:ext cx="827893" cy="796489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  <a:effectLst>
                <a:outerShdw blurRad="190500" sx="102000" sy="102000" algn="ctr" rotWithShape="0">
                  <a:prstClr val="black">
                    <a:alpha val="4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243681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34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pic>
            <p:nvPicPr>
              <p:cNvPr id="97" name="Picture 4" descr="G:\Texas Instruments\Business Units\Embedded Processing\Embedded Campaigns\MCPI\Media\SimpleLink Platform Graphics\SimpleLink_Type--No Background.png">
                <a:extLst>
                  <a:ext uri="{FF2B5EF4-FFF2-40B4-BE49-F238E27FC236}">
                    <a16:creationId xmlns:a16="http://schemas.microsoft.com/office/drawing/2014/main" id="{ED8D1467-205D-8340-BF10-A8C7EBF0FEB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09100" y="1437107"/>
                <a:ext cx="720464" cy="2759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898E0E36-E465-A049-95F2-B9A579B0E3A5}"/>
                  </a:ext>
                </a:extLst>
              </p:cNvPr>
              <p:cNvCxnSpPr/>
              <p:nvPr/>
            </p:nvCxnSpPr>
            <p:spPr>
              <a:xfrm>
                <a:off x="4305148" y="1762419"/>
                <a:ext cx="263545" cy="285517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99" name="Picture 7" descr="G:\Texas Instruments\Business Units\Embedded Processing\Embedded Campaigns\MCPI\Media\SimpleLink Platform Graphics\SimpleLink_Connections_RED.png">
                <a:extLst>
                  <a:ext uri="{FF2B5EF4-FFF2-40B4-BE49-F238E27FC236}">
                    <a16:creationId xmlns:a16="http://schemas.microsoft.com/office/drawing/2014/main" id="{3C56C111-B9FF-8F45-88AE-ACF589BA227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099639">
                <a:off x="4211701" y="1591470"/>
                <a:ext cx="293160" cy="3418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391BEF8D-96DA-7445-8336-E7690D1A51BC}"/>
                  </a:ext>
                </a:extLst>
              </p:cNvPr>
              <p:cNvSpPr/>
              <p:nvPr/>
            </p:nvSpPr>
            <p:spPr>
              <a:xfrm>
                <a:off x="4501282" y="1552275"/>
                <a:ext cx="416661" cy="15236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828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pic>
            <p:nvPicPr>
              <p:cNvPr id="94" name="Picture 3" descr="C:\Users\chip.wilson\Desktop\SimpleLink Platform Icons.png">
                <a:extLst>
                  <a:ext uri="{FF2B5EF4-FFF2-40B4-BE49-F238E27FC236}">
                    <a16:creationId xmlns:a16="http://schemas.microsoft.com/office/drawing/2014/main" id="{21D005AC-01C6-2142-BE3C-2A6DB00C44D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0154" r="1"/>
              <a:stretch/>
            </p:blipFill>
            <p:spPr bwMode="auto">
              <a:xfrm>
                <a:off x="4560379" y="1560395"/>
                <a:ext cx="348245" cy="3481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2D44065-4041-FA44-8F5F-B2DD10B71815}"/>
              </a:ext>
            </a:extLst>
          </p:cNvPr>
          <p:cNvGrpSpPr/>
          <p:nvPr/>
        </p:nvGrpSpPr>
        <p:grpSpPr>
          <a:xfrm>
            <a:off x="3886183" y="1685611"/>
            <a:ext cx="3514402" cy="6948462"/>
            <a:chOff x="1943076" y="842802"/>
            <a:chExt cx="1757201" cy="3474231"/>
          </a:xfrm>
        </p:grpSpPr>
        <p:sp>
          <p:nvSpPr>
            <p:cNvPr id="104" name="Freeform 10">
              <a:extLst>
                <a:ext uri="{FF2B5EF4-FFF2-40B4-BE49-F238E27FC236}">
                  <a16:creationId xmlns:a16="http://schemas.microsoft.com/office/drawing/2014/main" id="{C4719055-8816-4870-83FA-4C9A7140D721}"/>
                </a:ext>
              </a:extLst>
            </p:cNvPr>
            <p:cNvSpPr/>
            <p:nvPr/>
          </p:nvSpPr>
          <p:spPr>
            <a:xfrm rot="5400000">
              <a:off x="1952154" y="833724"/>
              <a:ext cx="1739043" cy="1757200"/>
            </a:xfrm>
            <a:custGeom>
              <a:avLst/>
              <a:gdLst>
                <a:gd name="connsiteX0" fmla="*/ 0 w 1693889"/>
                <a:gd name="connsiteY0" fmla="*/ 674558 h 674558"/>
                <a:gd name="connsiteX1" fmla="*/ 0 w 1693889"/>
                <a:gd name="connsiteY1" fmla="*/ 0 h 674558"/>
                <a:gd name="connsiteX2" fmla="*/ 1693889 w 1693889"/>
                <a:gd name="connsiteY2" fmla="*/ 0 h 674558"/>
                <a:gd name="connsiteX3" fmla="*/ 1693889 w 1693889"/>
                <a:gd name="connsiteY3" fmla="*/ 0 h 674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3889" h="674558">
                  <a:moveTo>
                    <a:pt x="0" y="674558"/>
                  </a:moveTo>
                  <a:lnTo>
                    <a:pt x="0" y="0"/>
                  </a:lnTo>
                  <a:lnTo>
                    <a:pt x="1693889" y="0"/>
                  </a:lnTo>
                  <a:lnTo>
                    <a:pt x="1693889" y="0"/>
                  </a:lnTo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2394" tIns="76196" rIns="152394" bIns="76196" rtlCol="0" anchor="ctr"/>
            <a:lstStyle/>
            <a:p>
              <a:pPr marL="0" marR="0" lvl="0" indent="0" algn="ctr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6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19" name="Graphic 18" descr="Lightbulb and gear">
              <a:extLst>
                <a:ext uri="{FF2B5EF4-FFF2-40B4-BE49-F238E27FC236}">
                  <a16:creationId xmlns:a16="http://schemas.microsoft.com/office/drawing/2014/main" id="{03264FC8-E940-FF4C-8CA3-0B9123C410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2344547" y="1163358"/>
              <a:ext cx="914400" cy="914400"/>
            </a:xfrm>
            <a:prstGeom prst="rect">
              <a:avLst/>
            </a:prstGeom>
          </p:spPr>
        </p:pic>
        <p:sp>
          <p:nvSpPr>
            <p:cNvPr id="103" name="Rectangular Callout 71">
              <a:extLst>
                <a:ext uri="{FF2B5EF4-FFF2-40B4-BE49-F238E27FC236}">
                  <a16:creationId xmlns:a16="http://schemas.microsoft.com/office/drawing/2014/main" id="{75EB650C-C8C2-4D82-8F1F-B85FD8C6F720}"/>
                </a:ext>
              </a:extLst>
            </p:cNvPr>
            <p:cNvSpPr/>
            <p:nvPr/>
          </p:nvSpPr>
          <p:spPr>
            <a:xfrm>
              <a:off x="1946235" y="2578233"/>
              <a:ext cx="1754042" cy="1738800"/>
            </a:xfrm>
            <a:prstGeom prst="wedgeRectCallout">
              <a:avLst>
                <a:gd name="adj1" fmla="val -15597"/>
                <a:gd name="adj2" fmla="val 49149"/>
              </a:avLst>
            </a:prstGeom>
            <a:solidFill>
              <a:schemeClr val="accent2"/>
            </a:solidFill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40000" tIns="120000" rIns="240000" bIns="76196" rtlCol="0" anchor="t"/>
            <a:lstStyle/>
            <a:p>
              <a:pPr marL="0" marR="0" lvl="0" indent="0" algn="ctr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334" b="1" i="0" u="sng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Driving innovation</a:t>
              </a:r>
            </a:p>
            <a:p>
              <a:pPr marL="0" marR="0" lvl="0" indent="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34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34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342690" marR="0" lvl="0" indent="-34269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BLE 5.x</a:t>
              </a:r>
            </a:p>
            <a:p>
              <a:pPr marL="342690" marR="0" lvl="0" indent="-34269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WiFi</a:t>
              </a: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IoT</a:t>
              </a:r>
            </a:p>
            <a:p>
              <a:pPr marL="342690" marR="0" lvl="0" indent="-34269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Localization</a:t>
              </a:r>
            </a:p>
            <a:p>
              <a:pPr marL="342690" marR="0" lvl="0" indent="-34269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Crystal free (BAW)</a:t>
              </a:r>
            </a:p>
            <a:p>
              <a:pPr marL="342690" marR="0" lvl="0" indent="-34269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Cable replacement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52A389E-D2B0-7349-8722-300B4A51174F}"/>
              </a:ext>
            </a:extLst>
          </p:cNvPr>
          <p:cNvGrpSpPr/>
          <p:nvPr/>
        </p:nvGrpSpPr>
        <p:grpSpPr>
          <a:xfrm>
            <a:off x="10885029" y="1685802"/>
            <a:ext cx="3527030" cy="6948268"/>
            <a:chOff x="5442514" y="842899"/>
            <a:chExt cx="1763515" cy="3474134"/>
          </a:xfrm>
        </p:grpSpPr>
        <p:sp>
          <p:nvSpPr>
            <p:cNvPr id="102" name="Rectangular Callout 15">
              <a:extLst>
                <a:ext uri="{FF2B5EF4-FFF2-40B4-BE49-F238E27FC236}">
                  <a16:creationId xmlns:a16="http://schemas.microsoft.com/office/drawing/2014/main" id="{558739B8-3596-49F3-A841-5662865630F4}"/>
                </a:ext>
              </a:extLst>
            </p:cNvPr>
            <p:cNvSpPr/>
            <p:nvPr/>
          </p:nvSpPr>
          <p:spPr>
            <a:xfrm>
              <a:off x="5442514" y="2578233"/>
              <a:ext cx="1763515" cy="1738800"/>
            </a:xfrm>
            <a:prstGeom prst="wedgeRectCallout">
              <a:avLst>
                <a:gd name="adj1" fmla="val -24949"/>
                <a:gd name="adj2" fmla="val 49823"/>
              </a:avLst>
            </a:prstGeom>
            <a:solidFill>
              <a:schemeClr val="accent4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40000" tIns="120000" rIns="240000" bIns="76196" rtlCol="0" anchor="t"/>
            <a:lstStyle/>
            <a:p>
              <a:pPr marL="0" marR="0" lvl="0" indent="0" algn="ctr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334" b="1" i="0" u="sng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Hardware Scalability</a:t>
              </a:r>
            </a:p>
            <a:p>
              <a:pPr marL="0" marR="0" lvl="0" indent="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3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342690" marR="0" lvl="0" indent="-34269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33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342690" marR="0" lvl="0" indent="-34269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From transceivers to wireless MCU and modules</a:t>
              </a:r>
            </a:p>
            <a:p>
              <a:pPr marL="342690" marR="0" lvl="0" indent="-34269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Scalability on RF, computation and memory</a:t>
              </a:r>
            </a:p>
          </p:txBody>
        </p:sp>
        <p:sp>
          <p:nvSpPr>
            <p:cNvPr id="186" name="Freeform 10">
              <a:extLst>
                <a:ext uri="{FF2B5EF4-FFF2-40B4-BE49-F238E27FC236}">
                  <a16:creationId xmlns:a16="http://schemas.microsoft.com/office/drawing/2014/main" id="{611C2A2E-0C38-4ADC-A061-B5FE31A5C03C}"/>
                </a:ext>
              </a:extLst>
            </p:cNvPr>
            <p:cNvSpPr/>
            <p:nvPr/>
          </p:nvSpPr>
          <p:spPr>
            <a:xfrm rot="5400000">
              <a:off x="5454577" y="836260"/>
              <a:ext cx="1736550" cy="1749827"/>
            </a:xfrm>
            <a:custGeom>
              <a:avLst/>
              <a:gdLst>
                <a:gd name="connsiteX0" fmla="*/ 0 w 1693889"/>
                <a:gd name="connsiteY0" fmla="*/ 674558 h 674558"/>
                <a:gd name="connsiteX1" fmla="*/ 0 w 1693889"/>
                <a:gd name="connsiteY1" fmla="*/ 0 h 674558"/>
                <a:gd name="connsiteX2" fmla="*/ 1693889 w 1693889"/>
                <a:gd name="connsiteY2" fmla="*/ 0 h 674558"/>
                <a:gd name="connsiteX3" fmla="*/ 1693889 w 1693889"/>
                <a:gd name="connsiteY3" fmla="*/ 0 h 674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3889" h="674558">
                  <a:moveTo>
                    <a:pt x="0" y="674558"/>
                  </a:moveTo>
                  <a:lnTo>
                    <a:pt x="0" y="0"/>
                  </a:lnTo>
                  <a:lnTo>
                    <a:pt x="1693889" y="0"/>
                  </a:lnTo>
                  <a:lnTo>
                    <a:pt x="1693889" y="0"/>
                  </a:lnTo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2394" tIns="76196" rIns="152394" bIns="76196" rtlCol="0" anchor="ctr"/>
            <a:lstStyle/>
            <a:p>
              <a:pPr marL="0" marR="0" lvl="0" indent="0" algn="ctr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6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F5357217-8B2C-EF4D-9E33-B6E5A947D65F}"/>
                </a:ext>
              </a:extLst>
            </p:cNvPr>
            <p:cNvGrpSpPr/>
            <p:nvPr/>
          </p:nvGrpSpPr>
          <p:grpSpPr>
            <a:xfrm>
              <a:off x="5941479" y="1239197"/>
              <a:ext cx="764236" cy="765749"/>
              <a:chOff x="2424113" y="1192213"/>
              <a:chExt cx="801688" cy="803275"/>
            </a:xfrm>
          </p:grpSpPr>
          <p:sp>
            <p:nvSpPr>
              <p:cNvPr id="106" name="Freeform 42">
                <a:extLst>
                  <a:ext uri="{FF2B5EF4-FFF2-40B4-BE49-F238E27FC236}">
                    <a16:creationId xmlns:a16="http://schemas.microsoft.com/office/drawing/2014/main" id="{C6685448-7553-3B48-B602-BE16BEBDE7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1900" y="1270000"/>
                <a:ext cx="646113" cy="647700"/>
              </a:xfrm>
              <a:custGeom>
                <a:avLst/>
                <a:gdLst>
                  <a:gd name="T0" fmla="*/ 695 w 750"/>
                  <a:gd name="T1" fmla="*/ 750 h 750"/>
                  <a:gd name="T2" fmla="*/ 55 w 750"/>
                  <a:gd name="T3" fmla="*/ 750 h 750"/>
                  <a:gd name="T4" fmla="*/ 0 w 750"/>
                  <a:gd name="T5" fmla="*/ 695 h 750"/>
                  <a:gd name="T6" fmla="*/ 0 w 750"/>
                  <a:gd name="T7" fmla="*/ 55 h 750"/>
                  <a:gd name="T8" fmla="*/ 55 w 750"/>
                  <a:gd name="T9" fmla="*/ 0 h 750"/>
                  <a:gd name="T10" fmla="*/ 695 w 750"/>
                  <a:gd name="T11" fmla="*/ 0 h 750"/>
                  <a:gd name="T12" fmla="*/ 750 w 750"/>
                  <a:gd name="T13" fmla="*/ 55 h 750"/>
                  <a:gd name="T14" fmla="*/ 750 w 750"/>
                  <a:gd name="T15" fmla="*/ 695 h 750"/>
                  <a:gd name="T16" fmla="*/ 695 w 750"/>
                  <a:gd name="T17" fmla="*/ 75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0" h="750">
                    <a:moveTo>
                      <a:pt x="695" y="750"/>
                    </a:moveTo>
                    <a:cubicBezTo>
                      <a:pt x="55" y="750"/>
                      <a:pt x="55" y="750"/>
                      <a:pt x="55" y="750"/>
                    </a:cubicBezTo>
                    <a:cubicBezTo>
                      <a:pt x="25" y="750"/>
                      <a:pt x="0" y="725"/>
                      <a:pt x="0" y="69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25"/>
                      <a:pt x="25" y="0"/>
                      <a:pt x="55" y="0"/>
                    </a:cubicBezTo>
                    <a:cubicBezTo>
                      <a:pt x="695" y="0"/>
                      <a:pt x="695" y="0"/>
                      <a:pt x="695" y="0"/>
                    </a:cubicBezTo>
                    <a:cubicBezTo>
                      <a:pt x="725" y="0"/>
                      <a:pt x="750" y="25"/>
                      <a:pt x="750" y="55"/>
                    </a:cubicBezTo>
                    <a:cubicBezTo>
                      <a:pt x="750" y="695"/>
                      <a:pt x="750" y="695"/>
                      <a:pt x="750" y="695"/>
                    </a:cubicBezTo>
                    <a:cubicBezTo>
                      <a:pt x="750" y="725"/>
                      <a:pt x="725" y="750"/>
                      <a:pt x="695" y="750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7" name="Line 43">
                <a:extLst>
                  <a:ext uri="{FF2B5EF4-FFF2-40B4-BE49-F238E27FC236}">
                    <a16:creationId xmlns:a16="http://schemas.microsoft.com/office/drawing/2014/main" id="{0D54A158-9717-C643-8AC1-23C40B6609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148013" y="1374775"/>
                <a:ext cx="77788" cy="0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8" name="Line 44">
                <a:extLst>
                  <a:ext uri="{FF2B5EF4-FFF2-40B4-BE49-F238E27FC236}">
                    <a16:creationId xmlns:a16="http://schemas.microsoft.com/office/drawing/2014/main" id="{2C35FFA4-9CFB-B044-BEDD-7F2B222EF4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148013" y="1374775"/>
                <a:ext cx="77788" cy="0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9" name="Line 45">
                <a:extLst>
                  <a:ext uri="{FF2B5EF4-FFF2-40B4-BE49-F238E27FC236}">
                    <a16:creationId xmlns:a16="http://schemas.microsoft.com/office/drawing/2014/main" id="{EDBED3BA-C616-3F4B-B7B7-51C84A13C5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148013" y="1520825"/>
                <a:ext cx="77788" cy="0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0" name="Line 46">
                <a:extLst>
                  <a:ext uri="{FF2B5EF4-FFF2-40B4-BE49-F238E27FC236}">
                    <a16:creationId xmlns:a16="http://schemas.microsoft.com/office/drawing/2014/main" id="{7F41EF33-DE13-1D42-84AA-3B12D9E819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148013" y="1520825"/>
                <a:ext cx="77788" cy="0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1" name="Line 47">
                <a:extLst>
                  <a:ext uri="{FF2B5EF4-FFF2-40B4-BE49-F238E27FC236}">
                    <a16:creationId xmlns:a16="http://schemas.microsoft.com/office/drawing/2014/main" id="{A0DAF889-F6FC-DA45-B263-B2DA19DC7C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148013" y="1666875"/>
                <a:ext cx="77788" cy="0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2" name="Line 48">
                <a:extLst>
                  <a:ext uri="{FF2B5EF4-FFF2-40B4-BE49-F238E27FC236}">
                    <a16:creationId xmlns:a16="http://schemas.microsoft.com/office/drawing/2014/main" id="{0CD042D2-D954-014A-BF4F-B9DC94582F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148013" y="1666875"/>
                <a:ext cx="77788" cy="0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3" name="Line 49">
                <a:extLst>
                  <a:ext uri="{FF2B5EF4-FFF2-40B4-BE49-F238E27FC236}">
                    <a16:creationId xmlns:a16="http://schemas.microsoft.com/office/drawing/2014/main" id="{758BEA4A-A2FC-0045-A04E-3E5C463B99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148013" y="1812925"/>
                <a:ext cx="77788" cy="0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4" name="Line 50">
                <a:extLst>
                  <a:ext uri="{FF2B5EF4-FFF2-40B4-BE49-F238E27FC236}">
                    <a16:creationId xmlns:a16="http://schemas.microsoft.com/office/drawing/2014/main" id="{A7C8531A-E49D-4C4B-92E6-EDAFFA11ED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148013" y="1812925"/>
                <a:ext cx="77788" cy="0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5" name="Line 51">
                <a:extLst>
                  <a:ext uri="{FF2B5EF4-FFF2-40B4-BE49-F238E27FC236}">
                    <a16:creationId xmlns:a16="http://schemas.microsoft.com/office/drawing/2014/main" id="{BDEDA6B0-C677-8E48-8ACA-7519E125D2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24113" y="1374775"/>
                <a:ext cx="77788" cy="0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6" name="Line 52">
                <a:extLst>
                  <a:ext uri="{FF2B5EF4-FFF2-40B4-BE49-F238E27FC236}">
                    <a16:creationId xmlns:a16="http://schemas.microsoft.com/office/drawing/2014/main" id="{2749B562-4777-754D-9584-9CE47FBCD7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24113" y="1374775"/>
                <a:ext cx="77788" cy="0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7" name="Line 53">
                <a:extLst>
                  <a:ext uri="{FF2B5EF4-FFF2-40B4-BE49-F238E27FC236}">
                    <a16:creationId xmlns:a16="http://schemas.microsoft.com/office/drawing/2014/main" id="{42A34E10-45BD-6F41-B083-1022E475AA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24113" y="1520825"/>
                <a:ext cx="77788" cy="0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8" name="Line 54">
                <a:extLst>
                  <a:ext uri="{FF2B5EF4-FFF2-40B4-BE49-F238E27FC236}">
                    <a16:creationId xmlns:a16="http://schemas.microsoft.com/office/drawing/2014/main" id="{BD94102B-0148-7A49-996F-4052796B27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24113" y="1520825"/>
                <a:ext cx="77788" cy="0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9" name="Line 55">
                <a:extLst>
                  <a:ext uri="{FF2B5EF4-FFF2-40B4-BE49-F238E27FC236}">
                    <a16:creationId xmlns:a16="http://schemas.microsoft.com/office/drawing/2014/main" id="{16F6946E-56C4-5640-872E-8FA94E8D01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24113" y="1666875"/>
                <a:ext cx="77788" cy="0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0" name="Line 56">
                <a:extLst>
                  <a:ext uri="{FF2B5EF4-FFF2-40B4-BE49-F238E27FC236}">
                    <a16:creationId xmlns:a16="http://schemas.microsoft.com/office/drawing/2014/main" id="{AEFB45C5-A725-9E49-A551-25C4B64625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24113" y="1666875"/>
                <a:ext cx="77788" cy="0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1" name="Line 57">
                <a:extLst>
                  <a:ext uri="{FF2B5EF4-FFF2-40B4-BE49-F238E27FC236}">
                    <a16:creationId xmlns:a16="http://schemas.microsoft.com/office/drawing/2014/main" id="{5AC4364C-CB23-1E42-9839-62E4DFB8C8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24113" y="1812925"/>
                <a:ext cx="77788" cy="0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2" name="Line 58">
                <a:extLst>
                  <a:ext uri="{FF2B5EF4-FFF2-40B4-BE49-F238E27FC236}">
                    <a16:creationId xmlns:a16="http://schemas.microsoft.com/office/drawing/2014/main" id="{8F1C308B-451A-F549-9A98-4942E7278A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24113" y="1812925"/>
                <a:ext cx="77788" cy="0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3" name="Line 59">
                <a:extLst>
                  <a:ext uri="{FF2B5EF4-FFF2-40B4-BE49-F238E27FC236}">
                    <a16:creationId xmlns:a16="http://schemas.microsoft.com/office/drawing/2014/main" id="{1C5B13C4-84D9-C44C-9C38-157C947244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43238" y="1192213"/>
                <a:ext cx="0" cy="77788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4" name="Line 60">
                <a:extLst>
                  <a:ext uri="{FF2B5EF4-FFF2-40B4-BE49-F238E27FC236}">
                    <a16:creationId xmlns:a16="http://schemas.microsoft.com/office/drawing/2014/main" id="{30B2D6C5-9F80-084B-8A8F-D511E993DC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43238" y="1192213"/>
                <a:ext cx="0" cy="77788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5" name="Line 61">
                <a:extLst>
                  <a:ext uri="{FF2B5EF4-FFF2-40B4-BE49-F238E27FC236}">
                    <a16:creationId xmlns:a16="http://schemas.microsoft.com/office/drawing/2014/main" id="{D6498EAC-EDA4-7A4D-8BAF-96154C7377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97188" y="1192213"/>
                <a:ext cx="0" cy="77788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6" name="Line 62">
                <a:extLst>
                  <a:ext uri="{FF2B5EF4-FFF2-40B4-BE49-F238E27FC236}">
                    <a16:creationId xmlns:a16="http://schemas.microsoft.com/office/drawing/2014/main" id="{0464D956-A2EE-9347-BF1B-2EF3E8C239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97188" y="1192213"/>
                <a:ext cx="0" cy="77788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7" name="Line 63">
                <a:extLst>
                  <a:ext uri="{FF2B5EF4-FFF2-40B4-BE49-F238E27FC236}">
                    <a16:creationId xmlns:a16="http://schemas.microsoft.com/office/drawing/2014/main" id="{450730A4-DF32-7C40-B941-D81F684602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52725" y="1192213"/>
                <a:ext cx="0" cy="77788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8" name="Line 64">
                <a:extLst>
                  <a:ext uri="{FF2B5EF4-FFF2-40B4-BE49-F238E27FC236}">
                    <a16:creationId xmlns:a16="http://schemas.microsoft.com/office/drawing/2014/main" id="{B784C128-D906-AD4F-9CFB-5EA7949DAF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52725" y="1192213"/>
                <a:ext cx="0" cy="77788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9" name="Line 65">
                <a:extLst>
                  <a:ext uri="{FF2B5EF4-FFF2-40B4-BE49-F238E27FC236}">
                    <a16:creationId xmlns:a16="http://schemas.microsoft.com/office/drawing/2014/main" id="{EAA4185D-D264-D04A-B8B3-46C3FAEC15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06675" y="1192213"/>
                <a:ext cx="0" cy="77788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80" name="Line 66">
                <a:extLst>
                  <a:ext uri="{FF2B5EF4-FFF2-40B4-BE49-F238E27FC236}">
                    <a16:creationId xmlns:a16="http://schemas.microsoft.com/office/drawing/2014/main" id="{AABF0F09-E62B-944B-942E-3E23BA492D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06675" y="1192213"/>
                <a:ext cx="0" cy="77788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81" name="Line 67">
                <a:extLst>
                  <a:ext uri="{FF2B5EF4-FFF2-40B4-BE49-F238E27FC236}">
                    <a16:creationId xmlns:a16="http://schemas.microsoft.com/office/drawing/2014/main" id="{8B0D02C6-FD7A-D142-9454-2D43149205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43238" y="1917700"/>
                <a:ext cx="0" cy="77788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82" name="Line 68">
                <a:extLst>
                  <a:ext uri="{FF2B5EF4-FFF2-40B4-BE49-F238E27FC236}">
                    <a16:creationId xmlns:a16="http://schemas.microsoft.com/office/drawing/2014/main" id="{7260C560-E3C0-0D43-A28C-6C92B1CC89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43238" y="1917700"/>
                <a:ext cx="0" cy="77788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83" name="Line 69">
                <a:extLst>
                  <a:ext uri="{FF2B5EF4-FFF2-40B4-BE49-F238E27FC236}">
                    <a16:creationId xmlns:a16="http://schemas.microsoft.com/office/drawing/2014/main" id="{91A66922-6338-AA40-9F76-FC4908CE0A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97188" y="1917700"/>
                <a:ext cx="0" cy="77788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84" name="Line 70">
                <a:extLst>
                  <a:ext uri="{FF2B5EF4-FFF2-40B4-BE49-F238E27FC236}">
                    <a16:creationId xmlns:a16="http://schemas.microsoft.com/office/drawing/2014/main" id="{8B1C1FA0-62C7-0E4F-BD76-015594521E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97188" y="1917700"/>
                <a:ext cx="0" cy="77788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95" name="Line 71">
                <a:extLst>
                  <a:ext uri="{FF2B5EF4-FFF2-40B4-BE49-F238E27FC236}">
                    <a16:creationId xmlns:a16="http://schemas.microsoft.com/office/drawing/2014/main" id="{1AC5D7DB-EAB2-AE45-A1DF-6269AF09ED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52725" y="1917700"/>
                <a:ext cx="0" cy="77788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96" name="Line 72">
                <a:extLst>
                  <a:ext uri="{FF2B5EF4-FFF2-40B4-BE49-F238E27FC236}">
                    <a16:creationId xmlns:a16="http://schemas.microsoft.com/office/drawing/2014/main" id="{66AC3B07-01DD-5045-AF9B-D83C63681A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52725" y="1917700"/>
                <a:ext cx="0" cy="77788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97" name="Line 73">
                <a:extLst>
                  <a:ext uri="{FF2B5EF4-FFF2-40B4-BE49-F238E27FC236}">
                    <a16:creationId xmlns:a16="http://schemas.microsoft.com/office/drawing/2014/main" id="{77CD955E-FF69-3944-9626-A810E8F836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06675" y="1917700"/>
                <a:ext cx="0" cy="77788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98" name="Line 74">
                <a:extLst>
                  <a:ext uri="{FF2B5EF4-FFF2-40B4-BE49-F238E27FC236}">
                    <a16:creationId xmlns:a16="http://schemas.microsoft.com/office/drawing/2014/main" id="{0F3C61B3-6DCA-C84E-9437-5E826EDBEA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06675" y="1917700"/>
                <a:ext cx="0" cy="77788"/>
              </a:xfrm>
              <a:prstGeom prst="line">
                <a:avLst/>
              </a:prstGeom>
              <a:noFill/>
              <a:ln w="17463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99" name="Freeform 75">
                <a:extLst>
                  <a:ext uri="{FF2B5EF4-FFF2-40B4-BE49-F238E27FC236}">
                    <a16:creationId xmlns:a16="http://schemas.microsoft.com/office/drawing/2014/main" id="{FEC080B7-A114-A341-BF64-A677306EAB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97150" y="1393825"/>
                <a:ext cx="201613" cy="198438"/>
              </a:xfrm>
              <a:custGeom>
                <a:avLst/>
                <a:gdLst>
                  <a:gd name="T0" fmla="*/ 233 w 233"/>
                  <a:gd name="T1" fmla="*/ 126 h 229"/>
                  <a:gd name="T2" fmla="*/ 233 w 233"/>
                  <a:gd name="T3" fmla="*/ 103 h 229"/>
                  <a:gd name="T4" fmla="*/ 210 w 233"/>
                  <a:gd name="T5" fmla="*/ 99 h 229"/>
                  <a:gd name="T6" fmla="*/ 202 w 233"/>
                  <a:gd name="T7" fmla="*/ 72 h 229"/>
                  <a:gd name="T8" fmla="*/ 218 w 233"/>
                  <a:gd name="T9" fmla="*/ 55 h 229"/>
                  <a:gd name="T10" fmla="*/ 204 w 233"/>
                  <a:gd name="T11" fmla="*/ 37 h 229"/>
                  <a:gd name="T12" fmla="*/ 183 w 233"/>
                  <a:gd name="T13" fmla="*/ 47 h 229"/>
                  <a:gd name="T14" fmla="*/ 160 w 233"/>
                  <a:gd name="T15" fmla="*/ 30 h 229"/>
                  <a:gd name="T16" fmla="*/ 163 w 233"/>
                  <a:gd name="T17" fmla="*/ 7 h 229"/>
                  <a:gd name="T18" fmla="*/ 142 w 233"/>
                  <a:gd name="T19" fmla="*/ 0 h 229"/>
                  <a:gd name="T20" fmla="*/ 131 w 233"/>
                  <a:gd name="T21" fmla="*/ 21 h 229"/>
                  <a:gd name="T22" fmla="*/ 103 w 233"/>
                  <a:gd name="T23" fmla="*/ 21 h 229"/>
                  <a:gd name="T24" fmla="*/ 92 w 233"/>
                  <a:gd name="T25" fmla="*/ 0 h 229"/>
                  <a:gd name="T26" fmla="*/ 70 w 233"/>
                  <a:gd name="T27" fmla="*/ 7 h 229"/>
                  <a:gd name="T28" fmla="*/ 73 w 233"/>
                  <a:gd name="T29" fmla="*/ 30 h 229"/>
                  <a:gd name="T30" fmla="*/ 50 w 233"/>
                  <a:gd name="T31" fmla="*/ 47 h 229"/>
                  <a:gd name="T32" fmla="*/ 29 w 233"/>
                  <a:gd name="T33" fmla="*/ 37 h 229"/>
                  <a:gd name="T34" fmla="*/ 16 w 233"/>
                  <a:gd name="T35" fmla="*/ 55 h 229"/>
                  <a:gd name="T36" fmla="*/ 32 w 233"/>
                  <a:gd name="T37" fmla="*/ 72 h 229"/>
                  <a:gd name="T38" fmla="*/ 23 w 233"/>
                  <a:gd name="T39" fmla="*/ 99 h 229"/>
                  <a:gd name="T40" fmla="*/ 0 w 233"/>
                  <a:gd name="T41" fmla="*/ 103 h 229"/>
                  <a:gd name="T42" fmla="*/ 0 w 233"/>
                  <a:gd name="T43" fmla="*/ 126 h 229"/>
                  <a:gd name="T44" fmla="*/ 23 w 233"/>
                  <a:gd name="T45" fmla="*/ 130 h 229"/>
                  <a:gd name="T46" fmla="*/ 31 w 233"/>
                  <a:gd name="T47" fmla="*/ 157 h 229"/>
                  <a:gd name="T48" fmla="*/ 15 w 233"/>
                  <a:gd name="T49" fmla="*/ 173 h 229"/>
                  <a:gd name="T50" fmla="*/ 29 w 233"/>
                  <a:gd name="T51" fmla="*/ 192 h 229"/>
                  <a:gd name="T52" fmla="*/ 50 w 233"/>
                  <a:gd name="T53" fmla="*/ 182 h 229"/>
                  <a:gd name="T54" fmla="*/ 73 w 233"/>
                  <a:gd name="T55" fmla="*/ 199 h 229"/>
                  <a:gd name="T56" fmla="*/ 70 w 233"/>
                  <a:gd name="T57" fmla="*/ 222 h 229"/>
                  <a:gd name="T58" fmla="*/ 91 w 233"/>
                  <a:gd name="T59" fmla="*/ 229 h 229"/>
                  <a:gd name="T60" fmla="*/ 102 w 233"/>
                  <a:gd name="T61" fmla="*/ 208 h 229"/>
                  <a:gd name="T62" fmla="*/ 130 w 233"/>
                  <a:gd name="T63" fmla="*/ 208 h 229"/>
                  <a:gd name="T64" fmla="*/ 141 w 233"/>
                  <a:gd name="T65" fmla="*/ 229 h 229"/>
                  <a:gd name="T66" fmla="*/ 163 w 233"/>
                  <a:gd name="T67" fmla="*/ 222 h 229"/>
                  <a:gd name="T68" fmla="*/ 160 w 233"/>
                  <a:gd name="T69" fmla="*/ 199 h 229"/>
                  <a:gd name="T70" fmla="*/ 183 w 233"/>
                  <a:gd name="T71" fmla="*/ 182 h 229"/>
                  <a:gd name="T72" fmla="*/ 204 w 233"/>
                  <a:gd name="T73" fmla="*/ 192 h 229"/>
                  <a:gd name="T74" fmla="*/ 217 w 233"/>
                  <a:gd name="T75" fmla="*/ 174 h 229"/>
                  <a:gd name="T76" fmla="*/ 201 w 233"/>
                  <a:gd name="T77" fmla="*/ 157 h 229"/>
                  <a:gd name="T78" fmla="*/ 210 w 233"/>
                  <a:gd name="T79" fmla="*/ 130 h 229"/>
                  <a:gd name="T80" fmla="*/ 233 w 233"/>
                  <a:gd name="T81" fmla="*/ 126 h 229"/>
                  <a:gd name="T82" fmla="*/ 116 w 233"/>
                  <a:gd name="T83" fmla="*/ 177 h 229"/>
                  <a:gd name="T84" fmla="*/ 54 w 233"/>
                  <a:gd name="T85" fmla="*/ 114 h 229"/>
                  <a:gd name="T86" fmla="*/ 116 w 233"/>
                  <a:gd name="T87" fmla="*/ 52 h 229"/>
                  <a:gd name="T88" fmla="*/ 179 w 233"/>
                  <a:gd name="T89" fmla="*/ 114 h 229"/>
                  <a:gd name="T90" fmla="*/ 116 w 233"/>
                  <a:gd name="T91" fmla="*/ 177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3" h="229">
                    <a:moveTo>
                      <a:pt x="233" y="126"/>
                    </a:moveTo>
                    <a:cubicBezTo>
                      <a:pt x="233" y="103"/>
                      <a:pt x="233" y="103"/>
                      <a:pt x="233" y="103"/>
                    </a:cubicBezTo>
                    <a:cubicBezTo>
                      <a:pt x="210" y="99"/>
                      <a:pt x="210" y="99"/>
                      <a:pt x="210" y="99"/>
                    </a:cubicBezTo>
                    <a:cubicBezTo>
                      <a:pt x="202" y="72"/>
                      <a:pt x="202" y="72"/>
                      <a:pt x="202" y="72"/>
                    </a:cubicBezTo>
                    <a:cubicBezTo>
                      <a:pt x="218" y="55"/>
                      <a:pt x="218" y="55"/>
                      <a:pt x="218" y="55"/>
                    </a:cubicBezTo>
                    <a:cubicBezTo>
                      <a:pt x="204" y="37"/>
                      <a:pt x="204" y="37"/>
                      <a:pt x="204" y="37"/>
                    </a:cubicBezTo>
                    <a:cubicBezTo>
                      <a:pt x="183" y="47"/>
                      <a:pt x="183" y="47"/>
                      <a:pt x="183" y="47"/>
                    </a:cubicBezTo>
                    <a:cubicBezTo>
                      <a:pt x="160" y="30"/>
                      <a:pt x="160" y="30"/>
                      <a:pt x="160" y="30"/>
                    </a:cubicBezTo>
                    <a:cubicBezTo>
                      <a:pt x="163" y="7"/>
                      <a:pt x="163" y="7"/>
                      <a:pt x="163" y="7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31" y="21"/>
                      <a:pt x="131" y="21"/>
                      <a:pt x="131" y="21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23" y="130"/>
                      <a:pt x="23" y="130"/>
                      <a:pt x="23" y="130"/>
                    </a:cubicBezTo>
                    <a:cubicBezTo>
                      <a:pt x="31" y="157"/>
                      <a:pt x="31" y="157"/>
                      <a:pt x="31" y="157"/>
                    </a:cubicBezTo>
                    <a:cubicBezTo>
                      <a:pt x="15" y="173"/>
                      <a:pt x="15" y="173"/>
                      <a:pt x="15" y="173"/>
                    </a:cubicBezTo>
                    <a:cubicBezTo>
                      <a:pt x="29" y="192"/>
                      <a:pt x="29" y="192"/>
                      <a:pt x="29" y="19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73" y="199"/>
                      <a:pt x="73" y="199"/>
                      <a:pt x="73" y="199"/>
                    </a:cubicBezTo>
                    <a:cubicBezTo>
                      <a:pt x="70" y="222"/>
                      <a:pt x="70" y="222"/>
                      <a:pt x="70" y="222"/>
                    </a:cubicBezTo>
                    <a:cubicBezTo>
                      <a:pt x="91" y="229"/>
                      <a:pt x="91" y="229"/>
                      <a:pt x="91" y="229"/>
                    </a:cubicBezTo>
                    <a:cubicBezTo>
                      <a:pt x="102" y="208"/>
                      <a:pt x="102" y="208"/>
                      <a:pt x="102" y="208"/>
                    </a:cubicBezTo>
                    <a:cubicBezTo>
                      <a:pt x="130" y="208"/>
                      <a:pt x="130" y="208"/>
                      <a:pt x="130" y="208"/>
                    </a:cubicBezTo>
                    <a:cubicBezTo>
                      <a:pt x="141" y="229"/>
                      <a:pt x="141" y="229"/>
                      <a:pt x="141" y="229"/>
                    </a:cubicBezTo>
                    <a:cubicBezTo>
                      <a:pt x="163" y="222"/>
                      <a:pt x="163" y="222"/>
                      <a:pt x="163" y="222"/>
                    </a:cubicBezTo>
                    <a:cubicBezTo>
                      <a:pt x="160" y="199"/>
                      <a:pt x="160" y="199"/>
                      <a:pt x="160" y="199"/>
                    </a:cubicBezTo>
                    <a:cubicBezTo>
                      <a:pt x="183" y="182"/>
                      <a:pt x="183" y="182"/>
                      <a:pt x="183" y="182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217" y="174"/>
                      <a:pt x="217" y="174"/>
                      <a:pt x="217" y="174"/>
                    </a:cubicBezTo>
                    <a:cubicBezTo>
                      <a:pt x="201" y="157"/>
                      <a:pt x="201" y="157"/>
                      <a:pt x="201" y="157"/>
                    </a:cubicBezTo>
                    <a:cubicBezTo>
                      <a:pt x="210" y="130"/>
                      <a:pt x="210" y="130"/>
                      <a:pt x="210" y="130"/>
                    </a:cubicBezTo>
                    <a:lnTo>
                      <a:pt x="233" y="126"/>
                    </a:lnTo>
                    <a:close/>
                    <a:moveTo>
                      <a:pt x="116" y="177"/>
                    </a:moveTo>
                    <a:cubicBezTo>
                      <a:pt x="82" y="177"/>
                      <a:pt x="54" y="149"/>
                      <a:pt x="54" y="114"/>
                    </a:cubicBezTo>
                    <a:cubicBezTo>
                      <a:pt x="54" y="80"/>
                      <a:pt x="82" y="52"/>
                      <a:pt x="116" y="52"/>
                    </a:cubicBezTo>
                    <a:cubicBezTo>
                      <a:pt x="151" y="52"/>
                      <a:pt x="179" y="80"/>
                      <a:pt x="179" y="114"/>
                    </a:cubicBezTo>
                    <a:cubicBezTo>
                      <a:pt x="179" y="149"/>
                      <a:pt x="151" y="177"/>
                      <a:pt x="116" y="17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rnd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00" name="Freeform 76">
                <a:extLst>
                  <a:ext uri="{FF2B5EF4-FFF2-40B4-BE49-F238E27FC236}">
                    <a16:creationId xmlns:a16="http://schemas.microsoft.com/office/drawing/2014/main" id="{175417EA-BB7B-4849-82A5-1EE60F8AD3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6063" y="1520825"/>
                <a:ext cx="266700" cy="273050"/>
              </a:xfrm>
              <a:custGeom>
                <a:avLst/>
                <a:gdLst>
                  <a:gd name="T0" fmla="*/ 282 w 310"/>
                  <a:gd name="T1" fmla="*/ 139 h 316"/>
                  <a:gd name="T2" fmla="*/ 310 w 310"/>
                  <a:gd name="T3" fmla="*/ 124 h 316"/>
                  <a:gd name="T4" fmla="*/ 300 w 310"/>
                  <a:gd name="T5" fmla="*/ 95 h 316"/>
                  <a:gd name="T6" fmla="*/ 269 w 310"/>
                  <a:gd name="T7" fmla="*/ 99 h 316"/>
                  <a:gd name="T8" fmla="*/ 247 w 310"/>
                  <a:gd name="T9" fmla="*/ 68 h 316"/>
                  <a:gd name="T10" fmla="*/ 260 w 310"/>
                  <a:gd name="T11" fmla="*/ 39 h 316"/>
                  <a:gd name="T12" fmla="*/ 235 w 310"/>
                  <a:gd name="T13" fmla="*/ 21 h 316"/>
                  <a:gd name="T14" fmla="*/ 212 w 310"/>
                  <a:gd name="T15" fmla="*/ 43 h 316"/>
                  <a:gd name="T16" fmla="*/ 176 w 310"/>
                  <a:gd name="T17" fmla="*/ 31 h 316"/>
                  <a:gd name="T18" fmla="*/ 170 w 310"/>
                  <a:gd name="T19" fmla="*/ 0 h 316"/>
                  <a:gd name="T20" fmla="*/ 139 w 310"/>
                  <a:gd name="T21" fmla="*/ 0 h 316"/>
                  <a:gd name="T22" fmla="*/ 133 w 310"/>
                  <a:gd name="T23" fmla="*/ 31 h 316"/>
                  <a:gd name="T24" fmla="*/ 98 w 310"/>
                  <a:gd name="T25" fmla="*/ 42 h 316"/>
                  <a:gd name="T26" fmla="*/ 75 w 310"/>
                  <a:gd name="T27" fmla="*/ 21 h 316"/>
                  <a:gd name="T28" fmla="*/ 50 w 310"/>
                  <a:gd name="T29" fmla="*/ 39 h 316"/>
                  <a:gd name="T30" fmla="*/ 63 w 310"/>
                  <a:gd name="T31" fmla="*/ 67 h 316"/>
                  <a:gd name="T32" fmla="*/ 41 w 310"/>
                  <a:gd name="T33" fmla="*/ 98 h 316"/>
                  <a:gd name="T34" fmla="*/ 9 w 310"/>
                  <a:gd name="T35" fmla="*/ 94 h 316"/>
                  <a:gd name="T36" fmla="*/ 0 w 310"/>
                  <a:gd name="T37" fmla="*/ 124 h 316"/>
                  <a:gd name="T38" fmla="*/ 27 w 310"/>
                  <a:gd name="T39" fmla="*/ 139 h 316"/>
                  <a:gd name="T40" fmla="*/ 27 w 310"/>
                  <a:gd name="T41" fmla="*/ 176 h 316"/>
                  <a:gd name="T42" fmla="*/ 0 w 310"/>
                  <a:gd name="T43" fmla="*/ 191 h 316"/>
                  <a:gd name="T44" fmla="*/ 9 w 310"/>
                  <a:gd name="T45" fmla="*/ 221 h 316"/>
                  <a:gd name="T46" fmla="*/ 40 w 310"/>
                  <a:gd name="T47" fmla="*/ 217 h 316"/>
                  <a:gd name="T48" fmla="*/ 63 w 310"/>
                  <a:gd name="T49" fmla="*/ 248 h 316"/>
                  <a:gd name="T50" fmla="*/ 49 w 310"/>
                  <a:gd name="T51" fmla="*/ 276 h 316"/>
                  <a:gd name="T52" fmla="*/ 74 w 310"/>
                  <a:gd name="T53" fmla="*/ 295 h 316"/>
                  <a:gd name="T54" fmla="*/ 97 w 310"/>
                  <a:gd name="T55" fmla="*/ 273 h 316"/>
                  <a:gd name="T56" fmla="*/ 133 w 310"/>
                  <a:gd name="T57" fmla="*/ 285 h 316"/>
                  <a:gd name="T58" fmla="*/ 139 w 310"/>
                  <a:gd name="T59" fmla="*/ 316 h 316"/>
                  <a:gd name="T60" fmla="*/ 170 w 310"/>
                  <a:gd name="T61" fmla="*/ 316 h 316"/>
                  <a:gd name="T62" fmla="*/ 176 w 310"/>
                  <a:gd name="T63" fmla="*/ 285 h 316"/>
                  <a:gd name="T64" fmla="*/ 212 w 310"/>
                  <a:gd name="T65" fmla="*/ 273 h 316"/>
                  <a:gd name="T66" fmla="*/ 235 w 310"/>
                  <a:gd name="T67" fmla="*/ 295 h 316"/>
                  <a:gd name="T68" fmla="*/ 260 w 310"/>
                  <a:gd name="T69" fmla="*/ 277 h 316"/>
                  <a:gd name="T70" fmla="*/ 247 w 310"/>
                  <a:gd name="T71" fmla="*/ 248 h 316"/>
                  <a:gd name="T72" fmla="*/ 269 w 310"/>
                  <a:gd name="T73" fmla="*/ 217 h 316"/>
                  <a:gd name="T74" fmla="*/ 300 w 310"/>
                  <a:gd name="T75" fmla="*/ 222 h 316"/>
                  <a:gd name="T76" fmla="*/ 310 w 310"/>
                  <a:gd name="T77" fmla="*/ 192 h 316"/>
                  <a:gd name="T78" fmla="*/ 282 w 310"/>
                  <a:gd name="T79" fmla="*/ 177 h 316"/>
                  <a:gd name="T80" fmla="*/ 282 w 310"/>
                  <a:gd name="T81" fmla="*/ 139 h 316"/>
                  <a:gd name="T82" fmla="*/ 155 w 310"/>
                  <a:gd name="T83" fmla="*/ 252 h 316"/>
                  <a:gd name="T84" fmla="*/ 61 w 310"/>
                  <a:gd name="T85" fmla="*/ 158 h 316"/>
                  <a:gd name="T86" fmla="*/ 155 w 310"/>
                  <a:gd name="T87" fmla="*/ 64 h 316"/>
                  <a:gd name="T88" fmla="*/ 249 w 310"/>
                  <a:gd name="T89" fmla="*/ 158 h 316"/>
                  <a:gd name="T90" fmla="*/ 155 w 310"/>
                  <a:gd name="T91" fmla="*/ 252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10" h="316">
                    <a:moveTo>
                      <a:pt x="282" y="139"/>
                    </a:move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00" y="95"/>
                      <a:pt x="300" y="95"/>
                      <a:pt x="300" y="95"/>
                    </a:cubicBezTo>
                    <a:cubicBezTo>
                      <a:pt x="269" y="99"/>
                      <a:pt x="269" y="99"/>
                      <a:pt x="269" y="99"/>
                    </a:cubicBezTo>
                    <a:cubicBezTo>
                      <a:pt x="247" y="68"/>
                      <a:pt x="247" y="68"/>
                      <a:pt x="247" y="68"/>
                    </a:cubicBezTo>
                    <a:cubicBezTo>
                      <a:pt x="260" y="39"/>
                      <a:pt x="260" y="39"/>
                      <a:pt x="260" y="39"/>
                    </a:cubicBezTo>
                    <a:cubicBezTo>
                      <a:pt x="235" y="21"/>
                      <a:pt x="235" y="21"/>
                      <a:pt x="235" y="21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176" y="31"/>
                      <a:pt x="176" y="31"/>
                      <a:pt x="176" y="31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3" y="31"/>
                      <a:pt x="133" y="31"/>
                      <a:pt x="133" y="31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7" y="176"/>
                      <a:pt x="27" y="176"/>
                      <a:pt x="27" y="176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9" y="221"/>
                      <a:pt x="9" y="221"/>
                      <a:pt x="9" y="221"/>
                    </a:cubicBezTo>
                    <a:cubicBezTo>
                      <a:pt x="40" y="217"/>
                      <a:pt x="40" y="217"/>
                      <a:pt x="40" y="217"/>
                    </a:cubicBezTo>
                    <a:cubicBezTo>
                      <a:pt x="63" y="248"/>
                      <a:pt x="63" y="248"/>
                      <a:pt x="63" y="248"/>
                    </a:cubicBezTo>
                    <a:cubicBezTo>
                      <a:pt x="49" y="276"/>
                      <a:pt x="49" y="276"/>
                      <a:pt x="49" y="276"/>
                    </a:cubicBezTo>
                    <a:cubicBezTo>
                      <a:pt x="74" y="295"/>
                      <a:pt x="74" y="295"/>
                      <a:pt x="74" y="295"/>
                    </a:cubicBezTo>
                    <a:cubicBezTo>
                      <a:pt x="97" y="273"/>
                      <a:pt x="97" y="273"/>
                      <a:pt x="97" y="273"/>
                    </a:cubicBezTo>
                    <a:cubicBezTo>
                      <a:pt x="97" y="273"/>
                      <a:pt x="134" y="285"/>
                      <a:pt x="133" y="285"/>
                    </a:cubicBezTo>
                    <a:cubicBezTo>
                      <a:pt x="139" y="316"/>
                      <a:pt x="139" y="316"/>
                      <a:pt x="139" y="316"/>
                    </a:cubicBezTo>
                    <a:cubicBezTo>
                      <a:pt x="170" y="316"/>
                      <a:pt x="170" y="316"/>
                      <a:pt x="170" y="316"/>
                    </a:cubicBezTo>
                    <a:cubicBezTo>
                      <a:pt x="176" y="285"/>
                      <a:pt x="176" y="285"/>
                      <a:pt x="176" y="285"/>
                    </a:cubicBezTo>
                    <a:cubicBezTo>
                      <a:pt x="212" y="273"/>
                      <a:pt x="212" y="273"/>
                      <a:pt x="212" y="273"/>
                    </a:cubicBezTo>
                    <a:cubicBezTo>
                      <a:pt x="235" y="295"/>
                      <a:pt x="235" y="295"/>
                      <a:pt x="235" y="295"/>
                    </a:cubicBezTo>
                    <a:cubicBezTo>
                      <a:pt x="260" y="277"/>
                      <a:pt x="260" y="277"/>
                      <a:pt x="260" y="277"/>
                    </a:cubicBezTo>
                    <a:cubicBezTo>
                      <a:pt x="247" y="248"/>
                      <a:pt x="247" y="248"/>
                      <a:pt x="247" y="248"/>
                    </a:cubicBezTo>
                    <a:cubicBezTo>
                      <a:pt x="269" y="217"/>
                      <a:pt x="269" y="217"/>
                      <a:pt x="269" y="217"/>
                    </a:cubicBezTo>
                    <a:cubicBezTo>
                      <a:pt x="300" y="222"/>
                      <a:pt x="300" y="222"/>
                      <a:pt x="300" y="222"/>
                    </a:cubicBezTo>
                    <a:cubicBezTo>
                      <a:pt x="310" y="192"/>
                      <a:pt x="310" y="192"/>
                      <a:pt x="310" y="192"/>
                    </a:cubicBezTo>
                    <a:cubicBezTo>
                      <a:pt x="282" y="177"/>
                      <a:pt x="282" y="177"/>
                      <a:pt x="282" y="177"/>
                    </a:cubicBezTo>
                    <a:lnTo>
                      <a:pt x="282" y="139"/>
                    </a:lnTo>
                    <a:close/>
                    <a:moveTo>
                      <a:pt x="155" y="252"/>
                    </a:moveTo>
                    <a:cubicBezTo>
                      <a:pt x="103" y="252"/>
                      <a:pt x="61" y="210"/>
                      <a:pt x="61" y="158"/>
                    </a:cubicBezTo>
                    <a:cubicBezTo>
                      <a:pt x="61" y="106"/>
                      <a:pt x="103" y="64"/>
                      <a:pt x="155" y="64"/>
                    </a:cubicBezTo>
                    <a:cubicBezTo>
                      <a:pt x="207" y="64"/>
                      <a:pt x="249" y="106"/>
                      <a:pt x="249" y="158"/>
                    </a:cubicBezTo>
                    <a:cubicBezTo>
                      <a:pt x="249" y="210"/>
                      <a:pt x="207" y="252"/>
                      <a:pt x="155" y="25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7463" cap="rnd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52400" tIns="76200" rIns="152400" bIns="762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37077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66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2D8FCC54-545C-894B-9CC1-C8CFD98A17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6667" y="1431390"/>
              <a:ext cx="566753" cy="433626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6CD6BC-8533-1E43-A466-44E4F011DE00}"/>
              </a:ext>
            </a:extLst>
          </p:cNvPr>
          <p:cNvGrpSpPr/>
          <p:nvPr/>
        </p:nvGrpSpPr>
        <p:grpSpPr>
          <a:xfrm>
            <a:off x="14395907" y="1690230"/>
            <a:ext cx="3529782" cy="6943836"/>
            <a:chOff x="7197938" y="845115"/>
            <a:chExt cx="1764891" cy="3471918"/>
          </a:xfrm>
        </p:grpSpPr>
        <p:sp>
          <p:nvSpPr>
            <p:cNvPr id="136" name="Rectangular Callout 74">
              <a:extLst>
                <a:ext uri="{FF2B5EF4-FFF2-40B4-BE49-F238E27FC236}">
                  <a16:creationId xmlns:a16="http://schemas.microsoft.com/office/drawing/2014/main" id="{B7B4E9BA-00F3-46C8-A4C8-407805F63860}"/>
                </a:ext>
              </a:extLst>
            </p:cNvPr>
            <p:cNvSpPr/>
            <p:nvPr/>
          </p:nvSpPr>
          <p:spPr>
            <a:xfrm>
              <a:off x="7197938" y="2578233"/>
              <a:ext cx="1756800" cy="1738800"/>
            </a:xfrm>
            <a:prstGeom prst="wedgeRectCallout">
              <a:avLst>
                <a:gd name="adj1" fmla="val -18937"/>
                <a:gd name="adj2" fmla="val 49823"/>
              </a:avLst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2400" tIns="120000" rIns="0" bIns="76196" rtlCol="0" anchor="t"/>
            <a:lstStyle/>
            <a:p>
              <a:pPr marL="0" marR="0" lvl="0" indent="0" algn="ctr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334" b="1" i="0" u="sng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Complete development environment </a:t>
              </a:r>
            </a:p>
            <a:p>
              <a:pPr marL="0" marR="0" lvl="0" indent="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34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342690" marR="0" lvl="0" indent="-34269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Code composer</a:t>
              </a:r>
            </a:p>
            <a:p>
              <a:pPr marL="342690" marR="0" lvl="0" indent="-34269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SysConfig</a:t>
              </a:r>
              <a:endParaRPr kumimoji="0" lang="en-US" sz="233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342690" marR="0" lvl="0" indent="-34269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Smart RF Studio </a:t>
              </a:r>
            </a:p>
            <a:p>
              <a:pPr marL="342690" marR="0" lvl="0" indent="-34269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SL Academy</a:t>
              </a:r>
            </a:p>
            <a:p>
              <a:pPr marL="342690" marR="0" lvl="0" indent="-342690" algn="l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334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… </a:t>
              </a:r>
            </a:p>
          </p:txBody>
        </p:sp>
        <p:grpSp>
          <p:nvGrpSpPr>
            <p:cNvPr id="201" name="Group 200">
              <a:extLst>
                <a:ext uri="{FF2B5EF4-FFF2-40B4-BE49-F238E27FC236}">
                  <a16:creationId xmlns:a16="http://schemas.microsoft.com/office/drawing/2014/main" id="{4C18359B-8217-BD4A-B5EA-91AEBA163D50}"/>
                </a:ext>
              </a:extLst>
            </p:cNvPr>
            <p:cNvGrpSpPr/>
            <p:nvPr/>
          </p:nvGrpSpPr>
          <p:grpSpPr>
            <a:xfrm>
              <a:off x="7644993" y="1291493"/>
              <a:ext cx="862690" cy="801822"/>
              <a:chOff x="3171312" y="3280416"/>
              <a:chExt cx="1381210" cy="1245423"/>
            </a:xfrm>
          </p:grpSpPr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4DB20AE6-25B9-5C48-9255-D96858D24F40}"/>
                  </a:ext>
                </a:extLst>
              </p:cNvPr>
              <p:cNvSpPr txBox="1"/>
              <p:nvPr/>
            </p:nvSpPr>
            <p:spPr>
              <a:xfrm>
                <a:off x="3171312" y="4294681"/>
                <a:ext cx="1381210" cy="23115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13707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34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Development Kits</a:t>
                </a:r>
              </a:p>
            </p:txBody>
          </p:sp>
          <p:pic>
            <p:nvPicPr>
              <p:cNvPr id="203" name="Picture 3" descr="C:\Users\chip.wilson\Desktop\SimpleLink Platform Icons.png">
                <a:extLst>
                  <a:ext uri="{FF2B5EF4-FFF2-40B4-BE49-F238E27FC236}">
                    <a16:creationId xmlns:a16="http://schemas.microsoft.com/office/drawing/2014/main" id="{5AF74695-0CF4-1D45-989D-AED24F4EA3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645" r="72610"/>
              <a:stretch/>
            </p:blipFill>
            <p:spPr bwMode="auto">
              <a:xfrm>
                <a:off x="3261335" y="3280416"/>
                <a:ext cx="1200150" cy="10058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87" name="Freeform 10">
              <a:extLst>
                <a:ext uri="{FF2B5EF4-FFF2-40B4-BE49-F238E27FC236}">
                  <a16:creationId xmlns:a16="http://schemas.microsoft.com/office/drawing/2014/main" id="{3D69D8E9-9D70-45FA-9517-4E3FB500E5C0}"/>
                </a:ext>
              </a:extLst>
            </p:cNvPr>
            <p:cNvSpPr/>
            <p:nvPr/>
          </p:nvSpPr>
          <p:spPr>
            <a:xfrm rot="5400000">
              <a:off x="7216154" y="834990"/>
              <a:ext cx="1736550" cy="1756800"/>
            </a:xfrm>
            <a:custGeom>
              <a:avLst/>
              <a:gdLst>
                <a:gd name="connsiteX0" fmla="*/ 0 w 1693889"/>
                <a:gd name="connsiteY0" fmla="*/ 674558 h 674558"/>
                <a:gd name="connsiteX1" fmla="*/ 0 w 1693889"/>
                <a:gd name="connsiteY1" fmla="*/ 0 h 674558"/>
                <a:gd name="connsiteX2" fmla="*/ 1693889 w 1693889"/>
                <a:gd name="connsiteY2" fmla="*/ 0 h 674558"/>
                <a:gd name="connsiteX3" fmla="*/ 1693889 w 1693889"/>
                <a:gd name="connsiteY3" fmla="*/ 0 h 674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3889" h="674558">
                  <a:moveTo>
                    <a:pt x="0" y="674558"/>
                  </a:moveTo>
                  <a:lnTo>
                    <a:pt x="0" y="0"/>
                  </a:lnTo>
                  <a:lnTo>
                    <a:pt x="1693889" y="0"/>
                  </a:lnTo>
                  <a:lnTo>
                    <a:pt x="1693889" y="0"/>
                  </a:lnTo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2394" tIns="76196" rIns="152394" bIns="76196" rtlCol="0" anchor="ctr"/>
            <a:lstStyle/>
            <a:p>
              <a:pPr marL="0" marR="0" lvl="0" indent="0" algn="ctr" defTabSz="1370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6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92" name="Rectangle 2">
            <a:extLst>
              <a:ext uri="{FF2B5EF4-FFF2-40B4-BE49-F238E27FC236}">
                <a16:creationId xmlns:a16="http://schemas.microsoft.com/office/drawing/2014/main" id="{D6767208-A144-49D5-B4B5-58176BAD405B}"/>
              </a:ext>
            </a:extLst>
          </p:cNvPr>
          <p:cNvSpPr txBox="1">
            <a:spLocks noChangeArrowheads="1"/>
          </p:cNvSpPr>
          <p:nvPr/>
        </p:nvSpPr>
        <p:spPr>
          <a:xfrm>
            <a:off x="147866" y="19787"/>
            <a:ext cx="16916400" cy="912834"/>
          </a:xfrm>
          <a:prstGeom prst="rect">
            <a:avLst/>
          </a:prstGeom>
        </p:spPr>
        <p:txBody>
          <a:bodyPr vert="horz" lIns="151914" tIns="75946" rIns="151914" bIns="75946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15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600" b="1" i="0" u="none" strike="noStrike" kern="1200" cap="none" spc="0" normalizeH="0" baseline="0" noProof="0" dirty="0">
                <a:ln>
                  <a:noFill/>
                </a:ln>
                <a:solidFill>
                  <a:srgbClr val="646569"/>
                </a:solidFill>
                <a:effectLst/>
                <a:uLnTx/>
                <a:uFillTx/>
                <a:latin typeface="Arial"/>
                <a:ea typeface="+mj-ea"/>
                <a:cs typeface="Calibri" panose="020F0502020204030204" pitchFamily="34" charset="0"/>
              </a:rPr>
              <a:t>TI Connectivity</a:t>
            </a:r>
            <a:r>
              <a:rPr kumimoji="0" lang="en-US" sz="5600" b="1" i="0" u="none" strike="noStrike" kern="1200" cap="none" spc="0" normalizeH="0" baseline="0" noProof="0" dirty="0">
                <a:ln>
                  <a:noFill/>
                </a:ln>
                <a:solidFill>
                  <a:srgbClr val="0082FC"/>
                </a:solidFill>
                <a:effectLst/>
                <a:uLnTx/>
                <a:uFillTx/>
                <a:latin typeface="Arial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sz="5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j-ea"/>
                <a:cs typeface="Calibri" panose="020F0502020204030204" pitchFamily="34" charset="0"/>
              </a:rPr>
              <a:t>| Enabling low power wireless for &gt;20yrs</a:t>
            </a:r>
          </a:p>
        </p:txBody>
      </p:sp>
      <p:sp>
        <p:nvSpPr>
          <p:cNvPr id="93" name="Slide Number Placeholder 2">
            <a:extLst>
              <a:ext uri="{FF2B5EF4-FFF2-40B4-BE49-F238E27FC236}">
                <a16:creationId xmlns:a16="http://schemas.microsoft.com/office/drawing/2014/main" id="{40A83AFB-B0BF-4227-891F-973922570318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01979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2">
            <a:extLst>
              <a:ext uri="{FF2B5EF4-FFF2-40B4-BE49-F238E27FC236}">
                <a16:creationId xmlns:a16="http://schemas.microsoft.com/office/drawing/2014/main" id="{37F54BA5-3DE3-4D3A-B112-C2E2150CE86C}"/>
              </a:ext>
            </a:extLst>
          </p:cNvPr>
          <p:cNvSpPr txBox="1">
            <a:spLocks noChangeArrowheads="1"/>
          </p:cNvSpPr>
          <p:nvPr/>
        </p:nvSpPr>
        <p:spPr>
          <a:xfrm>
            <a:off x="147866" y="19787"/>
            <a:ext cx="16916400" cy="912834"/>
          </a:xfrm>
          <a:prstGeom prst="rect">
            <a:avLst/>
          </a:prstGeom>
        </p:spPr>
        <p:txBody>
          <a:bodyPr vert="horz" lIns="151914" tIns="75946" rIns="151914" bIns="75946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15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600" b="1" i="0" u="none" strike="noStrike" kern="1200" cap="none" spc="0" normalizeH="0" baseline="0" noProof="0" dirty="0">
                <a:ln>
                  <a:noFill/>
                </a:ln>
                <a:solidFill>
                  <a:srgbClr val="646569"/>
                </a:solidFill>
                <a:effectLst/>
                <a:uLnTx/>
                <a:uFillTx/>
                <a:latin typeface="Arial"/>
                <a:ea typeface="+mj-ea"/>
                <a:cs typeface="Calibri" panose="020F0502020204030204" pitchFamily="34" charset="0"/>
              </a:rPr>
              <a:t>Bluetooth Low Energy</a:t>
            </a:r>
            <a:r>
              <a:rPr kumimoji="0" lang="en-US" sz="5600" b="1" i="0" u="none" strike="noStrike" kern="1200" cap="none" spc="0" normalizeH="0" baseline="0" noProof="0" dirty="0">
                <a:ln>
                  <a:noFill/>
                </a:ln>
                <a:solidFill>
                  <a:srgbClr val="0082FC"/>
                </a:solidFill>
                <a:effectLst/>
                <a:uLnTx/>
                <a:uFillTx/>
                <a:latin typeface="Arial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sz="5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j-ea"/>
                <a:cs typeface="Calibri" panose="020F0502020204030204" pitchFamily="34" charset="0"/>
              </a:rPr>
              <a:t>| Automotive Market Trends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1A0FAC0-F43C-4A08-9684-70CB65C5F9E8}"/>
              </a:ext>
            </a:extLst>
          </p:cNvPr>
          <p:cNvGrpSpPr/>
          <p:nvPr/>
        </p:nvGrpSpPr>
        <p:grpSpPr>
          <a:xfrm>
            <a:off x="1615439" y="993140"/>
            <a:ext cx="14305878" cy="7147560"/>
            <a:chOff x="807720" y="466310"/>
            <a:chExt cx="7155180" cy="4210880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0CC75258-E985-4F38-8BCF-8B2267B6F2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7720" y="466310"/>
              <a:ext cx="7155180" cy="4210880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A26396C-A9A4-468B-82A1-0822BD0B6046}"/>
                </a:ext>
              </a:extLst>
            </p:cNvPr>
            <p:cNvSpPr/>
            <p:nvPr/>
          </p:nvSpPr>
          <p:spPr>
            <a:xfrm>
              <a:off x="998220" y="3512820"/>
              <a:ext cx="2247900" cy="678180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828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DAACC7DE-E209-47B3-8481-84D326000135}"/>
              </a:ext>
            </a:extLst>
          </p:cNvPr>
          <p:cNvSpPr/>
          <p:nvPr/>
        </p:nvSpPr>
        <p:spPr>
          <a:xfrm>
            <a:off x="9331632" y="7826926"/>
            <a:ext cx="28557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  <a:hlinkClick r:id="rId5"/>
              </a:rPr>
              <a:t>BT SIG: 2020_Market_Update-EN.pdf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5A23B4E8-DA71-4D58-B748-E3F1DFD9C28B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FD9662F-7E45-4F27-B7F1-3FDB1403841E}"/>
              </a:ext>
            </a:extLst>
          </p:cNvPr>
          <p:cNvSpPr/>
          <p:nvPr/>
        </p:nvSpPr>
        <p:spPr>
          <a:xfrm>
            <a:off x="1857038" y="8201219"/>
            <a:ext cx="13822680" cy="1055608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Transition from BT Classic for mobile phone connection towards BLE</a:t>
            </a:r>
          </a:p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BLE Bluetooth </a:t>
            </a:r>
            <a:r>
              <a:rPr kumimoji="0" lang="en-US" sz="28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Low Energy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enables new use cases for automotive applications</a:t>
            </a:r>
          </a:p>
        </p:txBody>
      </p:sp>
    </p:spTree>
    <p:extLst>
      <p:ext uri="{BB962C8B-B14F-4D97-AF65-F5344CB8AC3E}">
        <p14:creationId xmlns:p14="http://schemas.microsoft.com/office/powerpoint/2010/main" val="29022657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Picture 103">
            <a:extLst>
              <a:ext uri="{FF2B5EF4-FFF2-40B4-BE49-F238E27FC236}">
                <a16:creationId xmlns:a16="http://schemas.microsoft.com/office/drawing/2014/main" id="{7AF1F522-3755-4F6F-8615-0D1643438A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03" t="29590" r="14573" b="16264"/>
          <a:stretch/>
        </p:blipFill>
        <p:spPr>
          <a:xfrm>
            <a:off x="5199169" y="1297145"/>
            <a:ext cx="8232562" cy="4822734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4510FDA-DCC1-46E4-B470-D9751D44812E}"/>
              </a:ext>
            </a:extLst>
          </p:cNvPr>
          <p:cNvGrpSpPr/>
          <p:nvPr/>
        </p:nvGrpSpPr>
        <p:grpSpPr>
          <a:xfrm>
            <a:off x="303638" y="4796524"/>
            <a:ext cx="4267200" cy="2802414"/>
            <a:chOff x="157249" y="793353"/>
            <a:chExt cx="2133600" cy="1401207"/>
          </a:xfrm>
        </p:grpSpPr>
        <p:sp>
          <p:nvSpPr>
            <p:cNvPr id="109" name="Hexagon 108">
              <a:extLst>
                <a:ext uri="{FF2B5EF4-FFF2-40B4-BE49-F238E27FC236}">
                  <a16:creationId xmlns:a16="http://schemas.microsoft.com/office/drawing/2014/main" id="{52F137C0-A9D6-4124-96A2-A0A5C411EE1B}"/>
                </a:ext>
              </a:extLst>
            </p:cNvPr>
            <p:cNvSpPr/>
            <p:nvPr/>
          </p:nvSpPr>
          <p:spPr>
            <a:xfrm>
              <a:off x="157249" y="793353"/>
              <a:ext cx="2133600" cy="1401207"/>
            </a:xfrm>
            <a:prstGeom prst="hexagon">
              <a:avLst/>
            </a:prstGeom>
            <a:gradFill flip="none" rotWithShape="1">
              <a:gsLst>
                <a:gs pos="100000">
                  <a:schemeClr val="accent3">
                    <a:lumMod val="50000"/>
                  </a:schemeClr>
                </a:gs>
                <a:gs pos="0">
                  <a:srgbClr val="04171A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524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4854" rIns="0" bIns="54854" rtlCol="0" anchor="ctr"/>
            <a:lstStyle/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Phone as a Key</a:t>
              </a: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B23759C-E461-4C88-A079-C1AE0813FE5B}"/>
                </a:ext>
              </a:extLst>
            </p:cNvPr>
            <p:cNvSpPr/>
            <p:nvPr/>
          </p:nvSpPr>
          <p:spPr>
            <a:xfrm>
              <a:off x="243840" y="1320874"/>
              <a:ext cx="192024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Bluetooth LE defined as standard for all phone as a key systems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1EB8D57-2AF4-4CBD-9FE8-2A99B7940667}"/>
              </a:ext>
            </a:extLst>
          </p:cNvPr>
          <p:cNvGrpSpPr/>
          <p:nvPr/>
        </p:nvGrpSpPr>
        <p:grpSpPr>
          <a:xfrm>
            <a:off x="300139" y="1297144"/>
            <a:ext cx="4399694" cy="2802414"/>
            <a:chOff x="119588" y="2543043"/>
            <a:chExt cx="2199847" cy="1401207"/>
          </a:xfrm>
        </p:grpSpPr>
        <p:sp>
          <p:nvSpPr>
            <p:cNvPr id="113" name="Hexagon 112">
              <a:extLst>
                <a:ext uri="{FF2B5EF4-FFF2-40B4-BE49-F238E27FC236}">
                  <a16:creationId xmlns:a16="http://schemas.microsoft.com/office/drawing/2014/main" id="{BD2ACF69-711D-45F1-9667-3361682774C7}"/>
                </a:ext>
              </a:extLst>
            </p:cNvPr>
            <p:cNvSpPr/>
            <p:nvPr/>
          </p:nvSpPr>
          <p:spPr>
            <a:xfrm>
              <a:off x="157249" y="2543043"/>
              <a:ext cx="2133600" cy="1401207"/>
            </a:xfrm>
            <a:prstGeom prst="hexagon">
              <a:avLst/>
            </a:prstGeom>
            <a:gradFill flip="none" rotWithShape="1">
              <a:gsLst>
                <a:gs pos="0">
                  <a:schemeClr val="tx2">
                    <a:shade val="30000"/>
                    <a:satMod val="115000"/>
                  </a:schemeClr>
                </a:gs>
                <a:gs pos="50000">
                  <a:schemeClr val="tx2">
                    <a:shade val="67500"/>
                    <a:satMod val="115000"/>
                  </a:schemeClr>
                </a:gs>
                <a:gs pos="100000">
                  <a:schemeClr val="tx2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524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854" tIns="54854" rIns="54854" bIns="54854" rtlCol="0" anchor="ctr"/>
            <a:lstStyle/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Car Access</a:t>
              </a: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(Key fobs)</a:t>
              </a: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0C5AAD34-243A-4DBE-8EE9-9BCAE47F8AB7}"/>
                </a:ext>
              </a:extLst>
            </p:cNvPr>
            <p:cNvSpPr/>
            <p:nvPr/>
          </p:nvSpPr>
          <p:spPr>
            <a:xfrm>
              <a:off x="119588" y="2943564"/>
              <a:ext cx="2199847" cy="7232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Transition from LF and UHF</a:t>
              </a: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towards</a:t>
              </a: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1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Bluetooth LE based systems</a:t>
              </a: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D112309-95FB-4DC9-8389-21ACEC974D41}"/>
              </a:ext>
            </a:extLst>
          </p:cNvPr>
          <p:cNvGrpSpPr/>
          <p:nvPr/>
        </p:nvGrpSpPr>
        <p:grpSpPr>
          <a:xfrm>
            <a:off x="13846423" y="4796527"/>
            <a:ext cx="4399694" cy="2802414"/>
            <a:chOff x="6580311" y="2543043"/>
            <a:chExt cx="2199847" cy="1401207"/>
          </a:xfrm>
        </p:grpSpPr>
        <p:sp>
          <p:nvSpPr>
            <p:cNvPr id="110" name="Hexagon 109">
              <a:extLst>
                <a:ext uri="{FF2B5EF4-FFF2-40B4-BE49-F238E27FC236}">
                  <a16:creationId xmlns:a16="http://schemas.microsoft.com/office/drawing/2014/main" id="{B6056E3B-D476-4594-ADE4-1A23CEC184FC}"/>
                </a:ext>
              </a:extLst>
            </p:cNvPr>
            <p:cNvSpPr/>
            <p:nvPr/>
          </p:nvSpPr>
          <p:spPr>
            <a:xfrm>
              <a:off x="6613435" y="2543043"/>
              <a:ext cx="2133600" cy="1401207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524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854" tIns="54854" rIns="54854" bIns="54854" rtlCol="0" anchor="ctr"/>
            <a:lstStyle/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TPMS</a:t>
              </a: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CDED12EF-723F-4215-93DB-D136EA2BFE0B}"/>
                </a:ext>
              </a:extLst>
            </p:cNvPr>
            <p:cNvSpPr/>
            <p:nvPr/>
          </p:nvSpPr>
          <p:spPr>
            <a:xfrm>
              <a:off x="6580311" y="2943564"/>
              <a:ext cx="219984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Transition from LF and UHF</a:t>
              </a: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towards</a:t>
              </a: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1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Bluetooth LE based systems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3629A91-416E-4156-8FA3-25807A418F35}"/>
              </a:ext>
            </a:extLst>
          </p:cNvPr>
          <p:cNvGrpSpPr/>
          <p:nvPr/>
        </p:nvGrpSpPr>
        <p:grpSpPr>
          <a:xfrm>
            <a:off x="7110173" y="6257405"/>
            <a:ext cx="4410554" cy="2802414"/>
            <a:chOff x="3297103" y="3326822"/>
            <a:chExt cx="2205277" cy="1401207"/>
          </a:xfrm>
        </p:grpSpPr>
        <p:sp>
          <p:nvSpPr>
            <p:cNvPr id="114" name="Hexagon 113">
              <a:extLst>
                <a:ext uri="{FF2B5EF4-FFF2-40B4-BE49-F238E27FC236}">
                  <a16:creationId xmlns:a16="http://schemas.microsoft.com/office/drawing/2014/main" id="{2D7089D4-85FB-44CF-BD67-C19347F7997A}"/>
                </a:ext>
              </a:extLst>
            </p:cNvPr>
            <p:cNvSpPr/>
            <p:nvPr/>
          </p:nvSpPr>
          <p:spPr>
            <a:xfrm>
              <a:off x="3368780" y="3326822"/>
              <a:ext cx="2133600" cy="1401207"/>
            </a:xfrm>
            <a:prstGeom prst="hexagon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524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854" tIns="54854" rIns="54854" bIns="54854" rtlCol="0" anchor="ctr"/>
            <a:lstStyle/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Wireless BMS</a:t>
              </a:r>
              <a:b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</a:b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(</a:t>
              </a:r>
              <a:r>
                <a:rPr kumimoji="0" lang="en-US" sz="16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Battery Management System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)</a:t>
              </a: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5C78F44E-1F1D-40B5-BB05-BD0CCB761CBF}"/>
                </a:ext>
              </a:extLst>
            </p:cNvPr>
            <p:cNvSpPr/>
            <p:nvPr/>
          </p:nvSpPr>
          <p:spPr>
            <a:xfrm>
              <a:off x="3297103" y="3727343"/>
              <a:ext cx="219984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Lowest system cost BMS</a:t>
              </a: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Highest system availability</a:t>
              </a: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Weight savings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4E85CC3-9ABD-4B6C-91FA-903AD65250B1}"/>
              </a:ext>
            </a:extLst>
          </p:cNvPr>
          <p:cNvGrpSpPr/>
          <p:nvPr/>
        </p:nvGrpSpPr>
        <p:grpSpPr>
          <a:xfrm>
            <a:off x="13933196" y="1297145"/>
            <a:ext cx="4267200" cy="2802414"/>
            <a:chOff x="6508522" y="793353"/>
            <a:chExt cx="2133600" cy="1401207"/>
          </a:xfrm>
        </p:grpSpPr>
        <p:sp>
          <p:nvSpPr>
            <p:cNvPr id="112" name="Hexagon 111">
              <a:extLst>
                <a:ext uri="{FF2B5EF4-FFF2-40B4-BE49-F238E27FC236}">
                  <a16:creationId xmlns:a16="http://schemas.microsoft.com/office/drawing/2014/main" id="{5212DF29-7502-4572-8319-8644BCF29B64}"/>
                </a:ext>
              </a:extLst>
            </p:cNvPr>
            <p:cNvSpPr/>
            <p:nvPr/>
          </p:nvSpPr>
          <p:spPr>
            <a:xfrm>
              <a:off x="6508522" y="793353"/>
              <a:ext cx="2133600" cy="1401207"/>
            </a:xfrm>
            <a:prstGeom prst="hexagon">
              <a:avLst/>
            </a:prstGeom>
            <a:gradFill flip="none" rotWithShape="1">
              <a:gsLst>
                <a:gs pos="0">
                  <a:schemeClr val="tx2">
                    <a:lumMod val="50000"/>
                    <a:shade val="30000"/>
                    <a:satMod val="115000"/>
                  </a:schemeClr>
                </a:gs>
                <a:gs pos="50000">
                  <a:schemeClr val="tx2">
                    <a:lumMod val="50000"/>
                    <a:shade val="67500"/>
                    <a:satMod val="115000"/>
                  </a:schemeClr>
                </a:gs>
                <a:gs pos="100000">
                  <a:schemeClr val="tx2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524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854" tIns="54854" rIns="54854" bIns="54854" rtlCol="0" anchor="ctr"/>
            <a:lstStyle/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Infotainment</a:t>
              </a: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7DA0A66C-11AC-4762-9018-7BBD8C1D1F80}"/>
                </a:ext>
              </a:extLst>
            </p:cNvPr>
            <p:cNvSpPr/>
            <p:nvPr/>
          </p:nvSpPr>
          <p:spPr>
            <a:xfrm>
              <a:off x="6626031" y="1193874"/>
              <a:ext cx="192024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Bluetooth LE based</a:t>
              </a:r>
            </a:p>
            <a:p>
              <a:pPr marL="0" marR="0" lvl="0" indent="0" algn="ctr" defTabSz="13713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mobile phone and helmet connection</a:t>
              </a:r>
            </a:p>
          </p:txBody>
        </p:sp>
      </p:grpSp>
      <p:sp>
        <p:nvSpPr>
          <p:cNvPr id="21" name="Slide Number Placeholder 2">
            <a:extLst>
              <a:ext uri="{FF2B5EF4-FFF2-40B4-BE49-F238E27FC236}">
                <a16:creationId xmlns:a16="http://schemas.microsoft.com/office/drawing/2014/main" id="{269CB01D-9B89-4AAF-B3F8-BB3144DD35F9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Rectangle 2">
            <a:extLst>
              <a:ext uri="{FF2B5EF4-FFF2-40B4-BE49-F238E27FC236}">
                <a16:creationId xmlns:a16="http://schemas.microsoft.com/office/drawing/2014/main" id="{9B790421-2962-4A7D-98AF-DA6F3D78737E}"/>
              </a:ext>
            </a:extLst>
          </p:cNvPr>
          <p:cNvSpPr txBox="1">
            <a:spLocks noChangeArrowheads="1"/>
          </p:cNvSpPr>
          <p:nvPr/>
        </p:nvSpPr>
        <p:spPr>
          <a:xfrm>
            <a:off x="147866" y="19787"/>
            <a:ext cx="16916400" cy="912834"/>
          </a:xfrm>
          <a:prstGeom prst="rect">
            <a:avLst/>
          </a:prstGeom>
        </p:spPr>
        <p:txBody>
          <a:bodyPr vert="horz" lIns="151914" tIns="75946" rIns="151914" bIns="75946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15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600" b="1" i="0" u="none" strike="noStrike" kern="1200" cap="none" spc="0" normalizeH="0" baseline="0" noProof="0" dirty="0">
                <a:ln>
                  <a:noFill/>
                </a:ln>
                <a:solidFill>
                  <a:srgbClr val="646569"/>
                </a:solidFill>
                <a:effectLst/>
                <a:uLnTx/>
                <a:uFillTx/>
                <a:latin typeface="Arial"/>
                <a:ea typeface="+mj-ea"/>
                <a:cs typeface="Calibri" panose="020F0502020204030204" pitchFamily="34" charset="0"/>
              </a:rPr>
              <a:t>Connected Car</a:t>
            </a:r>
            <a:r>
              <a:rPr kumimoji="0" lang="en-US" sz="5600" b="1" i="0" u="none" strike="noStrike" kern="1200" cap="none" spc="0" normalizeH="0" baseline="0" noProof="0" dirty="0">
                <a:ln>
                  <a:noFill/>
                </a:ln>
                <a:solidFill>
                  <a:srgbClr val="0082FC"/>
                </a:solidFill>
                <a:effectLst/>
                <a:uLnTx/>
                <a:uFillTx/>
                <a:latin typeface="Arial"/>
                <a:ea typeface="+mj-ea"/>
                <a:cs typeface="Calibri" panose="020F0502020204030204" pitchFamily="34" charset="0"/>
              </a:rPr>
              <a:t> </a:t>
            </a:r>
            <a:r>
              <a:rPr kumimoji="0" lang="en-US" sz="5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j-ea"/>
                <a:cs typeface="Calibri" panose="020F0502020204030204" pitchFamily="34" charset="0"/>
              </a:rPr>
              <a:t>| TI automotive end </a:t>
            </a:r>
            <a:r>
              <a:rPr kumimoji="0" lang="en-US" sz="5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j-ea"/>
                <a:cs typeface="Calibri" panose="020F0502020204030204" pitchFamily="34" charset="0"/>
              </a:rPr>
              <a:t>equipments</a:t>
            </a:r>
            <a:endParaRPr kumimoji="0" lang="en-US" sz="5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3985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kern="1200" dirty="0">
                <a:solidFill>
                  <a:srgbClr val="C00000"/>
                </a:solidFill>
                <a:latin typeface="Arial"/>
                <a:cs typeface="Calibri" panose="020F0502020204030204" pitchFamily="34" charset="0"/>
              </a:rPr>
              <a:t>Agenda</a:t>
            </a:r>
            <a:endParaRPr lang="en-US" sz="4000" kern="1200" dirty="0">
              <a:solidFill>
                <a:srgbClr val="C00000"/>
              </a:solidFill>
              <a:latin typeface="Arial"/>
              <a:cs typeface="Calibri" panose="020F0502020204030204" pitchFamily="34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i="1" dirty="0">
                <a:solidFill>
                  <a:schemeClr val="bg1">
                    <a:lumMod val="75000"/>
                  </a:schemeClr>
                </a:solidFill>
              </a:rPr>
              <a:t>Bluetooth</a:t>
            </a:r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® Low Energy in automotive - market trends</a:t>
            </a:r>
          </a:p>
          <a:p>
            <a:pPr lvl="0"/>
            <a:r>
              <a:rPr lang="en-US" sz="2800" dirty="0"/>
              <a:t>TI Bluetooth LE product overview </a:t>
            </a:r>
          </a:p>
          <a:p>
            <a:pPr lvl="1"/>
            <a:r>
              <a:rPr lang="en-US" sz="2400" dirty="0"/>
              <a:t>Hardware</a:t>
            </a:r>
          </a:p>
          <a:p>
            <a:pPr lvl="1"/>
            <a:r>
              <a:rPr lang="en-US" sz="2400" dirty="0"/>
              <a:t>Software </a:t>
            </a:r>
          </a:p>
          <a:p>
            <a:pPr lvl="0"/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Application use-cases  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Bluetooth LE cluster for 2W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Car access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Infotainment 			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TPMS</a:t>
            </a:r>
          </a:p>
          <a:p>
            <a:pPr lvl="1"/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Smart helmet </a:t>
            </a:r>
          </a:p>
          <a:p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Dual-mode Bluetooth</a:t>
            </a: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36764B9-7FD1-49F3-B7BC-692E71F23CC0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9839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Rectangle 330">
            <a:extLst>
              <a:ext uri="{FF2B5EF4-FFF2-40B4-BE49-F238E27FC236}">
                <a16:creationId xmlns:a16="http://schemas.microsoft.com/office/drawing/2014/main" id="{827D00F2-67E5-4218-82AE-D3B1549A7158}"/>
              </a:ext>
            </a:extLst>
          </p:cNvPr>
          <p:cNvSpPr/>
          <p:nvPr/>
        </p:nvSpPr>
        <p:spPr>
          <a:xfrm>
            <a:off x="12232843" y="674916"/>
            <a:ext cx="3674982" cy="854807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127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572" tIns="91304" rIns="182572" bIns="91304" anchor="ctr"/>
          <a:lstStyle/>
          <a:p>
            <a:pPr marL="0" marR="0" lvl="0" indent="0" algn="ctr" defTabSz="68461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250" name="Straight Arrow Connector 249"/>
          <p:cNvCxnSpPr>
            <a:cxnSpLocks/>
          </p:cNvCxnSpPr>
          <p:nvPr/>
        </p:nvCxnSpPr>
        <p:spPr>
          <a:xfrm flipV="1">
            <a:off x="211952" y="1114253"/>
            <a:ext cx="0" cy="7949065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Rectangle 267"/>
          <p:cNvSpPr/>
          <p:nvPr/>
        </p:nvSpPr>
        <p:spPr>
          <a:xfrm>
            <a:off x="4561549" y="640390"/>
            <a:ext cx="3674982" cy="854807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127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572" tIns="91304" rIns="182572" bIns="91304" anchor="ctr"/>
          <a:lstStyle/>
          <a:p>
            <a:pPr marL="0" marR="0" lvl="0" indent="0" algn="ctr" defTabSz="68461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01537" y="0"/>
            <a:ext cx="17341010" cy="1086060"/>
          </a:xfrm>
          <a:prstGeom prst="rect">
            <a:avLst/>
          </a:prstGeom>
        </p:spPr>
        <p:txBody>
          <a:bodyPr vert="horz" lIns="182572" tIns="0" rIns="182572" bIns="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9129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Connectivity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DE00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j-ea"/>
                <a:cs typeface="Calibri" panose="020F0502020204030204" pitchFamily="34" charset="0"/>
              </a:rPr>
              <a:t>| Most Reliable Low Power Wireless 2.4 Portfolio</a:t>
            </a:r>
            <a:endParaRPr kumimoji="0" lang="en-US" sz="5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+mj-ea"/>
              <a:cs typeface="Calibri" panose="020F0502020204030204" pitchFamily="34" charset="0"/>
            </a:endParaRPr>
          </a:p>
        </p:txBody>
      </p:sp>
      <p:sp>
        <p:nvSpPr>
          <p:cNvPr id="7" name="TextBox 65"/>
          <p:cNvSpPr txBox="1">
            <a:spLocks noChangeArrowheads="1"/>
          </p:cNvSpPr>
          <p:nvPr/>
        </p:nvSpPr>
        <p:spPr bwMode="auto">
          <a:xfrm>
            <a:off x="16325406" y="3759694"/>
            <a:ext cx="1771548" cy="399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2676" tIns="91350" rIns="182676" bIns="9135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137000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itchFamily="34" charset="0"/>
              </a:rPr>
              <a:t>Bluetooth support</a:t>
            </a: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16171956" y="6863716"/>
            <a:ext cx="1939676" cy="9516"/>
          </a:xfrm>
          <a:prstGeom prst="line">
            <a:avLst/>
          </a:prstGeom>
          <a:ln w="6350">
            <a:solidFill>
              <a:schemeClr val="accent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6212340" y="3421500"/>
            <a:ext cx="1939676" cy="9516"/>
          </a:xfrm>
          <a:prstGeom prst="line">
            <a:avLst/>
          </a:prstGeom>
          <a:ln w="6350">
            <a:solidFill>
              <a:schemeClr val="accent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6429724" y="3453619"/>
            <a:ext cx="1656132" cy="430705"/>
          </a:xfrm>
          <a:prstGeom prst="rect">
            <a:avLst/>
          </a:prstGeom>
          <a:noFill/>
        </p:spPr>
        <p:txBody>
          <a:bodyPr wrap="none" lIns="182676" tIns="91350" rIns="182676" bIns="91350" rtlCol="0">
            <a:spAutoFit/>
          </a:bodyPr>
          <a:lstStyle/>
          <a:p>
            <a:pPr marL="0" marR="0" lvl="0" indent="0" algn="l" defTabSz="137000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Key Features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16136989" y="5907139"/>
            <a:ext cx="248366" cy="260082"/>
            <a:chOff x="8146599" y="3201960"/>
            <a:chExt cx="124183" cy="130041"/>
          </a:xfrm>
        </p:grpSpPr>
        <p:sp>
          <p:nvSpPr>
            <p:cNvPr id="19" name="Oval 18"/>
            <p:cNvSpPr/>
            <p:nvPr/>
          </p:nvSpPr>
          <p:spPr bwMode="auto">
            <a:xfrm>
              <a:off x="8146599" y="3201960"/>
              <a:ext cx="124183" cy="130041"/>
            </a:xfrm>
            <a:prstGeom prst="ellipse">
              <a:avLst/>
            </a:prstGeom>
            <a:solidFill>
              <a:srgbClr val="000000">
                <a:lumMod val="75000"/>
                <a:lumOff val="25000"/>
              </a:srgbClr>
            </a:solidFill>
            <a:ln w="12700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</a:ln>
            <a:effectLst/>
          </p:spPr>
          <p:txBody>
            <a:bodyPr lIns="182692" tIns="91356" rIns="182692" bIns="91356" anchor="ctr"/>
            <a:lstStyle/>
            <a:p>
              <a:pPr marL="0" marR="0" lvl="0" indent="0" algn="ctr" defTabSz="13694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 rot="5400000">
              <a:off x="8200514" y="3242393"/>
              <a:ext cx="64023" cy="44705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692" tIns="91356" rIns="182692" bIns="91356" rtlCol="0" anchor="ctr"/>
            <a:lstStyle/>
            <a:p>
              <a:pPr marL="0" marR="0" lvl="0" indent="0" algn="ctr" defTabSz="13694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 flipH="1">
              <a:off x="8153605" y="3259371"/>
              <a:ext cx="106796" cy="121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65"/>
          <p:cNvSpPr txBox="1">
            <a:spLocks noChangeArrowheads="1"/>
          </p:cNvSpPr>
          <p:nvPr/>
        </p:nvSpPr>
        <p:spPr bwMode="auto">
          <a:xfrm>
            <a:off x="16375386" y="5287342"/>
            <a:ext cx="1761930" cy="399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2676" tIns="91350" rIns="182676" bIns="9135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137000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itchFamily="34" charset="0"/>
              </a:rPr>
              <a:t>Sensor Controller</a:t>
            </a:r>
          </a:p>
        </p:txBody>
      </p:sp>
      <p:sp>
        <p:nvSpPr>
          <p:cNvPr id="24" name="TextBox 65"/>
          <p:cNvSpPr txBox="1">
            <a:spLocks noChangeArrowheads="1"/>
          </p:cNvSpPr>
          <p:nvPr/>
        </p:nvSpPr>
        <p:spPr bwMode="auto">
          <a:xfrm>
            <a:off x="16248860" y="5836322"/>
            <a:ext cx="2171786" cy="399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2676" tIns="91350" rIns="182676" bIns="9135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137000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itchFamily="34" charset="0"/>
              </a:rPr>
              <a:t>+20dBm Integrated PA</a:t>
            </a:r>
          </a:p>
        </p:txBody>
      </p:sp>
      <p:pic>
        <p:nvPicPr>
          <p:cNvPr id="25" name="Picture 2" descr="C:\Users\a0866890\Downloads\393px-Bluetooth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0325" y="3785643"/>
            <a:ext cx="221702" cy="33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1817" y="4211897"/>
            <a:ext cx="288938" cy="288938"/>
          </a:xfrm>
          <a:prstGeom prst="rect">
            <a:avLst/>
          </a:prstGeom>
        </p:spPr>
      </p:pic>
      <p:sp>
        <p:nvSpPr>
          <p:cNvPr id="27" name="TextBox 65"/>
          <p:cNvSpPr txBox="1">
            <a:spLocks noChangeArrowheads="1"/>
          </p:cNvSpPr>
          <p:nvPr/>
        </p:nvSpPr>
        <p:spPr bwMode="auto">
          <a:xfrm>
            <a:off x="16432876" y="4139178"/>
            <a:ext cx="1561554" cy="399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2676" tIns="91350" rIns="182676" bIns="9135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137000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itchFamily="34" charset="0"/>
              </a:rPr>
              <a:t>Zigbee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itchFamily="34" charset="0"/>
              </a:rPr>
              <a:t> support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6146559" y="6316629"/>
            <a:ext cx="248366" cy="260082"/>
            <a:chOff x="5484804" y="3487420"/>
            <a:chExt cx="124183" cy="130041"/>
          </a:xfrm>
        </p:grpSpPr>
        <p:sp>
          <p:nvSpPr>
            <p:cNvPr id="29" name="Oval 28"/>
            <p:cNvSpPr/>
            <p:nvPr/>
          </p:nvSpPr>
          <p:spPr bwMode="auto">
            <a:xfrm>
              <a:off x="5484804" y="3487420"/>
              <a:ext cx="124183" cy="130041"/>
            </a:xfrm>
            <a:prstGeom prst="ellipse">
              <a:avLst/>
            </a:prstGeom>
            <a:solidFill>
              <a:srgbClr val="000000">
                <a:lumMod val="75000"/>
                <a:lumOff val="25000"/>
              </a:srgbClr>
            </a:solidFill>
            <a:ln w="12700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</a:ln>
            <a:effectLst/>
          </p:spPr>
          <p:txBody>
            <a:bodyPr lIns="182692" tIns="91356" rIns="182692" bIns="91356" anchor="ctr"/>
            <a:lstStyle/>
            <a:p>
              <a:pPr marL="0" marR="0" lvl="0" indent="0" algn="ctr" defTabSz="13694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endParaRPr>
            </a:p>
          </p:txBody>
        </p:sp>
        <p:cxnSp>
          <p:nvCxnSpPr>
            <p:cNvPr id="30" name="Straight Connector 29"/>
            <p:cNvCxnSpPr>
              <a:stCxn id="29" idx="7"/>
              <a:endCxn id="29" idx="3"/>
            </p:cNvCxnSpPr>
            <p:nvPr/>
          </p:nvCxnSpPr>
          <p:spPr>
            <a:xfrm flipH="1">
              <a:off x="5502990" y="3506464"/>
              <a:ext cx="87811" cy="9195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V="1">
              <a:off x="5549360" y="3500806"/>
              <a:ext cx="0" cy="36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5515175" y="3561327"/>
              <a:ext cx="6929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>
              <a:off x="5515175" y="3538549"/>
              <a:ext cx="6929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V="1">
              <a:off x="5549824" y="3559339"/>
              <a:ext cx="0" cy="36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65"/>
          <p:cNvSpPr txBox="1">
            <a:spLocks noChangeArrowheads="1"/>
          </p:cNvSpPr>
          <p:nvPr/>
        </p:nvSpPr>
        <p:spPr bwMode="auto">
          <a:xfrm>
            <a:off x="16561764" y="6255962"/>
            <a:ext cx="1647860" cy="399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2676" tIns="91350" rIns="182676" bIns="9135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137000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itchFamily="34" charset="0"/>
              </a:rPr>
              <a:t>BAW Resonator</a:t>
            </a:r>
          </a:p>
        </p:txBody>
      </p:sp>
      <p:sp>
        <p:nvSpPr>
          <p:cNvPr id="38" name="TextBox 65"/>
          <p:cNvSpPr txBox="1">
            <a:spLocks noChangeArrowheads="1"/>
          </p:cNvSpPr>
          <p:nvPr/>
        </p:nvSpPr>
        <p:spPr bwMode="auto">
          <a:xfrm>
            <a:off x="16432878" y="4520252"/>
            <a:ext cx="1580790" cy="399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2676" tIns="91350" rIns="182676" bIns="9135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137000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itchFamily="34" charset="0"/>
              </a:rPr>
              <a:t>Thread support</a:t>
            </a: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0900" y="4593197"/>
            <a:ext cx="287748" cy="288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388870" y="611475"/>
            <a:ext cx="4454268" cy="615541"/>
          </a:xfrm>
          <a:prstGeom prst="rect">
            <a:avLst/>
          </a:prstGeom>
          <a:noFill/>
        </p:spPr>
        <p:txBody>
          <a:bodyPr wrap="square" lIns="182864" tIns="91434" rIns="182864" bIns="91434" rtlCol="0">
            <a:spAutoFit/>
          </a:bodyPr>
          <a:lstStyle/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LE 5 &amp; Proprietary</a:t>
            </a:r>
          </a:p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LE 5, Mesh, Direction Finding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166100" y="611474"/>
            <a:ext cx="4104476" cy="430875"/>
          </a:xfrm>
          <a:prstGeom prst="rect">
            <a:avLst/>
          </a:prstGeom>
          <a:noFill/>
        </p:spPr>
        <p:txBody>
          <a:bodyPr wrap="square" lIns="182864" tIns="91434" rIns="182864" bIns="91434" rtlCol="0">
            <a:spAutoFit/>
          </a:bodyPr>
          <a:lstStyle/>
          <a:p>
            <a:pPr marL="0" marR="0" lvl="0" indent="0" algn="ctr" defTabSz="18286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2.4 GHz Multiprotocol</a:t>
            </a:r>
          </a:p>
        </p:txBody>
      </p:sp>
      <p:grpSp>
        <p:nvGrpSpPr>
          <p:cNvPr id="598" name="Group 597"/>
          <p:cNvGrpSpPr/>
          <p:nvPr/>
        </p:nvGrpSpPr>
        <p:grpSpPr>
          <a:xfrm>
            <a:off x="893952" y="7527777"/>
            <a:ext cx="3444104" cy="916866"/>
            <a:chOff x="716109" y="3751102"/>
            <a:chExt cx="1722052" cy="458433"/>
          </a:xfrm>
        </p:grpSpPr>
        <p:sp>
          <p:nvSpPr>
            <p:cNvPr id="191" name="Rounded Rectangle 633">
              <a:hlinkClick r:id="" action="ppaction://noaction"/>
            </p:cNvPr>
            <p:cNvSpPr/>
            <p:nvPr/>
          </p:nvSpPr>
          <p:spPr>
            <a:xfrm>
              <a:off x="716109" y="3752335"/>
              <a:ext cx="1722052" cy="457200"/>
            </a:xfrm>
            <a:prstGeom prst="roundRect">
              <a:avLst>
                <a:gd name="adj" fmla="val 8167"/>
              </a:avLst>
            </a:prstGeom>
            <a:solidFill>
              <a:srgbClr val="117788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68548" tIns="27428" rIns="68548" bIns="76156"/>
            <a:lstStyle/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CC2640R2L 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128kB, 20kB 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5x5, 7x7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Network attached &amp; non-sensing application</a:t>
              </a:r>
            </a:p>
          </p:txBody>
        </p:sp>
        <p:sp>
          <p:nvSpPr>
            <p:cNvPr id="493" name="Rounded Rectangle 342"/>
            <p:cNvSpPr/>
            <p:nvPr/>
          </p:nvSpPr>
          <p:spPr>
            <a:xfrm>
              <a:off x="2261947" y="3751102"/>
              <a:ext cx="176213" cy="457200"/>
            </a:xfrm>
            <a:prstGeom prst="roundRect">
              <a:avLst/>
            </a:prstGeom>
            <a:solidFill>
              <a:srgbClr val="C00000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828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  <a:ea typeface="MS PGothic" pitchFamily="34" charset="-128"/>
                  <a:cs typeface="Arial" pitchFamily="34" charset="0"/>
                </a:rPr>
                <a:t>M3</a:t>
              </a:r>
            </a:p>
          </p:txBody>
        </p:sp>
        <p:pic>
          <p:nvPicPr>
            <p:cNvPr id="590" name="Picture 2" descr="C:\Users\a0866890\Downloads\393px-Bluetooth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9256" y="3785592"/>
              <a:ext cx="110851" cy="150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3" name="TextBox 242"/>
          <p:cNvSpPr txBox="1"/>
          <p:nvPr/>
        </p:nvSpPr>
        <p:spPr>
          <a:xfrm>
            <a:off x="15886123" y="1188667"/>
            <a:ext cx="2563179" cy="1538701"/>
          </a:xfrm>
          <a:prstGeom prst="rect">
            <a:avLst/>
          </a:prstGeom>
          <a:noFill/>
        </p:spPr>
        <p:txBody>
          <a:bodyPr wrap="square" lIns="182676" tIns="91350" rIns="182676" bIns="91350" rtlCol="0">
            <a:spAutoFit/>
          </a:bodyPr>
          <a:lstStyle/>
          <a:p>
            <a:pPr marL="0" marR="0" lvl="0" indent="0" algn="l" defTabSz="137000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1778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Platform Highlights</a:t>
            </a:r>
          </a:p>
          <a:p>
            <a:pPr marL="114300" marR="0" lvl="0" indent="-114300" algn="l" defTabSz="137000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Lowest  1.0 µA standby current consumption</a:t>
            </a:r>
          </a:p>
          <a:p>
            <a:pPr marL="114300" marR="0" lvl="0" indent="-114300" algn="l" defTabSz="137000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Integrated PA up to +20dBm (+10dBm coin cell optimized)</a:t>
            </a:r>
          </a:p>
          <a:p>
            <a:pPr marL="114300" marR="0" lvl="0" indent="-114300" algn="l" defTabSz="137000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Pin-to-pin QFN compatibility and chip-scale package opts.</a:t>
            </a:r>
          </a:p>
        </p:txBody>
      </p:sp>
      <p:sp>
        <p:nvSpPr>
          <p:cNvPr id="242" name="TextBox 241"/>
          <p:cNvSpPr txBox="1"/>
          <p:nvPr/>
        </p:nvSpPr>
        <p:spPr>
          <a:xfrm rot="16200000">
            <a:off x="-972697" y="4521178"/>
            <a:ext cx="2369304" cy="400097"/>
          </a:xfrm>
          <a:prstGeom prst="rect">
            <a:avLst/>
          </a:prstGeom>
          <a:solidFill>
            <a:schemeClr val="bg1"/>
          </a:solidFill>
        </p:spPr>
        <p:txBody>
          <a:bodyPr wrap="square" lIns="182864" tIns="91434" rIns="182864" bIns="91434" rtlCol="0" anchor="b">
            <a:spAutoFit/>
          </a:bodyPr>
          <a:lstStyle/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Memory scalability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6846" y="5325632"/>
            <a:ext cx="323356" cy="323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8" name="Group 47"/>
          <p:cNvGrpSpPr/>
          <p:nvPr/>
        </p:nvGrpSpPr>
        <p:grpSpPr>
          <a:xfrm>
            <a:off x="8496286" y="4801563"/>
            <a:ext cx="3444104" cy="916974"/>
            <a:chOff x="4344837" y="2141965"/>
            <a:chExt cx="1722052" cy="458487"/>
          </a:xfrm>
        </p:grpSpPr>
        <p:sp>
          <p:nvSpPr>
            <p:cNvPr id="171" name="Rounded Rectangle 569">
              <a:hlinkClick r:id="" action="ppaction://noaction"/>
            </p:cNvPr>
            <p:cNvSpPr/>
            <p:nvPr/>
          </p:nvSpPr>
          <p:spPr>
            <a:xfrm>
              <a:off x="4344837" y="2144204"/>
              <a:ext cx="1722052" cy="456248"/>
            </a:xfrm>
            <a:prstGeom prst="roundRect">
              <a:avLst>
                <a:gd name="adj" fmla="val 8167"/>
              </a:avLst>
            </a:prstGeom>
            <a:solidFill>
              <a:schemeClr val="bg2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68548" tIns="27428" rIns="68548" bIns="76156"/>
            <a:lstStyle/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CC2652R (P)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352kB, 80kB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7x7   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Single protocol, system provisioning                                      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grpSp>
          <p:nvGrpSpPr>
            <p:cNvPr id="177" name="Group 575"/>
            <p:cNvGrpSpPr/>
            <p:nvPr/>
          </p:nvGrpSpPr>
          <p:grpSpPr>
            <a:xfrm>
              <a:off x="5394702" y="2360816"/>
              <a:ext cx="124183" cy="116162"/>
              <a:chOff x="5484804" y="3487420"/>
              <a:chExt cx="124183" cy="130041"/>
            </a:xfrm>
          </p:grpSpPr>
          <p:sp>
            <p:nvSpPr>
              <p:cNvPr id="137" name="Oval 576"/>
              <p:cNvSpPr/>
              <p:nvPr/>
            </p:nvSpPr>
            <p:spPr bwMode="auto">
              <a:xfrm>
                <a:off x="5484804" y="3487420"/>
                <a:ext cx="124183" cy="130041"/>
              </a:xfrm>
              <a:prstGeom prst="ellipse">
                <a:avLst/>
              </a:prstGeom>
              <a:solidFill>
                <a:srgbClr val="000000">
                  <a:lumMod val="75000"/>
                  <a:lumOff val="25000"/>
                </a:srgbClr>
              </a:solidFill>
              <a:ln w="12700" cap="flat" cmpd="sng" algn="ctr">
                <a:solidFill>
                  <a:srgbClr val="000000">
                    <a:lumMod val="75000"/>
                    <a:lumOff val="25000"/>
                  </a:srgbClr>
                </a:solidFill>
                <a:prstDash val="solid"/>
              </a:ln>
              <a:effectLst/>
            </p:spPr>
            <p:txBody>
              <a:bodyPr lIns="182692" tIns="91356" rIns="182692" bIns="91356" anchor="ctr"/>
              <a:lstStyle/>
              <a:p>
                <a:pPr marL="0" marR="0" lvl="0" indent="0" algn="ctr" defTabSz="136945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 pitchFamily="34" charset="0"/>
                </a:endParaRPr>
              </a:p>
            </p:txBody>
          </p:sp>
          <p:cxnSp>
            <p:nvCxnSpPr>
              <p:cNvPr id="138" name="Straight Connector 577"/>
              <p:cNvCxnSpPr>
                <a:stCxn id="137" idx="7"/>
                <a:endCxn id="137" idx="3"/>
              </p:cNvCxnSpPr>
              <p:nvPr/>
            </p:nvCxnSpPr>
            <p:spPr>
              <a:xfrm flipH="1">
                <a:off x="5502990" y="3506464"/>
                <a:ext cx="87811" cy="9195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578"/>
              <p:cNvCxnSpPr/>
              <p:nvPr/>
            </p:nvCxnSpPr>
            <p:spPr>
              <a:xfrm flipV="1">
                <a:off x="5549360" y="3500806"/>
                <a:ext cx="0" cy="360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579"/>
              <p:cNvCxnSpPr/>
              <p:nvPr/>
            </p:nvCxnSpPr>
            <p:spPr>
              <a:xfrm flipH="1">
                <a:off x="5515175" y="3561327"/>
                <a:ext cx="6929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580"/>
              <p:cNvCxnSpPr/>
              <p:nvPr/>
            </p:nvCxnSpPr>
            <p:spPr>
              <a:xfrm flipH="1">
                <a:off x="5515175" y="3538549"/>
                <a:ext cx="6929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581"/>
              <p:cNvCxnSpPr/>
              <p:nvPr/>
            </p:nvCxnSpPr>
            <p:spPr>
              <a:xfrm flipV="1">
                <a:off x="5549824" y="3559339"/>
                <a:ext cx="0" cy="360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2" name="Rounded Rectangle 342"/>
            <p:cNvSpPr/>
            <p:nvPr/>
          </p:nvSpPr>
          <p:spPr>
            <a:xfrm>
              <a:off x="5890675" y="2141965"/>
              <a:ext cx="176213" cy="457200"/>
            </a:xfrm>
            <a:prstGeom prst="roundRect">
              <a:avLst/>
            </a:prstGeom>
            <a:solidFill>
              <a:srgbClr val="C00000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828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  <a:ea typeface="MS PGothic" pitchFamily="34" charset="-128"/>
                  <a:cs typeface="Arial" pitchFamily="34" charset="0"/>
                </a:rPr>
                <a:t>M4F</a:t>
              </a:r>
            </a:p>
          </p:txBody>
        </p:sp>
        <p:pic>
          <p:nvPicPr>
            <p:cNvPr id="549" name="Picture 2" descr="C:\Users\a0866890\Downloads\393px-Bluetooth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1369" y="2174698"/>
              <a:ext cx="110851" cy="150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0" name="Picture 6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2283" y="2185634"/>
              <a:ext cx="144469" cy="129051"/>
            </a:xfrm>
            <a:prstGeom prst="rect">
              <a:avLst/>
            </a:prstGeom>
          </p:spPr>
        </p:pic>
        <p:grpSp>
          <p:nvGrpSpPr>
            <p:cNvPr id="551" name="Group 670"/>
            <p:cNvGrpSpPr/>
            <p:nvPr/>
          </p:nvGrpSpPr>
          <p:grpSpPr>
            <a:xfrm>
              <a:off x="5562569" y="2359060"/>
              <a:ext cx="124183" cy="116163"/>
              <a:chOff x="8146599" y="3201960"/>
              <a:chExt cx="124183" cy="130041"/>
            </a:xfrm>
          </p:grpSpPr>
          <p:sp>
            <p:nvSpPr>
              <p:cNvPr id="552" name="Oval 676"/>
              <p:cNvSpPr/>
              <p:nvPr/>
            </p:nvSpPr>
            <p:spPr bwMode="auto">
              <a:xfrm>
                <a:off x="8146599" y="3201960"/>
                <a:ext cx="124183" cy="130041"/>
              </a:xfrm>
              <a:prstGeom prst="ellipse">
                <a:avLst/>
              </a:prstGeom>
              <a:solidFill>
                <a:srgbClr val="000000">
                  <a:lumMod val="75000"/>
                  <a:lumOff val="25000"/>
                </a:srgbClr>
              </a:solidFill>
              <a:ln w="12700" cap="flat" cmpd="sng" algn="ctr">
                <a:solidFill>
                  <a:srgbClr val="000000">
                    <a:lumMod val="75000"/>
                    <a:lumOff val="25000"/>
                  </a:srgbClr>
                </a:solidFill>
                <a:prstDash val="solid"/>
              </a:ln>
              <a:effectLst/>
            </p:spPr>
            <p:txBody>
              <a:bodyPr lIns="182692" tIns="91356" rIns="182692" bIns="91356" anchor="ctr"/>
              <a:lstStyle/>
              <a:p>
                <a:pPr marL="0" marR="0" lvl="0" indent="0" algn="ctr" defTabSz="136945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553" name="Isosceles Triangle 677"/>
              <p:cNvSpPr/>
              <p:nvPr/>
            </p:nvSpPr>
            <p:spPr>
              <a:xfrm rot="5400000">
                <a:off x="8200514" y="3242393"/>
                <a:ext cx="64023" cy="4470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692" tIns="91356" rIns="182692" bIns="91356" rtlCol="0" anchor="ctr"/>
              <a:lstStyle/>
              <a:p>
                <a:pPr marL="0" marR="0" lvl="0" indent="0" algn="ctr" defTabSz="136945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cxnSp>
            <p:nvCxnSpPr>
              <p:cNvPr id="554" name="Straight Connector 678"/>
              <p:cNvCxnSpPr/>
              <p:nvPr/>
            </p:nvCxnSpPr>
            <p:spPr>
              <a:xfrm flipH="1">
                <a:off x="8153605" y="3259371"/>
                <a:ext cx="106796" cy="121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55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9484" y="2185408"/>
              <a:ext cx="143874" cy="1289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1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3471" y="2338568"/>
              <a:ext cx="161678" cy="161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3" name="Group 52"/>
          <p:cNvGrpSpPr/>
          <p:nvPr/>
        </p:nvGrpSpPr>
        <p:grpSpPr>
          <a:xfrm>
            <a:off x="893952" y="4232635"/>
            <a:ext cx="3444104" cy="914402"/>
            <a:chOff x="449506" y="2109967"/>
            <a:chExt cx="1722052" cy="457201"/>
          </a:xfrm>
        </p:grpSpPr>
        <p:sp>
          <p:nvSpPr>
            <p:cNvPr id="167" name="Rounded Rectangle 959">
              <a:hlinkClick r:id="" action="ppaction://noaction"/>
            </p:cNvPr>
            <p:cNvSpPr/>
            <p:nvPr/>
          </p:nvSpPr>
          <p:spPr>
            <a:xfrm>
              <a:off x="449506" y="2109968"/>
              <a:ext cx="1722052" cy="457200"/>
            </a:xfrm>
            <a:prstGeom prst="roundRect">
              <a:avLst>
                <a:gd name="adj" fmla="val 8167"/>
              </a:avLst>
            </a:prstGeom>
            <a:solidFill>
              <a:schemeClr val="bg2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68548" tIns="27428" rIns="68548" bIns="76156"/>
            <a:lstStyle/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CC2642R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352kB, 80kB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7x7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Bluetooth 5.1, Mesh, RTLS</a:t>
              </a:r>
            </a:p>
          </p:txBody>
        </p:sp>
        <p:sp>
          <p:nvSpPr>
            <p:cNvPr id="378" name="Rounded Rectangle 342"/>
            <p:cNvSpPr/>
            <p:nvPr/>
          </p:nvSpPr>
          <p:spPr>
            <a:xfrm>
              <a:off x="1995344" y="2109967"/>
              <a:ext cx="176213" cy="457200"/>
            </a:xfrm>
            <a:prstGeom prst="roundRect">
              <a:avLst/>
            </a:prstGeom>
            <a:solidFill>
              <a:srgbClr val="C00000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828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  <a:ea typeface="MS PGothic" pitchFamily="34" charset="-128"/>
                  <a:cs typeface="Arial" pitchFamily="34" charset="0"/>
                </a:rPr>
                <a:t>M4F</a:t>
              </a:r>
            </a:p>
          </p:txBody>
        </p:sp>
        <p:pic>
          <p:nvPicPr>
            <p:cNvPr id="585" name="Picture 2" descr="C:\Users\a0866890\Downloads\393px-Bluetooth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2653" y="2134482"/>
              <a:ext cx="110851" cy="150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4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7367" y="2298416"/>
              <a:ext cx="161678" cy="161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5" name="Group 54"/>
          <p:cNvGrpSpPr/>
          <p:nvPr/>
        </p:nvGrpSpPr>
        <p:grpSpPr>
          <a:xfrm>
            <a:off x="893952" y="6432648"/>
            <a:ext cx="3444104" cy="914524"/>
            <a:chOff x="449506" y="3095674"/>
            <a:chExt cx="1722052" cy="457262"/>
          </a:xfrm>
        </p:grpSpPr>
        <p:sp>
          <p:nvSpPr>
            <p:cNvPr id="266" name="Rounded Rectangle 8">
              <a:hlinkClick r:id="" action="ppaction://noaction"/>
            </p:cNvPr>
            <p:cNvSpPr/>
            <p:nvPr/>
          </p:nvSpPr>
          <p:spPr>
            <a:xfrm>
              <a:off x="449506" y="3095736"/>
              <a:ext cx="1722052" cy="457200"/>
            </a:xfrm>
            <a:prstGeom prst="roundRect">
              <a:avLst>
                <a:gd name="adj" fmla="val 8167"/>
              </a:avLst>
            </a:prstGeom>
            <a:solidFill>
              <a:schemeClr val="bg2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68548" tIns="27428" rIns="68548" bIns="76156"/>
            <a:lstStyle/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CC2640R2F 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128kB, 20kB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4x4, 5x5, 7x7, WCSP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Network attached &amp; low power sensing</a:t>
              </a:r>
            </a:p>
          </p:txBody>
        </p:sp>
        <p:sp>
          <p:nvSpPr>
            <p:cNvPr id="267" name="Rounded Rectangle 342"/>
            <p:cNvSpPr/>
            <p:nvPr/>
          </p:nvSpPr>
          <p:spPr>
            <a:xfrm>
              <a:off x="1995344" y="3095674"/>
              <a:ext cx="176213" cy="457200"/>
            </a:xfrm>
            <a:prstGeom prst="roundRect">
              <a:avLst/>
            </a:prstGeom>
            <a:solidFill>
              <a:srgbClr val="C00000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828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  <a:ea typeface="MS PGothic" pitchFamily="34" charset="-128"/>
                  <a:cs typeface="Arial" pitchFamily="34" charset="0"/>
                </a:rPr>
                <a:t>M3</a:t>
              </a:r>
            </a:p>
          </p:txBody>
        </p:sp>
        <p:pic>
          <p:nvPicPr>
            <p:cNvPr id="270" name="Picture 2" descr="C:\Users\a0866890\Downloads\393px-Bluetooth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2653" y="3131506"/>
              <a:ext cx="110851" cy="150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6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7367" y="3302242"/>
              <a:ext cx="161678" cy="161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3" name="Picture 202">
            <a:extLst>
              <a:ext uri="{FF2B5EF4-FFF2-40B4-BE49-F238E27FC236}">
                <a16:creationId xmlns:a16="http://schemas.microsoft.com/office/drawing/2014/main" id="{88C58A38-C386-4113-9648-B3B30AFF337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4" t="22099" r="71582" b="20665"/>
          <a:stretch/>
        </p:blipFill>
        <p:spPr>
          <a:xfrm>
            <a:off x="16115941" y="4961368"/>
            <a:ext cx="331114" cy="292608"/>
          </a:xfrm>
          <a:prstGeom prst="rect">
            <a:avLst/>
          </a:prstGeom>
        </p:spPr>
      </p:pic>
      <p:sp>
        <p:nvSpPr>
          <p:cNvPr id="205" name="TextBox 65">
            <a:extLst>
              <a:ext uri="{FF2B5EF4-FFF2-40B4-BE49-F238E27FC236}">
                <a16:creationId xmlns:a16="http://schemas.microsoft.com/office/drawing/2014/main" id="{3BDF8A7F-8CE8-4A24-92E5-3FD91A8AC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47054" y="4904152"/>
            <a:ext cx="1521480" cy="399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2676" tIns="91350" rIns="182676" bIns="9135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137000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itchFamily="34" charset="0"/>
              </a:rPr>
              <a:t>Matter support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4BF4D00-400D-46BD-8C0A-7B615F126D71}"/>
              </a:ext>
            </a:extLst>
          </p:cNvPr>
          <p:cNvGrpSpPr/>
          <p:nvPr/>
        </p:nvGrpSpPr>
        <p:grpSpPr>
          <a:xfrm>
            <a:off x="8496286" y="1923913"/>
            <a:ext cx="3444104" cy="914402"/>
            <a:chOff x="8689674" y="1923913"/>
            <a:chExt cx="3444104" cy="914402"/>
          </a:xfrm>
        </p:grpSpPr>
        <p:grpSp>
          <p:nvGrpSpPr>
            <p:cNvPr id="54" name="Group 53"/>
            <p:cNvGrpSpPr/>
            <p:nvPr/>
          </p:nvGrpSpPr>
          <p:grpSpPr>
            <a:xfrm>
              <a:off x="8689674" y="1923913"/>
              <a:ext cx="3444104" cy="914402"/>
              <a:chOff x="4344837" y="1647756"/>
              <a:chExt cx="1722052" cy="457201"/>
            </a:xfrm>
          </p:grpSpPr>
          <p:sp>
            <p:nvSpPr>
              <p:cNvPr id="358" name="Rounded Rectangle 247">
                <a:hlinkClick r:id="" action="ppaction://noaction"/>
              </p:cNvPr>
              <p:cNvSpPr/>
              <p:nvPr/>
            </p:nvSpPr>
            <p:spPr>
              <a:xfrm>
                <a:off x="4344837" y="1647757"/>
                <a:ext cx="1722052" cy="457200"/>
              </a:xfrm>
              <a:prstGeom prst="roundRect">
                <a:avLst>
                  <a:gd name="adj" fmla="val 8167"/>
                </a:avLst>
              </a:prstGeom>
              <a:solidFill>
                <a:schemeClr val="accent3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lIns="68548" tIns="27428" rIns="68548" bIns="76156"/>
              <a:lstStyle/>
              <a:p>
                <a:pPr marL="0" marR="0" lvl="0" indent="0" algn="l" defTabSz="137000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Arial Unicode MS" pitchFamily="34" charset="-128"/>
                    <a:cs typeface="Arial Unicode MS" pitchFamily="34" charset="-128"/>
                  </a:rPr>
                  <a:t>CC2652R7</a:t>
                </a:r>
              </a:p>
              <a:p>
                <a:pPr marL="0" marR="0" lvl="0" indent="0" algn="l" defTabSz="137000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Arial Unicode MS" pitchFamily="34" charset="-128"/>
                    <a:cs typeface="Arial Unicode MS" pitchFamily="34" charset="-128"/>
                  </a:rPr>
                  <a:t>704kB, 144kB</a:t>
                </a:r>
              </a:p>
              <a:p>
                <a:pPr marL="0" marR="0" lvl="0" indent="0" algn="l" defTabSz="137000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Arial Unicode MS" pitchFamily="34" charset="-128"/>
                    <a:cs typeface="Arial Unicode MS" pitchFamily="34" charset="-128"/>
                  </a:rPr>
                  <a:t>7x7</a:t>
                </a:r>
              </a:p>
              <a:p>
                <a:pPr marL="0" marR="0" lvl="0" indent="0" algn="l" defTabSz="137000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Arial Unicode MS" pitchFamily="34" charset="-128"/>
                    <a:cs typeface="Arial Unicode MS" pitchFamily="34" charset="-128"/>
                  </a:rPr>
                  <a:t>CHIP, Multiprotocol with on-chip OTA                                        </a:t>
                </a:r>
              </a:p>
              <a:p>
                <a:pPr marL="0" marR="0" lvl="0" indent="0" algn="l" defTabSz="137000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Arial Unicode MS" pitchFamily="34" charset="-128"/>
                    <a:cs typeface="Arial Unicode MS" pitchFamily="34" charset="-128"/>
                  </a:rPr>
                  <a:t>                                        </a:t>
                </a:r>
              </a:p>
            </p:txBody>
          </p:sp>
          <p:sp>
            <p:nvSpPr>
              <p:cNvPr id="494" name="Rounded Rectangle 342"/>
              <p:cNvSpPr/>
              <p:nvPr/>
            </p:nvSpPr>
            <p:spPr>
              <a:xfrm>
                <a:off x="5890675" y="1647756"/>
                <a:ext cx="176213" cy="457200"/>
              </a:xfrm>
              <a:prstGeom prst="roundRect">
                <a:avLst/>
              </a:prstGeom>
              <a:solidFill>
                <a:srgbClr val="C00000"/>
              </a:solidFill>
              <a:ln w="254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vert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828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itchFamily="34" charset="0"/>
                    <a:ea typeface="MS PGothic" pitchFamily="34" charset="-128"/>
                    <a:cs typeface="Arial" pitchFamily="34" charset="0"/>
                  </a:rPr>
                  <a:t>M4F</a:t>
                </a:r>
              </a:p>
            </p:txBody>
          </p:sp>
          <p:pic>
            <p:nvPicPr>
              <p:cNvPr id="529" name="Picture 2" descr="C:\Users\a0866890\Downloads\393px-Bluetooth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35719" y="1672271"/>
                <a:ext cx="110851" cy="1509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30" name="Picture 66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6633" y="1683207"/>
                <a:ext cx="144469" cy="129051"/>
              </a:xfrm>
              <a:prstGeom prst="rect">
                <a:avLst/>
              </a:prstGeom>
            </p:spPr>
          </p:pic>
          <p:grpSp>
            <p:nvGrpSpPr>
              <p:cNvPr id="531" name="Group 670"/>
              <p:cNvGrpSpPr/>
              <p:nvPr/>
            </p:nvGrpSpPr>
            <p:grpSpPr>
              <a:xfrm>
                <a:off x="5562569" y="1856633"/>
                <a:ext cx="124183" cy="116163"/>
                <a:chOff x="8146599" y="3201960"/>
                <a:chExt cx="124183" cy="130041"/>
              </a:xfrm>
            </p:grpSpPr>
            <p:sp>
              <p:nvSpPr>
                <p:cNvPr id="532" name="Oval 676"/>
                <p:cNvSpPr/>
                <p:nvPr/>
              </p:nvSpPr>
              <p:spPr bwMode="auto">
                <a:xfrm>
                  <a:off x="8146599" y="3201960"/>
                  <a:ext cx="124183" cy="130041"/>
                </a:xfrm>
                <a:prstGeom prst="ellipse">
                  <a:avLst/>
                </a:prstGeom>
                <a:solidFill>
                  <a:srgbClr val="000000">
                    <a:lumMod val="75000"/>
                    <a:lumOff val="25000"/>
                  </a:srgbClr>
                </a:solidFill>
                <a:ln w="12700" cap="flat" cmpd="sng" algn="ctr">
                  <a:solidFill>
                    <a:srgbClr val="000000">
                      <a:lumMod val="75000"/>
                      <a:lumOff val="25000"/>
                    </a:srgbClr>
                  </a:solidFill>
                  <a:prstDash val="solid"/>
                </a:ln>
                <a:effectLst/>
              </p:spPr>
              <p:txBody>
                <a:bodyPr lIns="182692" tIns="91356" rIns="182692" bIns="91356" anchor="ctr"/>
                <a:lstStyle/>
                <a:p>
                  <a:pPr marL="0" marR="0" lvl="0" indent="0" algn="ctr" defTabSz="1369456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Arial" pitchFamily="34" charset="0"/>
                  </a:endParaRPr>
                </a:p>
              </p:txBody>
            </p:sp>
            <p:sp>
              <p:nvSpPr>
                <p:cNvPr id="533" name="Isosceles Triangle 677"/>
                <p:cNvSpPr/>
                <p:nvPr/>
              </p:nvSpPr>
              <p:spPr>
                <a:xfrm rot="5400000">
                  <a:off x="8200514" y="3242393"/>
                  <a:ext cx="64023" cy="44705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82692" tIns="91356" rIns="182692" bIns="91356" rtlCol="0" anchor="ctr"/>
                <a:lstStyle/>
                <a:p>
                  <a:pPr marL="0" marR="0" lvl="0" indent="0" algn="ctr" defTabSz="1369456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cxnSp>
              <p:nvCxnSpPr>
                <p:cNvPr id="534" name="Straight Connector 678"/>
                <p:cNvCxnSpPr/>
                <p:nvPr/>
              </p:nvCxnSpPr>
              <p:spPr>
                <a:xfrm flipH="1">
                  <a:off x="8153605" y="3259371"/>
                  <a:ext cx="106796" cy="121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535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43834" y="1682981"/>
                <a:ext cx="143874" cy="1289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95" name="Picture 5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09484" y="1836038"/>
                <a:ext cx="161678" cy="1616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206" name="Picture 205">
              <a:extLst>
                <a:ext uri="{FF2B5EF4-FFF2-40B4-BE49-F238E27FC236}">
                  <a16:creationId xmlns:a16="http://schemas.microsoft.com/office/drawing/2014/main" id="{33677F36-421C-4768-89F8-4FA38726E7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84" t="22099" r="71582" b="20665"/>
            <a:stretch/>
          </p:blipFill>
          <p:spPr>
            <a:xfrm>
              <a:off x="11432874" y="1972134"/>
              <a:ext cx="331114" cy="292608"/>
            </a:xfrm>
            <a:prstGeom prst="rect">
              <a:avLst/>
            </a:prstGeom>
          </p:spPr>
        </p:pic>
      </p:grpSp>
      <p:grpSp>
        <p:nvGrpSpPr>
          <p:cNvPr id="47" name="Group 46"/>
          <p:cNvGrpSpPr/>
          <p:nvPr/>
        </p:nvGrpSpPr>
        <p:grpSpPr>
          <a:xfrm>
            <a:off x="893952" y="1847199"/>
            <a:ext cx="3444104" cy="914402"/>
            <a:chOff x="449504" y="1609399"/>
            <a:chExt cx="1722052" cy="457201"/>
          </a:xfrm>
        </p:grpSpPr>
        <p:sp>
          <p:nvSpPr>
            <p:cNvPr id="230" name="Rounded Rectangle 247">
              <a:hlinkClick r:id="" action="ppaction://noaction"/>
            </p:cNvPr>
            <p:cNvSpPr/>
            <p:nvPr/>
          </p:nvSpPr>
          <p:spPr>
            <a:xfrm>
              <a:off x="449504" y="1609400"/>
              <a:ext cx="1722052" cy="457200"/>
            </a:xfrm>
            <a:prstGeom prst="roundRect">
              <a:avLst>
                <a:gd name="adj" fmla="val 8167"/>
              </a:avLst>
            </a:prstGeom>
            <a:solidFill>
              <a:schemeClr val="accent3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68548" tIns="27428" rIns="68548" bIns="76156"/>
            <a:lstStyle/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CC2652R7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704kB, 144kB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7x7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Bluetooth and multiprotocol w/ on-chip OTA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                                        </a:t>
              </a:r>
            </a:p>
          </p:txBody>
        </p:sp>
        <p:sp>
          <p:nvSpPr>
            <p:cNvPr id="231" name="Rounded Rectangle 342"/>
            <p:cNvSpPr/>
            <p:nvPr/>
          </p:nvSpPr>
          <p:spPr>
            <a:xfrm>
              <a:off x="1995342" y="1609399"/>
              <a:ext cx="176213" cy="457200"/>
            </a:xfrm>
            <a:prstGeom prst="roundRect">
              <a:avLst/>
            </a:prstGeom>
            <a:solidFill>
              <a:srgbClr val="C00000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828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  <a:ea typeface="MS PGothic" pitchFamily="34" charset="-128"/>
                  <a:cs typeface="Arial" pitchFamily="34" charset="0"/>
                </a:rPr>
                <a:t>M4F</a:t>
              </a:r>
            </a:p>
          </p:txBody>
        </p:sp>
        <p:pic>
          <p:nvPicPr>
            <p:cNvPr id="233" name="Picture 2" descr="C:\Users\a0866890\Downloads\393px-Bluetooth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2036" y="1633914"/>
              <a:ext cx="110851" cy="150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4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4151" y="1788721"/>
              <a:ext cx="161678" cy="161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825D8BEC-F391-40C8-8685-9BD46E50130A}"/>
              </a:ext>
            </a:extLst>
          </p:cNvPr>
          <p:cNvGrpSpPr/>
          <p:nvPr/>
        </p:nvGrpSpPr>
        <p:grpSpPr>
          <a:xfrm>
            <a:off x="4676988" y="6432586"/>
            <a:ext cx="3444104" cy="914524"/>
            <a:chOff x="449506" y="3095674"/>
            <a:chExt cx="1722052" cy="457262"/>
          </a:xfrm>
        </p:grpSpPr>
        <p:sp>
          <p:nvSpPr>
            <p:cNvPr id="178" name="Rounded Rectangle 8">
              <a:hlinkClick r:id="" action="ppaction://noaction"/>
              <a:extLst>
                <a:ext uri="{FF2B5EF4-FFF2-40B4-BE49-F238E27FC236}">
                  <a16:creationId xmlns:a16="http://schemas.microsoft.com/office/drawing/2014/main" id="{DEDA9E08-4331-439C-A700-83BFF51C692F}"/>
                </a:ext>
              </a:extLst>
            </p:cNvPr>
            <p:cNvSpPr/>
            <p:nvPr/>
          </p:nvSpPr>
          <p:spPr>
            <a:xfrm>
              <a:off x="449506" y="3095736"/>
              <a:ext cx="1722052" cy="457200"/>
            </a:xfrm>
            <a:prstGeom prst="roundRect">
              <a:avLst>
                <a:gd name="adj" fmla="val 8167"/>
              </a:avLst>
            </a:prstGeom>
            <a:solidFill>
              <a:schemeClr val="bg2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68548" tIns="27428" rIns="68548" bIns="76156"/>
            <a:lstStyle/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CC2640R2F-Q1 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128kB, 20kB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4x4, 5x5, 7x7, WCSP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Network attached &amp; low power sensing</a:t>
              </a:r>
            </a:p>
          </p:txBody>
        </p:sp>
        <p:sp>
          <p:nvSpPr>
            <p:cNvPr id="179" name="Rounded Rectangle 342">
              <a:extLst>
                <a:ext uri="{FF2B5EF4-FFF2-40B4-BE49-F238E27FC236}">
                  <a16:creationId xmlns:a16="http://schemas.microsoft.com/office/drawing/2014/main" id="{7E400420-B4FD-4196-87BA-5B7439B076A2}"/>
                </a:ext>
              </a:extLst>
            </p:cNvPr>
            <p:cNvSpPr/>
            <p:nvPr/>
          </p:nvSpPr>
          <p:spPr>
            <a:xfrm>
              <a:off x="1995344" y="3095674"/>
              <a:ext cx="176213" cy="457200"/>
            </a:xfrm>
            <a:prstGeom prst="roundRect">
              <a:avLst/>
            </a:prstGeom>
            <a:solidFill>
              <a:srgbClr val="C00000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828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  <a:ea typeface="MS PGothic" pitchFamily="34" charset="-128"/>
                  <a:cs typeface="Arial" pitchFamily="34" charset="0"/>
                </a:rPr>
                <a:t>M3</a:t>
              </a:r>
            </a:p>
          </p:txBody>
        </p:sp>
        <p:pic>
          <p:nvPicPr>
            <p:cNvPr id="180" name="Picture 2" descr="C:\Users\a0866890\Downloads\393px-Bluetooth.png">
              <a:extLst>
                <a:ext uri="{FF2B5EF4-FFF2-40B4-BE49-F238E27FC236}">
                  <a16:creationId xmlns:a16="http://schemas.microsoft.com/office/drawing/2014/main" id="{510F1F52-3584-45F9-AC71-0BD618A5C3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2653" y="3131506"/>
              <a:ext cx="110851" cy="150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1" name="Picture 5">
              <a:extLst>
                <a:ext uri="{FF2B5EF4-FFF2-40B4-BE49-F238E27FC236}">
                  <a16:creationId xmlns:a16="http://schemas.microsoft.com/office/drawing/2014/main" id="{EDE2E6F4-8FC6-495E-8A3F-EF6E8514A1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7367" y="3302242"/>
              <a:ext cx="161678" cy="161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8028671B-1F27-46E6-8E78-F6045920E3E9}"/>
              </a:ext>
            </a:extLst>
          </p:cNvPr>
          <p:cNvGrpSpPr/>
          <p:nvPr/>
        </p:nvGrpSpPr>
        <p:grpSpPr>
          <a:xfrm>
            <a:off x="4676988" y="4232635"/>
            <a:ext cx="3444104" cy="914402"/>
            <a:chOff x="449506" y="2109967"/>
            <a:chExt cx="1722052" cy="457201"/>
          </a:xfrm>
        </p:grpSpPr>
        <p:sp>
          <p:nvSpPr>
            <p:cNvPr id="183" name="Rounded Rectangle 959">
              <a:hlinkClick r:id="" action="ppaction://noaction"/>
              <a:extLst>
                <a:ext uri="{FF2B5EF4-FFF2-40B4-BE49-F238E27FC236}">
                  <a16:creationId xmlns:a16="http://schemas.microsoft.com/office/drawing/2014/main" id="{AD238E1F-FD04-4A38-A7F3-350BD38B7C20}"/>
                </a:ext>
              </a:extLst>
            </p:cNvPr>
            <p:cNvSpPr/>
            <p:nvPr/>
          </p:nvSpPr>
          <p:spPr>
            <a:xfrm>
              <a:off x="449506" y="2109968"/>
              <a:ext cx="1722052" cy="457200"/>
            </a:xfrm>
            <a:prstGeom prst="roundRect">
              <a:avLst>
                <a:gd name="adj" fmla="val 8167"/>
              </a:avLst>
            </a:prstGeom>
            <a:solidFill>
              <a:schemeClr val="bg2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68548" tIns="27428" rIns="68548" bIns="76156"/>
            <a:lstStyle/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CC2642R-Q1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352kB, 80kB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7x7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itchFamily="34" charset="-128"/>
                  <a:cs typeface="Arial Unicode MS" pitchFamily="34" charset="-128"/>
                </a:rPr>
                <a:t>Bluetooth 5.1, Mesh, RTLS</a:t>
              </a:r>
            </a:p>
          </p:txBody>
        </p:sp>
        <p:sp>
          <p:nvSpPr>
            <p:cNvPr id="184" name="Rounded Rectangle 342">
              <a:extLst>
                <a:ext uri="{FF2B5EF4-FFF2-40B4-BE49-F238E27FC236}">
                  <a16:creationId xmlns:a16="http://schemas.microsoft.com/office/drawing/2014/main" id="{62822868-C231-4E3A-A25C-B5872C67D5A5}"/>
                </a:ext>
              </a:extLst>
            </p:cNvPr>
            <p:cNvSpPr/>
            <p:nvPr/>
          </p:nvSpPr>
          <p:spPr>
            <a:xfrm>
              <a:off x="1995344" y="2109967"/>
              <a:ext cx="176213" cy="457200"/>
            </a:xfrm>
            <a:prstGeom prst="roundRect">
              <a:avLst/>
            </a:prstGeom>
            <a:solidFill>
              <a:srgbClr val="C00000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828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  <a:ea typeface="MS PGothic" pitchFamily="34" charset="-128"/>
                  <a:cs typeface="Arial" pitchFamily="34" charset="0"/>
                </a:rPr>
                <a:t>M4F</a:t>
              </a:r>
            </a:p>
          </p:txBody>
        </p:sp>
        <p:pic>
          <p:nvPicPr>
            <p:cNvPr id="185" name="Picture 2" descr="C:\Users\a0866890\Downloads\393px-Bluetooth.png">
              <a:extLst>
                <a:ext uri="{FF2B5EF4-FFF2-40B4-BE49-F238E27FC236}">
                  <a16:creationId xmlns:a16="http://schemas.microsoft.com/office/drawing/2014/main" id="{2FAF0280-7775-4A68-9F84-0226977665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2653" y="2134482"/>
              <a:ext cx="110851" cy="150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7" name="Picture 5">
              <a:extLst>
                <a:ext uri="{FF2B5EF4-FFF2-40B4-BE49-F238E27FC236}">
                  <a16:creationId xmlns:a16="http://schemas.microsoft.com/office/drawing/2014/main" id="{9E5ED3E5-721A-4265-B8B3-151E88ACC0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7367" y="2298416"/>
              <a:ext cx="161678" cy="161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B302E46F-8A32-4407-B53E-3B61712C060A}"/>
              </a:ext>
            </a:extLst>
          </p:cNvPr>
          <p:cNvGrpSpPr/>
          <p:nvPr/>
        </p:nvGrpSpPr>
        <p:grpSpPr>
          <a:xfrm>
            <a:off x="8496286" y="3688208"/>
            <a:ext cx="3444104" cy="916974"/>
            <a:chOff x="4344837" y="2141965"/>
            <a:chExt cx="1722052" cy="458487"/>
          </a:xfrm>
        </p:grpSpPr>
        <p:sp>
          <p:nvSpPr>
            <p:cNvPr id="189" name="Rounded Rectangle 569">
              <a:hlinkClick r:id="" action="ppaction://noaction"/>
              <a:extLst>
                <a:ext uri="{FF2B5EF4-FFF2-40B4-BE49-F238E27FC236}">
                  <a16:creationId xmlns:a16="http://schemas.microsoft.com/office/drawing/2014/main" id="{CDAE950B-A860-4466-973B-3B90A29F8369}"/>
                </a:ext>
              </a:extLst>
            </p:cNvPr>
            <p:cNvSpPr/>
            <p:nvPr/>
          </p:nvSpPr>
          <p:spPr>
            <a:xfrm>
              <a:off x="4344837" y="2144204"/>
              <a:ext cx="1722052" cy="456248"/>
            </a:xfrm>
            <a:prstGeom prst="roundRect">
              <a:avLst>
                <a:gd name="adj" fmla="val 8167"/>
              </a:avLst>
            </a:prstGeom>
            <a:solidFill>
              <a:schemeClr val="bg2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68548" tIns="27428" rIns="68548" bIns="76156"/>
            <a:lstStyle/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CC2652RB (BAW)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352kB, 80kB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7x7   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Single protocol, system provisioning                                      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grpSp>
          <p:nvGrpSpPr>
            <p:cNvPr id="190" name="Group 575">
              <a:extLst>
                <a:ext uri="{FF2B5EF4-FFF2-40B4-BE49-F238E27FC236}">
                  <a16:creationId xmlns:a16="http://schemas.microsoft.com/office/drawing/2014/main" id="{5E29FE6C-620C-4ED5-AEB2-A0996DB1951D}"/>
                </a:ext>
              </a:extLst>
            </p:cNvPr>
            <p:cNvGrpSpPr/>
            <p:nvPr/>
          </p:nvGrpSpPr>
          <p:grpSpPr>
            <a:xfrm>
              <a:off x="5394702" y="2360816"/>
              <a:ext cx="124183" cy="116162"/>
              <a:chOff x="5484804" y="3487420"/>
              <a:chExt cx="124183" cy="130041"/>
            </a:xfrm>
          </p:grpSpPr>
          <p:sp>
            <p:nvSpPr>
              <p:cNvPr id="202" name="Oval 576">
                <a:extLst>
                  <a:ext uri="{FF2B5EF4-FFF2-40B4-BE49-F238E27FC236}">
                    <a16:creationId xmlns:a16="http://schemas.microsoft.com/office/drawing/2014/main" id="{AAED64F4-CA75-48D8-BB16-A2C3BFFBEC8F}"/>
                  </a:ext>
                </a:extLst>
              </p:cNvPr>
              <p:cNvSpPr/>
              <p:nvPr/>
            </p:nvSpPr>
            <p:spPr bwMode="auto">
              <a:xfrm>
                <a:off x="5484804" y="3487420"/>
                <a:ext cx="124183" cy="130041"/>
              </a:xfrm>
              <a:prstGeom prst="ellipse">
                <a:avLst/>
              </a:prstGeom>
              <a:solidFill>
                <a:srgbClr val="000000">
                  <a:lumMod val="75000"/>
                  <a:lumOff val="25000"/>
                </a:srgbClr>
              </a:solidFill>
              <a:ln w="12700" cap="flat" cmpd="sng" algn="ctr">
                <a:solidFill>
                  <a:srgbClr val="000000">
                    <a:lumMod val="75000"/>
                    <a:lumOff val="25000"/>
                  </a:srgbClr>
                </a:solidFill>
                <a:prstDash val="solid"/>
              </a:ln>
              <a:effectLst/>
            </p:spPr>
            <p:txBody>
              <a:bodyPr lIns="182692" tIns="91356" rIns="182692" bIns="91356" anchor="ctr"/>
              <a:lstStyle/>
              <a:p>
                <a:pPr marL="0" marR="0" lvl="0" indent="0" algn="ctr" defTabSz="136945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 pitchFamily="34" charset="0"/>
                </a:endParaRPr>
              </a:p>
            </p:txBody>
          </p:sp>
          <p:cxnSp>
            <p:nvCxnSpPr>
              <p:cNvPr id="204" name="Straight Connector 577">
                <a:extLst>
                  <a:ext uri="{FF2B5EF4-FFF2-40B4-BE49-F238E27FC236}">
                    <a16:creationId xmlns:a16="http://schemas.microsoft.com/office/drawing/2014/main" id="{78D31F10-62B4-4AE3-8267-133BB94CD688}"/>
                  </a:ext>
                </a:extLst>
              </p:cNvPr>
              <p:cNvCxnSpPr>
                <a:stCxn id="202" idx="7"/>
                <a:endCxn id="202" idx="3"/>
              </p:cNvCxnSpPr>
              <p:nvPr/>
            </p:nvCxnSpPr>
            <p:spPr>
              <a:xfrm flipH="1">
                <a:off x="5502990" y="3506464"/>
                <a:ext cx="87811" cy="9195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Connector 578">
                <a:extLst>
                  <a:ext uri="{FF2B5EF4-FFF2-40B4-BE49-F238E27FC236}">
                    <a16:creationId xmlns:a16="http://schemas.microsoft.com/office/drawing/2014/main" id="{EB34B8EA-D0DE-4756-A64B-2CE936DBAEE4}"/>
                  </a:ext>
                </a:extLst>
              </p:cNvPr>
              <p:cNvCxnSpPr/>
              <p:nvPr/>
            </p:nvCxnSpPr>
            <p:spPr>
              <a:xfrm flipV="1">
                <a:off x="5549360" y="3500806"/>
                <a:ext cx="0" cy="360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Straight Connector 579">
                <a:extLst>
                  <a:ext uri="{FF2B5EF4-FFF2-40B4-BE49-F238E27FC236}">
                    <a16:creationId xmlns:a16="http://schemas.microsoft.com/office/drawing/2014/main" id="{1A28C8E5-7C8B-4377-9390-FA2D319A56FF}"/>
                  </a:ext>
                </a:extLst>
              </p:cNvPr>
              <p:cNvCxnSpPr/>
              <p:nvPr/>
            </p:nvCxnSpPr>
            <p:spPr>
              <a:xfrm flipH="1">
                <a:off x="5515175" y="3561327"/>
                <a:ext cx="6929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580">
                <a:extLst>
                  <a:ext uri="{FF2B5EF4-FFF2-40B4-BE49-F238E27FC236}">
                    <a16:creationId xmlns:a16="http://schemas.microsoft.com/office/drawing/2014/main" id="{E858D7D0-ECCF-4894-A6E8-50FF78AAC1D2}"/>
                  </a:ext>
                </a:extLst>
              </p:cNvPr>
              <p:cNvCxnSpPr/>
              <p:nvPr/>
            </p:nvCxnSpPr>
            <p:spPr>
              <a:xfrm flipH="1">
                <a:off x="5515175" y="3538549"/>
                <a:ext cx="6929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581">
                <a:extLst>
                  <a:ext uri="{FF2B5EF4-FFF2-40B4-BE49-F238E27FC236}">
                    <a16:creationId xmlns:a16="http://schemas.microsoft.com/office/drawing/2014/main" id="{209046BE-0D19-45AF-BAD4-971F86FBAA8A}"/>
                  </a:ext>
                </a:extLst>
              </p:cNvPr>
              <p:cNvCxnSpPr/>
              <p:nvPr/>
            </p:nvCxnSpPr>
            <p:spPr>
              <a:xfrm flipV="1">
                <a:off x="5549824" y="3559339"/>
                <a:ext cx="0" cy="360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2" name="Rounded Rectangle 342">
              <a:extLst>
                <a:ext uri="{FF2B5EF4-FFF2-40B4-BE49-F238E27FC236}">
                  <a16:creationId xmlns:a16="http://schemas.microsoft.com/office/drawing/2014/main" id="{8583472C-EECA-49C8-8D84-55C6AD0FAE68}"/>
                </a:ext>
              </a:extLst>
            </p:cNvPr>
            <p:cNvSpPr/>
            <p:nvPr/>
          </p:nvSpPr>
          <p:spPr>
            <a:xfrm>
              <a:off x="5890675" y="2141965"/>
              <a:ext cx="176213" cy="457200"/>
            </a:xfrm>
            <a:prstGeom prst="roundRect">
              <a:avLst/>
            </a:prstGeom>
            <a:solidFill>
              <a:srgbClr val="C00000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828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  <a:ea typeface="MS PGothic" pitchFamily="34" charset="-128"/>
                  <a:cs typeface="Arial" pitchFamily="34" charset="0"/>
                </a:rPr>
                <a:t>M4F</a:t>
              </a:r>
            </a:p>
          </p:txBody>
        </p:sp>
        <p:pic>
          <p:nvPicPr>
            <p:cNvPr id="193" name="Picture 2" descr="C:\Users\a0866890\Downloads\393px-Bluetooth.png">
              <a:extLst>
                <a:ext uri="{FF2B5EF4-FFF2-40B4-BE49-F238E27FC236}">
                  <a16:creationId xmlns:a16="http://schemas.microsoft.com/office/drawing/2014/main" id="{1B3C9048-BF50-4892-A121-5C59F90BA4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1369" y="2174698"/>
              <a:ext cx="110851" cy="150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5" name="Picture 668">
              <a:extLst>
                <a:ext uri="{FF2B5EF4-FFF2-40B4-BE49-F238E27FC236}">
                  <a16:creationId xmlns:a16="http://schemas.microsoft.com/office/drawing/2014/main" id="{FA4EF1EC-1DAC-4332-9E1C-BB2F245EA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2283" y="2185634"/>
              <a:ext cx="144469" cy="129051"/>
            </a:xfrm>
            <a:prstGeom prst="rect">
              <a:avLst/>
            </a:prstGeom>
          </p:spPr>
        </p:pic>
        <p:grpSp>
          <p:nvGrpSpPr>
            <p:cNvPr id="196" name="Group 670">
              <a:extLst>
                <a:ext uri="{FF2B5EF4-FFF2-40B4-BE49-F238E27FC236}">
                  <a16:creationId xmlns:a16="http://schemas.microsoft.com/office/drawing/2014/main" id="{58BC50C7-FE35-4B8E-AE92-63B98057901A}"/>
                </a:ext>
              </a:extLst>
            </p:cNvPr>
            <p:cNvGrpSpPr/>
            <p:nvPr/>
          </p:nvGrpSpPr>
          <p:grpSpPr>
            <a:xfrm>
              <a:off x="5562569" y="2359060"/>
              <a:ext cx="124183" cy="116163"/>
              <a:chOff x="8146599" y="3201960"/>
              <a:chExt cx="124183" cy="130041"/>
            </a:xfrm>
          </p:grpSpPr>
          <p:sp>
            <p:nvSpPr>
              <p:cNvPr id="199" name="Oval 676">
                <a:extLst>
                  <a:ext uri="{FF2B5EF4-FFF2-40B4-BE49-F238E27FC236}">
                    <a16:creationId xmlns:a16="http://schemas.microsoft.com/office/drawing/2014/main" id="{8605B25A-AA94-4A5C-BCD5-4706F4D1B877}"/>
                  </a:ext>
                </a:extLst>
              </p:cNvPr>
              <p:cNvSpPr/>
              <p:nvPr/>
            </p:nvSpPr>
            <p:spPr bwMode="auto">
              <a:xfrm>
                <a:off x="8146599" y="3201960"/>
                <a:ext cx="124183" cy="130041"/>
              </a:xfrm>
              <a:prstGeom prst="ellipse">
                <a:avLst/>
              </a:prstGeom>
              <a:solidFill>
                <a:srgbClr val="000000">
                  <a:lumMod val="75000"/>
                  <a:lumOff val="25000"/>
                </a:srgbClr>
              </a:solidFill>
              <a:ln w="12700" cap="flat" cmpd="sng" algn="ctr">
                <a:solidFill>
                  <a:srgbClr val="000000">
                    <a:lumMod val="75000"/>
                    <a:lumOff val="25000"/>
                  </a:srgbClr>
                </a:solidFill>
                <a:prstDash val="solid"/>
              </a:ln>
              <a:effectLst/>
            </p:spPr>
            <p:txBody>
              <a:bodyPr lIns="182692" tIns="91356" rIns="182692" bIns="91356" anchor="ctr"/>
              <a:lstStyle/>
              <a:p>
                <a:pPr marL="0" marR="0" lvl="0" indent="0" algn="ctr" defTabSz="136945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00" name="Isosceles Triangle 677">
                <a:extLst>
                  <a:ext uri="{FF2B5EF4-FFF2-40B4-BE49-F238E27FC236}">
                    <a16:creationId xmlns:a16="http://schemas.microsoft.com/office/drawing/2014/main" id="{A87898B2-0D45-4793-8ACC-0C9479ACD92A}"/>
                  </a:ext>
                </a:extLst>
              </p:cNvPr>
              <p:cNvSpPr/>
              <p:nvPr/>
            </p:nvSpPr>
            <p:spPr>
              <a:xfrm rot="5400000">
                <a:off x="8200514" y="3242393"/>
                <a:ext cx="64023" cy="4470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692" tIns="91356" rIns="182692" bIns="91356" rtlCol="0" anchor="ctr"/>
              <a:lstStyle/>
              <a:p>
                <a:pPr marL="0" marR="0" lvl="0" indent="0" algn="ctr" defTabSz="136945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cxnSp>
            <p:nvCxnSpPr>
              <p:cNvPr id="201" name="Straight Connector 678">
                <a:extLst>
                  <a:ext uri="{FF2B5EF4-FFF2-40B4-BE49-F238E27FC236}">
                    <a16:creationId xmlns:a16="http://schemas.microsoft.com/office/drawing/2014/main" id="{FCF16E4D-E21D-4147-A062-A2B8C8BC9F67}"/>
                  </a:ext>
                </a:extLst>
              </p:cNvPr>
              <p:cNvCxnSpPr/>
              <p:nvPr/>
            </p:nvCxnSpPr>
            <p:spPr>
              <a:xfrm flipH="1">
                <a:off x="8153605" y="3259371"/>
                <a:ext cx="106796" cy="121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97" name="Picture 2">
              <a:extLst>
                <a:ext uri="{FF2B5EF4-FFF2-40B4-BE49-F238E27FC236}">
                  <a16:creationId xmlns:a16="http://schemas.microsoft.com/office/drawing/2014/main" id="{80C65763-1E2C-4BE5-A4E2-D9A5DA0210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9484" y="2185408"/>
              <a:ext cx="143874" cy="1289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8" name="Picture 5">
              <a:extLst>
                <a:ext uri="{FF2B5EF4-FFF2-40B4-BE49-F238E27FC236}">
                  <a16:creationId xmlns:a16="http://schemas.microsoft.com/office/drawing/2014/main" id="{5183C6AE-81A2-48B0-B1B8-E56AE2381B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3471" y="2338568"/>
              <a:ext cx="161678" cy="161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06" name="Group 305">
            <a:extLst>
              <a:ext uri="{FF2B5EF4-FFF2-40B4-BE49-F238E27FC236}">
                <a16:creationId xmlns:a16="http://schemas.microsoft.com/office/drawing/2014/main" id="{5F2DFB49-2A96-41B4-9189-630A6D4E4569}"/>
              </a:ext>
            </a:extLst>
          </p:cNvPr>
          <p:cNvGrpSpPr/>
          <p:nvPr/>
        </p:nvGrpSpPr>
        <p:grpSpPr>
          <a:xfrm>
            <a:off x="12368844" y="4230063"/>
            <a:ext cx="3402981" cy="916974"/>
            <a:chOff x="4344837" y="2141965"/>
            <a:chExt cx="1722052" cy="458487"/>
          </a:xfrm>
        </p:grpSpPr>
        <p:sp>
          <p:nvSpPr>
            <p:cNvPr id="307" name="Rounded Rectangle 569">
              <a:hlinkClick r:id="" action="ppaction://noaction"/>
              <a:extLst>
                <a:ext uri="{FF2B5EF4-FFF2-40B4-BE49-F238E27FC236}">
                  <a16:creationId xmlns:a16="http://schemas.microsoft.com/office/drawing/2014/main" id="{7CF93E23-A1DD-4D5D-813F-8B14DDE10FB7}"/>
                </a:ext>
              </a:extLst>
            </p:cNvPr>
            <p:cNvSpPr/>
            <p:nvPr/>
          </p:nvSpPr>
          <p:spPr>
            <a:xfrm>
              <a:off x="4344837" y="2144204"/>
              <a:ext cx="1722052" cy="456248"/>
            </a:xfrm>
            <a:prstGeom prst="roundRect">
              <a:avLst>
                <a:gd name="adj" fmla="val 8167"/>
              </a:avLst>
            </a:prstGeom>
            <a:solidFill>
              <a:srgbClr val="117788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68548" tIns="27428" rIns="68548" bIns="76156"/>
            <a:lstStyle/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CC2652RSIP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352kB, 80kB</a:t>
              </a:r>
            </a:p>
            <a:p>
              <a:pPr marL="0" marR="0" lvl="0" indent="0" algn="l" defTabSz="137000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7x7   </a:t>
              </a:r>
            </a:p>
          </p:txBody>
        </p:sp>
        <p:grpSp>
          <p:nvGrpSpPr>
            <p:cNvPr id="308" name="Group 575">
              <a:extLst>
                <a:ext uri="{FF2B5EF4-FFF2-40B4-BE49-F238E27FC236}">
                  <a16:creationId xmlns:a16="http://schemas.microsoft.com/office/drawing/2014/main" id="{25DF6CDB-920C-4CE5-8F88-D4AD002B7E86}"/>
                </a:ext>
              </a:extLst>
            </p:cNvPr>
            <p:cNvGrpSpPr/>
            <p:nvPr/>
          </p:nvGrpSpPr>
          <p:grpSpPr>
            <a:xfrm>
              <a:off x="5394702" y="2360816"/>
              <a:ext cx="124183" cy="116162"/>
              <a:chOff x="5484804" y="3487420"/>
              <a:chExt cx="124183" cy="130041"/>
            </a:xfrm>
          </p:grpSpPr>
          <p:sp>
            <p:nvSpPr>
              <p:cNvPr id="318" name="Oval 576">
                <a:extLst>
                  <a:ext uri="{FF2B5EF4-FFF2-40B4-BE49-F238E27FC236}">
                    <a16:creationId xmlns:a16="http://schemas.microsoft.com/office/drawing/2014/main" id="{B99DD4D3-8CC2-4B40-9497-A40CB057F14B}"/>
                  </a:ext>
                </a:extLst>
              </p:cNvPr>
              <p:cNvSpPr/>
              <p:nvPr/>
            </p:nvSpPr>
            <p:spPr bwMode="auto">
              <a:xfrm>
                <a:off x="5484804" y="3487420"/>
                <a:ext cx="124183" cy="130041"/>
              </a:xfrm>
              <a:prstGeom prst="ellipse">
                <a:avLst/>
              </a:prstGeom>
              <a:solidFill>
                <a:srgbClr val="000000">
                  <a:lumMod val="75000"/>
                  <a:lumOff val="25000"/>
                </a:srgbClr>
              </a:solidFill>
              <a:ln w="12700" cap="flat" cmpd="sng" algn="ctr">
                <a:solidFill>
                  <a:srgbClr val="000000">
                    <a:lumMod val="75000"/>
                    <a:lumOff val="25000"/>
                  </a:srgbClr>
                </a:solidFill>
                <a:prstDash val="solid"/>
              </a:ln>
              <a:effectLst/>
            </p:spPr>
            <p:txBody>
              <a:bodyPr lIns="182692" tIns="91356" rIns="182692" bIns="91356" anchor="ctr"/>
              <a:lstStyle/>
              <a:p>
                <a:pPr marL="0" marR="0" lvl="0" indent="0" algn="ctr" defTabSz="136945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 pitchFamily="34" charset="0"/>
                </a:endParaRPr>
              </a:p>
            </p:txBody>
          </p:sp>
          <p:cxnSp>
            <p:nvCxnSpPr>
              <p:cNvPr id="319" name="Straight Connector 577">
                <a:extLst>
                  <a:ext uri="{FF2B5EF4-FFF2-40B4-BE49-F238E27FC236}">
                    <a16:creationId xmlns:a16="http://schemas.microsoft.com/office/drawing/2014/main" id="{4F27CFE6-4BC3-4C39-BBEC-A7B2587D24B8}"/>
                  </a:ext>
                </a:extLst>
              </p:cNvPr>
              <p:cNvCxnSpPr>
                <a:stCxn id="318" idx="7"/>
                <a:endCxn id="318" idx="3"/>
              </p:cNvCxnSpPr>
              <p:nvPr/>
            </p:nvCxnSpPr>
            <p:spPr>
              <a:xfrm flipH="1">
                <a:off x="5502990" y="3506464"/>
                <a:ext cx="87811" cy="9195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0" name="Straight Connector 578">
                <a:extLst>
                  <a:ext uri="{FF2B5EF4-FFF2-40B4-BE49-F238E27FC236}">
                    <a16:creationId xmlns:a16="http://schemas.microsoft.com/office/drawing/2014/main" id="{8F2B1273-C9A3-4F33-9651-5BCC04513EF0}"/>
                  </a:ext>
                </a:extLst>
              </p:cNvPr>
              <p:cNvCxnSpPr/>
              <p:nvPr/>
            </p:nvCxnSpPr>
            <p:spPr>
              <a:xfrm flipV="1">
                <a:off x="5549360" y="3500806"/>
                <a:ext cx="0" cy="360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Straight Connector 579">
                <a:extLst>
                  <a:ext uri="{FF2B5EF4-FFF2-40B4-BE49-F238E27FC236}">
                    <a16:creationId xmlns:a16="http://schemas.microsoft.com/office/drawing/2014/main" id="{CC189691-AFD1-4D78-82CC-357BBF6ED059}"/>
                  </a:ext>
                </a:extLst>
              </p:cNvPr>
              <p:cNvCxnSpPr/>
              <p:nvPr/>
            </p:nvCxnSpPr>
            <p:spPr>
              <a:xfrm flipH="1">
                <a:off x="5515175" y="3561327"/>
                <a:ext cx="6929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2" name="Straight Connector 580">
                <a:extLst>
                  <a:ext uri="{FF2B5EF4-FFF2-40B4-BE49-F238E27FC236}">
                    <a16:creationId xmlns:a16="http://schemas.microsoft.com/office/drawing/2014/main" id="{F91750CB-3EB6-4B4C-9640-5D10AC1037C6}"/>
                  </a:ext>
                </a:extLst>
              </p:cNvPr>
              <p:cNvCxnSpPr/>
              <p:nvPr/>
            </p:nvCxnSpPr>
            <p:spPr>
              <a:xfrm flipH="1">
                <a:off x="5515175" y="3538549"/>
                <a:ext cx="6929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Straight Connector 581">
                <a:extLst>
                  <a:ext uri="{FF2B5EF4-FFF2-40B4-BE49-F238E27FC236}">
                    <a16:creationId xmlns:a16="http://schemas.microsoft.com/office/drawing/2014/main" id="{6AD01D71-70A7-479D-A9CE-6C020A39AED7}"/>
                  </a:ext>
                </a:extLst>
              </p:cNvPr>
              <p:cNvCxnSpPr/>
              <p:nvPr/>
            </p:nvCxnSpPr>
            <p:spPr>
              <a:xfrm flipV="1">
                <a:off x="5549824" y="3559339"/>
                <a:ext cx="0" cy="360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9" name="Rounded Rectangle 342">
              <a:extLst>
                <a:ext uri="{FF2B5EF4-FFF2-40B4-BE49-F238E27FC236}">
                  <a16:creationId xmlns:a16="http://schemas.microsoft.com/office/drawing/2014/main" id="{5F997AE3-8753-475E-8EB1-645C0B9629E7}"/>
                </a:ext>
              </a:extLst>
            </p:cNvPr>
            <p:cNvSpPr/>
            <p:nvPr/>
          </p:nvSpPr>
          <p:spPr>
            <a:xfrm>
              <a:off x="5890675" y="2141965"/>
              <a:ext cx="176213" cy="457200"/>
            </a:xfrm>
            <a:prstGeom prst="roundRect">
              <a:avLst/>
            </a:prstGeom>
            <a:solidFill>
              <a:srgbClr val="C00000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828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  <a:ea typeface="MS PGothic" pitchFamily="34" charset="-128"/>
                  <a:cs typeface="Arial" pitchFamily="34" charset="0"/>
                </a:rPr>
                <a:t>M4F</a:t>
              </a:r>
            </a:p>
          </p:txBody>
        </p:sp>
        <p:pic>
          <p:nvPicPr>
            <p:cNvPr id="310" name="Picture 2" descr="C:\Users\a0866890\Downloads\393px-Bluetooth.png">
              <a:extLst>
                <a:ext uri="{FF2B5EF4-FFF2-40B4-BE49-F238E27FC236}">
                  <a16:creationId xmlns:a16="http://schemas.microsoft.com/office/drawing/2014/main" id="{E8E964F8-08C9-454D-A850-94A717CF6A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1369" y="2174698"/>
              <a:ext cx="110851" cy="150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1" name="Picture 668">
              <a:extLst>
                <a:ext uri="{FF2B5EF4-FFF2-40B4-BE49-F238E27FC236}">
                  <a16:creationId xmlns:a16="http://schemas.microsoft.com/office/drawing/2014/main" id="{D20E588C-9B12-45B3-B9FC-A7ACF03FFC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2283" y="2185634"/>
              <a:ext cx="144469" cy="129051"/>
            </a:xfrm>
            <a:prstGeom prst="rect">
              <a:avLst/>
            </a:prstGeom>
          </p:spPr>
        </p:pic>
        <p:grpSp>
          <p:nvGrpSpPr>
            <p:cNvPr id="312" name="Group 670">
              <a:extLst>
                <a:ext uri="{FF2B5EF4-FFF2-40B4-BE49-F238E27FC236}">
                  <a16:creationId xmlns:a16="http://schemas.microsoft.com/office/drawing/2014/main" id="{23E41BCA-5010-4CC4-84F6-A7A14EE0F2B7}"/>
                </a:ext>
              </a:extLst>
            </p:cNvPr>
            <p:cNvGrpSpPr/>
            <p:nvPr/>
          </p:nvGrpSpPr>
          <p:grpSpPr>
            <a:xfrm>
              <a:off x="5562569" y="2359060"/>
              <a:ext cx="124183" cy="116163"/>
              <a:chOff x="8146599" y="3201960"/>
              <a:chExt cx="124183" cy="130041"/>
            </a:xfrm>
          </p:grpSpPr>
          <p:sp>
            <p:nvSpPr>
              <p:cNvPr id="315" name="Oval 676">
                <a:extLst>
                  <a:ext uri="{FF2B5EF4-FFF2-40B4-BE49-F238E27FC236}">
                    <a16:creationId xmlns:a16="http://schemas.microsoft.com/office/drawing/2014/main" id="{9B9810CB-6591-4D5B-A465-E821BE41B417}"/>
                  </a:ext>
                </a:extLst>
              </p:cNvPr>
              <p:cNvSpPr/>
              <p:nvPr/>
            </p:nvSpPr>
            <p:spPr bwMode="auto">
              <a:xfrm>
                <a:off x="8146599" y="3201960"/>
                <a:ext cx="124183" cy="130041"/>
              </a:xfrm>
              <a:prstGeom prst="ellipse">
                <a:avLst/>
              </a:prstGeom>
              <a:solidFill>
                <a:srgbClr val="000000">
                  <a:lumMod val="75000"/>
                  <a:lumOff val="25000"/>
                </a:srgbClr>
              </a:solidFill>
              <a:ln w="12700" cap="flat" cmpd="sng" algn="ctr">
                <a:solidFill>
                  <a:srgbClr val="000000">
                    <a:lumMod val="75000"/>
                    <a:lumOff val="25000"/>
                  </a:srgbClr>
                </a:solidFill>
                <a:prstDash val="solid"/>
              </a:ln>
              <a:effectLst/>
            </p:spPr>
            <p:txBody>
              <a:bodyPr lIns="182692" tIns="91356" rIns="182692" bIns="91356" anchor="ctr"/>
              <a:lstStyle/>
              <a:p>
                <a:pPr marL="0" marR="0" lvl="0" indent="0" algn="ctr" defTabSz="136945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316" name="Isosceles Triangle 677">
                <a:extLst>
                  <a:ext uri="{FF2B5EF4-FFF2-40B4-BE49-F238E27FC236}">
                    <a16:creationId xmlns:a16="http://schemas.microsoft.com/office/drawing/2014/main" id="{0CF02E65-771B-4F40-BD2E-ACB48D7EC38E}"/>
                  </a:ext>
                </a:extLst>
              </p:cNvPr>
              <p:cNvSpPr/>
              <p:nvPr/>
            </p:nvSpPr>
            <p:spPr>
              <a:xfrm rot="5400000">
                <a:off x="8200514" y="3242393"/>
                <a:ext cx="64023" cy="4470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692" tIns="91356" rIns="182692" bIns="91356" rtlCol="0" anchor="ctr"/>
              <a:lstStyle/>
              <a:p>
                <a:pPr marL="0" marR="0" lvl="0" indent="0" algn="ctr" defTabSz="136945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cxnSp>
            <p:nvCxnSpPr>
              <p:cNvPr id="317" name="Straight Connector 678">
                <a:extLst>
                  <a:ext uri="{FF2B5EF4-FFF2-40B4-BE49-F238E27FC236}">
                    <a16:creationId xmlns:a16="http://schemas.microsoft.com/office/drawing/2014/main" id="{C2145FD2-196A-498C-B10F-98F12AD014F3}"/>
                  </a:ext>
                </a:extLst>
              </p:cNvPr>
              <p:cNvCxnSpPr/>
              <p:nvPr/>
            </p:nvCxnSpPr>
            <p:spPr>
              <a:xfrm flipH="1">
                <a:off x="8153605" y="3259371"/>
                <a:ext cx="106796" cy="121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13" name="Picture 2">
              <a:extLst>
                <a:ext uri="{FF2B5EF4-FFF2-40B4-BE49-F238E27FC236}">
                  <a16:creationId xmlns:a16="http://schemas.microsoft.com/office/drawing/2014/main" id="{B5AA6992-5F09-4F5C-B549-6A6171E233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9484" y="2185408"/>
              <a:ext cx="143874" cy="1289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4" name="Picture 5">
              <a:extLst>
                <a:ext uri="{FF2B5EF4-FFF2-40B4-BE49-F238E27FC236}">
                  <a16:creationId xmlns:a16="http://schemas.microsoft.com/office/drawing/2014/main" id="{C6AD68B0-B1A6-4F7D-9299-B927C3B841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3471" y="2338568"/>
              <a:ext cx="161678" cy="161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27" name="AutoShape 23">
            <a:extLst>
              <a:ext uri="{FF2B5EF4-FFF2-40B4-BE49-F238E27FC236}">
                <a16:creationId xmlns:a16="http://schemas.microsoft.com/office/drawing/2014/main" id="{C87B17C0-0C37-4FCD-B08A-BC8AC787A1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51107" y="8904846"/>
            <a:ext cx="1835650" cy="334468"/>
          </a:xfrm>
          <a:prstGeom prst="flowChartAlternateProcess">
            <a:avLst/>
          </a:prstGeom>
          <a:solidFill>
            <a:srgbClr val="858585"/>
          </a:solidFill>
          <a:ln>
            <a:solidFill>
              <a:schemeClr val="accent4"/>
            </a:solidFill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59934" tIns="91350" rIns="59934" bIns="91350" anchor="ctr"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7618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Production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328" name="AutoShape 23">
            <a:extLst>
              <a:ext uri="{FF2B5EF4-FFF2-40B4-BE49-F238E27FC236}">
                <a16:creationId xmlns:a16="http://schemas.microsoft.com/office/drawing/2014/main" id="{09DF0C9F-1B86-44A4-897F-C68588DC1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51107" y="8504776"/>
            <a:ext cx="1835650" cy="334468"/>
          </a:xfrm>
          <a:prstGeom prst="flowChartAlternateProcess">
            <a:avLst/>
          </a:prstGeom>
          <a:solidFill>
            <a:srgbClr val="117788"/>
          </a:solidFill>
          <a:ln>
            <a:solidFill>
              <a:schemeClr val="accent4"/>
            </a:solidFill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59934" tIns="91350" rIns="59934" bIns="91350" anchor="ctr"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7618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NEW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330" name="TextBox 329">
            <a:extLst>
              <a:ext uri="{FF2B5EF4-FFF2-40B4-BE49-F238E27FC236}">
                <a16:creationId xmlns:a16="http://schemas.microsoft.com/office/drawing/2014/main" id="{F3BC8461-3456-4EE6-ACB5-9FA8FC1E201C}"/>
              </a:ext>
            </a:extLst>
          </p:cNvPr>
          <p:cNvSpPr txBox="1"/>
          <p:nvPr/>
        </p:nvSpPr>
        <p:spPr>
          <a:xfrm>
            <a:off x="4171906" y="611474"/>
            <a:ext cx="4454268" cy="615541"/>
          </a:xfrm>
          <a:prstGeom prst="rect">
            <a:avLst/>
          </a:prstGeom>
          <a:noFill/>
        </p:spPr>
        <p:txBody>
          <a:bodyPr wrap="square" lIns="182864" tIns="91434" rIns="182864" bIns="91434" rtlCol="0">
            <a:spAutoFit/>
          </a:bodyPr>
          <a:lstStyle/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LE 5 &amp; Proprietary</a:t>
            </a:r>
          </a:p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AUTOMOTIVE</a:t>
            </a:r>
          </a:p>
        </p:txBody>
      </p:sp>
      <p:sp>
        <p:nvSpPr>
          <p:cNvPr id="332" name="TextBox 331">
            <a:extLst>
              <a:ext uri="{FF2B5EF4-FFF2-40B4-BE49-F238E27FC236}">
                <a16:creationId xmlns:a16="http://schemas.microsoft.com/office/drawing/2014/main" id="{DD5FBCDF-111F-40C2-A18F-42FE6C6997DF}"/>
              </a:ext>
            </a:extLst>
          </p:cNvPr>
          <p:cNvSpPr txBox="1"/>
          <p:nvPr/>
        </p:nvSpPr>
        <p:spPr>
          <a:xfrm>
            <a:off x="11843200" y="673710"/>
            <a:ext cx="4454268" cy="615541"/>
          </a:xfrm>
          <a:prstGeom prst="rect">
            <a:avLst/>
          </a:prstGeom>
          <a:noFill/>
        </p:spPr>
        <p:txBody>
          <a:bodyPr wrap="square" lIns="182864" tIns="91434" rIns="182864" bIns="91434" rtlCol="0">
            <a:spAutoFit/>
          </a:bodyPr>
          <a:lstStyle/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Bluetooth LE 5 &amp; Proprietary</a:t>
            </a:r>
          </a:p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System in Package (SIP)</a:t>
            </a:r>
          </a:p>
        </p:txBody>
      </p:sp>
      <p:sp>
        <p:nvSpPr>
          <p:cNvPr id="136" name="Slide Number Placeholder 2">
            <a:extLst>
              <a:ext uri="{FF2B5EF4-FFF2-40B4-BE49-F238E27FC236}">
                <a16:creationId xmlns:a16="http://schemas.microsoft.com/office/drawing/2014/main" id="{CE8325B8-8C91-4BCB-935D-F3BD82FD0EBA}"/>
              </a:ext>
            </a:extLst>
          </p:cNvPr>
          <p:cNvSpPr txBox="1">
            <a:spLocks/>
          </p:cNvSpPr>
          <p:nvPr/>
        </p:nvSpPr>
        <p:spPr bwMode="auto">
          <a:xfrm>
            <a:off x="16903700" y="9967276"/>
            <a:ext cx="1384300" cy="30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1760" tIns="75846" rIns="151760" bIns="758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604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FinalPowerpoint">
  <a:themeElements>
    <a:clrScheme name="Custom 1">
      <a:dk1>
        <a:srgbClr val="000000"/>
      </a:dk1>
      <a:lt1>
        <a:srgbClr val="FFFFFF"/>
      </a:lt1>
      <a:dk2>
        <a:srgbClr val="DE0000"/>
      </a:dk2>
      <a:lt2>
        <a:srgbClr val="808080"/>
      </a:lt2>
      <a:accent1>
        <a:srgbClr val="DE0000"/>
      </a:accent1>
      <a:accent2>
        <a:srgbClr val="A4A4A4"/>
      </a:accent2>
      <a:accent3>
        <a:srgbClr val="117788"/>
      </a:accent3>
      <a:accent4>
        <a:srgbClr val="404040"/>
      </a:accent4>
      <a:accent5>
        <a:srgbClr val="4ABED4"/>
      </a:accent5>
      <a:accent6>
        <a:srgbClr val="7F7F7F"/>
      </a:accent6>
      <a:hlink>
        <a:srgbClr val="DE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FinalPowerpoint">
  <a:themeElements>
    <a:clrScheme name="Custom 1">
      <a:dk1>
        <a:srgbClr val="000000"/>
      </a:dk1>
      <a:lt1>
        <a:srgbClr val="FFFFFF"/>
      </a:lt1>
      <a:dk2>
        <a:srgbClr val="DE0000"/>
      </a:dk2>
      <a:lt2>
        <a:srgbClr val="808080"/>
      </a:lt2>
      <a:accent1>
        <a:srgbClr val="DE0000"/>
      </a:accent1>
      <a:accent2>
        <a:srgbClr val="AEAEAE"/>
      </a:accent2>
      <a:accent3>
        <a:srgbClr val="117788"/>
      </a:accent3>
      <a:accent4>
        <a:srgbClr val="404040"/>
      </a:accent4>
      <a:accent5>
        <a:srgbClr val="7F7F7F"/>
      </a:accent5>
      <a:accent6>
        <a:srgbClr val="32B4CE"/>
      </a:accent6>
      <a:hlink>
        <a:srgbClr val="DE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1">
    <a:dk1>
      <a:srgbClr val="000000"/>
    </a:dk1>
    <a:lt1>
      <a:srgbClr val="FFFFFF"/>
    </a:lt1>
    <a:dk2>
      <a:srgbClr val="DE0000"/>
    </a:dk2>
    <a:lt2>
      <a:srgbClr val="808080"/>
    </a:lt2>
    <a:accent1>
      <a:srgbClr val="DE0000"/>
    </a:accent1>
    <a:accent2>
      <a:srgbClr val="A4A4A4"/>
    </a:accent2>
    <a:accent3>
      <a:srgbClr val="117788"/>
    </a:accent3>
    <a:accent4>
      <a:srgbClr val="404040"/>
    </a:accent4>
    <a:accent5>
      <a:srgbClr val="4ABED4"/>
    </a:accent5>
    <a:accent6>
      <a:srgbClr val="7F7F7F"/>
    </a:accent6>
    <a:hlink>
      <a:srgbClr val="DE0000"/>
    </a:hlink>
    <a:folHlink>
      <a:srgbClr val="AAAAAA"/>
    </a:folHlink>
  </a:clrScheme>
</a:themeOverride>
</file>

<file path=ppt/theme/themeOverride2.xml><?xml version="1.0" encoding="utf-8"?>
<a:themeOverride xmlns:a="http://schemas.openxmlformats.org/drawingml/2006/main">
  <a:clrScheme name="Custom 1">
    <a:dk1>
      <a:srgbClr val="000000"/>
    </a:dk1>
    <a:lt1>
      <a:srgbClr val="FFFFFF"/>
    </a:lt1>
    <a:dk2>
      <a:srgbClr val="DE0000"/>
    </a:dk2>
    <a:lt2>
      <a:srgbClr val="808080"/>
    </a:lt2>
    <a:accent1>
      <a:srgbClr val="DE0000"/>
    </a:accent1>
    <a:accent2>
      <a:srgbClr val="A4A4A4"/>
    </a:accent2>
    <a:accent3>
      <a:srgbClr val="117788"/>
    </a:accent3>
    <a:accent4>
      <a:srgbClr val="404040"/>
    </a:accent4>
    <a:accent5>
      <a:srgbClr val="4ABED4"/>
    </a:accent5>
    <a:accent6>
      <a:srgbClr val="7F7F7F"/>
    </a:accent6>
    <a:hlink>
      <a:srgbClr val="DE0000"/>
    </a:hlink>
    <a:folHlink>
      <a:srgbClr val="AAAAAA"/>
    </a:folHlink>
  </a:clrScheme>
</a:themeOverride>
</file>

<file path=ppt/theme/themeOverride3.xml><?xml version="1.0" encoding="utf-8"?>
<a:themeOverride xmlns:a="http://schemas.openxmlformats.org/drawingml/2006/main">
  <a:clrScheme name="Custom 1">
    <a:dk1>
      <a:srgbClr val="000000"/>
    </a:dk1>
    <a:lt1>
      <a:srgbClr val="FFFFFF"/>
    </a:lt1>
    <a:dk2>
      <a:srgbClr val="DE0000"/>
    </a:dk2>
    <a:lt2>
      <a:srgbClr val="808080"/>
    </a:lt2>
    <a:accent1>
      <a:srgbClr val="DE0000"/>
    </a:accent1>
    <a:accent2>
      <a:srgbClr val="A4A4A4"/>
    </a:accent2>
    <a:accent3>
      <a:srgbClr val="117788"/>
    </a:accent3>
    <a:accent4>
      <a:srgbClr val="404040"/>
    </a:accent4>
    <a:accent5>
      <a:srgbClr val="4ABED4"/>
    </a:accent5>
    <a:accent6>
      <a:srgbClr val="7F7F7F"/>
    </a:accent6>
    <a:hlink>
      <a:srgbClr val="DE0000"/>
    </a:hlink>
    <a:folHlink>
      <a:srgbClr val="AAAAAA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2691FC96C779F4295CE9E54B4329376" ma:contentTypeVersion="1" ma:contentTypeDescription="Create a new document." ma:contentTypeScope="" ma:versionID="555694b1232f8fd06e503b5d69c8979f">
  <xsd:schema xmlns:xsd="http://www.w3.org/2001/XMLSchema" xmlns:xs="http://www.w3.org/2001/XMLSchema" xmlns:p="http://schemas.microsoft.com/office/2006/metadata/properties" xmlns:ns2="dd983eb0-a25e-4c4a-a335-e5624326f333" targetNamespace="http://schemas.microsoft.com/office/2006/metadata/properties" ma:root="true" ma:fieldsID="5314095248e2d58c8fa118dc66f49e6e" ns2:_="">
    <xsd:import namespace="dd983eb0-a25e-4c4a-a335-e5624326f33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983eb0-a25e-4c4a-a335-e5624326f33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C8A7CEA-EF39-451C-A9D5-B21F0B86BCDC}">
  <ds:schemaRefs>
    <ds:schemaRef ds:uri="http://schemas.microsoft.com/office/2006/metadata/properties"/>
    <ds:schemaRef ds:uri="http://www.w3.org/XML/1998/namespace"/>
    <ds:schemaRef ds:uri="http://purl.org/dc/terms/"/>
    <ds:schemaRef ds:uri="dd983eb0-a25e-4c4a-a335-e5624326f333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CA002A69-CF02-4E94-98F6-EF5C5FEAAE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983eb0-a25e-4c4a-a335-e5624326f3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6EA465B-5504-4BC8-8177-763FA6FB5EF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8734</TotalTime>
  <Words>3750</Words>
  <Application>Microsoft Office PowerPoint</Application>
  <PresentationFormat>Custom</PresentationFormat>
  <Paragraphs>878</Paragraphs>
  <Slides>33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33</vt:i4>
      </vt:variant>
    </vt:vector>
  </HeadingPairs>
  <TitlesOfParts>
    <vt:vector size="52" baseType="lpstr">
      <vt:lpstr>Arial Unicode MS</vt:lpstr>
      <vt:lpstr>MS PGothic</vt:lpstr>
      <vt:lpstr>MS PGothic</vt:lpstr>
      <vt:lpstr>Arial</vt:lpstr>
      <vt:lpstr>Arial</vt:lpstr>
      <vt:lpstr>Arial Narrow</vt:lpstr>
      <vt:lpstr>Bosch Office Sans</vt:lpstr>
      <vt:lpstr>Calibri</vt:lpstr>
      <vt:lpstr>Roboto</vt:lpstr>
      <vt:lpstr>Symbol</vt:lpstr>
      <vt:lpstr>Tahoma</vt:lpstr>
      <vt:lpstr>Taipei</vt:lpstr>
      <vt:lpstr>Times New Roman</vt:lpstr>
      <vt:lpstr>Verdana</vt:lpstr>
      <vt:lpstr>Wingdings</vt:lpstr>
      <vt:lpstr>Wingdings 3</vt:lpstr>
      <vt:lpstr>Office Theme</vt:lpstr>
      <vt:lpstr>1_FinalPowerpoint</vt:lpstr>
      <vt:lpstr>6_FinalPowerpoint</vt:lpstr>
      <vt:lpstr>TI            INDIA AUTOMOTIVE SEMINAR </vt:lpstr>
      <vt:lpstr>Agenda</vt:lpstr>
      <vt:lpstr>Agenda</vt:lpstr>
      <vt:lpstr>PowerPoint Presentation</vt:lpstr>
      <vt:lpstr>PowerPoint Presentation</vt:lpstr>
      <vt:lpstr>PowerPoint Presentation</vt:lpstr>
      <vt:lpstr>PowerPoint Presentation</vt:lpstr>
      <vt:lpstr>Agenda</vt:lpstr>
      <vt:lpstr>PowerPoint Presentation</vt:lpstr>
      <vt:lpstr>TI Bluetooth LE portfolio overview</vt:lpstr>
      <vt:lpstr>2.4 GHz Connectivity | Device architecture</vt:lpstr>
      <vt:lpstr>CC2652RSIP solution</vt:lpstr>
      <vt:lpstr>CC2652RB | BAW resonation for crystal-less applications </vt:lpstr>
      <vt:lpstr>SimpleLink™ | Connectivity Bluetooth® LE Software</vt:lpstr>
      <vt:lpstr>2.4 GHz | Wi-Fi + Bluetooth LE Coexistence</vt:lpstr>
      <vt:lpstr>Agenda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Agenda</vt:lpstr>
      <vt:lpstr>CC2564C | product highlights</vt:lpstr>
      <vt:lpstr>Dual-mode Bluetooth® | Hardware</vt:lpstr>
      <vt:lpstr>Wi-Fi | WL18xx and CC2564C: Controller subsystem qualification</vt:lpstr>
      <vt:lpstr>Software stack | Overview</vt:lpstr>
      <vt:lpstr>Software stack</vt:lpstr>
      <vt:lpstr>Software features</vt:lpstr>
      <vt:lpstr>Dual mode/link layer topology</vt:lpstr>
      <vt:lpstr>Pick the right part – Key Bluetooth/Bluetooth LE dual mode options  </vt:lpstr>
      <vt:lpstr>Thank you!</vt:lpstr>
      <vt:lpstr>PowerPoint Presentation</vt:lpstr>
    </vt:vector>
  </TitlesOfParts>
  <Company>Texas Instruments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Kari Drews</dc:creator>
  <cp:lastModifiedBy>Speziale, Marisa</cp:lastModifiedBy>
  <cp:revision>180</cp:revision>
  <dcterms:created xsi:type="dcterms:W3CDTF">2007-12-19T20:51:45Z</dcterms:created>
  <dcterms:modified xsi:type="dcterms:W3CDTF">2021-12-15T13:24:02Z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0x01010022691FC96C779F4295CE9E54B4329376</vt:lpwstr>
  </property>
</Properties>
</file>