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4258" r:id="rId2"/>
    <p:sldMasterId id="2147484259" r:id="rId3"/>
    <p:sldMasterId id="2147484260" r:id="rId4"/>
    <p:sldMasterId id="2147484261" r:id="rId5"/>
    <p:sldMasterId id="2147484262" r:id="rId6"/>
    <p:sldMasterId id="2147484263" r:id="rId7"/>
    <p:sldMasterId id="2147484264" r:id="rId8"/>
    <p:sldMasterId id="2147484265" r:id="rId9"/>
    <p:sldMasterId id="2147484379" r:id="rId10"/>
    <p:sldMasterId id="2147484642" r:id="rId11"/>
    <p:sldMasterId id="2147484643" r:id="rId12"/>
    <p:sldMasterId id="2147484644" r:id="rId13"/>
    <p:sldMasterId id="2147484645" r:id="rId14"/>
    <p:sldMasterId id="2147484646" r:id="rId15"/>
    <p:sldMasterId id="2147484647" r:id="rId16"/>
    <p:sldMasterId id="2147484648" r:id="rId17"/>
    <p:sldMasterId id="2147484649" r:id="rId18"/>
    <p:sldMasterId id="2147484650" r:id="rId19"/>
    <p:sldMasterId id="2147486971" r:id="rId20"/>
  </p:sldMasterIdLst>
  <p:notesMasterIdLst>
    <p:notesMasterId r:id="rId38"/>
  </p:notesMasterIdLst>
  <p:sldIdLst>
    <p:sldId id="464" r:id="rId21"/>
    <p:sldId id="465" r:id="rId22"/>
    <p:sldId id="469" r:id="rId23"/>
    <p:sldId id="450" r:id="rId24"/>
    <p:sldId id="520" r:id="rId25"/>
    <p:sldId id="521" r:id="rId26"/>
    <p:sldId id="452" r:id="rId27"/>
    <p:sldId id="454" r:id="rId28"/>
    <p:sldId id="455" r:id="rId29"/>
    <p:sldId id="467" r:id="rId30"/>
    <p:sldId id="515" r:id="rId31"/>
    <p:sldId id="516" r:id="rId32"/>
    <p:sldId id="517" r:id="rId33"/>
    <p:sldId id="518" r:id="rId34"/>
    <p:sldId id="519" r:id="rId35"/>
    <p:sldId id="513" r:id="rId36"/>
    <p:sldId id="265" r:id="rId37"/>
  </p:sldIdLst>
  <p:sldSz cx="9144000" cy="6858000" type="screen4x3"/>
  <p:notesSz cx="7099300" cy="10223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36">
          <p15:clr>
            <a:srgbClr val="A4A3A4"/>
          </p15:clr>
        </p15:guide>
        <p15:guide id="2" pos="1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99FF99"/>
    <a:srgbClr val="FF6600"/>
    <a:srgbClr val="0000FF"/>
    <a:srgbClr val="6666FF"/>
    <a:srgbClr val="FFCC99"/>
    <a:srgbClr val="FF99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5" autoAdjust="0"/>
  </p:normalViewPr>
  <p:slideViewPr>
    <p:cSldViewPr snapToGrid="0">
      <p:cViewPr varScale="1">
        <p:scale>
          <a:sx n="89" d="100"/>
          <a:sy n="89" d="100"/>
        </p:scale>
        <p:origin x="5" y="-10"/>
      </p:cViewPr>
      <p:guideLst>
        <p:guide orient="horz" pos="2336"/>
        <p:guide pos="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IN" altLang="en-US"/>
          </a:p>
        </p:txBody>
      </p:sp>
      <p:sp>
        <p:nvSpPr>
          <p:cNvPr id="2150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55433BB-EF64-4BC5-AF6C-DF570268AC5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78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82688" y="765175"/>
            <a:ext cx="4732337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1509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78487" cy="46005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151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4988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IN" altLang="en-US"/>
          </a:p>
        </p:txBody>
      </p:sp>
      <p:sp>
        <p:nvSpPr>
          <p:cNvPr id="2151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/>
            </a:lvl1pPr>
          </a:lstStyle>
          <a:p>
            <a:pPr>
              <a:defRPr/>
            </a:pPr>
            <a:fld id="{F72DC4E3-116C-4E3F-BF63-A04418E27C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588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97EC2-93EB-498F-9A1A-77109DCD095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16ADD-102E-4CED-8B8B-E06B873A39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597A0-BA8E-4906-9204-75F64C6D804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BDD2D-BEA3-4C18-B91C-7CD76FB9BF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D1B0C-FAAE-4848-B69F-7D118D5799D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BED18-9213-4016-B290-A63580E21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672DC-F4D9-4CEB-B8F7-8FF79999F46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0D9B-D7D2-4C4C-A4DB-44C4B76031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C1295-52F2-4C13-8A77-66E3F7DCB33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444BF-5FC8-45BF-A93A-6B9C92FF35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5A363-58A4-4A6E-83AC-D686223FC0A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C3421-C82D-4147-9AD3-F8FCA33951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8C78C-3344-4AF7-A67E-6CFC5918C69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3CE70-550D-44B3-BD77-43CA07E699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DB450-B969-40A8-9BC9-D8BB87EF8DC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74BEC-66E3-4DA0-B151-B86C6FE982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F3B1E-41CF-4785-808E-13570C21C12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3EC2A-20E7-49C7-8B83-8BA6593CCD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5939-2347-412A-9127-175465229C1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8BB9-54BF-4834-820C-DC2A7B7396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170C7-EF35-463E-BB87-D03647FBC7C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170BD-0F26-4ADE-84B7-21D97506DC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DE5DB-AEFF-4B4A-BE5A-8BB5C028DC7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100-847E-4AB5-BC5B-A82F1ACBCD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04673-552C-4DA7-9158-83F13477691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9223F-3AB0-4095-9E85-1354F10E1B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5992D-C02A-4080-83E5-2F55A336A11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11E51-4739-4CF7-B2C8-59CE8AD776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CE77C-FA8A-4227-A2C5-1A2F28417AA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E7E58-1EF8-49E3-991E-97F269B24A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4B7DA-488F-45E1-82CC-3033E1FD2C8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B1C9F-4EC0-4C49-B8B8-D819ED2337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DA991-9F80-43FC-9988-81C706B70B0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EC76C-C97F-42E2-B3EC-70F4FF9687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5C17E-1EE2-42B0-B6DC-C0BFB186BDA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57110-97E7-4408-ABE8-B9BEED487B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D96CE-BA7B-4724-9B44-BFE4A1231C2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94DE4-DA19-4294-B19E-E58A3E082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E07F-C2AC-4A0A-8AEA-9684BA8C48C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21CF1-2DBE-4957-907E-D97B7A0C92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99C83-5721-454C-ADE2-C0E8C162298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E959C-CAC2-4EE7-88DE-ADEE03A1BE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7CDCB-A562-426C-AFD4-93DDE00BFC5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FF73-499E-462C-81AE-AD42E376E4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5EFA3-45FC-465E-BE60-100C6DED6FE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9D6F6-F628-42C0-8CEC-14FD652FBF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AD2EB-1EF0-47AF-8A02-039ECA08865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639FB-2B10-43EB-825B-45ECBF2974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BCE7E-7210-4464-9ED4-6264EB992A1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CC522-B50E-4E8C-B5DB-A860BF4AE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23312-8B04-44C2-A929-D6387A3A88C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F60E5-6ADD-4D3C-9E81-21EC7E3C2E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8268F-B079-40F8-877F-F38FBAAC5D9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9F44D-3CB2-4E70-B1FE-ADB70FFC2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6D6D7-B088-449B-A7EF-AA4EBC02E16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C2A9-CFDD-486A-A712-3A60A0C2A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040CE-198D-49F3-B3C1-33D362E1754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45134-ADDA-4D33-87C2-4F2CB54195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7EF8-E24F-4318-9E5D-9E977C1775B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7B260-675B-456A-A0F4-DF77FB182D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D72D2-9B9E-4776-B87D-1AEA57CBC57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B2D6-7745-4783-9239-A834D6033D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CE822-AF19-4039-BBD8-E1285938D24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FA60E-B65E-4B6F-B2D6-9E20F2B0AE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DDD83-956C-45BA-BDE6-6BC926FBC06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E454-B39F-4F41-A8C8-2A34726C7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F143B-E707-4DE9-8A38-5FEA0F0F342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5EBC-4E9D-4F87-BB77-ABAFCAC636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3460D-ABF7-4C20-8109-6C743F163E0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64BC6-8187-4D9C-BD94-F62F44D5E6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32F61-B453-4EEB-94E9-A58B094B137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28719-B12F-4D14-82D0-4958AD414D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BC5FB-1654-4DF7-BAE7-76DAF37DD9F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AC984-3DBD-4E03-BF24-650E1D43A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1C10C-C227-4FD9-B699-3BBCB745158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9384C-B4A1-4359-8FE1-3E6BD8B528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2573B-BA69-4ACC-BA37-B5EF6C09FCC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34ED-915D-4345-A1BB-1E40C14F7D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2FFC1-CB58-420A-B7EE-A83A95F1B9F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4FE05-3447-479D-AAC5-A3A2F3CE6A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76F17-0180-4EDA-A6B4-69227CB88DD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6160A-86D0-4FAA-9A3C-6658209B1E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AB5F2-BEE6-47CC-A2EE-FC2A96398C0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60387-EEFC-4F6C-B408-6D55B4E9AF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2964E-6F20-4B8F-AF72-E58D4D0D3FA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56882-56F9-4420-B417-9B1275B3FD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2E993-13C9-4A6D-A948-2064B0BC058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2C1A7-6056-4AB6-AF49-F4CB4CFCBF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7B02-A832-4965-9CD0-072E67F8F30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72364-466A-4EAB-9FB6-C2A1603A9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929F8-A090-4898-95C2-CF97B91C4C4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4AB90-FEEB-421C-849F-281F173C2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42A02-0790-44E5-AA3A-A02B69022EE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366B-5705-47E2-888E-AF98E3F0AE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AA04A-773D-450F-BB56-BD2A29E32D4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6FAD2-55B1-428B-B82C-B75A5482CD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46D0A-B668-466D-9F2A-E5DA42A15BE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1D316-3FFA-45A8-8C6E-3F1E31A34E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FFF85-898B-4B52-85EB-02E93B361F8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FA793-507D-4521-A243-DF1BA0E934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E8C47-CA9E-4717-93CF-71657F41FF4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F346E-03D8-4BFC-9C77-CC7F07FD17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D0A44-4C95-49F3-8D3A-2D207E24A77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B78E7-3868-4513-8CA1-93BB8CA444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C20F9-F589-42BA-8ED0-6DAA769DE4C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569C8-864B-4B93-AC20-BAB1FF23D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69534-2CD4-4982-8034-8FF33F481B9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DB84F-42AF-48D4-B948-B10FF46784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F3A11-D506-4602-BAA9-8BD2442EFED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B87C2-A2AD-4905-BB07-B67001D907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B7846-F73F-4D3B-9198-E1CD130127A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233BC-A986-4C41-8CC9-73A3D0801B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5A980-2DDA-48E0-B196-19D66C0CF2B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78F97-D2E2-402C-BE28-324628C840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56192-2C8C-4EFD-AFAA-DEEDF74AAF5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2C577-4F7F-45A4-A4BC-E9AD57DBED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1D1A9-32DF-480F-8723-A7BDB421662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F9B7B-9230-409D-98AB-1B10756C2C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B5CA9-B22E-42AB-9A30-DB19C5687A9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38B46-BF3D-443B-9AAF-86C1CEC904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0A716-7C53-43FD-8792-99F4B0B7861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5C904-A882-42EC-9207-1FBECEEACA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AB7D2-F5DC-4959-B350-EAC0CD5CC06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D602B-FA6B-446B-AF90-059C6D42B6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1E5C8-D17E-4AFD-B122-23361337F19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ED886-C4D3-4CA7-A596-4ACCB94C68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D1ED1-2842-45E5-BE79-E12758DEC0F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9515E-5649-47D6-AE0C-F3398EB1D0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2CB80-7989-4049-95F8-0737C394127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E4E34-8888-45EA-A251-ACA8ED49DF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12752-B292-4C5D-A2DF-13429F0A5C3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50E5C-C663-41BB-842A-B7A40FC34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44D8-39BD-42CA-9D7A-19CA64178E4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789EF-3A9F-4C0E-86F5-F5DA4F7C50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7B58-48C9-471D-8E5A-3CDF63A9BEB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0EBE-2911-49FF-9E60-903B28B25E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CDF29-AF45-46F2-B44B-DB42A514DE3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3631F-5B85-47CB-BB7E-CE86F2711D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09A95-D515-4A63-A4CA-657981A8BEF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9FB94-CBEC-4664-A3B8-2728D8A07C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AE194-9AF8-4590-A6D2-73E23E6126A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40111-11E5-4A48-9AB7-BC18610C3E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1F9BC-301B-45E9-B60D-6A4A19AEBA5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04F42-A4DE-4105-947F-C319C54D4C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CD17C-A4DE-4E51-9724-8600297E5C4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9A477-2B3E-4D28-9CF7-0621A5AD7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3D8CB-7D93-4D28-9DA2-26E4C789A82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3D0D2-EF0B-425E-BBF5-A346C15176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43580-2999-456B-B637-404A5C89998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3A297-3AE2-4730-B96F-C61C6E9C7F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3DCF6-2BAE-4E4C-88E4-CE9D472C08E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F79F3-D397-417E-8364-94328C376B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55BA2-3829-4E24-82BA-15D04EC7A2B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CEA8B-1AF7-4EA0-ACBE-F2FDAAB46C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8AB19-A40D-4CCD-B445-4FC834EE669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05967-98B7-46FF-B3D2-26DACF21F8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63738-B023-4D4C-B932-07F4F7753F7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7B58-00D8-4768-AFB9-A72730D69F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0CC12-C5C9-4A9B-9298-C15FC1259D11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33F6D-3D44-40AF-9873-0D9808A00D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D3093-5FE7-4F1E-AAA6-54405B049E2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4641E-582E-44CC-8145-67E3ACB1BB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10F54-64F8-4DBB-83F7-44EA2A97DFA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CF32-B745-4D10-B474-A6CF3632C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7372C-E312-4582-BDCC-89DB7DF6FAE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D5F0F-39FF-49C5-AC2B-6A863C60C2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58843-977E-4D49-992A-608F377E535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9B2A7-7E2C-48D7-8FE6-859F3E862A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576C1-7932-4B4E-92B3-68CBC0321681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ED3B8-C91D-4322-9787-25F4FC5921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7E00F-25DA-466F-8433-760FEC9E8A9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79B28-5571-4552-886B-7D68FCED67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CC839-6AE3-4339-AF75-A418D7BD631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B69D4-23BC-40FE-B8A1-D6CB3B4EA5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22B6-1A98-4B14-AB4B-9C13553389E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0B4EA-9CE2-46BA-92C6-B37E13AF4F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7D481-5442-4A19-AB7D-D551874656A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908A9-407C-4A30-8040-FB19921D4A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2E060-0127-4A0C-88FB-5F0B26F4002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78304-35EF-44EA-A736-253534B1C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5C961-1DE9-4254-9719-715612CE74A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2EF0D-6B0E-4B81-A670-EF8C68F5B4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A7DD3-F3E0-402E-9898-5A6C125FFD0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2992-26D3-4B76-8EA2-A729B5BBFD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BA4EE-C6A4-421E-B3BE-007DDEBBB3A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36E8-6AB8-4B76-8FBE-A3723C70F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4363-40EB-41D7-9713-BD947F055911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03E7-C0E6-42C1-B20F-C3E0572F5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E8890-4E66-4E11-AD8C-3E8C7426348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3842-9680-4E85-891A-2F1F33C656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DC403-95BB-471D-A31B-BA5A2621557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6484D-C509-46A0-AF4C-3848915302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864E6-C977-4BB8-97FA-3D4B0973211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12F07-05AF-46AC-9A3D-CF870796C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EEE0-1BDF-4A1B-9A8E-24FE9CCDAAE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558E5-5A10-4848-9332-E05DF4296A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0121B-EC53-4BC4-B16C-769D5738257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C03CB-1C5B-4351-A560-89181D910E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C646C-B55F-4856-90C9-44FC1F9672C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BD189-FABE-46CB-B7D5-2334D46303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49D58-23AF-4185-81E3-47AF5764090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44EA6-24A0-485F-826E-5F15A0172F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6B501-5EBE-4F8B-AAED-872AD3D5979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832A3-67DD-462F-AA6E-ADB9FACCFB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8C075-AC9B-4965-8A45-55B9EA942C2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56EE5-ECE4-4308-B8AE-61BD61A615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8A7FC-ED39-478D-ACDA-F269A63988A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69FBB-C76A-42A6-B5CE-4A7064D61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E3686-B442-41E6-A155-ED9D81F4B831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0B732-6B1D-48DA-A842-63F711C9C1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07321-9203-45F7-B0AA-2F3A8DE73FF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1049D-F98D-4918-A460-2AFD07838E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2AC0E-DFA1-4557-9584-F6CBCF0AAEB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1EC49-1032-4460-B20D-8E207C9A04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1AEF-3396-45DC-ABF0-A13F9E95AD8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B6CC9-BA35-45AA-BF7C-5325273827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47066-2546-4CB9-9B25-A62366D79A6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4D571-7DB3-4276-AE82-94FD6FC3AF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B69F3-7B85-42D1-B1A6-7259AE1CD39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BC185-39A1-4E31-817B-D58B2F99F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C938F-F9AA-47BA-9495-C36F1A34340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6F83A-B829-4AA2-AAA1-2BE4E927E1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113DC-1EFC-4585-A8D7-8288A4D87B4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0E692-B62F-4108-8A5A-BEA86F91D0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DDAA6-86C8-4E72-86D0-6F9080DBBF4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A0089-02C3-491F-A969-D962D783F0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A582-784A-4197-9DDC-0F5CB9A5C33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B3E1C-4BCD-4661-8537-C74D41C3C1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47F4C-EFBD-4184-B23F-C36F84A7131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59246-0689-49FE-B988-1094906901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A7726-5DDF-49EA-878A-92A464AF34B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67642-4311-4D1B-AAA8-8B4D607F44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5B9B7-A3E4-41AB-BE96-79DF6CAD2E4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F3A08-BE59-43F8-87CC-479E236FC3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81B7-A6A6-4C1F-A1FB-78E9A6BA75B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F7518-B49D-49B3-87E1-AAE367D8CC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AD2C8-7ECE-4537-9F28-E5F56EFA6FE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B0D9C-65F6-4A83-8653-1C269D1CDA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7B188-8B07-43A6-A40E-0A60D43E003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70FB9-7778-4136-9280-761F0CF634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4151A-3FC7-4EAA-AA80-6E03DF711F7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1B85-DCB3-4074-85D7-D06BAA15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E8A25-2E90-4A45-812B-AA77E05DC7D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F6C03-5A63-4EA7-88D1-AD8A26616F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E87C4-8215-489A-BB1D-E2B20723EF7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C6E84-B99C-4ED9-8058-A8F06AD76A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E98E9-91E4-4959-B808-E88C510CCB2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57A5-4913-4A2F-A2A4-AC7C5354DE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A6D7D-B666-4D86-87AF-8647959E9A8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40C0B-D087-44DD-8227-029E98C0FD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2FA97-AB60-4741-85EE-3EF4AE724A3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BC3CA-3793-43E0-9F14-5C40BBAD5C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4E350-4EA3-442B-94C6-3090C68BF3C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9CD31-09F9-4ABD-9AA7-1392FA2DCF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8081A-8B18-4328-A83C-6819D41B7D6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42394-4581-4575-B844-A6F17882E6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1AC26-5CFA-46D0-9DFD-778A10D2ACC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E8A1B-8D2E-47B0-AF52-CC9A5858CC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2C3B0-7219-4FEF-987C-924FD341936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84149-A3EC-4D8F-B329-19FFA7DDC2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849A0-2713-4296-9461-A9B8B306287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CE073-B1D5-48BA-A1C8-6A15B0ABF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52844-E0D4-41CA-AD26-DA3C27959E6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2A515-2E43-4A1A-A6FA-5C12BD4E7A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9654-D424-4A4E-8DAE-3773F518E20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AB2F6-679A-4A7D-85EB-199F440686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C256E-2726-4110-942E-CD95598D723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764F-1DE7-4C1A-ADEB-B5598A88D2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3A65E-1F4C-4C5E-B4DD-E4E6B13F2CD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1C141-85DA-4934-B844-310D06EF3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2F2C7-8C49-439C-9BA0-07CA4A93E75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71CB9-5D28-41BD-8DA9-851188A139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786DC-EAFD-480F-9F21-03D3078ECB1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68939-420F-4F2A-A9A7-5435235DBD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DACC0-6355-4861-A9FF-E71B5E5CC6E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6AA29-4F69-47E4-9513-D941770A67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8C97C-10CC-4805-91F5-85D086AA0E8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588C2-9C5A-4A7F-986C-0E846FB814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D0516-24D4-4AD3-87EF-919B97DDAA70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5FA54-2F9E-485E-AF0D-F5F0B257F8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6A339-9A72-408E-BF27-76FB03A05E3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B4089-842F-458C-B72B-F18A5DA20C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3E7B8-AE10-46A9-BDFA-8CA8287FE4C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080CA-C85A-4276-93EB-28507D7499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52832-C237-4D0D-9467-703989B446B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2F91D-7931-4A95-AA7B-47E3DD05B5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61E12-7AEC-4D66-B268-5D0940A670C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1CCB-7F10-4E8B-92FF-F88ECC5EE0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6CB6D-F6B3-453E-8D71-F25E142847F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3FCC5-2C31-4C68-A1B2-D21F593BF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D3869-A157-4A5A-AD9F-7125DA2F4C5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29E7B-479F-4820-B16C-1CC6EBF50E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B6754-53CB-445B-A5DF-527F8E46DD9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5669A-AE01-402D-89DA-70567BCED7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A6BB9-16D2-4022-95F7-0FA6A7E8249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FFD3-8AE0-45B3-A8C0-5A7AA69A11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79EA5-7A0C-41C9-9B67-36CA03D1811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0AC26-B503-41D2-9B7A-8C11B31A49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FD2BC-5B28-48D6-AFCB-3FD887CB4C8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7DE2-6934-4D12-AAE4-7BC1F8593D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439E9-D471-4D25-9F96-ECBD96061E2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DC174-8688-43A1-872D-15D42D1B68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0AFC5-0652-4BC9-9EF2-D2B77683F2B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0E2FE-71DE-4B56-A796-908F8FD78B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174AB-CA36-41AA-BCDD-A3BA86689B4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72D57-939E-453B-A707-A0E264861D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46C7C-7F75-4880-9A54-8255E8A9A19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55B71-A1C7-46BF-B65A-7D8CD1B1B1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5671C-AFD2-478D-A8A5-F2EF40B198D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5CFC-CE43-440B-B397-27962BDD5B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79623-7BD4-46D4-9751-A6E235C4469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ED4E7-762D-43B7-B834-2DF62A2C6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D9F2C-5C38-4E3D-A7F6-135452193B6D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73328-C609-4FDC-B918-C978D6F039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05ADD-FE1D-4C80-BE33-233063EDFCF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0A42F-E67E-4089-BECF-F20A7767B8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84B38-AF76-4398-973A-86F75A96C58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45AEF-35D0-4FF9-8EBE-E756CE5131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02943-4E16-41F2-B354-A97C57A6EEE4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BC47-64CA-4537-BDB0-D0D3C441A3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E3226-AE5D-4C7C-9306-49F98A5F75D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2AA65-5C5D-4563-9C1D-7BACC9FD1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E2131-74E1-44D8-BFCD-31A1BC3644A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7F8D9-976A-44B4-83D0-A18B6C6D31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CECF7-E39C-4D4C-A997-5B0B00EDF5F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2A2C1-18B4-4E92-A6C7-E6D1F0937B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5B3F3-6C0A-41F8-8A87-526D0C3CDDB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8873C-8B61-4868-BBFC-97E4F9CC5D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EE04E-F305-4108-9E89-1874102C8C1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4651A-5F1F-4A11-B996-E65046C9D9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2B6A7-43EB-47F2-88D5-E394E1511F9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D4B11-2687-4255-B767-388C843CC3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F3025-814E-4977-A856-22D5FD808FB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7380F-CA1C-4475-A69B-2CDF4E6FFD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99A1C-0D08-40FC-9BFE-58B5C1AB8DC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849F4-0BE8-47F9-9626-921A8FA9ED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11A2D-B9D2-4594-AAC7-E3F306C4B4D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4E7D9-D5D5-4CE1-84F6-2C386635B4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D1B58-48F1-4599-B7A3-DB9AAF5CF76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C351-FD41-49AD-A450-9DFF72F609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7E542-28C8-439C-B641-F5853A7E255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FF4DD-FE11-4ED2-AB9D-A9661C845D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4654B-C017-4DFC-8348-CF3763972FA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130F1-91FB-4EFA-8AB3-9D55690275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B6985-CC5A-434E-9B66-11778829414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C247F-A992-4E3F-A7CC-804AE2E25E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F918C-5E41-4E2E-8B85-37FB2F68C98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6471B-88ED-4C33-930E-FB79C91845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E67F0-856B-4EA3-87E9-CD3B7E2FEB0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E34B0-86C5-4106-B85B-681B5A4D95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11FFC-DA23-4B33-94B2-4E18DEF9739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C12BB-4F9C-46F5-BDA6-97214E184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4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4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5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4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5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5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28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972" r:id="rId1"/>
    <p:sldLayoutId id="2147486973" r:id="rId2"/>
    <p:sldLayoutId id="2147486974" r:id="rId3"/>
    <p:sldLayoutId id="2147486975" r:id="rId4"/>
    <p:sldLayoutId id="2147486976" r:id="rId5"/>
    <p:sldLayoutId id="2147486977" r:id="rId6"/>
    <p:sldLayoutId id="2147486978" r:id="rId7"/>
    <p:sldLayoutId id="2147486979" r:id="rId8"/>
    <p:sldLayoutId id="2147486980" r:id="rId9"/>
    <p:sldLayoutId id="2147486981" r:id="rId10"/>
    <p:sldLayoutId id="21474869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243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244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071" r:id="rId1"/>
    <p:sldLayoutId id="2147487072" r:id="rId2"/>
    <p:sldLayoutId id="2147487073" r:id="rId3"/>
    <p:sldLayoutId id="2147487074" r:id="rId4"/>
    <p:sldLayoutId id="2147487075" r:id="rId5"/>
    <p:sldLayoutId id="2147487076" r:id="rId6"/>
    <p:sldLayoutId id="2147487077" r:id="rId7"/>
    <p:sldLayoutId id="2147487078" r:id="rId8"/>
    <p:sldLayoutId id="2147487079" r:id="rId9"/>
    <p:sldLayoutId id="2147487080" r:id="rId10"/>
    <p:sldLayoutId id="21474870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1267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1268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40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11271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3BFABF8A-0B3A-4DC4-837E-2BD4387FEEC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1272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11273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A8EFBC71-4FBF-4EDD-9DC3-B13A5F0697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2" r:id="rId1"/>
    <p:sldLayoutId id="2147487083" r:id="rId2"/>
    <p:sldLayoutId id="2147487084" r:id="rId3"/>
    <p:sldLayoutId id="2147487085" r:id="rId4"/>
    <p:sldLayoutId id="2147487086" r:id="rId5"/>
    <p:sldLayoutId id="2147487087" r:id="rId6"/>
    <p:sldLayoutId id="2147487088" r:id="rId7"/>
    <p:sldLayoutId id="2147487089" r:id="rId8"/>
    <p:sldLayoutId id="2147487090" r:id="rId9"/>
    <p:sldLayoutId id="2147487091" r:id="rId10"/>
    <p:sldLayoutId id="21474870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2292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1229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8D0B4AB5-8618-4FC5-97B4-EFDFAF3876F5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2295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12296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0B26C353-D0F6-488F-9C1B-43B032E41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93" r:id="rId1"/>
    <p:sldLayoutId id="2147487094" r:id="rId2"/>
    <p:sldLayoutId id="2147487095" r:id="rId3"/>
    <p:sldLayoutId id="2147487096" r:id="rId4"/>
    <p:sldLayoutId id="2147487097" r:id="rId5"/>
    <p:sldLayoutId id="2147487098" r:id="rId6"/>
    <p:sldLayoutId id="2147487099" r:id="rId7"/>
    <p:sldLayoutId id="2147487100" r:id="rId8"/>
    <p:sldLayoutId id="2147487101" r:id="rId9"/>
    <p:sldLayoutId id="2147487102" r:id="rId10"/>
    <p:sldLayoutId id="21474871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3315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3316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40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13319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D4988A41-EB7A-4210-891D-05BC780494CC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3320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13321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94F44937-641F-4B2D-8E30-76E66D3B9B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04" r:id="rId1"/>
    <p:sldLayoutId id="2147487105" r:id="rId2"/>
    <p:sldLayoutId id="2147487106" r:id="rId3"/>
    <p:sldLayoutId id="2147487107" r:id="rId4"/>
    <p:sldLayoutId id="2147487108" r:id="rId5"/>
    <p:sldLayoutId id="2147487109" r:id="rId6"/>
    <p:sldLayoutId id="2147487110" r:id="rId7"/>
    <p:sldLayoutId id="2147487111" r:id="rId8"/>
    <p:sldLayoutId id="2147487112" r:id="rId9"/>
    <p:sldLayoutId id="2147487113" r:id="rId10"/>
    <p:sldLayoutId id="21474871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39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4340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DS_Grey.jpg"/>
          <p:cNvPicPr>
            <a:picLocks noChangeAspect="1" noChangeArrowheads="1"/>
          </p:cNvPicPr>
          <p:nvPr userDrawn="1"/>
        </p:nvPicPr>
        <p:blipFill>
          <a:blip r:embed="rId14">
            <a:lum bright="8000"/>
          </a:blip>
          <a:srcRect/>
          <a:stretch>
            <a:fillRect/>
          </a:stretch>
        </p:blipFill>
        <p:spPr bwMode="auto">
          <a:xfrm>
            <a:off x="0" y="762000"/>
            <a:ext cx="6781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14343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493DBCB0-6F00-4E9F-84D5-0CC968B42C7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4344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14345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B32F844C-031C-4BDD-A21B-3F6C4C3B26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15" r:id="rId1"/>
    <p:sldLayoutId id="2147487116" r:id="rId2"/>
    <p:sldLayoutId id="2147487117" r:id="rId3"/>
    <p:sldLayoutId id="2147487118" r:id="rId4"/>
    <p:sldLayoutId id="2147487119" r:id="rId5"/>
    <p:sldLayoutId id="2147487120" r:id="rId6"/>
    <p:sldLayoutId id="2147487121" r:id="rId7"/>
    <p:sldLayoutId id="2147487122" r:id="rId8"/>
    <p:sldLayoutId id="2147487123" r:id="rId9"/>
    <p:sldLayoutId id="2147487124" r:id="rId10"/>
    <p:sldLayoutId id="21474871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5364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676F0597-EFA5-4F1F-BACF-69D638E61657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5366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6BF6F14D-EC05-475F-93A8-CFA5B5B8D4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536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26" r:id="rId1"/>
    <p:sldLayoutId id="2147487127" r:id="rId2"/>
    <p:sldLayoutId id="2147487128" r:id="rId3"/>
    <p:sldLayoutId id="2147487129" r:id="rId4"/>
    <p:sldLayoutId id="2147487130" r:id="rId5"/>
    <p:sldLayoutId id="2147487131" r:id="rId6"/>
    <p:sldLayoutId id="2147487132" r:id="rId7"/>
    <p:sldLayoutId id="2147487133" r:id="rId8"/>
    <p:sldLayoutId id="2147487134" r:id="rId9"/>
    <p:sldLayoutId id="2147487135" r:id="rId10"/>
    <p:sldLayoutId id="21474871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6387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6388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28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243AB4B8-15C6-4436-90A9-E8B0350A267A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6391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CE3FD82B-83FD-43D4-95F7-72F71244AA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6392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37" r:id="rId1"/>
    <p:sldLayoutId id="2147487138" r:id="rId2"/>
    <p:sldLayoutId id="2147487139" r:id="rId3"/>
    <p:sldLayoutId id="2147487140" r:id="rId4"/>
    <p:sldLayoutId id="2147487141" r:id="rId5"/>
    <p:sldLayoutId id="2147487142" r:id="rId6"/>
    <p:sldLayoutId id="2147487143" r:id="rId7"/>
    <p:sldLayoutId id="2147487144" r:id="rId8"/>
    <p:sldLayoutId id="2147487145" r:id="rId9"/>
    <p:sldLayoutId id="2147487146" r:id="rId10"/>
    <p:sldLayoutId id="21474871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411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7412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DS_Grey.jpg"/>
          <p:cNvPicPr>
            <a:picLocks noChangeAspect="1" noChangeArrowheads="1"/>
          </p:cNvPicPr>
          <p:nvPr userDrawn="1"/>
        </p:nvPicPr>
        <p:blipFill>
          <a:blip r:embed="rId14">
            <a:lum bright="8000"/>
          </a:blip>
          <a:srcRect/>
          <a:stretch>
            <a:fillRect/>
          </a:stretch>
        </p:blipFill>
        <p:spPr bwMode="auto">
          <a:xfrm>
            <a:off x="0" y="762000"/>
            <a:ext cx="6781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3023148C-9AEB-4507-A34B-F4164ABC6F43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7415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3BF465A5-4A54-4AF5-8D3D-28FEBB4574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1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48" r:id="rId1"/>
    <p:sldLayoutId id="2147487149" r:id="rId2"/>
    <p:sldLayoutId id="2147487150" r:id="rId3"/>
    <p:sldLayoutId id="2147487151" r:id="rId4"/>
    <p:sldLayoutId id="2147487152" r:id="rId5"/>
    <p:sldLayoutId id="2147487153" r:id="rId6"/>
    <p:sldLayoutId id="2147487154" r:id="rId7"/>
    <p:sldLayoutId id="2147487155" r:id="rId8"/>
    <p:sldLayoutId id="2147487156" r:id="rId9"/>
    <p:sldLayoutId id="2147487157" r:id="rId10"/>
    <p:sldLayoutId id="21474871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8435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8436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C41F3DD-9210-4767-B18C-F525C45B96DE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18438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18439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charset="0"/>
              <a:buNone/>
              <a:defRPr/>
            </a:lvl1pPr>
          </a:lstStyle>
          <a:p>
            <a:pPr>
              <a:defRPr/>
            </a:pPr>
            <a:fld id="{12C7AA3E-A16F-4788-B38C-E8D2CB8522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59" r:id="rId1"/>
    <p:sldLayoutId id="2147487160" r:id="rId2"/>
    <p:sldLayoutId id="2147487161" r:id="rId3"/>
    <p:sldLayoutId id="2147487162" r:id="rId4"/>
    <p:sldLayoutId id="2147487163" r:id="rId5"/>
    <p:sldLayoutId id="2147487164" r:id="rId6"/>
    <p:sldLayoutId id="2147487165" r:id="rId7"/>
    <p:sldLayoutId id="2147487166" r:id="rId8"/>
    <p:sldLayoutId id="2147487167" r:id="rId9"/>
    <p:sldLayoutId id="2147487168" r:id="rId10"/>
    <p:sldLayoutId id="21474871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Main image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Mistral logo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477000" y="2771775"/>
            <a:ext cx="25622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CMMI logo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5638800"/>
            <a:ext cx="16764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170" r:id="rId1"/>
    <p:sldLayoutId id="2147487171" r:id="rId2"/>
    <p:sldLayoutId id="2147487172" r:id="rId3"/>
    <p:sldLayoutId id="2147487173" r:id="rId4"/>
    <p:sldLayoutId id="2147487174" r:id="rId5"/>
    <p:sldLayoutId id="2147487175" r:id="rId6"/>
    <p:sldLayoutId id="2147487176" r:id="rId7"/>
    <p:sldLayoutId id="2147487177" r:id="rId8"/>
    <p:sldLayoutId id="2147487178" r:id="rId9"/>
    <p:sldLayoutId id="2147487179" r:id="rId10"/>
    <p:sldLayoutId id="21474871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Main image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Mistral logo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477000" y="2771775"/>
            <a:ext cx="25622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9"/>
          <p:cNvSpPr txBox="1">
            <a:spLocks noChangeArrowheads="1"/>
          </p:cNvSpPr>
          <p:nvPr userDrawn="1"/>
        </p:nvSpPr>
        <p:spPr bwMode="auto">
          <a:xfrm>
            <a:off x="671513" y="3025775"/>
            <a:ext cx="1984375" cy="777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b="1" smtClean="0">
                <a:cs typeface="Arial" panose="020B0604020202020204" pitchFamily="34" charset="0"/>
              </a:rPr>
              <a:t>Mistral Solutions Pvt. Ltd.,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No.60, 'Adarsh Regent',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100 Ft. Ring Road, Domlur Ext,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Bangalore - 56 0 071 India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Tel: +91-80-3091 2600 </a:t>
            </a:r>
          </a:p>
        </p:txBody>
      </p:sp>
      <p:sp>
        <p:nvSpPr>
          <p:cNvPr id="2053" name="Text Box 10"/>
          <p:cNvSpPr txBox="1">
            <a:spLocks noChangeArrowheads="1"/>
          </p:cNvSpPr>
          <p:nvPr userDrawn="1"/>
        </p:nvSpPr>
        <p:spPr bwMode="auto">
          <a:xfrm>
            <a:off x="2828925" y="3027363"/>
            <a:ext cx="1819275" cy="777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b="1" smtClean="0">
                <a:cs typeface="Arial" panose="020B0604020202020204" pitchFamily="34" charset="0"/>
              </a:rPr>
              <a:t>Mistral Solutions Inc.,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4633 Old Ironsides Drive,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Suite 410,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Santa Clara, CA 95054, USA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smtClean="0">
                <a:cs typeface="Arial" panose="020B0604020202020204" pitchFamily="34" charset="0"/>
              </a:rPr>
              <a:t>Phone: +1-408-705-2240</a:t>
            </a:r>
          </a:p>
        </p:txBody>
      </p:sp>
      <p:sp>
        <p:nvSpPr>
          <p:cNvPr id="2054" name="Rectangle 10"/>
          <p:cNvSpPr>
            <a:spLocks noChangeArrowheads="1"/>
          </p:cNvSpPr>
          <p:nvPr userDrawn="1"/>
        </p:nvSpPr>
        <p:spPr bwMode="auto">
          <a:xfrm>
            <a:off x="1635125" y="3935413"/>
            <a:ext cx="2119313" cy="1682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en-US" sz="1000" b="1" smtClean="0">
                <a:cs typeface="Arial" panose="020B0604020202020204" pitchFamily="34" charset="0"/>
              </a:rPr>
              <a:t>E-mail: </a:t>
            </a:r>
            <a:r>
              <a:rPr lang="en-US" altLang="en-US" sz="1000" smtClean="0">
                <a:cs typeface="Arial" panose="020B0604020202020204" pitchFamily="34" charset="0"/>
              </a:rPr>
              <a:t>info@mistralsolutions.com</a:t>
            </a:r>
          </a:p>
        </p:txBody>
      </p:sp>
      <p:sp>
        <p:nvSpPr>
          <p:cNvPr id="2055" name="Line 11"/>
          <p:cNvSpPr>
            <a:spLocks noChangeShapeType="1"/>
          </p:cNvSpPr>
          <p:nvPr userDrawn="1"/>
        </p:nvSpPr>
        <p:spPr bwMode="auto">
          <a:xfrm>
            <a:off x="2663825" y="2963863"/>
            <a:ext cx="0" cy="869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83" r:id="rId1"/>
    <p:sldLayoutId id="2147486984" r:id="rId2"/>
    <p:sldLayoutId id="2147486985" r:id="rId3"/>
    <p:sldLayoutId id="2147486986" r:id="rId4"/>
    <p:sldLayoutId id="2147486987" r:id="rId5"/>
    <p:sldLayoutId id="2147486988" r:id="rId6"/>
    <p:sldLayoutId id="2147486989" r:id="rId7"/>
    <p:sldLayoutId id="2147486990" r:id="rId8"/>
    <p:sldLayoutId id="2147486991" r:id="rId9"/>
    <p:sldLayoutId id="2147486992" r:id="rId10"/>
    <p:sldLayoutId id="21474869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483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0484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40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pic>
        <p:nvPicPr>
          <p:cNvPr id="20487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40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US" altLang="en-US" sz="900" b="1" smtClean="0">
              <a:cs typeface="Arial" panose="020B0604020202020204" pitchFamily="34" charset="0"/>
            </a:endParaRPr>
          </a:p>
        </p:txBody>
      </p:sp>
      <p:sp>
        <p:nvSpPr>
          <p:cNvPr id="20489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E60A51B1-D770-4FC5-832B-DAD6D489479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20490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20491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D3756022-CA61-4EF1-A73F-D8E1F5C319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81" r:id="rId1"/>
    <p:sldLayoutId id="2147487182" r:id="rId2"/>
    <p:sldLayoutId id="2147487183" r:id="rId3"/>
    <p:sldLayoutId id="2147487184" r:id="rId4"/>
    <p:sldLayoutId id="2147487185" r:id="rId5"/>
    <p:sldLayoutId id="2147487186" r:id="rId6"/>
    <p:sldLayoutId id="2147487187" r:id="rId7"/>
    <p:sldLayoutId id="2147487188" r:id="rId8"/>
    <p:sldLayoutId id="2147487189" r:id="rId9"/>
    <p:sldLayoutId id="2147487190" r:id="rId10"/>
    <p:sldLayoutId id="21474871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075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076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307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6618E6A2-6950-467D-A5D5-A8FB8EDAA6D6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307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308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A3D464BB-B38E-4334-9D45-2B74576E3D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94" r:id="rId1"/>
    <p:sldLayoutId id="2147486995" r:id="rId2"/>
    <p:sldLayoutId id="2147486996" r:id="rId3"/>
    <p:sldLayoutId id="2147486997" r:id="rId4"/>
    <p:sldLayoutId id="2147486998" r:id="rId5"/>
    <p:sldLayoutId id="2147486999" r:id="rId6"/>
    <p:sldLayoutId id="2147487000" r:id="rId7"/>
    <p:sldLayoutId id="2147487001" r:id="rId8"/>
    <p:sldLayoutId id="2147487002" r:id="rId9"/>
    <p:sldLayoutId id="2147487003" r:id="rId10"/>
    <p:sldLayoutId id="21474870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099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4100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40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4103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DF44E7B0-FFE1-4840-93B7-4865186B2652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4104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4105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C704331C-9EC2-45BE-87CD-09000B17A7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05" r:id="rId1"/>
    <p:sldLayoutId id="2147487006" r:id="rId2"/>
    <p:sldLayoutId id="2147487007" r:id="rId3"/>
    <p:sldLayoutId id="2147487008" r:id="rId4"/>
    <p:sldLayoutId id="2147487009" r:id="rId5"/>
    <p:sldLayoutId id="2147487010" r:id="rId6"/>
    <p:sldLayoutId id="2147487011" r:id="rId7"/>
    <p:sldLayoutId id="2147487012" r:id="rId8"/>
    <p:sldLayoutId id="2147487013" r:id="rId9"/>
    <p:sldLayoutId id="2147487014" r:id="rId10"/>
    <p:sldLayoutId id="21474870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5124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DS_Grey.jpg"/>
          <p:cNvPicPr>
            <a:picLocks noChangeAspect="1" noChangeArrowheads="1"/>
          </p:cNvPicPr>
          <p:nvPr userDrawn="1"/>
        </p:nvPicPr>
        <p:blipFill>
          <a:blip r:embed="rId14">
            <a:lum bright="8000"/>
          </a:blip>
          <a:srcRect/>
          <a:stretch>
            <a:fillRect/>
          </a:stretch>
        </p:blipFill>
        <p:spPr bwMode="auto">
          <a:xfrm>
            <a:off x="0" y="762000"/>
            <a:ext cx="6781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Footer Placeholder 9"/>
          <p:cNvSpPr txBox="1">
            <a:spLocks noChangeArrowheads="1"/>
          </p:cNvSpPr>
          <p:nvPr userDrawn="1"/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z="900" b="1" smtClean="0">
              <a:cs typeface="Arial" panose="020B0604020202020204" pitchFamily="34" charset="0"/>
            </a:endParaRPr>
          </a:p>
        </p:txBody>
      </p:sp>
      <p:sp>
        <p:nvSpPr>
          <p:cNvPr id="5127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E708798D-0540-4CC8-BEEB-D098FF1185A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5128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5129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03192505-6A35-4156-8580-7E17AFE3BF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16" r:id="rId1"/>
    <p:sldLayoutId id="2147487017" r:id="rId2"/>
    <p:sldLayoutId id="2147487018" r:id="rId3"/>
    <p:sldLayoutId id="2147487019" r:id="rId4"/>
    <p:sldLayoutId id="2147487020" r:id="rId5"/>
    <p:sldLayoutId id="2147487021" r:id="rId6"/>
    <p:sldLayoutId id="2147487022" r:id="rId7"/>
    <p:sldLayoutId id="2147487023" r:id="rId8"/>
    <p:sldLayoutId id="2147487024" r:id="rId9"/>
    <p:sldLayoutId id="2147487025" r:id="rId10"/>
    <p:sldLayoutId id="21474870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147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6148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2C4C5F98-7EA8-405B-951B-384FC3F1081F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615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B4E5E002-08EE-4242-BA75-E513A3D35A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27" r:id="rId1"/>
    <p:sldLayoutId id="2147487028" r:id="rId2"/>
    <p:sldLayoutId id="2147487029" r:id="rId3"/>
    <p:sldLayoutId id="2147487030" r:id="rId4"/>
    <p:sldLayoutId id="2147487031" r:id="rId5"/>
    <p:sldLayoutId id="2147487032" r:id="rId6"/>
    <p:sldLayoutId id="2147487033" r:id="rId7"/>
    <p:sldLayoutId id="2147487034" r:id="rId8"/>
    <p:sldLayoutId id="2147487035" r:id="rId9"/>
    <p:sldLayoutId id="2147487036" r:id="rId10"/>
    <p:sldLayoutId id="21474870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171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7172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PES_Grey.jpg"/>
          <p:cNvPicPr>
            <a:picLocks noChangeAspect="1" noChangeArrowheads="1"/>
          </p:cNvPicPr>
          <p:nvPr userDrawn="1"/>
        </p:nvPicPr>
        <p:blipFill>
          <a:blip r:embed="rId14">
            <a:lum bright="28000"/>
          </a:blip>
          <a:srcRect/>
          <a:stretch>
            <a:fillRect/>
          </a:stretch>
        </p:blipFill>
        <p:spPr bwMode="auto">
          <a:xfrm>
            <a:off x="0" y="762000"/>
            <a:ext cx="7391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476C29C9-0451-40DC-BC39-9F8B10E85A5B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7175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5FFB5DF3-807B-4FA2-8AEC-BBE334AAC2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38" r:id="rId1"/>
    <p:sldLayoutId id="2147487039" r:id="rId2"/>
    <p:sldLayoutId id="2147487040" r:id="rId3"/>
    <p:sldLayoutId id="2147487041" r:id="rId4"/>
    <p:sldLayoutId id="2147487042" r:id="rId5"/>
    <p:sldLayoutId id="2147487043" r:id="rId6"/>
    <p:sldLayoutId id="2147487044" r:id="rId7"/>
    <p:sldLayoutId id="2147487045" r:id="rId8"/>
    <p:sldLayoutId id="2147487046" r:id="rId9"/>
    <p:sldLayoutId id="2147487047" r:id="rId10"/>
    <p:sldLayoutId id="21474870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8195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8196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DS_Grey.jpg"/>
          <p:cNvPicPr>
            <a:picLocks noChangeAspect="1" noChangeArrowheads="1"/>
          </p:cNvPicPr>
          <p:nvPr userDrawn="1"/>
        </p:nvPicPr>
        <p:blipFill>
          <a:blip r:embed="rId14">
            <a:lum bright="8000"/>
          </a:blip>
          <a:srcRect/>
          <a:stretch>
            <a:fillRect/>
          </a:stretch>
        </p:blipFill>
        <p:spPr bwMode="auto">
          <a:xfrm>
            <a:off x="0" y="762000"/>
            <a:ext cx="6781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>
              <a:defRPr/>
            </a:pPr>
            <a:fld id="{64BB3633-A723-488E-9143-ECBEA1EA2B59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8199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9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73B41CEB-5FB7-4CE9-B1E8-A3A5B94EE9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200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b="1">
                <a:solidFill>
                  <a:schemeClr val="bg1"/>
                </a:solidFill>
                <a:latin typeface="+mn-lt"/>
                <a:cs typeface="+mj-cs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49" r:id="rId1"/>
    <p:sldLayoutId id="2147487050" r:id="rId2"/>
    <p:sldLayoutId id="2147487051" r:id="rId3"/>
    <p:sldLayoutId id="2147487052" r:id="rId4"/>
    <p:sldLayoutId id="2147487053" r:id="rId5"/>
    <p:sldLayoutId id="2147487054" r:id="rId6"/>
    <p:sldLayoutId id="2147487055" r:id="rId7"/>
    <p:sldLayoutId id="2147487056" r:id="rId8"/>
    <p:sldLayoutId id="2147487057" r:id="rId9"/>
    <p:sldLayoutId id="2147487058" r:id="rId10"/>
    <p:sldLayoutId id="21474870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70AC2B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en-IN" altLang="en-US" sz="3200" b="1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9219" name="Rectangle 1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1FA8A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en-I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9220" name="Picture 4" descr="Mistral 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61238" y="5715000"/>
            <a:ext cx="1782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A6D604-C83D-4ED5-B905-B05D84B62798}" type="datetimeFigureOut">
              <a:rPr lang="en-US" altLang="en-US"/>
              <a:pPr>
                <a:defRPr/>
              </a:pPr>
              <a:t>9/29/2016</a:t>
            </a:fld>
            <a:endParaRPr lang="en-US" altLang="en-US"/>
          </a:p>
        </p:txBody>
      </p:sp>
      <p:sp>
        <p:nvSpPr>
          <p:cNvPr id="9222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Mistral Confidential</a:t>
            </a:r>
          </a:p>
        </p:txBody>
      </p:sp>
      <p:sp>
        <p:nvSpPr>
          <p:cNvPr id="9223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charset="0"/>
              <a:buNone/>
              <a:defRPr/>
            </a:lvl1pPr>
          </a:lstStyle>
          <a:p>
            <a:pPr>
              <a:defRPr/>
            </a:pPr>
            <a:fld id="{22E1308C-BCDD-4F83-953D-19FB9C462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60" r:id="rId1"/>
    <p:sldLayoutId id="2147487061" r:id="rId2"/>
    <p:sldLayoutId id="2147487062" r:id="rId3"/>
    <p:sldLayoutId id="2147487063" r:id="rId4"/>
    <p:sldLayoutId id="2147487064" r:id="rId5"/>
    <p:sldLayoutId id="2147487065" r:id="rId6"/>
    <p:sldLayoutId id="2147487066" r:id="rId7"/>
    <p:sldLayoutId id="2147487067" r:id="rId8"/>
    <p:sldLayoutId id="2147487068" r:id="rId9"/>
    <p:sldLayoutId id="2147487069" r:id="rId10"/>
    <p:sldLayoutId id="21474870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2F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2F2F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6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6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428625" y="2579688"/>
            <a:ext cx="5868988" cy="13541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IN" altLang="en-US" sz="4000" b="1" dirty="0" smtClean="0"/>
              <a:t>DM388 based SOM Reference Design </a:t>
            </a:r>
            <a:endParaRPr lang="en-US" altLang="en-US" sz="4000" b="1" dirty="0" smtClean="0"/>
          </a:p>
        </p:txBody>
      </p:sp>
      <p:sp>
        <p:nvSpPr>
          <p:cNvPr id="21507" name="Subtitle 9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812925" y="4387850"/>
            <a:ext cx="3084513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400" i="1" smtClean="0">
                <a:solidFill>
                  <a:srgbClr val="898989"/>
                </a:solidFill>
                <a:latin typeface="Calibri" pitchFamily="34" charset="0"/>
              </a:rPr>
              <a:t>For Texas Instruments </a:t>
            </a:r>
          </a:p>
        </p:txBody>
      </p:sp>
      <p:sp>
        <p:nvSpPr>
          <p:cNvPr id="21508" name="AutoShape 7" descr="Image result for texas instruments logo"/>
          <p:cNvSpPr>
            <a:spLocks noChangeAspect="1" noChangeArrowheads="1"/>
          </p:cNvSpPr>
          <p:nvPr/>
        </p:nvSpPr>
        <p:spPr bwMode="auto">
          <a:xfrm>
            <a:off x="155575" y="-142875"/>
            <a:ext cx="3048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IN" altLang="en-US"/>
          </a:p>
        </p:txBody>
      </p:sp>
      <p:pic>
        <p:nvPicPr>
          <p:cNvPr id="21509" name="Picture 13" descr="http://www.binhendi.com/wp-content/uploads/2015/12/texas-instruments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2263" y="5429250"/>
            <a:ext cx="35591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382838"/>
            <a:ext cx="6048375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IN" altLang="en-US" sz="3600" b="1" smtClean="0"/>
              <a:t>Carrier </a:t>
            </a:r>
            <a:r>
              <a:rPr lang="en-US" altLang="en-US" sz="3600" b="1" smtClean="0"/>
              <a:t>Board </a:t>
            </a:r>
            <a:r>
              <a:rPr lang="en-IN" altLang="en-US" sz="3600" b="1" smtClean="0"/>
              <a:t>Design Approach</a:t>
            </a:r>
            <a:endParaRPr lang="en-US" altLang="en-US" sz="3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mtClean="0">
                <a:solidFill>
                  <a:schemeClr val="bg1"/>
                </a:solidFill>
              </a:rPr>
              <a:t>Carrier Board Block Diagram</a:t>
            </a:r>
            <a:endParaRPr lang="en-US" altLang="en-US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747" name="AutoShape 8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31748" name="AutoShape 10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31749" name="AutoShape 12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31750" name="AutoShape 14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grpSp>
        <p:nvGrpSpPr>
          <p:cNvPr id="31751" name="Group 77"/>
          <p:cNvGrpSpPr>
            <a:grpSpLocks/>
          </p:cNvGrpSpPr>
          <p:nvPr/>
        </p:nvGrpSpPr>
        <p:grpSpPr bwMode="auto">
          <a:xfrm>
            <a:off x="112713" y="835025"/>
            <a:ext cx="8947150" cy="4783138"/>
            <a:chOff x="112532" y="835025"/>
            <a:chExt cx="8947331" cy="4782992"/>
          </a:xfrm>
        </p:grpSpPr>
        <p:pic>
          <p:nvPicPr>
            <p:cNvPr id="31753" name="Picture 111" descr="E-Gasket-Linework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-3778887">
              <a:off x="7513638" y="2332038"/>
              <a:ext cx="14573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4" name="AutoShape 10"/>
            <p:cNvSpPr>
              <a:spLocks noChangeArrowheads="1"/>
            </p:cNvSpPr>
            <p:nvPr/>
          </p:nvSpPr>
          <p:spPr bwMode="auto">
            <a:xfrm>
              <a:off x="149225" y="835025"/>
              <a:ext cx="8870950" cy="430213"/>
            </a:xfrm>
            <a:prstGeom prst="roundRect">
              <a:avLst>
                <a:gd name="adj" fmla="val 16667"/>
              </a:avLst>
            </a:prstGeom>
            <a:solidFill>
              <a:srgbClr val="969696">
                <a:alpha val="65097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r>
                <a:rPr lang="en-US" altLang="en-US" sz="1600" b="1">
                  <a:solidFill>
                    <a:srgbClr val="003366"/>
                  </a:solidFill>
                  <a:latin typeface="Calibri" pitchFamily="34" charset="0"/>
                  <a:sym typeface="Arial" charset="0"/>
                </a:rPr>
                <a:t>BOARD TO BOARD CONNECTOR</a:t>
              </a:r>
              <a:endParaRPr lang="en-US" altLang="en-US"/>
            </a:p>
          </p:txBody>
        </p:sp>
        <p:sp>
          <p:nvSpPr>
            <p:cNvPr id="31755" name="AutoShape 34"/>
            <p:cNvSpPr>
              <a:spLocks noChangeArrowheads="1"/>
            </p:cNvSpPr>
            <p:nvPr/>
          </p:nvSpPr>
          <p:spPr bwMode="auto">
            <a:xfrm>
              <a:off x="1110945" y="1919288"/>
              <a:ext cx="928858" cy="481012"/>
            </a:xfrm>
            <a:prstGeom prst="roundRect">
              <a:avLst>
                <a:gd name="adj" fmla="val 12500"/>
              </a:avLst>
            </a:prstGeom>
            <a:solidFill>
              <a:srgbClr val="969696">
                <a:alpha val="41960"/>
              </a:srgbClr>
            </a:solidFill>
            <a:ln w="25400">
              <a:solidFill>
                <a:srgbClr val="808080"/>
              </a:solidFill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r>
                <a:rPr lang="en-US" altLang="en-US" sz="1400" b="1">
                  <a:solidFill>
                    <a:srgbClr val="003366"/>
                  </a:solidFill>
                  <a:latin typeface="Calibri" pitchFamily="34" charset="0"/>
                </a:rPr>
                <a:t>VIDEO AMP</a:t>
              </a:r>
              <a:endParaRPr lang="en-US" altLang="en-US" sz="14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pic>
          <p:nvPicPr>
            <p:cNvPr id="31756" name="Picture 41" descr="Micro usb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62376" y="3095625"/>
              <a:ext cx="58420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7" name="Picture 42" descr="f5ecd6f0-0d8e-46dc-a98c-51fdff321c6e_112AR0230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46563" y="1806575"/>
              <a:ext cx="752475" cy="614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758" name="Group 13"/>
            <p:cNvGrpSpPr>
              <a:grpSpLocks noChangeAspect="1"/>
            </p:cNvGrpSpPr>
            <p:nvPr/>
          </p:nvGrpSpPr>
          <p:grpSpPr bwMode="auto">
            <a:xfrm>
              <a:off x="7877175" y="4443413"/>
              <a:ext cx="1057275" cy="658813"/>
              <a:chOff x="0" y="0"/>
              <a:chExt cx="1665" cy="1175"/>
            </a:xfrm>
          </p:grpSpPr>
          <p:pic>
            <p:nvPicPr>
              <p:cNvPr id="31831" name="Picture 38" descr="PUSH BUTTON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0" y="182"/>
                <a:ext cx="670" cy="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2" name="Picture 43" descr="PUSH BUTTON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0" y="0"/>
                <a:ext cx="670" cy="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3" name="Picture 44" descr="PUSH BUTTON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85" y="637"/>
                <a:ext cx="670" cy="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4" name="Picture 45" descr="PUSH BUTTON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5" y="442"/>
                <a:ext cx="670" cy="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759" name="Group 20"/>
            <p:cNvGrpSpPr>
              <a:grpSpLocks/>
            </p:cNvGrpSpPr>
            <p:nvPr/>
          </p:nvGrpSpPr>
          <p:grpSpPr bwMode="auto">
            <a:xfrm>
              <a:off x="6826250" y="4733925"/>
              <a:ext cx="864063" cy="333375"/>
              <a:chOff x="0" y="0"/>
              <a:chExt cx="1865" cy="692"/>
            </a:xfrm>
          </p:grpSpPr>
          <p:sp>
            <p:nvSpPr>
              <p:cNvPr id="31827" name="AutoShap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65" cy="692"/>
              </a:xfrm>
              <a:prstGeom prst="roundRect">
                <a:avLst>
                  <a:gd name="adj" fmla="val 8593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170" tIns="46990" rIns="90170" bIns="46990" anchor="ctr"/>
              <a:lstStyle/>
              <a:p>
                <a:pPr algn="ctr" eaLnBrk="1" hangingPunct="1">
                  <a:buFont typeface="Arial" charset="0"/>
                  <a:buNone/>
                </a:pPr>
                <a:endParaRPr lang="en-US" altLang="en-US" sz="1400" b="1">
                  <a:latin typeface="Calibri" pitchFamily="34" charset="0"/>
                </a:endParaRPr>
              </a:p>
            </p:txBody>
          </p:sp>
          <p:sp>
            <p:nvSpPr>
              <p:cNvPr id="31828" name="Oval 22"/>
              <p:cNvSpPr>
                <a:spLocks noChangeArrowheads="1"/>
              </p:cNvSpPr>
              <p:nvPr/>
            </p:nvSpPr>
            <p:spPr bwMode="auto">
              <a:xfrm>
                <a:off x="182" y="182"/>
                <a:ext cx="340" cy="340"/>
              </a:xfrm>
              <a:prstGeom prst="ellipse">
                <a:avLst/>
              </a:prstGeom>
              <a:solidFill>
                <a:srgbClr val="33CCCC"/>
              </a:solidFill>
              <a:ln w="952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buFont typeface="Arial" charset="0"/>
                  <a:buNone/>
                </a:pPr>
                <a:endParaRPr lang="en-IN" altLang="en-US"/>
              </a:p>
            </p:txBody>
          </p:sp>
          <p:sp>
            <p:nvSpPr>
              <p:cNvPr id="31829" name="Oval 23"/>
              <p:cNvSpPr>
                <a:spLocks noChangeArrowheads="1"/>
              </p:cNvSpPr>
              <p:nvPr/>
            </p:nvSpPr>
            <p:spPr bwMode="auto">
              <a:xfrm>
                <a:off x="760" y="182"/>
                <a:ext cx="340" cy="3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buFont typeface="Arial" charset="0"/>
                  <a:buNone/>
                </a:pPr>
                <a:endParaRPr lang="en-IN" altLang="en-US"/>
              </a:p>
            </p:txBody>
          </p:sp>
          <p:sp>
            <p:nvSpPr>
              <p:cNvPr id="31830" name="Oval 24"/>
              <p:cNvSpPr>
                <a:spLocks noChangeArrowheads="1"/>
              </p:cNvSpPr>
              <p:nvPr/>
            </p:nvSpPr>
            <p:spPr bwMode="auto">
              <a:xfrm>
                <a:off x="1322" y="182"/>
                <a:ext cx="340" cy="340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00CC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buFont typeface="Arial" charset="0"/>
                  <a:buNone/>
                </a:pPr>
                <a:endParaRPr lang="en-IN" altLang="en-US"/>
              </a:p>
            </p:txBody>
          </p:sp>
        </p:grpSp>
        <p:sp>
          <p:nvSpPr>
            <p:cNvPr id="31760" name="AutoShape 25"/>
            <p:cNvSpPr>
              <a:spLocks noChangeArrowheads="1"/>
            </p:cNvSpPr>
            <p:nvPr/>
          </p:nvSpPr>
          <p:spPr bwMode="auto">
            <a:xfrm>
              <a:off x="1467388" y="4536635"/>
              <a:ext cx="2049536" cy="384175"/>
            </a:xfrm>
            <a:prstGeom prst="roundRect">
              <a:avLst>
                <a:gd name="adj" fmla="val 8593"/>
              </a:avLst>
            </a:prstGeom>
            <a:solidFill>
              <a:srgbClr val="CCFFCC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r>
                <a:rPr lang="en-US" altLang="en-US" sz="1400" b="1">
                  <a:latin typeface="Calibri" pitchFamily="34" charset="0"/>
                  <a:sym typeface="Arial" charset="0"/>
                </a:rPr>
                <a:t>PPM &amp; REGULATORS</a:t>
              </a:r>
            </a:p>
          </p:txBody>
        </p:sp>
        <p:pic>
          <p:nvPicPr>
            <p:cNvPr id="31761" name="Picture 27" descr="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3112" y="4460435"/>
              <a:ext cx="5143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762" name="AutoShape 29"/>
            <p:cNvCxnSpPr>
              <a:cxnSpLocks noChangeShapeType="1"/>
            </p:cNvCxnSpPr>
            <p:nvPr/>
          </p:nvCxnSpPr>
          <p:spPr bwMode="auto">
            <a:xfrm flipV="1">
              <a:off x="810162" y="4701735"/>
              <a:ext cx="638175" cy="3175"/>
            </a:xfrm>
            <a:prstGeom prst="straightConnector1">
              <a:avLst/>
            </a:prstGeom>
            <a:noFill/>
            <a:ln w="31750">
              <a:solidFill>
                <a:srgbClr val="008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1763" name="AutoShape 32"/>
            <p:cNvCxnSpPr>
              <a:cxnSpLocks noChangeShapeType="1"/>
            </p:cNvCxnSpPr>
            <p:nvPr/>
          </p:nvCxnSpPr>
          <p:spPr bwMode="auto">
            <a:xfrm rot="10800000" flipH="1" flipV="1">
              <a:off x="2544167" y="4956625"/>
              <a:ext cx="0" cy="431800"/>
            </a:xfrm>
            <a:prstGeom prst="straightConnector1">
              <a:avLst/>
            </a:prstGeom>
            <a:noFill/>
            <a:ln w="31750">
              <a:solidFill>
                <a:srgbClr val="008000"/>
              </a:solidFill>
              <a:miter lim="800000"/>
              <a:headEnd/>
              <a:tailEnd type="stealth" w="lg" len="lg"/>
            </a:ln>
          </p:spPr>
        </p:cxnSp>
        <p:sp>
          <p:nvSpPr>
            <p:cNvPr id="31764" name="Text Box 33"/>
            <p:cNvSpPr txBox="1">
              <a:spLocks noChangeArrowheads="1"/>
            </p:cNvSpPr>
            <p:nvPr/>
          </p:nvSpPr>
          <p:spPr bwMode="auto">
            <a:xfrm>
              <a:off x="1429185" y="5373542"/>
              <a:ext cx="21558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 dirty="0">
                  <a:latin typeface="Calibri" pitchFamily="34" charset="0"/>
                </a:rPr>
                <a:t>TO </a:t>
              </a:r>
              <a:r>
                <a:rPr lang="en-US" altLang="en-US" sz="1000" b="1" dirty="0" err="1" smtClean="0">
                  <a:latin typeface="Calibri" pitchFamily="34" charset="0"/>
                </a:rPr>
                <a:t>SoM</a:t>
              </a:r>
              <a:r>
                <a:rPr lang="en-US" altLang="en-US" sz="1000" b="1" dirty="0" smtClean="0">
                  <a:latin typeface="Calibri" pitchFamily="34" charset="0"/>
                </a:rPr>
                <a:t> </a:t>
              </a:r>
              <a:r>
                <a:rPr lang="en-US" altLang="en-US" sz="1000" b="1" dirty="0">
                  <a:latin typeface="Calibri" pitchFamily="34" charset="0"/>
                </a:rPr>
                <a:t>&amp; PERIPHERALS</a:t>
              </a:r>
              <a:endParaRPr lang="en-US" altLang="en-US" dirty="0"/>
            </a:p>
          </p:txBody>
        </p:sp>
        <p:pic>
          <p:nvPicPr>
            <p:cNvPr id="31765" name="Picture 3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1387" y="2824383"/>
              <a:ext cx="795337" cy="78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6" name="Text Box 42"/>
            <p:cNvSpPr txBox="1">
              <a:spLocks noChangeArrowheads="1"/>
            </p:cNvSpPr>
            <p:nvPr/>
          </p:nvSpPr>
          <p:spPr bwMode="auto">
            <a:xfrm>
              <a:off x="2939591" y="3656013"/>
              <a:ext cx="749300" cy="2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CAMERA</a:t>
              </a:r>
              <a:endParaRPr lang="en-US" altLang="en-US"/>
            </a:p>
          </p:txBody>
        </p:sp>
        <p:sp>
          <p:nvSpPr>
            <p:cNvPr id="31767" name="Text Box 44"/>
            <p:cNvSpPr txBox="1">
              <a:spLocks noChangeArrowheads="1"/>
            </p:cNvSpPr>
            <p:nvPr/>
          </p:nvSpPr>
          <p:spPr bwMode="auto">
            <a:xfrm>
              <a:off x="6387763" y="3622675"/>
              <a:ext cx="749300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USB</a:t>
              </a:r>
              <a:endParaRPr lang="en-US" altLang="en-US"/>
            </a:p>
          </p:txBody>
        </p:sp>
        <p:sp>
          <p:nvSpPr>
            <p:cNvPr id="31768" name="Text Box 45"/>
            <p:cNvSpPr txBox="1">
              <a:spLocks noChangeArrowheads="1"/>
            </p:cNvSpPr>
            <p:nvPr/>
          </p:nvSpPr>
          <p:spPr bwMode="auto">
            <a:xfrm>
              <a:off x="6937038" y="2463800"/>
              <a:ext cx="749300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uSD CARD</a:t>
              </a:r>
              <a:endParaRPr lang="en-US" altLang="en-US"/>
            </a:p>
          </p:txBody>
        </p:sp>
        <p:cxnSp>
          <p:nvCxnSpPr>
            <p:cNvPr id="31769" name="AutoShape 22"/>
            <p:cNvCxnSpPr>
              <a:cxnSpLocks noChangeShapeType="1"/>
            </p:cNvCxnSpPr>
            <p:nvPr/>
          </p:nvCxnSpPr>
          <p:spPr bwMode="auto">
            <a:xfrm flipH="1" flipV="1">
              <a:off x="1567239" y="1266825"/>
              <a:ext cx="1587" cy="647700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miter lim="800000"/>
              <a:headEnd type="stealth" w="lg" len="lg"/>
              <a:tailEnd/>
            </a:ln>
          </p:spPr>
        </p:cxnSp>
        <p:cxnSp>
          <p:nvCxnSpPr>
            <p:cNvPr id="31770" name="AutoShape 22"/>
            <p:cNvCxnSpPr>
              <a:cxnSpLocks noChangeShapeType="1"/>
            </p:cNvCxnSpPr>
            <p:nvPr/>
          </p:nvCxnSpPr>
          <p:spPr bwMode="auto">
            <a:xfrm flipH="1" flipV="1">
              <a:off x="1631669" y="2388968"/>
              <a:ext cx="1587" cy="647700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/>
            </a:ln>
          </p:spPr>
        </p:cxnSp>
        <p:sp>
          <p:nvSpPr>
            <p:cNvPr id="31771" name="AutoShape 34"/>
            <p:cNvSpPr>
              <a:spLocks noChangeArrowheads="1"/>
            </p:cNvSpPr>
            <p:nvPr/>
          </p:nvSpPr>
          <p:spPr bwMode="auto">
            <a:xfrm>
              <a:off x="1125232" y="2814638"/>
              <a:ext cx="1632023" cy="758556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772" name="Text Box 60"/>
            <p:cNvSpPr txBox="1">
              <a:spLocks noChangeArrowheads="1"/>
            </p:cNvSpPr>
            <p:nvPr/>
          </p:nvSpPr>
          <p:spPr bwMode="auto">
            <a:xfrm>
              <a:off x="1093677" y="3560494"/>
              <a:ext cx="100647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COMPOSITE</a:t>
              </a:r>
              <a:endParaRPr lang="en-US" altLang="en-US"/>
            </a:p>
          </p:txBody>
        </p:sp>
        <p:sp>
          <p:nvSpPr>
            <p:cNvPr id="31773" name="AutoShape 34"/>
            <p:cNvSpPr>
              <a:spLocks noChangeArrowheads="1"/>
            </p:cNvSpPr>
            <p:nvPr/>
          </p:nvSpPr>
          <p:spPr bwMode="auto">
            <a:xfrm>
              <a:off x="2780841" y="2816225"/>
              <a:ext cx="949325" cy="825500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774" name="Text Box 66"/>
            <p:cNvSpPr txBox="1">
              <a:spLocks noChangeArrowheads="1"/>
            </p:cNvSpPr>
            <p:nvPr/>
          </p:nvSpPr>
          <p:spPr bwMode="auto">
            <a:xfrm>
              <a:off x="843708" y="3868518"/>
              <a:ext cx="21542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VIDEO OUT</a:t>
              </a:r>
              <a:endParaRPr lang="en-US" altLang="en-US"/>
            </a:p>
          </p:txBody>
        </p:sp>
        <p:sp>
          <p:nvSpPr>
            <p:cNvPr id="31775" name="Text Box 67"/>
            <p:cNvSpPr txBox="1">
              <a:spLocks noChangeArrowheads="1"/>
            </p:cNvSpPr>
            <p:nvPr/>
          </p:nvSpPr>
          <p:spPr bwMode="auto">
            <a:xfrm>
              <a:off x="2677874" y="3865026"/>
              <a:ext cx="11398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VIDEO IN</a:t>
              </a:r>
              <a:endParaRPr lang="en-US" altLang="en-US"/>
            </a:p>
          </p:txBody>
        </p:sp>
        <p:sp useBgFill="1">
          <p:nvSpPr>
            <p:cNvPr id="31776" name="AutoShape 68"/>
            <p:cNvSpPr>
              <a:spLocks/>
            </p:cNvSpPr>
            <p:nvPr/>
          </p:nvSpPr>
          <p:spPr bwMode="auto">
            <a:xfrm rot="5400000">
              <a:off x="3235086" y="3427585"/>
              <a:ext cx="92075" cy="863600"/>
            </a:xfrm>
            <a:prstGeom prst="rightBrace">
              <a:avLst>
                <a:gd name="adj1" fmla="val 71300"/>
                <a:gd name="adj2" fmla="val 49287"/>
              </a:avLst>
            </a:prstGeom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31777" name="AutoShape 34"/>
            <p:cNvSpPr>
              <a:spLocks noChangeArrowheads="1"/>
            </p:cNvSpPr>
            <p:nvPr/>
          </p:nvSpPr>
          <p:spPr bwMode="auto">
            <a:xfrm>
              <a:off x="6411576" y="2813050"/>
              <a:ext cx="677862" cy="825500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/>
          </p:nvSpPr>
          <p:spPr bwMode="auto">
            <a:xfrm>
              <a:off x="112532" y="2011363"/>
              <a:ext cx="914401" cy="1785846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cxnSp>
          <p:nvCxnSpPr>
            <p:cNvPr id="31779" name="AutoShape 22"/>
            <p:cNvCxnSpPr>
              <a:cxnSpLocks noChangeShapeType="1"/>
            </p:cNvCxnSpPr>
            <p:nvPr/>
          </p:nvCxnSpPr>
          <p:spPr bwMode="auto">
            <a:xfrm flipV="1">
              <a:off x="8861425" y="1254125"/>
              <a:ext cx="0" cy="3109913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31780" name="AutoShape 34"/>
            <p:cNvSpPr>
              <a:spLocks noChangeArrowheads="1"/>
            </p:cNvSpPr>
            <p:nvPr/>
          </p:nvSpPr>
          <p:spPr bwMode="auto">
            <a:xfrm>
              <a:off x="6635750" y="4379913"/>
              <a:ext cx="2408238" cy="976312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cxnSp>
          <p:nvCxnSpPr>
            <p:cNvPr id="31781" name="AutoShape 22"/>
            <p:cNvCxnSpPr>
              <a:cxnSpLocks noChangeShapeType="1"/>
            </p:cNvCxnSpPr>
            <p:nvPr/>
          </p:nvCxnSpPr>
          <p:spPr bwMode="auto">
            <a:xfrm rot="16200000" flipV="1">
              <a:off x="2331089" y="2035669"/>
              <a:ext cx="1583005" cy="870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 type="stealth" w="lg" len="lg"/>
            </a:ln>
          </p:spPr>
        </p:cxnSp>
        <p:sp>
          <p:nvSpPr>
            <p:cNvPr id="31782" name="Text Box 77"/>
            <p:cNvSpPr txBox="1">
              <a:spLocks noChangeArrowheads="1"/>
            </p:cNvSpPr>
            <p:nvPr/>
          </p:nvSpPr>
          <p:spPr bwMode="auto">
            <a:xfrm>
              <a:off x="178337" y="4949385"/>
              <a:ext cx="7477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DC IN</a:t>
              </a:r>
              <a:endParaRPr lang="en-US" altLang="en-US"/>
            </a:p>
          </p:txBody>
        </p:sp>
        <p:cxnSp>
          <p:nvCxnSpPr>
            <p:cNvPr id="31783" name="AutoShape 22"/>
            <p:cNvCxnSpPr>
              <a:cxnSpLocks noChangeShapeType="1"/>
            </p:cNvCxnSpPr>
            <p:nvPr/>
          </p:nvCxnSpPr>
          <p:spPr bwMode="auto">
            <a:xfrm flipH="1" flipV="1">
              <a:off x="6663988" y="1235075"/>
              <a:ext cx="0" cy="1727200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miter lim="800000"/>
              <a:headEnd type="stealth" w="lg" len="lg"/>
              <a:tailEnd type="stealth" w="lg" len="lg"/>
            </a:ln>
          </p:spPr>
        </p:cxnSp>
        <p:cxnSp>
          <p:nvCxnSpPr>
            <p:cNvPr id="31784" name="AutoShape 22"/>
            <p:cNvCxnSpPr>
              <a:cxnSpLocks noChangeShapeType="1"/>
            </p:cNvCxnSpPr>
            <p:nvPr/>
          </p:nvCxnSpPr>
          <p:spPr bwMode="auto">
            <a:xfrm rot="5400000" flipH="1" flipV="1">
              <a:off x="39484" y="1776412"/>
              <a:ext cx="1054100" cy="15875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  <p:cxnSp>
          <p:nvCxnSpPr>
            <p:cNvPr id="31785" name="AutoShape 22"/>
            <p:cNvCxnSpPr>
              <a:cxnSpLocks noChangeShapeType="1"/>
            </p:cNvCxnSpPr>
            <p:nvPr/>
          </p:nvCxnSpPr>
          <p:spPr bwMode="auto">
            <a:xfrm flipH="1" flipV="1">
              <a:off x="7292638" y="1243013"/>
              <a:ext cx="3175" cy="647700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miter lim="800000"/>
              <a:headEnd type="stealth" w="lg" len="lg"/>
              <a:tailEnd type="stealth" w="lg" len="lg"/>
            </a:ln>
          </p:spPr>
        </p:cxnSp>
        <p:sp>
          <p:nvSpPr>
            <p:cNvPr id="31786" name="AutoShape 34"/>
            <p:cNvSpPr>
              <a:spLocks noChangeArrowheads="1"/>
            </p:cNvSpPr>
            <p:nvPr/>
          </p:nvSpPr>
          <p:spPr bwMode="auto">
            <a:xfrm>
              <a:off x="6891001" y="1685925"/>
              <a:ext cx="858837" cy="771525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787" name="Text Box 83"/>
            <p:cNvSpPr txBox="1">
              <a:spLocks noChangeArrowheads="1"/>
            </p:cNvSpPr>
            <p:nvPr/>
          </p:nvSpPr>
          <p:spPr bwMode="auto">
            <a:xfrm>
              <a:off x="6897688" y="5057775"/>
              <a:ext cx="6953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LED'S</a:t>
              </a:r>
              <a:endParaRPr lang="en-US" altLang="en-US"/>
            </a:p>
          </p:txBody>
        </p:sp>
        <p:sp>
          <p:nvSpPr>
            <p:cNvPr id="31788" name="Text Box 84"/>
            <p:cNvSpPr txBox="1">
              <a:spLocks noChangeArrowheads="1"/>
            </p:cNvSpPr>
            <p:nvPr/>
          </p:nvSpPr>
          <p:spPr bwMode="auto">
            <a:xfrm>
              <a:off x="7978775" y="5111750"/>
              <a:ext cx="96996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PUSH BUTTON</a:t>
              </a:r>
              <a:endParaRPr lang="en-US" altLang="en-US"/>
            </a:p>
          </p:txBody>
        </p:sp>
        <p:sp>
          <p:nvSpPr>
            <p:cNvPr id="31789" name="Text Box 87"/>
            <p:cNvSpPr txBox="1">
              <a:spLocks noChangeArrowheads="1"/>
            </p:cNvSpPr>
            <p:nvPr/>
          </p:nvSpPr>
          <p:spPr bwMode="auto">
            <a:xfrm>
              <a:off x="983040" y="1412655"/>
              <a:ext cx="7127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SDDAC</a:t>
              </a:r>
              <a:endParaRPr lang="en-US" altLang="en-US"/>
            </a:p>
          </p:txBody>
        </p:sp>
        <p:sp>
          <p:nvSpPr>
            <p:cNvPr id="31790" name="Text Box 89"/>
            <p:cNvSpPr txBox="1">
              <a:spLocks noChangeArrowheads="1"/>
            </p:cNvSpPr>
            <p:nvPr/>
          </p:nvSpPr>
          <p:spPr bwMode="auto">
            <a:xfrm>
              <a:off x="2926891" y="1398588"/>
              <a:ext cx="7127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CAM</a:t>
              </a:r>
              <a:endParaRPr lang="en-US" altLang="en-US"/>
            </a:p>
          </p:txBody>
        </p:sp>
        <p:sp>
          <p:nvSpPr>
            <p:cNvPr id="31791" name="Text Box 91"/>
            <p:cNvSpPr txBox="1">
              <a:spLocks noChangeArrowheads="1"/>
            </p:cNvSpPr>
            <p:nvPr/>
          </p:nvSpPr>
          <p:spPr bwMode="auto">
            <a:xfrm>
              <a:off x="6465551" y="1387475"/>
              <a:ext cx="712787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USB</a:t>
              </a:r>
              <a:endParaRPr lang="en-US" altLang="en-US"/>
            </a:p>
          </p:txBody>
        </p:sp>
        <p:sp>
          <p:nvSpPr>
            <p:cNvPr id="31792" name="Text Box 92"/>
            <p:cNvSpPr txBox="1">
              <a:spLocks noChangeArrowheads="1"/>
            </p:cNvSpPr>
            <p:nvPr/>
          </p:nvSpPr>
          <p:spPr bwMode="auto">
            <a:xfrm>
              <a:off x="7124363" y="1371600"/>
              <a:ext cx="711200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MMC</a:t>
              </a:r>
              <a:endParaRPr lang="en-US" altLang="en-US"/>
            </a:p>
          </p:txBody>
        </p:sp>
        <p:sp>
          <p:nvSpPr>
            <p:cNvPr id="31793" name="Text Box 93"/>
            <p:cNvSpPr txBox="1">
              <a:spLocks noChangeArrowheads="1"/>
            </p:cNvSpPr>
            <p:nvPr/>
          </p:nvSpPr>
          <p:spPr bwMode="auto">
            <a:xfrm>
              <a:off x="520496" y="1303338"/>
              <a:ext cx="712788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JTAG AND UART</a:t>
              </a:r>
              <a:endParaRPr lang="en-US" altLang="en-US"/>
            </a:p>
          </p:txBody>
        </p:sp>
        <p:sp>
          <p:nvSpPr>
            <p:cNvPr id="31794" name="Text Box 94"/>
            <p:cNvSpPr txBox="1">
              <a:spLocks noChangeArrowheads="1"/>
            </p:cNvSpPr>
            <p:nvPr/>
          </p:nvSpPr>
          <p:spPr bwMode="auto">
            <a:xfrm>
              <a:off x="8347075" y="3919538"/>
              <a:ext cx="712788" cy="2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GPIO</a:t>
              </a:r>
              <a:endParaRPr lang="en-US" altLang="en-US"/>
            </a:p>
          </p:txBody>
        </p:sp>
        <p:pic>
          <p:nvPicPr>
            <p:cNvPr id="31795" name="Picture 41" descr="Micro usb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9641" y="3444619"/>
              <a:ext cx="58420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6" name="Text Box 45"/>
            <p:cNvSpPr txBox="1">
              <a:spLocks noChangeArrowheads="1"/>
            </p:cNvSpPr>
            <p:nvPr/>
          </p:nvSpPr>
          <p:spPr bwMode="auto">
            <a:xfrm>
              <a:off x="7734300" y="3479800"/>
              <a:ext cx="8318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Expansion Connectors</a:t>
              </a:r>
              <a:endParaRPr lang="en-US" altLang="en-US"/>
            </a:p>
          </p:txBody>
        </p:sp>
        <p:cxnSp>
          <p:nvCxnSpPr>
            <p:cNvPr id="31797" name="AutoShape 22"/>
            <p:cNvCxnSpPr>
              <a:cxnSpLocks noChangeShapeType="1"/>
            </p:cNvCxnSpPr>
            <p:nvPr/>
          </p:nvCxnSpPr>
          <p:spPr bwMode="auto">
            <a:xfrm flipH="1" flipV="1">
              <a:off x="8159750" y="1230313"/>
              <a:ext cx="3175" cy="647700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miter lim="800000"/>
              <a:headEnd type="stealth" w="lg" len="lg"/>
              <a:tailEnd type="stealth" w="lg" len="lg"/>
            </a:ln>
          </p:spPr>
        </p:cxnSp>
        <p:sp>
          <p:nvSpPr>
            <p:cNvPr id="31798" name="AutoShape 34"/>
            <p:cNvSpPr>
              <a:spLocks noChangeArrowheads="1"/>
            </p:cNvSpPr>
            <p:nvPr/>
          </p:nvSpPr>
          <p:spPr bwMode="auto">
            <a:xfrm>
              <a:off x="7793502" y="1673225"/>
              <a:ext cx="956798" cy="1831975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799" name="Text Box 92"/>
            <p:cNvSpPr txBox="1">
              <a:spLocks noChangeArrowheads="1"/>
            </p:cNvSpPr>
            <p:nvPr/>
          </p:nvSpPr>
          <p:spPr bwMode="auto">
            <a:xfrm>
              <a:off x="8016875" y="1270000"/>
              <a:ext cx="711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Spare Signals</a:t>
              </a:r>
              <a:endParaRPr lang="en-US" altLang="en-US"/>
            </a:p>
          </p:txBody>
        </p:sp>
        <p:pic>
          <p:nvPicPr>
            <p:cNvPr id="31800" name="Picture 3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239825" y="2991509"/>
              <a:ext cx="536575" cy="53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01" name="Picture 19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22864" y="2982473"/>
              <a:ext cx="654050" cy="490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02" name="Text Box 43"/>
            <p:cNvSpPr txBox="1">
              <a:spLocks noChangeArrowheads="1"/>
            </p:cNvSpPr>
            <p:nvPr/>
          </p:nvSpPr>
          <p:spPr bwMode="auto">
            <a:xfrm>
              <a:off x="2088221" y="3538269"/>
              <a:ext cx="749300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HDMI</a:t>
              </a:r>
              <a:endParaRPr lang="en-US" altLang="en-US"/>
            </a:p>
          </p:txBody>
        </p:sp>
        <p:cxnSp>
          <p:nvCxnSpPr>
            <p:cNvPr id="31803" name="AutoShape 22"/>
            <p:cNvCxnSpPr>
              <a:cxnSpLocks noChangeShapeType="1"/>
            </p:cNvCxnSpPr>
            <p:nvPr/>
          </p:nvCxnSpPr>
          <p:spPr bwMode="auto">
            <a:xfrm flipH="1" flipV="1">
              <a:off x="2269855" y="1271368"/>
              <a:ext cx="0" cy="1762125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/>
            </a:ln>
          </p:spPr>
        </p:cxnSp>
        <p:sp>
          <p:nvSpPr>
            <p:cNvPr id="31804" name="Text Box 88"/>
            <p:cNvSpPr txBox="1">
              <a:spLocks noChangeArrowheads="1"/>
            </p:cNvSpPr>
            <p:nvPr/>
          </p:nvSpPr>
          <p:spPr bwMode="auto">
            <a:xfrm>
              <a:off x="1726734" y="1497062"/>
              <a:ext cx="711200" cy="2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HDMI</a:t>
              </a:r>
              <a:endParaRPr lang="en-US" altLang="en-US"/>
            </a:p>
          </p:txBody>
        </p:sp>
        <p:sp useBgFill="1">
          <p:nvSpPr>
            <p:cNvPr id="31805" name="AutoShape 74"/>
            <p:cNvSpPr>
              <a:spLocks/>
            </p:cNvSpPr>
            <p:nvPr/>
          </p:nvSpPr>
          <p:spPr bwMode="auto">
            <a:xfrm rot="5400000">
              <a:off x="1870977" y="2940136"/>
              <a:ext cx="111540" cy="1773556"/>
            </a:xfrm>
            <a:prstGeom prst="rightBrace">
              <a:avLst>
                <a:gd name="adj1" fmla="val 122715"/>
                <a:gd name="adj2" fmla="val 4928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31806" name="AutoShape 34"/>
            <p:cNvSpPr>
              <a:spLocks noChangeArrowheads="1"/>
            </p:cNvSpPr>
            <p:nvPr/>
          </p:nvSpPr>
          <p:spPr bwMode="auto">
            <a:xfrm>
              <a:off x="3787593" y="2602523"/>
              <a:ext cx="770339" cy="1050095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pic>
          <p:nvPicPr>
            <p:cNvPr id="31807" name="Picture 75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9736" b="20540"/>
            <a:stretch>
              <a:fillRect/>
            </a:stretch>
          </p:blipFill>
          <p:spPr bwMode="auto">
            <a:xfrm rot="-2889080">
              <a:off x="3654634" y="2891276"/>
              <a:ext cx="985838" cy="56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808" name="AutoShape 22"/>
            <p:cNvCxnSpPr>
              <a:cxnSpLocks noChangeShapeType="1"/>
            </p:cNvCxnSpPr>
            <p:nvPr/>
          </p:nvCxnSpPr>
          <p:spPr bwMode="auto">
            <a:xfrm rot="16200000" flipV="1">
              <a:off x="3602887" y="1900697"/>
              <a:ext cx="1231314" cy="3527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31809" name="Text Box 81"/>
            <p:cNvSpPr txBox="1">
              <a:spLocks noChangeArrowheads="1"/>
            </p:cNvSpPr>
            <p:nvPr/>
          </p:nvSpPr>
          <p:spPr bwMode="auto">
            <a:xfrm>
              <a:off x="3825150" y="3718196"/>
              <a:ext cx="749300" cy="2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PCIE x1</a:t>
              </a:r>
              <a:endParaRPr lang="en-US" altLang="en-US"/>
            </a:p>
          </p:txBody>
        </p:sp>
        <p:sp>
          <p:nvSpPr>
            <p:cNvPr id="31810" name="Text Box 93"/>
            <p:cNvSpPr txBox="1">
              <a:spLocks noChangeArrowheads="1"/>
            </p:cNvSpPr>
            <p:nvPr/>
          </p:nvSpPr>
          <p:spPr bwMode="auto">
            <a:xfrm>
              <a:off x="3726100" y="1512278"/>
              <a:ext cx="7127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PCIe</a:t>
              </a:r>
              <a:endParaRPr lang="en-US" altLang="en-US"/>
            </a:p>
          </p:txBody>
        </p:sp>
        <p:sp>
          <p:nvSpPr>
            <p:cNvPr id="31811" name="AutoShape 35"/>
            <p:cNvSpPr>
              <a:spLocks noChangeArrowheads="1"/>
            </p:cNvSpPr>
            <p:nvPr/>
          </p:nvSpPr>
          <p:spPr bwMode="auto">
            <a:xfrm>
              <a:off x="4433933" y="3929380"/>
              <a:ext cx="996950" cy="463550"/>
            </a:xfrm>
            <a:prstGeom prst="roundRect">
              <a:avLst>
                <a:gd name="adj" fmla="val 12500"/>
              </a:avLst>
            </a:prstGeom>
            <a:solidFill>
              <a:srgbClr val="969696">
                <a:alpha val="41960"/>
              </a:srgbClr>
            </a:solidFill>
            <a:ln w="25400">
              <a:solidFill>
                <a:srgbClr val="808080"/>
              </a:solidFill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r>
                <a:rPr lang="en-US" altLang="en-US" sz="1400" b="1">
                  <a:solidFill>
                    <a:srgbClr val="003366"/>
                  </a:solidFill>
                  <a:latin typeface="Calibri" pitchFamily="34" charset="0"/>
                </a:rPr>
                <a:t>ETH PHY</a:t>
              </a:r>
              <a:endParaRPr lang="en-US" altLang="en-US" sz="14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pic>
          <p:nvPicPr>
            <p:cNvPr id="31812" name="Picture 40" descr="images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9833" y="5017258"/>
              <a:ext cx="615950" cy="59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13" name="Text Box 30"/>
            <p:cNvSpPr txBox="1">
              <a:spLocks noChangeArrowheads="1"/>
            </p:cNvSpPr>
            <p:nvPr/>
          </p:nvSpPr>
          <p:spPr bwMode="auto">
            <a:xfrm>
              <a:off x="3938926" y="5145161"/>
              <a:ext cx="744538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ETHERNET </a:t>
              </a:r>
              <a:endParaRPr lang="en-US" altLang="en-US"/>
            </a:p>
          </p:txBody>
        </p:sp>
        <p:cxnSp>
          <p:nvCxnSpPr>
            <p:cNvPr id="31814" name="AutoShape 22"/>
            <p:cNvCxnSpPr>
              <a:cxnSpLocks noChangeShapeType="1"/>
            </p:cNvCxnSpPr>
            <p:nvPr/>
          </p:nvCxnSpPr>
          <p:spPr bwMode="auto">
            <a:xfrm rot="5400000" flipH="1" flipV="1">
              <a:off x="3587234" y="2588455"/>
              <a:ext cx="2644726" cy="1588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miter lim="800000"/>
              <a:headEnd type="stealth" w="lg" len="lg"/>
              <a:tailEnd type="stealth" w="lg" len="lg"/>
            </a:ln>
          </p:spPr>
        </p:cxnSp>
        <p:cxnSp>
          <p:nvCxnSpPr>
            <p:cNvPr id="31815" name="AutoShape 22"/>
            <p:cNvCxnSpPr>
              <a:cxnSpLocks noChangeShapeType="1"/>
            </p:cNvCxnSpPr>
            <p:nvPr/>
          </p:nvCxnSpPr>
          <p:spPr bwMode="auto">
            <a:xfrm flipH="1" flipV="1">
              <a:off x="4921076" y="4370925"/>
              <a:ext cx="1588" cy="647700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31816" name="Text Box 85"/>
            <p:cNvSpPr txBox="1">
              <a:spLocks noChangeArrowheads="1"/>
            </p:cNvSpPr>
            <p:nvPr/>
          </p:nvSpPr>
          <p:spPr bwMode="auto">
            <a:xfrm>
              <a:off x="4362739" y="2010068"/>
              <a:ext cx="71278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EMAC</a:t>
              </a:r>
              <a:endParaRPr lang="en-US" altLang="en-US"/>
            </a:p>
          </p:txBody>
        </p:sp>
        <p:sp>
          <p:nvSpPr>
            <p:cNvPr id="31817" name="AutoShape 34"/>
            <p:cNvSpPr>
              <a:spLocks noChangeArrowheads="1"/>
            </p:cNvSpPr>
            <p:nvPr/>
          </p:nvSpPr>
          <p:spPr bwMode="auto">
            <a:xfrm>
              <a:off x="5427311" y="1920875"/>
              <a:ext cx="782997" cy="511175"/>
            </a:xfrm>
            <a:prstGeom prst="roundRect">
              <a:avLst>
                <a:gd name="adj" fmla="val 12500"/>
              </a:avLst>
            </a:prstGeom>
            <a:solidFill>
              <a:srgbClr val="969696">
                <a:alpha val="41960"/>
              </a:srgbClr>
            </a:solidFill>
            <a:ln w="2540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r>
                <a:rPr lang="en-US" altLang="en-US" sz="1400" b="1">
                  <a:solidFill>
                    <a:srgbClr val="003366"/>
                  </a:solidFill>
                  <a:latin typeface="Calibri" pitchFamily="34" charset="0"/>
                </a:rPr>
                <a:t>AUDIO </a:t>
              </a:r>
            </a:p>
            <a:p>
              <a:pPr algn="ctr">
                <a:buFont typeface="Arial" charset="0"/>
                <a:buNone/>
              </a:pPr>
              <a:r>
                <a:rPr lang="en-US" altLang="en-US" sz="1400" b="1">
                  <a:solidFill>
                    <a:srgbClr val="003366"/>
                  </a:solidFill>
                  <a:latin typeface="Calibri" pitchFamily="34" charset="0"/>
                </a:rPr>
                <a:t>CODEC</a:t>
              </a:r>
              <a:endParaRPr lang="en-US" altLang="en-US" sz="14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cxnSp>
          <p:nvCxnSpPr>
            <p:cNvPr id="31818" name="AutoShape 22"/>
            <p:cNvCxnSpPr>
              <a:cxnSpLocks noChangeShapeType="1"/>
            </p:cNvCxnSpPr>
            <p:nvPr/>
          </p:nvCxnSpPr>
          <p:spPr bwMode="auto">
            <a:xfrm flipH="1" flipV="1">
              <a:off x="5806405" y="1258253"/>
              <a:ext cx="1588" cy="647700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  <p:cxnSp>
          <p:nvCxnSpPr>
            <p:cNvPr id="31819" name="AutoShape 22"/>
            <p:cNvCxnSpPr>
              <a:cxnSpLocks noChangeShapeType="1"/>
            </p:cNvCxnSpPr>
            <p:nvPr/>
          </p:nvCxnSpPr>
          <p:spPr bwMode="auto">
            <a:xfrm flipH="1">
              <a:off x="6024528" y="2423795"/>
              <a:ext cx="1587" cy="719138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1820" name="AutoShape 22"/>
            <p:cNvCxnSpPr>
              <a:cxnSpLocks noChangeShapeType="1"/>
            </p:cNvCxnSpPr>
            <p:nvPr/>
          </p:nvCxnSpPr>
          <p:spPr bwMode="auto">
            <a:xfrm flipH="1" flipV="1">
              <a:off x="5638765" y="2423795"/>
              <a:ext cx="3175" cy="719138"/>
            </a:xfrm>
            <a:prstGeom prst="straightConnector1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 type="stealth" w="lg" len="lg"/>
            </a:ln>
          </p:spPr>
        </p:cxnSp>
        <p:sp>
          <p:nvSpPr>
            <p:cNvPr id="31821" name="AutoShape 34"/>
            <p:cNvSpPr>
              <a:spLocks noChangeArrowheads="1"/>
            </p:cNvSpPr>
            <p:nvPr/>
          </p:nvSpPr>
          <p:spPr bwMode="auto">
            <a:xfrm>
              <a:off x="5343173" y="2809874"/>
              <a:ext cx="981435" cy="862965"/>
            </a:xfrm>
            <a:prstGeom prst="roundRect">
              <a:avLst>
                <a:gd name="adj" fmla="val 12500"/>
              </a:avLst>
            </a:prstGeom>
            <a:noFill/>
            <a:ln w="1270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charset="0"/>
                <a:buNone/>
              </a:pPr>
              <a:endPara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endParaRPr>
            </a:p>
          </p:txBody>
        </p:sp>
        <p:sp>
          <p:nvSpPr>
            <p:cNvPr id="31822" name="Text Box 73"/>
            <p:cNvSpPr txBox="1">
              <a:spLocks noChangeArrowheads="1"/>
            </p:cNvSpPr>
            <p:nvPr/>
          </p:nvSpPr>
          <p:spPr bwMode="auto">
            <a:xfrm>
              <a:off x="5308571" y="3814054"/>
              <a:ext cx="11398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AUDIO IN/OUT</a:t>
              </a:r>
              <a:endParaRPr lang="en-US" altLang="en-US"/>
            </a:p>
          </p:txBody>
        </p:sp>
        <p:sp useBgFill="1">
          <p:nvSpPr>
            <p:cNvPr id="31823" name="AutoShape 74"/>
            <p:cNvSpPr>
              <a:spLocks/>
            </p:cNvSpPr>
            <p:nvPr/>
          </p:nvSpPr>
          <p:spPr bwMode="auto">
            <a:xfrm rot="5400000">
              <a:off x="5785628" y="3293882"/>
              <a:ext cx="127953" cy="950004"/>
            </a:xfrm>
            <a:prstGeom prst="rightBrace">
              <a:avLst>
                <a:gd name="adj1" fmla="val 122747"/>
                <a:gd name="adj2" fmla="val 4928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31824" name="Text Box 90"/>
            <p:cNvSpPr txBox="1">
              <a:spLocks noChangeArrowheads="1"/>
            </p:cNvSpPr>
            <p:nvPr/>
          </p:nvSpPr>
          <p:spPr bwMode="auto">
            <a:xfrm>
              <a:off x="5698138" y="1438910"/>
              <a:ext cx="712787" cy="24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en-US" altLang="en-US" sz="1000" b="1">
                  <a:latin typeface="Calibri" pitchFamily="34" charset="0"/>
                </a:rPr>
                <a:t>McASP</a:t>
              </a:r>
              <a:endParaRPr lang="en-US" altLang="en-US"/>
            </a:p>
          </p:txBody>
        </p:sp>
        <p:pic>
          <p:nvPicPr>
            <p:cNvPr id="31825" name="Picture 150" descr="AUDIO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480641" y="3157505"/>
              <a:ext cx="743054" cy="466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826" name="AutoShape 22"/>
            <p:cNvCxnSpPr>
              <a:cxnSpLocks noChangeShapeType="1"/>
            </p:cNvCxnSpPr>
            <p:nvPr/>
          </p:nvCxnSpPr>
          <p:spPr bwMode="auto">
            <a:xfrm rot="16200000" flipV="1">
              <a:off x="407823" y="3071743"/>
              <a:ext cx="483571" cy="4163"/>
            </a:xfrm>
            <a:prstGeom prst="straightConnector1">
              <a:avLst/>
            </a:prstGeom>
            <a:noFill/>
            <a:ln w="26669">
              <a:solidFill>
                <a:srgbClr val="006699"/>
              </a:solidFill>
              <a:round/>
              <a:headEnd type="stealth" w="lg" len="lg"/>
              <a:tailEnd type="stealth" w="lg" len="lg"/>
            </a:ln>
          </p:spPr>
        </p:cxnSp>
      </p:grpSp>
      <p:pic>
        <p:nvPicPr>
          <p:cNvPr id="31752" name="Picture 88" descr="ft2232hl725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1413444">
            <a:off x="261938" y="2332038"/>
            <a:ext cx="7461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2"/>
          <p:cNvSpPr>
            <a:spLocks noChangeShapeType="1"/>
          </p:cNvSpPr>
          <p:nvPr/>
        </p:nvSpPr>
        <p:spPr bwMode="auto">
          <a:xfrm flipV="1">
            <a:off x="608013" y="3421063"/>
            <a:ext cx="784225" cy="365125"/>
          </a:xfrm>
          <a:prstGeom prst="line">
            <a:avLst/>
          </a:prstGeom>
          <a:noFill/>
          <a:ln w="22859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V="1">
            <a:off x="3386138" y="5089525"/>
            <a:ext cx="795337" cy="428625"/>
          </a:xfrm>
          <a:prstGeom prst="line">
            <a:avLst/>
          </a:prstGeom>
          <a:noFill/>
          <a:ln w="22859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32772" name="Double Arrow 843"/>
          <p:cNvSpPr>
            <a:spLocks noChangeShapeType="1"/>
          </p:cNvSpPr>
          <p:nvPr/>
        </p:nvSpPr>
        <p:spPr bwMode="auto">
          <a:xfrm>
            <a:off x="868363" y="3657600"/>
            <a:ext cx="2867025" cy="1674813"/>
          </a:xfrm>
          <a:prstGeom prst="line">
            <a:avLst/>
          </a:prstGeom>
          <a:noFill/>
          <a:ln w="22859">
            <a:solidFill>
              <a:srgbClr val="0033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32773" name="Tit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smtClean="0">
                <a:latin typeface="Calibri" pitchFamily="34" charset="0"/>
              </a:rPr>
              <a:t>Carrier Board Dimension </a:t>
            </a:r>
            <a:endParaRPr lang="en-US" altLang="en-US" smtClean="0"/>
          </a:p>
        </p:txBody>
      </p:sp>
      <p:sp>
        <p:nvSpPr>
          <p:cNvPr id="32774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885C7EDF-1A88-4C8A-98E0-0D1BE548DE49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2775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altLang="en-US" sz="9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Mistral Confidential</a:t>
            </a:r>
          </a:p>
        </p:txBody>
      </p:sp>
      <p:sp>
        <p:nvSpPr>
          <p:cNvPr id="32776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8363D595-4C16-4251-AF29-4F1602F87BBB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12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32777" name="Rounded Rectangle 2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8900" y="1563688"/>
            <a:ext cx="613092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Rounded Rectangle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8425" y="1531938"/>
            <a:ext cx="6100763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00" descr="axk560147yg-board-to-board-connector-250x25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118">
            <a:off x="3560763" y="2870200"/>
            <a:ext cx="124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00" descr="axk560147yg-board-to-board-connector-250x25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118">
            <a:off x="4221163" y="2487613"/>
            <a:ext cx="124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7397750" y="3184525"/>
            <a:ext cx="850900" cy="536575"/>
          </a:xfrm>
          <a:prstGeom prst="line">
            <a:avLst/>
          </a:prstGeom>
          <a:noFill/>
          <a:ln w="22859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4287838" y="5067300"/>
            <a:ext cx="687387" cy="450850"/>
          </a:xfrm>
          <a:prstGeom prst="line">
            <a:avLst/>
          </a:prstGeom>
          <a:noFill/>
          <a:ln w="22859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32783" name="Double Arrow 840"/>
          <p:cNvSpPr>
            <a:spLocks noChangeShapeType="1"/>
          </p:cNvSpPr>
          <p:nvPr/>
        </p:nvSpPr>
        <p:spPr bwMode="auto">
          <a:xfrm flipV="1">
            <a:off x="4699000" y="3467100"/>
            <a:ext cx="3119438" cy="1863725"/>
          </a:xfrm>
          <a:prstGeom prst="line">
            <a:avLst/>
          </a:prstGeom>
          <a:noFill/>
          <a:ln w="22859">
            <a:solidFill>
              <a:srgbClr val="0033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 rot="1860000">
            <a:off x="1617663" y="4381500"/>
            <a:ext cx="960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90 mm</a:t>
            </a:r>
            <a:endParaRPr lang="en-US" altLang="en-US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 rot="-1860000">
            <a:off x="6235700" y="4144963"/>
            <a:ext cx="960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90 mm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9"/>
          <p:cNvSpPr txBox="1">
            <a:spLocks noChangeArrowheads="1"/>
          </p:cNvSpPr>
          <p:nvPr/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Arial" charset="0"/>
              <a:buNone/>
            </a:pPr>
            <a:r>
              <a:rPr lang="en-US" altLang="en-US" sz="3200" b="1">
                <a:solidFill>
                  <a:schemeClr val="bg1"/>
                </a:solidFill>
                <a:cs typeface="Arial" charset="0"/>
              </a:rPr>
              <a:t>Carrier Board Features</a:t>
            </a:r>
            <a:endParaRPr lang="en-US" altLang="en-US" sz="3200" b="1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3795" name="Content Placeholder 2"/>
          <p:cNvSpPr txBox="1">
            <a:spLocks noChangeArrowheads="1"/>
          </p:cNvSpPr>
          <p:nvPr/>
        </p:nvSpPr>
        <p:spPr bwMode="auto">
          <a:xfrm>
            <a:off x="209550" y="747713"/>
            <a:ext cx="8751888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charset="0"/>
              <a:buNone/>
            </a:pPr>
            <a:r>
              <a:rPr lang="en-IN" altLang="en-US" sz="2000" b="1">
                <a:latin typeface="Calibri" pitchFamily="34" charset="0"/>
              </a:rPr>
              <a:t>The features supported on Carrier </a:t>
            </a:r>
            <a:r>
              <a:rPr lang="en-US" altLang="en-US" sz="2000" b="1">
                <a:latin typeface="Calibri" pitchFamily="34" charset="0"/>
              </a:rPr>
              <a:t>boards are</a:t>
            </a:r>
            <a:endParaRPr lang="en-IN" altLang="en-US" sz="2000" b="1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Micro USB Connector to provide Debug Support (JTAG and UART) via FTDI Chip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Composite Video Out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Interface Support and Connector for TI Supplied Parallel Camera LI-AR-0331A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Audio Codec with Line In and Line Out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Micro USB OTG connector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Micro SD card connector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LEDs and switches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Expansion Connector for GPIOs and spare interface signals like GPIO, SPI, I2C, PWM, ADC,  5VCC, GND.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DC Barrel Jack Connector for 5V Input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Wired LAN Connectivity via Ethernet Interface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PCIe Interface and Mini PCIe Connector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IN" altLang="en-US">
                <a:latin typeface="Calibri" pitchFamily="34" charset="0"/>
              </a:rPr>
              <a:t>HD Video Out via HDMI Connector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endParaRPr lang="en-IN" altLang="en-US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US" altLang="en-US" b="1">
              <a:latin typeface="Calibri" pitchFamily="34" charset="0"/>
            </a:endParaRPr>
          </a:p>
          <a:p>
            <a:pPr marL="742950" lvl="1" indent="-285750">
              <a:spcBef>
                <a:spcPts val="1200"/>
              </a:spcBef>
              <a:buClr>
                <a:srgbClr val="C00000"/>
              </a:buClr>
              <a:buSzPct val="120000"/>
              <a:buFont typeface="Arial" charset="0"/>
              <a:buNone/>
            </a:pPr>
            <a:endParaRPr lang="en-US" altLang="en-US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err="1" smtClean="0">
                <a:latin typeface="Calibri" pitchFamily="34" charset="0"/>
              </a:rPr>
              <a:t>SoM</a:t>
            </a:r>
            <a:r>
              <a:rPr lang="en-US" altLang="en-US" sz="3200" dirty="0" smtClean="0">
                <a:latin typeface="Calibri" pitchFamily="34" charset="0"/>
              </a:rPr>
              <a:t> + Carrier Board Dimension </a:t>
            </a:r>
          </a:p>
        </p:txBody>
      </p:sp>
      <p:sp>
        <p:nvSpPr>
          <p:cNvPr id="34819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DD59ACCA-E997-4393-AE1C-9AE9C78B64F6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20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altLang="en-US" sz="9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Mistral Confidential</a:t>
            </a:r>
          </a:p>
        </p:txBody>
      </p:sp>
      <p:sp>
        <p:nvSpPr>
          <p:cNvPr id="34821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D1C8BFA4-59AD-4B5D-9125-49784B1289B0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14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2460625" y="1412875"/>
            <a:ext cx="3600450" cy="3598863"/>
          </a:xfrm>
          <a:prstGeom prst="roundRect">
            <a:avLst>
              <a:gd name="adj" fmla="val 3236"/>
            </a:avLst>
          </a:prstGeom>
          <a:solidFill>
            <a:srgbClr val="CCFFCC">
              <a:alpha val="49019"/>
            </a:srgbClr>
          </a:soli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endParaRPr lang="en-US" altLang="en-US" b="1" dirty="0">
              <a:solidFill>
                <a:srgbClr val="003300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en-US" b="1" dirty="0" err="1" smtClean="0">
                <a:solidFill>
                  <a:srgbClr val="003300"/>
                </a:solidFill>
              </a:rPr>
              <a:t>SoM</a:t>
            </a:r>
            <a:r>
              <a:rPr lang="en-US" altLang="en-US" b="1" dirty="0" smtClean="0">
                <a:solidFill>
                  <a:srgbClr val="003300"/>
                </a:solidFill>
              </a:rPr>
              <a:t> </a:t>
            </a:r>
            <a:r>
              <a:rPr lang="en-US" altLang="en-US" b="1" dirty="0">
                <a:solidFill>
                  <a:srgbClr val="003300"/>
                </a:solidFill>
              </a:rPr>
              <a:t>Carrier Board</a:t>
            </a: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6172200" y="1422400"/>
            <a:ext cx="477838" cy="3598863"/>
            <a:chOff x="0" y="0"/>
            <a:chExt cx="1157" cy="5668"/>
          </a:xfrm>
        </p:grpSpPr>
        <p:sp>
          <p:nvSpPr>
            <p:cNvPr id="34841" name="Double Arrow 810"/>
            <p:cNvSpPr>
              <a:spLocks noChangeShapeType="1"/>
            </p:cNvSpPr>
            <p:nvPr/>
          </p:nvSpPr>
          <p:spPr bwMode="auto">
            <a:xfrm flipH="1">
              <a:off x="472" y="0"/>
              <a:ext cx="1" cy="5669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miter lim="800000"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42" name="Line 9"/>
            <p:cNvSpPr>
              <a:spLocks noChangeShapeType="1"/>
            </p:cNvSpPr>
            <p:nvPr/>
          </p:nvSpPr>
          <p:spPr bwMode="auto">
            <a:xfrm>
              <a:off x="0" y="17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43" name="Line 10"/>
            <p:cNvSpPr>
              <a:spLocks noChangeShapeType="1"/>
            </p:cNvSpPr>
            <p:nvPr/>
          </p:nvSpPr>
          <p:spPr bwMode="auto">
            <a:xfrm>
              <a:off x="25" y="5660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grpSp>
        <p:nvGrpSpPr>
          <p:cNvPr id="34824" name="Group 11"/>
          <p:cNvGrpSpPr>
            <a:grpSpLocks/>
          </p:cNvGrpSpPr>
          <p:nvPr/>
        </p:nvGrpSpPr>
        <p:grpSpPr bwMode="auto">
          <a:xfrm rot="-5400000">
            <a:off x="3993357" y="3490119"/>
            <a:ext cx="506412" cy="3632200"/>
            <a:chOff x="0" y="0"/>
            <a:chExt cx="1157" cy="5668"/>
          </a:xfrm>
        </p:grpSpPr>
        <p:sp>
          <p:nvSpPr>
            <p:cNvPr id="34838" name="Double Arrow 810"/>
            <p:cNvSpPr>
              <a:spLocks noChangeShapeType="1"/>
            </p:cNvSpPr>
            <p:nvPr/>
          </p:nvSpPr>
          <p:spPr bwMode="auto">
            <a:xfrm flipH="1">
              <a:off x="472" y="0"/>
              <a:ext cx="1" cy="5669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9" name="Line 13"/>
            <p:cNvSpPr>
              <a:spLocks noChangeShapeType="1"/>
            </p:cNvSpPr>
            <p:nvPr/>
          </p:nvSpPr>
          <p:spPr bwMode="auto">
            <a:xfrm>
              <a:off x="0" y="17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40" name="Line 14"/>
            <p:cNvSpPr>
              <a:spLocks noChangeShapeType="1"/>
            </p:cNvSpPr>
            <p:nvPr/>
          </p:nvSpPr>
          <p:spPr bwMode="auto">
            <a:xfrm>
              <a:off x="25" y="5660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34825" name="Text Box 15"/>
          <p:cNvSpPr txBox="1">
            <a:spLocks noChangeArrowheads="1"/>
          </p:cNvSpPr>
          <p:nvPr/>
        </p:nvSpPr>
        <p:spPr bwMode="auto">
          <a:xfrm>
            <a:off x="6403975" y="2790825"/>
            <a:ext cx="95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90mm</a:t>
            </a:r>
            <a:endParaRPr lang="en-US" altLang="en-US"/>
          </a:p>
        </p:txBody>
      </p:sp>
      <p:sp>
        <p:nvSpPr>
          <p:cNvPr id="34826" name="Text Box 16"/>
          <p:cNvSpPr txBox="1">
            <a:spLocks noChangeArrowheads="1"/>
          </p:cNvSpPr>
          <p:nvPr/>
        </p:nvSpPr>
        <p:spPr bwMode="auto">
          <a:xfrm>
            <a:off x="3840163" y="5438775"/>
            <a:ext cx="960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90mm</a:t>
            </a:r>
          </a:p>
        </p:txBody>
      </p:sp>
      <p:sp>
        <p:nvSpPr>
          <p:cNvPr id="34827" name="AutoShape 17"/>
          <p:cNvSpPr>
            <a:spLocks noChangeArrowheads="1"/>
          </p:cNvSpPr>
          <p:nvPr/>
        </p:nvSpPr>
        <p:spPr bwMode="auto">
          <a:xfrm rot="-5400000">
            <a:off x="3650456" y="2028032"/>
            <a:ext cx="1349375" cy="1836738"/>
          </a:xfrm>
          <a:prstGeom prst="roundRect">
            <a:avLst>
              <a:gd name="adj" fmla="val 16667"/>
            </a:avLst>
          </a:prstGeom>
          <a:solidFill>
            <a:srgbClr val="FFCC99">
              <a:alpha val="43921"/>
            </a:srgbClr>
          </a:soli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buFont typeface="Arial" charset="0"/>
              <a:buNone/>
            </a:pPr>
            <a:r>
              <a:rPr lang="en-US" altLang="en-US" b="1" dirty="0" err="1" smtClean="0">
                <a:latin typeface="Calibri" pitchFamily="34" charset="0"/>
              </a:rPr>
              <a:t>SoM</a:t>
            </a:r>
            <a:endParaRPr lang="en-US" altLang="en-US" b="1" dirty="0">
              <a:latin typeface="Calibri" pitchFamily="34" charset="0"/>
            </a:endParaRPr>
          </a:p>
        </p:txBody>
      </p:sp>
      <p:grpSp>
        <p:nvGrpSpPr>
          <p:cNvPr id="34828" name="Group 18"/>
          <p:cNvGrpSpPr>
            <a:grpSpLocks/>
          </p:cNvGrpSpPr>
          <p:nvPr/>
        </p:nvGrpSpPr>
        <p:grpSpPr bwMode="auto">
          <a:xfrm>
            <a:off x="3078163" y="2284413"/>
            <a:ext cx="300037" cy="1323975"/>
            <a:chOff x="0" y="0"/>
            <a:chExt cx="1157" cy="5668"/>
          </a:xfrm>
        </p:grpSpPr>
        <p:sp>
          <p:nvSpPr>
            <p:cNvPr id="34835" name="Double Arrow 810"/>
            <p:cNvSpPr>
              <a:spLocks noChangeShapeType="1"/>
            </p:cNvSpPr>
            <p:nvPr/>
          </p:nvSpPr>
          <p:spPr bwMode="auto">
            <a:xfrm flipH="1">
              <a:off x="472" y="0"/>
              <a:ext cx="1" cy="5669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6" name="Line 20"/>
            <p:cNvSpPr>
              <a:spLocks noChangeShapeType="1"/>
            </p:cNvSpPr>
            <p:nvPr/>
          </p:nvSpPr>
          <p:spPr bwMode="auto">
            <a:xfrm>
              <a:off x="0" y="17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7" name="Line 21"/>
            <p:cNvSpPr>
              <a:spLocks noChangeShapeType="1"/>
            </p:cNvSpPr>
            <p:nvPr/>
          </p:nvSpPr>
          <p:spPr bwMode="auto">
            <a:xfrm>
              <a:off x="25" y="5660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grpSp>
        <p:nvGrpSpPr>
          <p:cNvPr id="34829" name="Group 22"/>
          <p:cNvGrpSpPr>
            <a:grpSpLocks/>
          </p:cNvGrpSpPr>
          <p:nvPr/>
        </p:nvGrpSpPr>
        <p:grpSpPr bwMode="auto">
          <a:xfrm rot="-5400000">
            <a:off x="4205288" y="1193800"/>
            <a:ext cx="236538" cy="1830387"/>
            <a:chOff x="0" y="0"/>
            <a:chExt cx="1157" cy="5668"/>
          </a:xfrm>
        </p:grpSpPr>
        <p:sp>
          <p:nvSpPr>
            <p:cNvPr id="34832" name="Double Arrow 810"/>
            <p:cNvSpPr>
              <a:spLocks noChangeShapeType="1"/>
            </p:cNvSpPr>
            <p:nvPr/>
          </p:nvSpPr>
          <p:spPr bwMode="auto">
            <a:xfrm flipH="1">
              <a:off x="472" y="0"/>
              <a:ext cx="1" cy="5669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3" name="Line 24"/>
            <p:cNvSpPr>
              <a:spLocks noChangeShapeType="1"/>
            </p:cNvSpPr>
            <p:nvPr/>
          </p:nvSpPr>
          <p:spPr bwMode="auto">
            <a:xfrm>
              <a:off x="0" y="17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4" name="Line 25"/>
            <p:cNvSpPr>
              <a:spLocks noChangeShapeType="1"/>
            </p:cNvSpPr>
            <p:nvPr/>
          </p:nvSpPr>
          <p:spPr bwMode="auto">
            <a:xfrm>
              <a:off x="25" y="5660"/>
              <a:ext cx="1133" cy="1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34830" name="Text Box 26"/>
          <p:cNvSpPr txBox="1">
            <a:spLocks noChangeArrowheads="1"/>
          </p:cNvSpPr>
          <p:nvPr/>
        </p:nvSpPr>
        <p:spPr bwMode="auto">
          <a:xfrm>
            <a:off x="3990975" y="1871663"/>
            <a:ext cx="95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50mm</a:t>
            </a:r>
          </a:p>
        </p:txBody>
      </p:sp>
      <p:sp>
        <p:nvSpPr>
          <p:cNvPr id="34831" name="Text Box 27"/>
          <p:cNvSpPr txBox="1">
            <a:spLocks noChangeArrowheads="1"/>
          </p:cNvSpPr>
          <p:nvPr/>
        </p:nvSpPr>
        <p:spPr bwMode="auto">
          <a:xfrm>
            <a:off x="2605088" y="2705100"/>
            <a:ext cx="95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1400" b="1">
                <a:latin typeface="Calibri" pitchFamily="34" charset="0"/>
              </a:rPr>
              <a:t>70mm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57150"/>
            <a:ext cx="8229600" cy="717550"/>
          </a:xfrm>
          <a:noFill/>
          <a:ln w="0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sz="3200" smtClean="0"/>
              <a:t>Assumptions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4013" y="741363"/>
            <a:ext cx="8229600" cy="4525962"/>
          </a:xfrm>
          <a:noFill/>
          <a:ln w="0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000" dirty="0" smtClean="0"/>
              <a:t>The board size and placement can be optimized during design phase.</a:t>
            </a:r>
          </a:p>
          <a:p>
            <a:r>
              <a:rPr lang="en-US" altLang="en-US" sz="2000" dirty="0" smtClean="0"/>
              <a:t>Carrier board feature list shall be provided by TI.</a:t>
            </a:r>
          </a:p>
          <a:p>
            <a:r>
              <a:rPr lang="en-US" altLang="en-US" sz="2000" dirty="0" smtClean="0"/>
              <a:t>The board to board connector shall be selected from standard supplier for easy availability with different </a:t>
            </a:r>
            <a:r>
              <a:rPr lang="en-US" altLang="en-US" sz="2000" dirty="0" err="1" smtClean="0"/>
              <a:t>stackup</a:t>
            </a:r>
            <a:r>
              <a:rPr lang="en-US" altLang="en-US" sz="2000" dirty="0" smtClean="0"/>
              <a:t> height option.</a:t>
            </a:r>
          </a:p>
          <a:p>
            <a:r>
              <a:rPr lang="en-US" altLang="en-US" sz="2000" dirty="0" err="1" smtClean="0"/>
              <a:t>SoM's</a:t>
            </a:r>
            <a:r>
              <a:rPr lang="en-US" altLang="en-US" sz="2000" dirty="0" smtClean="0"/>
              <a:t> shall be supporting UFL connector for interfacing different type of external antennas.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57150"/>
            <a:ext cx="8229600" cy="717550"/>
          </a:xfrm>
          <a:noFill/>
          <a:ln w="0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sz="3200" smtClean="0"/>
              <a:t>Deliverables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4013" y="741363"/>
            <a:ext cx="8229600" cy="4525962"/>
          </a:xfrm>
          <a:noFill/>
          <a:ln w="0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SOM and Carrier Board </a:t>
            </a:r>
          </a:p>
          <a:p>
            <a:pPr lvl="1"/>
            <a:r>
              <a:rPr lang="en-US" altLang="en-US" sz="2400" dirty="0" smtClean="0"/>
              <a:t>Schematics</a:t>
            </a:r>
          </a:p>
          <a:p>
            <a:pPr lvl="1"/>
            <a:r>
              <a:rPr lang="en-US" altLang="en-US" sz="2400" dirty="0" smtClean="0"/>
              <a:t>Board File</a:t>
            </a:r>
          </a:p>
          <a:p>
            <a:pPr lvl="1"/>
            <a:r>
              <a:rPr lang="en-US" altLang="en-US" sz="2400" dirty="0" smtClean="0"/>
              <a:t>Gerber</a:t>
            </a:r>
          </a:p>
          <a:p>
            <a:pPr lvl="1"/>
            <a:r>
              <a:rPr lang="en-US" altLang="en-US" sz="2400" dirty="0" smtClean="0"/>
              <a:t>Tested Proto Boards – 10 </a:t>
            </a:r>
            <a:r>
              <a:rPr lang="en-US" altLang="en-US" sz="2400" dirty="0" err="1" smtClean="0"/>
              <a:t>Nos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Diagnostic Software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smtClean="0">
                <a:latin typeface="Calibri" pitchFamily="34" charset="0"/>
              </a:rPr>
              <a:t>Introduction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idx="4294967295"/>
          </p:nvPr>
        </p:nvSpPr>
        <p:spPr bwMode="auto">
          <a:xfrm>
            <a:off x="212725" y="812800"/>
            <a:ext cx="8931275" cy="53070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19050" indent="-19050">
              <a:lnSpc>
                <a:spcPct val="80000"/>
              </a:lnSpc>
              <a:buClr>
                <a:schemeClr val="tx1"/>
              </a:buClr>
              <a:buSzPct val="99000"/>
              <a:buFont typeface="Arial" charset="0"/>
              <a:buNone/>
              <a:tabLst>
                <a:tab pos="171450" algn="l"/>
              </a:tabLst>
            </a:pPr>
            <a:r>
              <a:rPr lang="en-US" altLang="en-US" sz="2400" b="1" i="1" dirty="0" smtClean="0">
                <a:cs typeface="Arial" charset="0"/>
              </a:rPr>
              <a:t>Purpose</a:t>
            </a:r>
          </a:p>
          <a:p>
            <a:pPr marL="19050" indent="-19050">
              <a:buFont typeface="Arial" charset="0"/>
              <a:buNone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Purpose of this document is to propose a design of </a:t>
            </a:r>
            <a:r>
              <a:rPr lang="en-US" altLang="en-US" sz="2200" dirty="0" err="1" smtClean="0">
                <a:cs typeface="Arial" charset="0"/>
              </a:rPr>
              <a:t>SoM</a:t>
            </a:r>
            <a:r>
              <a:rPr lang="en-US" altLang="en-US" sz="2200" dirty="0" smtClean="0">
                <a:cs typeface="Arial" charset="0"/>
              </a:rPr>
              <a:t> Solution based on  Texas Instrument’s </a:t>
            </a:r>
            <a:r>
              <a:rPr lang="en-IN" altLang="en-US" sz="2200" dirty="0" err="1" smtClean="0"/>
              <a:t>DaVinci</a:t>
            </a:r>
            <a:r>
              <a:rPr lang="en-IN" altLang="en-US" sz="2200" dirty="0" smtClean="0"/>
              <a:t> video processor DM388 and its Carrier Card</a:t>
            </a:r>
          </a:p>
          <a:p>
            <a:pPr marL="19050" indent="-19050">
              <a:buFont typeface="Arial" charset="0"/>
              <a:buNone/>
              <a:tabLst>
                <a:tab pos="171450" algn="l"/>
              </a:tabLst>
            </a:pPr>
            <a:endParaRPr lang="en-US" altLang="en-US" dirty="0" smtClean="0">
              <a:cs typeface="Arial" charset="0"/>
            </a:endParaRPr>
          </a:p>
          <a:p>
            <a:pPr marL="19050" indent="-19050">
              <a:spcBef>
                <a:spcPts val="1200"/>
              </a:spcBef>
              <a:buClr>
                <a:srgbClr val="92D050"/>
              </a:buClr>
              <a:buSzPct val="120000"/>
              <a:buFont typeface="Arial" charset="0"/>
              <a:buNone/>
              <a:tabLst>
                <a:tab pos="171450" algn="l"/>
              </a:tabLst>
            </a:pPr>
            <a:r>
              <a:rPr lang="en-US" altLang="en-US" sz="2800" b="1" i="1" dirty="0" smtClean="0">
                <a:cs typeface="Arial" charset="0"/>
              </a:rPr>
              <a:t>Scope</a:t>
            </a:r>
          </a:p>
          <a:p>
            <a:pPr marL="19050" indent="-19050">
              <a:lnSpc>
                <a:spcPct val="80000"/>
              </a:lnSpc>
              <a:buClr>
                <a:schemeClr val="tx1"/>
              </a:buClr>
              <a:buSzPct val="99000"/>
              <a:buFont typeface="Arial" charset="0"/>
              <a:buNone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With respect to DM388 SOM and Carrier Card,  this document captures the following </a:t>
            </a:r>
          </a:p>
          <a:p>
            <a:pPr marL="19050" indent="-19050">
              <a:lnSpc>
                <a:spcPct val="80000"/>
              </a:lnSpc>
              <a:buClr>
                <a:schemeClr val="tx1"/>
              </a:buClr>
              <a:buSzPct val="99000"/>
              <a:buFont typeface="Arial" charset="0"/>
              <a:buNone/>
              <a:tabLst>
                <a:tab pos="171450" algn="l"/>
              </a:tabLst>
            </a:pPr>
            <a:endParaRPr lang="en-US" altLang="en-US" sz="2200" dirty="0" smtClean="0">
              <a:cs typeface="Arial" charset="0"/>
            </a:endParaRP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 Concept</a:t>
            </a: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System Block Diagram</a:t>
            </a: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Design Approach</a:t>
            </a: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Design Features</a:t>
            </a: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Mechanical Design Approach</a:t>
            </a:r>
          </a:p>
          <a:p>
            <a:pPr marL="476250" lvl="1" indent="-19050">
              <a:lnSpc>
                <a:spcPct val="80000"/>
              </a:lnSpc>
              <a:buClr>
                <a:schemeClr val="tx1"/>
              </a:buClr>
              <a:buSzPct val="111000"/>
              <a:buFont typeface="Wingdings" pitchFamily="2" charset="2"/>
              <a:buChar char="Ø"/>
              <a:tabLst>
                <a:tab pos="171450" algn="l"/>
              </a:tabLst>
            </a:pPr>
            <a:r>
              <a:rPr lang="en-US" altLang="en-US" sz="2200" dirty="0" smtClean="0">
                <a:cs typeface="Arial" charset="0"/>
              </a:rPr>
              <a:t>Schedule and Effort</a:t>
            </a:r>
          </a:p>
        </p:txBody>
      </p:sp>
      <p:sp>
        <p:nvSpPr>
          <p:cNvPr id="22532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86E71BBC-0F99-4F64-A1B4-276BB2EA35CE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2533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altLang="en-US" sz="9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Mistral Confidential</a:t>
            </a:r>
          </a:p>
        </p:txBody>
      </p:sp>
      <p:sp>
        <p:nvSpPr>
          <p:cNvPr id="22534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85A96C11-5CE1-48A6-8E7E-D4E072F00420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2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387350" y="1003300"/>
            <a:ext cx="7688263" cy="26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indent="-290513">
              <a:spcBef>
                <a:spcPts val="600"/>
              </a:spcBef>
              <a:buClr>
                <a:srgbClr val="92D050"/>
              </a:buClr>
              <a:buSzPct val="120000"/>
              <a:buFont typeface="Arial" charset="0"/>
              <a:buNone/>
              <a:tabLst>
                <a:tab pos="171450" algn="l"/>
              </a:tabLst>
            </a:pPr>
            <a:r>
              <a:rPr lang="en-US" altLang="en-US" sz="2800" b="1" i="1" dirty="0">
                <a:cs typeface="Arial" charset="0"/>
              </a:rPr>
              <a:t>Salient Features:</a:t>
            </a:r>
          </a:p>
          <a:p>
            <a:pPr marL="690563" lvl="1" indent="-290513">
              <a:spcBef>
                <a:spcPts val="6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</a:pPr>
            <a:r>
              <a:rPr lang="en-US" altLang="en-US" dirty="0">
                <a:cs typeface="Arial" charset="0"/>
              </a:rPr>
              <a:t>Small Form </a:t>
            </a:r>
            <a:r>
              <a:rPr lang="en-US" altLang="en-US" dirty="0" smtClean="0">
                <a:cs typeface="Arial" charset="0"/>
              </a:rPr>
              <a:t>factor</a:t>
            </a:r>
            <a:endParaRPr lang="en-US" altLang="en-US" dirty="0">
              <a:cs typeface="Arial" charset="0"/>
            </a:endParaRPr>
          </a:p>
          <a:p>
            <a:pPr marL="690563" lvl="1" indent="-290513">
              <a:spcBef>
                <a:spcPts val="12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</a:pPr>
            <a:r>
              <a:rPr lang="en-US" altLang="en-US" dirty="0">
                <a:cs typeface="Arial" charset="0"/>
              </a:rPr>
              <a:t>Modular Design</a:t>
            </a:r>
          </a:p>
          <a:p>
            <a:pPr marL="690563" lvl="1" indent="-290513">
              <a:spcBef>
                <a:spcPts val="12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</a:pPr>
            <a:r>
              <a:rPr lang="en-US" altLang="en-US" dirty="0" smtClean="0">
                <a:cs typeface="Arial" charset="0"/>
              </a:rPr>
              <a:t>Mass </a:t>
            </a:r>
            <a:r>
              <a:rPr lang="en-US" altLang="en-US" dirty="0">
                <a:cs typeface="Arial" charset="0"/>
              </a:rPr>
              <a:t>manufacturing capability</a:t>
            </a:r>
          </a:p>
          <a:p>
            <a:pPr marL="690563" lvl="1" indent="-290513">
              <a:spcBef>
                <a:spcPts val="12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</a:pPr>
            <a:r>
              <a:rPr lang="en-US" altLang="en-US" dirty="0">
                <a:cs typeface="Arial" charset="0"/>
              </a:rPr>
              <a:t>Expandability</a:t>
            </a:r>
          </a:p>
          <a:p>
            <a:pPr marL="690563" lvl="1" indent="-290513">
              <a:spcBef>
                <a:spcPts val="12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</a:pPr>
            <a:r>
              <a:rPr lang="en-US" altLang="en-US" dirty="0">
                <a:cs typeface="Arial" charset="0"/>
              </a:rPr>
              <a:t>Additional Features can be added via Carrier Cards</a:t>
            </a:r>
            <a:endParaRPr lang="en-IN" altLang="en-US" dirty="0"/>
          </a:p>
        </p:txBody>
      </p:sp>
      <p:sp>
        <p:nvSpPr>
          <p:cNvPr id="23555" name="Title 1"/>
          <p:cNvSpPr txBox="1">
            <a:spLocks noChangeArrowheads="1"/>
          </p:cNvSpPr>
          <p:nvPr/>
        </p:nvSpPr>
        <p:spPr bwMode="auto">
          <a:xfrm>
            <a:off x="55563" y="76200"/>
            <a:ext cx="7543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Arial" charset="0"/>
              <a:buNone/>
            </a:pPr>
            <a:r>
              <a:rPr lang="en-US" altLang="en-US" sz="3200" b="1" dirty="0" err="1" smtClean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SoM</a:t>
            </a:r>
            <a:r>
              <a:rPr lang="en-US" altLang="en-US" sz="3200" b="1" dirty="0" smtClean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altLang="en-US" sz="3200" b="1" dirty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lowchart: Punched Tape 41"/>
          <p:cNvSpPr>
            <a:spLocks noChangeArrowheads="1"/>
          </p:cNvSpPr>
          <p:nvPr/>
        </p:nvSpPr>
        <p:spPr bwMode="auto">
          <a:xfrm rot="-1638272">
            <a:off x="2349500" y="4422775"/>
            <a:ext cx="719138" cy="542925"/>
          </a:xfrm>
          <a:prstGeom prst="flowChartPunchedTape">
            <a:avLst/>
          </a:prstGeom>
          <a:solidFill>
            <a:srgbClr val="A6A6A6"/>
          </a:solidFill>
          <a:ln w="9525">
            <a:solidFill>
              <a:schemeClr val="tx1"/>
            </a:solidFill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IN" altLang="en-US"/>
          </a:p>
        </p:txBody>
      </p:sp>
      <p:pic>
        <p:nvPicPr>
          <p:cNvPr id="24579" name="Rounded Rectangle 3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938338"/>
            <a:ext cx="1547813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Rounded Rectangle 2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8475" y="1895475"/>
            <a:ext cx="1541463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Rounded Rectangle 2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3538" y="2005013"/>
            <a:ext cx="6132512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Rounded Rectangle 2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3538" y="1951038"/>
            <a:ext cx="61325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smtClean="0">
                <a:solidFill>
                  <a:schemeClr val="bg1"/>
                </a:solidFill>
              </a:rPr>
              <a:t>DM388 </a:t>
            </a:r>
            <a:r>
              <a:rPr lang="en-US" altLang="en-US" sz="3200" dirty="0" err="1" smtClean="0">
                <a:solidFill>
                  <a:schemeClr val="bg1"/>
                </a:solidFill>
              </a:rPr>
              <a:t>SoM</a:t>
            </a:r>
            <a:r>
              <a:rPr lang="en-US" altLang="en-US" sz="3200" dirty="0" smtClean="0">
                <a:solidFill>
                  <a:schemeClr val="bg1"/>
                </a:solidFill>
              </a:rPr>
              <a:t> – Concept Diagram</a:t>
            </a:r>
          </a:p>
        </p:txBody>
      </p:sp>
      <p:pic>
        <p:nvPicPr>
          <p:cNvPr id="24584" name="Picture 100" descr="axk560147yg-board-to-board-connector-250x25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118">
            <a:off x="4540250" y="2932113"/>
            <a:ext cx="124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00" descr="axk560147yg-board-to-board-connector-250x25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118">
            <a:off x="5199063" y="2549525"/>
            <a:ext cx="124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Rounded Rectangle 25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8575" y="1042988"/>
            <a:ext cx="33655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Rounded Rectangle 27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21275" y="981075"/>
            <a:ext cx="33639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00" descr="axk560147yg-board-to-board-connector-250x25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72251">
            <a:off x="2544763" y="4360863"/>
            <a:ext cx="118586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9" name="Group 36"/>
          <p:cNvGrpSpPr>
            <a:grpSpLocks/>
          </p:cNvGrpSpPr>
          <p:nvPr/>
        </p:nvGrpSpPr>
        <p:grpSpPr bwMode="auto">
          <a:xfrm rot="1132787">
            <a:off x="1252538" y="3602038"/>
            <a:ext cx="1644650" cy="1293812"/>
            <a:chOff x="0" y="0"/>
            <a:chExt cx="1645920" cy="1294227"/>
          </a:xfrm>
        </p:grpSpPr>
        <p:pic>
          <p:nvPicPr>
            <p:cNvPr id="24590" name="Rectangle 3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-1132786">
              <a:off x="116452" y="-106863"/>
              <a:ext cx="1403163" cy="153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1" name="Frame 14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 rot="-1132786">
              <a:off x="-76946" y="-346000"/>
              <a:ext cx="1793608" cy="1981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2" name="Plaque 16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rot="-1132786">
              <a:off x="312000" y="151210"/>
              <a:ext cx="963912" cy="1024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3" name="Donut 15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 rot="-1132786">
              <a:off x="426924" y="255025"/>
              <a:ext cx="695481" cy="817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Flowchart: Data 19"/>
          <p:cNvSpPr/>
          <p:nvPr/>
        </p:nvSpPr>
        <p:spPr bwMode="auto">
          <a:xfrm rot="1968393">
            <a:off x="5796343" y="1517824"/>
            <a:ext cx="1988780" cy="755871"/>
          </a:xfrm>
          <a:prstGeom prst="flowChartInputOutpu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I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DM388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en-IN" b="1" dirty="0" smtClean="0">
                <a:latin typeface="Arial" panose="020B0604020202020204" pitchFamily="34" charset="0"/>
              </a:rPr>
              <a:t>SOM</a:t>
            </a:r>
            <a:endParaRPr kumimoji="0" lang="en-I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8305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smtClean="0">
                <a:solidFill>
                  <a:schemeClr val="bg1"/>
                </a:solidFill>
              </a:rPr>
              <a:t>DM388 </a:t>
            </a:r>
            <a:r>
              <a:rPr lang="en-US" altLang="en-US" sz="3200" dirty="0" err="1" smtClean="0">
                <a:solidFill>
                  <a:schemeClr val="bg1"/>
                </a:solidFill>
              </a:rPr>
              <a:t>SoM</a:t>
            </a:r>
            <a:r>
              <a:rPr lang="en-US" altLang="en-US" sz="3200" dirty="0" smtClean="0">
                <a:solidFill>
                  <a:schemeClr val="bg1"/>
                </a:solidFill>
              </a:rPr>
              <a:t>  Block Diagram </a:t>
            </a:r>
            <a:endParaRPr lang="en-US" altLang="en-US" sz="32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603" name="Date Placeholder 3"/>
          <p:cNvSpPr txBox="1">
            <a:spLocks noGrp="1" noChangeArrowheads="1"/>
          </p:cNvSpPr>
          <p:nvPr/>
        </p:nvSpPr>
        <p:spPr bwMode="auto">
          <a:xfrm>
            <a:off x="3683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fld id="{C16C2135-D5FD-4683-B269-52E42AE66390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/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604" name="Footer Placeholder 4"/>
          <p:cNvSpPr txBox="1">
            <a:spLocks noGrp="1" noChangeArrowheads="1"/>
          </p:cNvSpPr>
          <p:nvPr/>
        </p:nvSpPr>
        <p:spPr bwMode="auto">
          <a:xfrm>
            <a:off x="3111500" y="6427788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en-US" sz="900" b="1">
                <a:solidFill>
                  <a:schemeClr val="bg1"/>
                </a:solidFill>
                <a:cs typeface="Arial" charset="0"/>
              </a:rPr>
              <a:t>Mistral Confidential</a:t>
            </a:r>
          </a:p>
        </p:txBody>
      </p:sp>
      <p:sp>
        <p:nvSpPr>
          <p:cNvPr id="25605" name="Slide Number Placeholder 5"/>
          <p:cNvSpPr txBox="1">
            <a:spLocks noGrp="1" noChangeArrowheads="1"/>
          </p:cNvSpPr>
          <p:nvPr/>
        </p:nvSpPr>
        <p:spPr bwMode="auto">
          <a:xfrm>
            <a:off x="6240463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7F6770A1-D2ED-4ECF-B151-C3451F943CB3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/>
              <a:t>5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606" name="AutoShape 8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7" name="AutoShape 10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8" name="AutoShape 12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9" name="AutoShape 14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180975" y="3419475"/>
            <a:ext cx="1193800" cy="1035050"/>
          </a:xfrm>
          <a:prstGeom prst="roundRect">
            <a:avLst>
              <a:gd name="adj" fmla="val 12542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  <a:round/>
            <a:headEnd/>
            <a:tailEnd/>
          </a:ln>
        </p:spPr>
        <p:txBody>
          <a:bodyPr lIns="90170" tIns="46990" rIns="90170" bIns="46990" anchor="ctr"/>
          <a:lstStyle/>
          <a:p>
            <a:pPr algn="ctr">
              <a:defRPr/>
            </a:pPr>
            <a:r>
              <a:rPr lang="en-US" altLang="en-US" sz="1600" b="1" dirty="0">
                <a:solidFill>
                  <a:schemeClr val="accent2"/>
                </a:solidFill>
                <a:latin typeface="Calibri" pitchFamily="34" charset="0"/>
                <a:sym typeface="Arial" charset="0"/>
              </a:rPr>
              <a:t>PMIC </a:t>
            </a:r>
            <a:r>
              <a:rPr lang="en-US" altLang="en-US" sz="1200" b="1" dirty="0">
                <a:solidFill>
                  <a:schemeClr val="accent2"/>
                </a:solidFill>
                <a:latin typeface="Calibri" pitchFamily="34" charset="0"/>
                <a:sym typeface="Arial" charset="0"/>
              </a:rPr>
              <a:t>TPS659113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1928813" y="3752850"/>
            <a:ext cx="5343525" cy="709613"/>
          </a:xfrm>
          <a:prstGeom prst="roundRect">
            <a:avLst>
              <a:gd name="adj" fmla="val 8907"/>
            </a:avLst>
          </a:prstGeom>
          <a:solidFill>
            <a:srgbClr val="66CCFF">
              <a:alpha val="74117"/>
            </a:srgbClr>
          </a:solidFill>
          <a:ln w="25400">
            <a:solidFill>
              <a:srgbClr val="0099CC"/>
            </a:solidFill>
            <a:miter lim="800000"/>
            <a:headEnd/>
            <a:tailEnd/>
          </a:ln>
        </p:spPr>
        <p:txBody>
          <a:bodyPr lIns="90170" tIns="46990" rIns="90170" bIns="46990" anchor="ctr"/>
          <a:lstStyle/>
          <a:p>
            <a:pPr algn="ctr"/>
            <a:r>
              <a:rPr lang="en-US" altLang="en-US" sz="1600" b="1" dirty="0" smtClean="0">
                <a:solidFill>
                  <a:srgbClr val="003366"/>
                </a:solidFill>
                <a:latin typeface="Calibri" pitchFamily="34" charset="0"/>
              </a:rPr>
              <a:t>DM388</a:t>
            </a:r>
            <a:endParaRPr lang="en-US" altLang="en-US" sz="1200" b="1" dirty="0">
              <a:solidFill>
                <a:srgbClr val="003366"/>
              </a:solidFill>
              <a:latin typeface="Calibri" pitchFamily="34" charset="0"/>
              <a:sym typeface="Arial" charset="0"/>
            </a:endParaRP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7118350" y="4676775"/>
            <a:ext cx="996950" cy="280988"/>
          </a:xfrm>
          <a:prstGeom prst="roundRect">
            <a:avLst>
              <a:gd name="adj" fmla="val 12542"/>
            </a:avLst>
          </a:prstGeom>
          <a:noFill/>
          <a:ln w="25400">
            <a:noFill/>
            <a:bevel/>
            <a:headEnd/>
            <a:tailEnd/>
          </a:ln>
        </p:spPr>
        <p:txBody>
          <a:bodyPr wrap="none" lIns="90170" tIns="46990" rIns="90170" bIns="46990" anchor="ctr"/>
          <a:lstStyle/>
          <a:p>
            <a:pPr algn="ctr"/>
            <a:r>
              <a:rPr lang="en-US" altLang="en-US" sz="11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DEBUG </a:t>
            </a:r>
          </a:p>
          <a:p>
            <a:pPr algn="ctr"/>
            <a:r>
              <a:rPr lang="en-US" altLang="en-US" sz="11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INTERFACE</a:t>
            </a:r>
          </a:p>
        </p:txBody>
      </p:sp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153988" y="5121275"/>
            <a:ext cx="8870950" cy="590550"/>
          </a:xfrm>
          <a:prstGeom prst="roundRect">
            <a:avLst>
              <a:gd name="adj" fmla="val 16667"/>
            </a:avLst>
          </a:prstGeom>
          <a:solidFill>
            <a:srgbClr val="969696">
              <a:alpha val="65097"/>
            </a:srgbClr>
          </a:solidFill>
          <a:ln w="9525">
            <a:noFill/>
            <a:bevel/>
            <a:headEnd/>
            <a:tailEnd/>
          </a:ln>
        </p:spPr>
        <p:txBody>
          <a:bodyPr wrap="none" lIns="90170" tIns="46990" rIns="90170" bIns="46990" anchor="ctr"/>
          <a:lstStyle/>
          <a:p>
            <a:pPr algn="ctr"/>
            <a:r>
              <a:rPr lang="en-US" altLang="en-US" sz="16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CARRIER BOARD CONNECTOR</a:t>
            </a:r>
          </a:p>
          <a:p>
            <a:pPr algn="ctr"/>
            <a:r>
              <a: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 [Two FX11LA-140P-SV and One FX11LA-68P-SV] </a:t>
            </a:r>
          </a:p>
        </p:txBody>
      </p:sp>
      <p:sp>
        <p:nvSpPr>
          <p:cNvPr id="25614" name="Text Box 118"/>
          <p:cNvSpPr txBox="1">
            <a:spLocks noChangeArrowheads="1"/>
          </p:cNvSpPr>
          <p:nvPr/>
        </p:nvSpPr>
        <p:spPr bwMode="auto">
          <a:xfrm flipH="1">
            <a:off x="2414588" y="3319463"/>
            <a:ext cx="598487" cy="242887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DDR</a:t>
            </a:r>
            <a:endParaRPr lang="en-US" altLang="en-US"/>
          </a:p>
        </p:txBody>
      </p:sp>
      <p:sp>
        <p:nvSpPr>
          <p:cNvPr id="25615" name="Text Box 118"/>
          <p:cNvSpPr txBox="1">
            <a:spLocks noChangeArrowheads="1"/>
          </p:cNvSpPr>
          <p:nvPr/>
        </p:nvSpPr>
        <p:spPr bwMode="auto">
          <a:xfrm flipH="1">
            <a:off x="6103938" y="3322638"/>
            <a:ext cx="1674812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MMC2, UART2, McASP1</a:t>
            </a:r>
            <a:endParaRPr lang="en-US" altLang="en-US"/>
          </a:p>
        </p:txBody>
      </p:sp>
      <p:sp>
        <p:nvSpPr>
          <p:cNvPr id="25616" name="AutoShape 18"/>
          <p:cNvSpPr>
            <a:spLocks noChangeArrowheads="1"/>
          </p:cNvSpPr>
          <p:nvPr/>
        </p:nvSpPr>
        <p:spPr bwMode="auto">
          <a:xfrm>
            <a:off x="5319713" y="1222375"/>
            <a:ext cx="1639887" cy="927100"/>
          </a:xfrm>
          <a:prstGeom prst="roundRect">
            <a:avLst>
              <a:gd name="adj" fmla="val 10699"/>
            </a:avLst>
          </a:prstGeom>
          <a:solidFill>
            <a:srgbClr val="969696">
              <a:alpha val="41960"/>
            </a:srgbClr>
          </a:solidFill>
          <a:ln w="25400">
            <a:solidFill>
              <a:srgbClr val="808080"/>
            </a:solidFill>
            <a:bevel/>
            <a:headEnd/>
            <a:tailEnd/>
          </a:ln>
        </p:spPr>
        <p:txBody>
          <a:bodyPr wrap="none" lIns="90170" tIns="46990" rIns="90170" bIns="46990" anchor="ctr"/>
          <a:lstStyle/>
          <a:p>
            <a:pPr algn="ctr"/>
            <a:r>
              <a:rPr lang="en-IN" altLang="en-US" sz="16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Wi-Fi </a:t>
            </a:r>
            <a:r>
              <a:rPr lang="en-US" altLang="en-US" sz="16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MODULE</a:t>
            </a:r>
          </a:p>
          <a:p>
            <a:pPr algn="ctr"/>
            <a:r>
              <a:rPr lang="en-IN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WG78 31-D0</a:t>
            </a:r>
            <a:endParaRPr lang="en-US" altLang="en-US" sz="1200" b="1">
              <a:solidFill>
                <a:srgbClr val="003366"/>
              </a:solidFill>
              <a:latin typeface="Calibri" pitchFamily="34" charset="0"/>
              <a:sym typeface="Arial" charset="0"/>
            </a:endParaRPr>
          </a:p>
        </p:txBody>
      </p:sp>
      <p:sp>
        <p:nvSpPr>
          <p:cNvPr id="25617" name="AutoShape 19"/>
          <p:cNvSpPr>
            <a:spLocks noChangeArrowheads="1"/>
          </p:cNvSpPr>
          <p:nvPr/>
        </p:nvSpPr>
        <p:spPr bwMode="auto">
          <a:xfrm>
            <a:off x="3455988" y="2184400"/>
            <a:ext cx="1722437" cy="949325"/>
          </a:xfrm>
          <a:prstGeom prst="roundRect">
            <a:avLst>
              <a:gd name="adj" fmla="val 10699"/>
            </a:avLst>
          </a:prstGeom>
          <a:solidFill>
            <a:srgbClr val="969696">
              <a:alpha val="41960"/>
            </a:srgbClr>
          </a:solidFill>
          <a:ln w="25400">
            <a:solidFill>
              <a:srgbClr val="808080"/>
            </a:solidFill>
            <a:bevel/>
            <a:headEnd/>
            <a:tailEnd/>
          </a:ln>
        </p:spPr>
        <p:txBody>
          <a:bodyPr lIns="90170" tIns="46990" rIns="90170" bIns="46990" anchor="ctr"/>
          <a:lstStyle/>
          <a:p>
            <a:pPr algn="ctr"/>
            <a:r>
              <a:rPr lang="en-IN" altLang="en-US" sz="16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NAND /eMMC / SPI flash</a:t>
            </a:r>
          </a:p>
          <a:p>
            <a:pPr algn="ctr"/>
            <a:r>
              <a: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[</a:t>
            </a:r>
            <a:r>
              <a:rPr lang="en-IN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2Gb</a:t>
            </a:r>
            <a:r>
              <a: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]</a:t>
            </a:r>
          </a:p>
        </p:txBody>
      </p:sp>
      <p:cxnSp>
        <p:nvCxnSpPr>
          <p:cNvPr id="24594" name="AutoShape 20"/>
          <p:cNvCxnSpPr>
            <a:cxnSpLocks noChangeShapeType="1"/>
          </p:cNvCxnSpPr>
          <p:nvPr/>
        </p:nvCxnSpPr>
        <p:spPr bwMode="auto">
          <a:xfrm flipH="1" flipV="1">
            <a:off x="2413000" y="3106738"/>
            <a:ext cx="0" cy="647700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cxnSp>
        <p:nvCxnSpPr>
          <p:cNvPr id="24595" name="AutoShape 21"/>
          <p:cNvCxnSpPr>
            <a:cxnSpLocks noChangeShapeType="1"/>
          </p:cNvCxnSpPr>
          <p:nvPr/>
        </p:nvCxnSpPr>
        <p:spPr bwMode="auto">
          <a:xfrm flipH="1" flipV="1">
            <a:off x="4330700" y="3119438"/>
            <a:ext cx="0" cy="647700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cxnSp>
        <p:nvCxnSpPr>
          <p:cNvPr id="24596" name="AutoShape 22"/>
          <p:cNvCxnSpPr>
            <a:cxnSpLocks noChangeShapeType="1"/>
          </p:cNvCxnSpPr>
          <p:nvPr/>
        </p:nvCxnSpPr>
        <p:spPr bwMode="auto">
          <a:xfrm flipH="1" flipV="1">
            <a:off x="6138863" y="3119438"/>
            <a:ext cx="1587" cy="647700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pic>
        <p:nvPicPr>
          <p:cNvPr id="25621" name="Picture 43" descr="ANd9GcTSLaVJtMRngbOmx_eD-d0WQz7EXKmffz6W9iwvg5nckFOg7cR83Q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6000"/>
          </a:blip>
          <a:srcRect/>
          <a:stretch>
            <a:fillRect/>
          </a:stretch>
        </p:blipFill>
        <p:spPr bwMode="auto">
          <a:xfrm>
            <a:off x="7110413" y="952500"/>
            <a:ext cx="56832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622" name="AutoShape 24"/>
          <p:cNvCxnSpPr>
            <a:cxnSpLocks noChangeShapeType="1"/>
          </p:cNvCxnSpPr>
          <p:nvPr/>
        </p:nvCxnSpPr>
        <p:spPr bwMode="auto">
          <a:xfrm flipV="1">
            <a:off x="6945313" y="1368425"/>
            <a:ext cx="484187" cy="1588"/>
          </a:xfrm>
          <a:prstGeom prst="straightConnector1">
            <a:avLst/>
          </a:prstGeom>
          <a:noFill/>
          <a:ln w="31750">
            <a:solidFill>
              <a:srgbClr val="336699"/>
            </a:solidFill>
            <a:miter lim="800000"/>
            <a:headEnd/>
            <a:tailEnd/>
          </a:ln>
        </p:spPr>
      </p:cxnSp>
      <p:sp>
        <p:nvSpPr>
          <p:cNvPr id="25623" name="Text Box 118"/>
          <p:cNvSpPr txBox="1">
            <a:spLocks noChangeArrowheads="1"/>
          </p:cNvSpPr>
          <p:nvPr/>
        </p:nvSpPr>
        <p:spPr bwMode="auto">
          <a:xfrm flipH="1">
            <a:off x="7653338" y="990600"/>
            <a:ext cx="9525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ANTENNA Connector</a:t>
            </a:r>
            <a:endParaRPr lang="en-US" altLang="en-US"/>
          </a:p>
        </p:txBody>
      </p:sp>
      <p:cxnSp>
        <p:nvCxnSpPr>
          <p:cNvPr id="24600" name="AutoShape 26"/>
          <p:cNvCxnSpPr>
            <a:cxnSpLocks noChangeShapeType="1"/>
          </p:cNvCxnSpPr>
          <p:nvPr/>
        </p:nvCxnSpPr>
        <p:spPr bwMode="auto">
          <a:xfrm flipV="1">
            <a:off x="1365250" y="4079875"/>
            <a:ext cx="576263" cy="0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cxnSp>
        <p:nvCxnSpPr>
          <p:cNvPr id="24601" name="AutoShape 27"/>
          <p:cNvCxnSpPr>
            <a:cxnSpLocks noChangeShapeType="1"/>
          </p:cNvCxnSpPr>
          <p:nvPr/>
        </p:nvCxnSpPr>
        <p:spPr bwMode="auto">
          <a:xfrm rot="16200000" flipV="1">
            <a:off x="5283994" y="4785519"/>
            <a:ext cx="685800" cy="4762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sp>
        <p:nvSpPr>
          <p:cNvPr id="25626" name="Text Box 118"/>
          <p:cNvSpPr txBox="1">
            <a:spLocks noChangeArrowheads="1"/>
          </p:cNvSpPr>
          <p:nvPr/>
        </p:nvSpPr>
        <p:spPr bwMode="auto">
          <a:xfrm flipH="1">
            <a:off x="3797300" y="4637088"/>
            <a:ext cx="1797050" cy="200025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000" b="1">
                <a:latin typeface="Calibri" pitchFamily="34" charset="0"/>
              </a:rPr>
              <a:t>EXPANSION SIGNALS</a:t>
            </a:r>
          </a:p>
        </p:txBody>
      </p:sp>
      <p:cxnSp>
        <p:nvCxnSpPr>
          <p:cNvPr id="24603" name="AutoShape 29"/>
          <p:cNvCxnSpPr>
            <a:cxnSpLocks noChangeShapeType="1"/>
          </p:cNvCxnSpPr>
          <p:nvPr/>
        </p:nvCxnSpPr>
        <p:spPr bwMode="auto">
          <a:xfrm rot="16200000" flipV="1">
            <a:off x="2988469" y="4780756"/>
            <a:ext cx="673100" cy="1588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sp>
        <p:nvSpPr>
          <p:cNvPr id="25628" name="Text Box 118"/>
          <p:cNvSpPr txBox="1">
            <a:spLocks noChangeArrowheads="1"/>
          </p:cNvSpPr>
          <p:nvPr/>
        </p:nvSpPr>
        <p:spPr bwMode="auto">
          <a:xfrm flipH="1">
            <a:off x="6308725" y="4662488"/>
            <a:ext cx="522288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JTAG</a:t>
            </a:r>
            <a:endParaRPr lang="en-US" altLang="en-US"/>
          </a:p>
        </p:txBody>
      </p:sp>
      <p:sp>
        <p:nvSpPr>
          <p:cNvPr id="25629" name="Text Box 118"/>
          <p:cNvSpPr txBox="1">
            <a:spLocks noChangeArrowheads="1"/>
          </p:cNvSpPr>
          <p:nvPr/>
        </p:nvSpPr>
        <p:spPr bwMode="auto">
          <a:xfrm flipH="1">
            <a:off x="6283325" y="4784725"/>
            <a:ext cx="584200" cy="193675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UART0</a:t>
            </a:r>
            <a:endParaRPr lang="en-US" altLang="en-US"/>
          </a:p>
        </p:txBody>
      </p:sp>
      <p:sp>
        <p:nvSpPr>
          <p:cNvPr id="25630" name="Text Box 118"/>
          <p:cNvSpPr txBox="1">
            <a:spLocks noChangeArrowheads="1"/>
          </p:cNvSpPr>
          <p:nvPr/>
        </p:nvSpPr>
        <p:spPr bwMode="auto">
          <a:xfrm flipH="1">
            <a:off x="1447800" y="3870325"/>
            <a:ext cx="522288" cy="204788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I2C</a:t>
            </a:r>
            <a:endParaRPr lang="en-US" altLang="en-US"/>
          </a:p>
        </p:txBody>
      </p:sp>
      <p:cxnSp>
        <p:nvCxnSpPr>
          <p:cNvPr id="25631" name="AutoShape 35"/>
          <p:cNvCxnSpPr>
            <a:cxnSpLocks noChangeShapeType="1"/>
          </p:cNvCxnSpPr>
          <p:nvPr/>
        </p:nvCxnSpPr>
        <p:spPr bwMode="auto">
          <a:xfrm rot="16200000" flipV="1">
            <a:off x="742950" y="4781550"/>
            <a:ext cx="695325" cy="3175"/>
          </a:xfrm>
          <a:prstGeom prst="straightConnector1">
            <a:avLst/>
          </a:prstGeom>
          <a:noFill/>
          <a:ln w="31750">
            <a:solidFill>
              <a:schemeClr val="accent2"/>
            </a:solidFill>
            <a:miter lim="800000"/>
            <a:headEnd/>
            <a:tailEnd type="stealth" w="lg" len="lg"/>
          </a:ln>
        </p:spPr>
      </p:cxnSp>
      <p:sp>
        <p:nvSpPr>
          <p:cNvPr id="25632" name="Text Box 118"/>
          <p:cNvSpPr txBox="1">
            <a:spLocks noChangeArrowheads="1"/>
          </p:cNvSpPr>
          <p:nvPr/>
        </p:nvSpPr>
        <p:spPr bwMode="auto">
          <a:xfrm flipH="1">
            <a:off x="1049338" y="4619625"/>
            <a:ext cx="95726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000" b="1">
                <a:latin typeface="Calibri" pitchFamily="34" charset="0"/>
              </a:rPr>
              <a:t>+5V, 3.3V</a:t>
            </a:r>
          </a:p>
        </p:txBody>
      </p:sp>
      <p:sp>
        <p:nvSpPr>
          <p:cNvPr id="25633" name="AutoShape 18"/>
          <p:cNvSpPr>
            <a:spLocks noChangeArrowheads="1"/>
          </p:cNvSpPr>
          <p:nvPr/>
        </p:nvSpPr>
        <p:spPr bwMode="auto">
          <a:xfrm>
            <a:off x="5332413" y="2517775"/>
            <a:ext cx="1638300" cy="617538"/>
          </a:xfrm>
          <a:prstGeom prst="roundRect">
            <a:avLst>
              <a:gd name="adj" fmla="val 10699"/>
            </a:avLst>
          </a:prstGeom>
          <a:solidFill>
            <a:srgbClr val="969696">
              <a:alpha val="41960"/>
            </a:srgbClr>
          </a:solidFill>
          <a:ln w="25400">
            <a:solidFill>
              <a:srgbClr val="808080"/>
            </a:solidFill>
            <a:bevel/>
            <a:headEnd/>
            <a:tailEnd/>
          </a:ln>
        </p:spPr>
        <p:txBody>
          <a:bodyPr wrap="none" lIns="90170" tIns="46990" rIns="90170" bIns="46990" anchor="ctr"/>
          <a:lstStyle/>
          <a:p>
            <a:pPr algn="ctr"/>
            <a:r>
              <a:rPr lang="en-US" altLang="en-US" sz="16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Level Translator</a:t>
            </a:r>
          </a:p>
          <a:p>
            <a:pPr algn="ctr"/>
            <a:r>
              <a:rPr lang="en-US" altLang="en-US" sz="1200" b="1">
                <a:solidFill>
                  <a:srgbClr val="003366"/>
                </a:solidFill>
                <a:latin typeface="Calibri" pitchFamily="34" charset="0"/>
                <a:sym typeface="Arial" charset="0"/>
              </a:rPr>
              <a:t>TWL1200ZQCR</a:t>
            </a:r>
          </a:p>
        </p:txBody>
      </p:sp>
      <p:cxnSp>
        <p:nvCxnSpPr>
          <p:cNvPr id="40" name="AutoShape 22"/>
          <p:cNvCxnSpPr>
            <a:cxnSpLocks noChangeShapeType="1"/>
          </p:cNvCxnSpPr>
          <p:nvPr/>
        </p:nvCxnSpPr>
        <p:spPr bwMode="auto">
          <a:xfrm rot="16200000" flipV="1">
            <a:off x="5928519" y="2331244"/>
            <a:ext cx="420688" cy="0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sp>
        <p:nvSpPr>
          <p:cNvPr id="44" name="AutoShape 17"/>
          <p:cNvSpPr>
            <a:spLocks noChangeArrowheads="1"/>
          </p:cNvSpPr>
          <p:nvPr/>
        </p:nvSpPr>
        <p:spPr bwMode="auto">
          <a:xfrm>
            <a:off x="1660525" y="2054225"/>
            <a:ext cx="1724025" cy="906463"/>
          </a:xfrm>
          <a:prstGeom prst="roundRect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25400">
            <a:solidFill>
              <a:srgbClr val="808080"/>
            </a:solidFill>
            <a:bevel/>
            <a:headEnd/>
            <a:tailEnd/>
          </a:ln>
        </p:spPr>
        <p:txBody>
          <a:bodyPr wrap="none" lIns="90170" tIns="46990" rIns="90170" bIns="46990" anchor="ctr"/>
          <a:lstStyle/>
          <a:p>
            <a:pPr algn="ctr">
              <a:defRPr/>
            </a:pPr>
            <a:endParaRPr lang="en-US" altLang="en-US" sz="1200" b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" name="AutoShape 17"/>
          <p:cNvSpPr>
            <a:spLocks noChangeArrowheads="1"/>
          </p:cNvSpPr>
          <p:nvPr/>
        </p:nvSpPr>
        <p:spPr bwMode="auto">
          <a:xfrm>
            <a:off x="1530350" y="2208213"/>
            <a:ext cx="1724025" cy="908050"/>
          </a:xfrm>
          <a:prstGeom prst="roundRect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25400">
            <a:solidFill>
              <a:srgbClr val="808080"/>
            </a:solidFill>
            <a:bevel/>
            <a:headEnd/>
            <a:tailEnd/>
          </a:ln>
        </p:spPr>
        <p:txBody>
          <a:bodyPr lIns="90170" tIns="46990" rIns="90170" bIns="46990" anchor="ctr"/>
          <a:lstStyle/>
          <a:p>
            <a:pPr algn="ctr">
              <a:defRPr/>
            </a:pPr>
            <a:r>
              <a:rPr lang="en-US" altLang="en-US" sz="1600" b="1" dirty="0">
                <a:solidFill>
                  <a:srgbClr val="003366"/>
                </a:solidFill>
                <a:latin typeface="Calibri" pitchFamily="34" charset="0"/>
              </a:rPr>
              <a:t>DDR3L</a:t>
            </a:r>
          </a:p>
          <a:p>
            <a:pPr algn="ctr">
              <a:defRPr/>
            </a:pPr>
            <a:r>
              <a:rPr lang="en-US" altLang="en-US" sz="1200" b="1" dirty="0">
                <a:solidFill>
                  <a:srgbClr val="003366"/>
                </a:solidFill>
                <a:latin typeface="Calibri" pitchFamily="34" charset="0"/>
              </a:rPr>
              <a:t>MT41K256M16TW-107 [</a:t>
            </a:r>
            <a:r>
              <a:rPr lang="en-IN" altLang="en-US" sz="1200" b="1" dirty="0">
                <a:solidFill>
                  <a:srgbClr val="003366"/>
                </a:solidFill>
                <a:latin typeface="Calibri" pitchFamily="34" charset="0"/>
              </a:rPr>
              <a:t>4Gb x 16</a:t>
            </a:r>
            <a:r>
              <a:rPr lang="en-US" altLang="en-US" sz="1200" b="1" dirty="0">
                <a:solidFill>
                  <a:srgbClr val="003366"/>
                </a:solidFill>
                <a:latin typeface="Calibri" pitchFamily="34" charset="0"/>
              </a:rPr>
              <a:t>]</a:t>
            </a:r>
          </a:p>
          <a:p>
            <a:pPr algn="ctr">
              <a:defRPr/>
            </a:pPr>
            <a:r>
              <a:rPr lang="en-US" altLang="en-US" sz="1200" b="1" dirty="0">
                <a:solidFill>
                  <a:srgbClr val="0033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5637" name="Text Box 118"/>
          <p:cNvSpPr txBox="1">
            <a:spLocks noChangeArrowheads="1"/>
          </p:cNvSpPr>
          <p:nvPr/>
        </p:nvSpPr>
        <p:spPr bwMode="auto">
          <a:xfrm flipH="1">
            <a:off x="4386263" y="3170238"/>
            <a:ext cx="673100" cy="546100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GPMC/MMC1/SPI</a:t>
            </a:r>
            <a:endParaRPr lang="en-US" altLang="en-US"/>
          </a:p>
        </p:txBody>
      </p:sp>
      <p:sp>
        <p:nvSpPr>
          <p:cNvPr id="46" name="AutoShape 10"/>
          <p:cNvSpPr>
            <a:spLocks noChangeArrowheads="1"/>
          </p:cNvSpPr>
          <p:nvPr/>
        </p:nvSpPr>
        <p:spPr bwMode="auto">
          <a:xfrm>
            <a:off x="201613" y="2457450"/>
            <a:ext cx="1173162" cy="630238"/>
          </a:xfrm>
          <a:prstGeom prst="roundRect">
            <a:avLst>
              <a:gd name="adj" fmla="val 12542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  <a:round/>
            <a:headEnd/>
            <a:tailEnd/>
          </a:ln>
        </p:spPr>
        <p:txBody>
          <a:bodyPr lIns="90170" tIns="46990" rIns="90170" bIns="46990" anchor="ctr"/>
          <a:lstStyle/>
          <a:p>
            <a:pPr algn="ctr">
              <a:defRPr/>
            </a:pPr>
            <a:r>
              <a:rPr lang="en-US" altLang="en-US" sz="1600" b="1" dirty="0">
                <a:solidFill>
                  <a:schemeClr val="accent2"/>
                </a:solidFill>
                <a:latin typeface="Calibri" pitchFamily="34" charset="0"/>
                <a:sym typeface="Arial" charset="0"/>
              </a:rPr>
              <a:t>DC/DC </a:t>
            </a:r>
            <a:r>
              <a:rPr lang="en-US" altLang="en-US" sz="1200" b="1" dirty="0">
                <a:solidFill>
                  <a:schemeClr val="accent2"/>
                </a:solidFill>
                <a:latin typeface="Calibri" pitchFamily="34" charset="0"/>
                <a:sym typeface="Arial" charset="0"/>
              </a:rPr>
              <a:t> TPS51116</a:t>
            </a:r>
          </a:p>
        </p:txBody>
      </p:sp>
      <p:cxnSp>
        <p:nvCxnSpPr>
          <p:cNvPr id="25639" name="AutoShape 35"/>
          <p:cNvCxnSpPr>
            <a:cxnSpLocks noChangeShapeType="1"/>
          </p:cNvCxnSpPr>
          <p:nvPr/>
        </p:nvCxnSpPr>
        <p:spPr bwMode="auto">
          <a:xfrm rot="5400000" flipH="1" flipV="1">
            <a:off x="641350" y="3241675"/>
            <a:ext cx="355600" cy="0"/>
          </a:xfrm>
          <a:prstGeom prst="straightConnector1">
            <a:avLst/>
          </a:prstGeom>
          <a:noFill/>
          <a:ln w="31750">
            <a:solidFill>
              <a:schemeClr val="accent2"/>
            </a:solidFill>
            <a:miter lim="800000"/>
            <a:headEnd/>
            <a:tailEnd type="stealth" w="lg" len="lg"/>
          </a:ln>
        </p:spPr>
      </p:cxnSp>
      <p:sp>
        <p:nvSpPr>
          <p:cNvPr id="25640" name="Text Box 118"/>
          <p:cNvSpPr txBox="1">
            <a:spLocks noChangeArrowheads="1"/>
          </p:cNvSpPr>
          <p:nvPr/>
        </p:nvSpPr>
        <p:spPr bwMode="auto">
          <a:xfrm flipH="1">
            <a:off x="787400" y="3152775"/>
            <a:ext cx="598488" cy="242888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/>
          <a:lstStyle/>
          <a:p>
            <a:r>
              <a:rPr lang="en-US" altLang="en-US" sz="1100" b="1">
                <a:latin typeface="Calibri" pitchFamily="34" charset="0"/>
              </a:rPr>
              <a:t>Enable</a:t>
            </a:r>
            <a:endParaRPr lang="en-US" altLang="en-US"/>
          </a:p>
        </p:txBody>
      </p:sp>
      <p:cxnSp>
        <p:nvCxnSpPr>
          <p:cNvPr id="25641" name="AutoShape 35"/>
          <p:cNvCxnSpPr>
            <a:cxnSpLocks noChangeShapeType="1"/>
          </p:cNvCxnSpPr>
          <p:nvPr/>
        </p:nvCxnSpPr>
        <p:spPr bwMode="auto">
          <a:xfrm flipH="1" flipV="1">
            <a:off x="779463" y="1917700"/>
            <a:ext cx="1587" cy="539750"/>
          </a:xfrm>
          <a:prstGeom prst="straightConnector1">
            <a:avLst/>
          </a:prstGeom>
          <a:noFill/>
          <a:ln w="31750">
            <a:solidFill>
              <a:schemeClr val="accent2"/>
            </a:solidFill>
            <a:miter lim="800000"/>
            <a:headEnd/>
            <a:tailEnd type="stealth" w="lg" len="lg"/>
          </a:ln>
        </p:spPr>
      </p:cxnSp>
      <p:sp>
        <p:nvSpPr>
          <p:cNvPr id="25642" name="Text Box 118"/>
          <p:cNvSpPr txBox="1">
            <a:spLocks noChangeArrowheads="1"/>
          </p:cNvSpPr>
          <p:nvPr/>
        </p:nvSpPr>
        <p:spPr bwMode="auto">
          <a:xfrm flipH="1">
            <a:off x="739775" y="2119313"/>
            <a:ext cx="566738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000" b="1">
                <a:latin typeface="Calibri" pitchFamily="34" charset="0"/>
              </a:rPr>
              <a:t>+1.35V</a:t>
            </a:r>
          </a:p>
        </p:txBody>
      </p:sp>
      <p:cxnSp>
        <p:nvCxnSpPr>
          <p:cNvPr id="25643" name="AutoShape 35"/>
          <p:cNvCxnSpPr>
            <a:cxnSpLocks noChangeShapeType="1"/>
          </p:cNvCxnSpPr>
          <p:nvPr/>
        </p:nvCxnSpPr>
        <p:spPr bwMode="auto">
          <a:xfrm>
            <a:off x="1363663" y="3560763"/>
            <a:ext cx="393700" cy="1587"/>
          </a:xfrm>
          <a:prstGeom prst="straightConnector1">
            <a:avLst/>
          </a:prstGeom>
          <a:noFill/>
          <a:ln w="31750">
            <a:solidFill>
              <a:schemeClr val="accent2"/>
            </a:solidFill>
            <a:miter lim="800000"/>
            <a:headEnd/>
            <a:tailEnd type="stealth" w="lg" len="lg"/>
          </a:ln>
        </p:spPr>
      </p:cxnSp>
      <p:sp>
        <p:nvSpPr>
          <p:cNvPr id="25644" name="Text Box 118"/>
          <p:cNvSpPr txBox="1">
            <a:spLocks noChangeArrowheads="1"/>
          </p:cNvSpPr>
          <p:nvPr/>
        </p:nvSpPr>
        <p:spPr bwMode="auto">
          <a:xfrm flipH="1">
            <a:off x="1381125" y="3306763"/>
            <a:ext cx="81597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1000" b="1">
                <a:latin typeface="Calibri" pitchFamily="34" charset="0"/>
              </a:rPr>
              <a:t>+1.8V, 1.2V</a:t>
            </a:r>
          </a:p>
        </p:txBody>
      </p:sp>
      <p:grpSp>
        <p:nvGrpSpPr>
          <p:cNvPr id="25645" name="Group 89"/>
          <p:cNvGrpSpPr>
            <a:grpSpLocks/>
          </p:cNvGrpSpPr>
          <p:nvPr/>
        </p:nvGrpSpPr>
        <p:grpSpPr bwMode="auto">
          <a:xfrm>
            <a:off x="2149475" y="4452938"/>
            <a:ext cx="528638" cy="498475"/>
            <a:chOff x="2149434" y="4453247"/>
            <a:chExt cx="528927" cy="498760"/>
          </a:xfrm>
        </p:grpSpPr>
        <p:sp>
          <p:nvSpPr>
            <p:cNvPr id="78" name="Rounded Rectangle 77"/>
            <p:cNvSpPr/>
            <p:nvPr/>
          </p:nvSpPr>
          <p:spPr bwMode="auto">
            <a:xfrm>
              <a:off x="2327331" y="4702626"/>
              <a:ext cx="166779" cy="24938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79" name="Rounded Rectangle 78"/>
            <p:cNvSpPr/>
            <p:nvPr/>
          </p:nvSpPr>
          <p:spPr bwMode="auto">
            <a:xfrm>
              <a:off x="2552879" y="4702626"/>
              <a:ext cx="19060" cy="21443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0" name="Rounded Rectangle 79"/>
            <p:cNvSpPr/>
            <p:nvPr/>
          </p:nvSpPr>
          <p:spPr bwMode="auto">
            <a:xfrm>
              <a:off x="2244736" y="4713746"/>
              <a:ext cx="17473" cy="214435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 flipH="1">
              <a:off x="2583059" y="4797931"/>
              <a:ext cx="92125" cy="1747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4" name="Rounded Rectangle 83"/>
            <p:cNvSpPr/>
            <p:nvPr/>
          </p:nvSpPr>
          <p:spPr bwMode="auto">
            <a:xfrm>
              <a:off x="2659301" y="4453247"/>
              <a:ext cx="19060" cy="36533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8" name="Rounded Rectangle 87"/>
            <p:cNvSpPr/>
            <p:nvPr/>
          </p:nvSpPr>
          <p:spPr bwMode="auto">
            <a:xfrm flipH="1">
              <a:off x="2155787" y="4809050"/>
              <a:ext cx="92125" cy="1906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9" name="Rounded Rectangle 88"/>
            <p:cNvSpPr/>
            <p:nvPr/>
          </p:nvSpPr>
          <p:spPr bwMode="auto">
            <a:xfrm>
              <a:off x="2149434" y="4464365"/>
              <a:ext cx="19060" cy="36692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grpSp>
        <p:nvGrpSpPr>
          <p:cNvPr id="25646" name="Group 98"/>
          <p:cNvGrpSpPr>
            <a:grpSpLocks/>
          </p:cNvGrpSpPr>
          <p:nvPr/>
        </p:nvGrpSpPr>
        <p:grpSpPr bwMode="auto">
          <a:xfrm>
            <a:off x="320675" y="4452938"/>
            <a:ext cx="528638" cy="498475"/>
            <a:chOff x="2149434" y="4453247"/>
            <a:chExt cx="528927" cy="498760"/>
          </a:xfrm>
        </p:grpSpPr>
        <p:sp>
          <p:nvSpPr>
            <p:cNvPr id="100" name="Rounded Rectangle 99"/>
            <p:cNvSpPr/>
            <p:nvPr/>
          </p:nvSpPr>
          <p:spPr bwMode="auto">
            <a:xfrm>
              <a:off x="2327331" y="4702626"/>
              <a:ext cx="166779" cy="24938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1" name="Rounded Rectangle 100"/>
            <p:cNvSpPr/>
            <p:nvPr/>
          </p:nvSpPr>
          <p:spPr bwMode="auto">
            <a:xfrm>
              <a:off x="2552879" y="4702626"/>
              <a:ext cx="19060" cy="21443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2" name="Rounded Rectangle 101"/>
            <p:cNvSpPr/>
            <p:nvPr/>
          </p:nvSpPr>
          <p:spPr bwMode="auto">
            <a:xfrm>
              <a:off x="2244736" y="4713746"/>
              <a:ext cx="17473" cy="214435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3" name="Rounded Rectangle 102"/>
            <p:cNvSpPr/>
            <p:nvPr/>
          </p:nvSpPr>
          <p:spPr bwMode="auto">
            <a:xfrm flipH="1">
              <a:off x="2583059" y="4797931"/>
              <a:ext cx="92125" cy="1747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4" name="Rounded Rectangle 103"/>
            <p:cNvSpPr/>
            <p:nvPr/>
          </p:nvSpPr>
          <p:spPr bwMode="auto">
            <a:xfrm>
              <a:off x="2659301" y="4453247"/>
              <a:ext cx="19060" cy="36533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5" name="Rounded Rectangle 104"/>
            <p:cNvSpPr/>
            <p:nvPr/>
          </p:nvSpPr>
          <p:spPr bwMode="auto">
            <a:xfrm flipH="1">
              <a:off x="2155787" y="4809050"/>
              <a:ext cx="92125" cy="1906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6" name="Rounded Rectangle 105"/>
            <p:cNvSpPr/>
            <p:nvPr/>
          </p:nvSpPr>
          <p:spPr bwMode="auto">
            <a:xfrm>
              <a:off x="2149434" y="4464365"/>
              <a:ext cx="19060" cy="36692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cxnSp>
        <p:nvCxnSpPr>
          <p:cNvPr id="107" name="AutoShape 27"/>
          <p:cNvCxnSpPr>
            <a:cxnSpLocks noChangeShapeType="1"/>
          </p:cNvCxnSpPr>
          <p:nvPr/>
        </p:nvCxnSpPr>
        <p:spPr bwMode="auto">
          <a:xfrm rot="16200000" flipV="1">
            <a:off x="1228726" y="4624387"/>
            <a:ext cx="1077912" cy="4763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cxnSp>
        <p:nvCxnSpPr>
          <p:cNvPr id="66" name="AutoShape 27"/>
          <p:cNvCxnSpPr>
            <a:cxnSpLocks noChangeShapeType="1"/>
          </p:cNvCxnSpPr>
          <p:nvPr/>
        </p:nvCxnSpPr>
        <p:spPr bwMode="auto">
          <a:xfrm rot="16200000" flipV="1">
            <a:off x="5931694" y="4795044"/>
            <a:ext cx="685800" cy="4762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  <p:cxnSp>
        <p:nvCxnSpPr>
          <p:cNvPr id="67" name="AutoShape 27"/>
          <p:cNvCxnSpPr>
            <a:cxnSpLocks noChangeShapeType="1"/>
          </p:cNvCxnSpPr>
          <p:nvPr/>
        </p:nvCxnSpPr>
        <p:spPr bwMode="auto">
          <a:xfrm rot="16200000" flipV="1">
            <a:off x="6731794" y="4795044"/>
            <a:ext cx="685800" cy="4762"/>
          </a:xfrm>
          <a:prstGeom prst="straightConnector1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  <a:round/>
            <a:headEnd type="stealth" w="lg" len="lg"/>
            <a:tailEnd type="stealth" w="lg" len="lg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i="1" dirty="0" smtClean="0"/>
              <a:t>Features of DM388 </a:t>
            </a:r>
            <a:r>
              <a:rPr lang="en-US" altLang="en-US" sz="3200" i="1" dirty="0" err="1" smtClean="0"/>
              <a:t>SoM</a:t>
            </a:r>
            <a:endParaRPr lang="en-US" altLang="en-US" sz="3200" dirty="0" smtClean="0">
              <a:latin typeface="Calibri" pitchFamily="34" charset="0"/>
            </a:endParaRP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4294967295"/>
          </p:nvPr>
        </p:nvSpPr>
        <p:spPr bwMode="auto">
          <a:xfrm>
            <a:off x="249238" y="890588"/>
            <a:ext cx="8574087" cy="5629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IN" sz="2000" dirty="0" err="1" smtClean="0"/>
              <a:t>SoM</a:t>
            </a:r>
            <a:r>
              <a:rPr lang="en-IN" sz="2000" dirty="0" smtClean="0"/>
              <a:t> shall have the following components:</a:t>
            </a:r>
          </a:p>
          <a:p>
            <a:pPr lvl="1">
              <a:defRPr/>
            </a:pPr>
            <a:r>
              <a:rPr lang="en-IN" sz="2000" dirty="0" smtClean="0"/>
              <a:t>Processor</a:t>
            </a:r>
            <a:r>
              <a:rPr lang="en-IN" sz="2000" b="1" dirty="0" smtClean="0"/>
              <a:t>:  </a:t>
            </a:r>
            <a:r>
              <a:rPr lang="en-IN" sz="1600" dirty="0" err="1" smtClean="0"/>
              <a:t>DaVinci</a:t>
            </a:r>
            <a:r>
              <a:rPr lang="en-IN" sz="1600" dirty="0" smtClean="0"/>
              <a:t> Digital Media processor DM388</a:t>
            </a:r>
          </a:p>
          <a:p>
            <a:pPr lvl="1">
              <a:defRPr/>
            </a:pPr>
            <a:r>
              <a:rPr lang="en-IN" sz="2000" dirty="0" smtClean="0"/>
              <a:t>Memory:</a:t>
            </a:r>
          </a:p>
          <a:p>
            <a:pPr lvl="2">
              <a:defRPr/>
            </a:pPr>
            <a:r>
              <a:rPr lang="en-IN" sz="1600" dirty="0" smtClean="0"/>
              <a:t>Two x16 DDR3L memory of 4Gb each</a:t>
            </a:r>
          </a:p>
          <a:p>
            <a:pPr lvl="2">
              <a:defRPr/>
            </a:pPr>
            <a:r>
              <a:rPr lang="en-IN" sz="1600" dirty="0" smtClean="0"/>
              <a:t>NAND/</a:t>
            </a:r>
            <a:r>
              <a:rPr lang="en-IN" sz="1600" dirty="0" err="1" smtClean="0"/>
              <a:t>eMMC</a:t>
            </a:r>
            <a:r>
              <a:rPr lang="en-IN" sz="1600" dirty="0" smtClean="0"/>
              <a:t> Memory for storing boot images 2Gb</a:t>
            </a:r>
          </a:p>
          <a:p>
            <a:pPr lvl="1">
              <a:defRPr/>
            </a:pPr>
            <a:r>
              <a:rPr lang="en-IN" sz="2000" dirty="0" smtClean="0"/>
              <a:t>Wireless Connectivity:</a:t>
            </a:r>
          </a:p>
          <a:p>
            <a:pPr lvl="2">
              <a:defRPr/>
            </a:pPr>
            <a:r>
              <a:rPr lang="en-US" altLang="en-US" sz="1600" dirty="0" smtClean="0"/>
              <a:t>Wi-Fi + BT module from Jorjin/TI</a:t>
            </a:r>
          </a:p>
          <a:p>
            <a:pPr lvl="2">
              <a:defRPr/>
            </a:pPr>
            <a:r>
              <a:rPr lang="en-US" altLang="en-US" sz="1600" dirty="0" smtClean="0"/>
              <a:t>Level translator for converting 3.3V signals from DM388 to 1.8V signals of Wi-Fi module</a:t>
            </a:r>
          </a:p>
          <a:p>
            <a:pPr lvl="2">
              <a:defRPr/>
            </a:pPr>
            <a:r>
              <a:rPr lang="en-IN" sz="1600" dirty="0" smtClean="0"/>
              <a:t>UFL connector for connecting external antenna</a:t>
            </a:r>
          </a:p>
          <a:p>
            <a:pPr lvl="1">
              <a:buSzPct val="120000"/>
              <a:tabLst>
                <a:tab pos="171450" algn="l"/>
              </a:tabLst>
              <a:defRPr/>
            </a:pPr>
            <a:r>
              <a:rPr lang="en-US" altLang="en-US" sz="2000" dirty="0" smtClean="0"/>
              <a:t>Power</a:t>
            </a:r>
          </a:p>
          <a:p>
            <a:pPr lvl="2">
              <a:buSzPct val="120000"/>
              <a:tabLst>
                <a:tab pos="171450" algn="l"/>
              </a:tabLst>
              <a:defRPr/>
            </a:pPr>
            <a:r>
              <a:rPr lang="en-US" altLang="en-US" sz="1600" dirty="0" smtClean="0"/>
              <a:t>5V +and +3.3V from Carrier card is input to </a:t>
            </a:r>
            <a:r>
              <a:rPr lang="en-US" altLang="en-US" sz="1600" dirty="0" err="1" smtClean="0"/>
              <a:t>SoM</a:t>
            </a:r>
            <a:endParaRPr lang="en-US" altLang="en-US" sz="1600" dirty="0" smtClean="0"/>
          </a:p>
          <a:p>
            <a:pPr lvl="2">
              <a:buSzPct val="120000"/>
              <a:tabLst>
                <a:tab pos="171450" algn="l"/>
              </a:tabLst>
              <a:defRPr/>
            </a:pPr>
            <a:r>
              <a:rPr lang="en-US" altLang="en-US" sz="1600" dirty="0" smtClean="0"/>
              <a:t>PMIC TPS659113 generates voltages 1.2V and 1.8V and enables 1.35v DC/DC regulator TPS51116</a:t>
            </a:r>
          </a:p>
          <a:p>
            <a:pPr lvl="1">
              <a:buSzPct val="120000"/>
              <a:tabLst>
                <a:tab pos="171450" algn="l"/>
              </a:tabLst>
              <a:defRPr/>
            </a:pPr>
            <a:r>
              <a:rPr lang="en-US" altLang="en-US" sz="2000" dirty="0" smtClean="0"/>
              <a:t>Expansion Connectors: </a:t>
            </a:r>
          </a:p>
          <a:p>
            <a:pPr lvl="2">
              <a:buSzPct val="120000"/>
              <a:tabLst>
                <a:tab pos="171450" algn="l"/>
              </a:tabLst>
              <a:defRPr/>
            </a:pPr>
            <a:r>
              <a:rPr lang="en-US" altLang="en-US" sz="1400" dirty="0" smtClean="0"/>
              <a:t>Additional signals  shall be terminated at the expansion connector for Carrier Card Interface.</a:t>
            </a:r>
          </a:p>
          <a:p>
            <a:pPr lvl="2">
              <a:defRPr/>
            </a:pPr>
            <a:endParaRPr lang="en-IN" sz="1600" dirty="0" smtClean="0"/>
          </a:p>
          <a:p>
            <a:pPr marL="690563" lvl="1" indent="-290513">
              <a:spcBef>
                <a:spcPts val="1200"/>
              </a:spcBef>
              <a:buClr>
                <a:srgbClr val="C00000"/>
              </a:buClr>
              <a:buSzPct val="120000"/>
              <a:buFont typeface="Wingdings" pitchFamily="2" charset="2"/>
              <a:buChar char="q"/>
              <a:tabLst>
                <a:tab pos="171450" algn="l"/>
              </a:tabLst>
              <a:defRPr/>
            </a:pPr>
            <a:endParaRPr lang="en-US" altLang="en-US" sz="2000" dirty="0" smtClean="0">
              <a:cs typeface="Arial" charset="0"/>
            </a:endParaRPr>
          </a:p>
        </p:txBody>
      </p:sp>
      <p:sp>
        <p:nvSpPr>
          <p:cNvPr id="26628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fld id="{D95C9C98-13E1-497E-B4F2-216D5B831636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/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6629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en-US" sz="9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Mistral Confidential</a:t>
            </a:r>
          </a:p>
        </p:txBody>
      </p:sp>
      <p:sp>
        <p:nvSpPr>
          <p:cNvPr id="26630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0BBFF269-3F2A-4E8D-8CA8-A9F43CF83590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/>
              <a:t>6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8747125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smtClean="0">
                <a:solidFill>
                  <a:schemeClr val="bg1"/>
                </a:solidFill>
              </a:rPr>
              <a:t>DM388 </a:t>
            </a:r>
            <a:r>
              <a:rPr lang="en-US" altLang="en-US" sz="3200" dirty="0" err="1" smtClean="0">
                <a:solidFill>
                  <a:schemeClr val="bg1"/>
                </a:solidFill>
              </a:rPr>
              <a:t>SoM</a:t>
            </a:r>
            <a:r>
              <a:rPr lang="en-US" altLang="en-US" sz="3200" dirty="0" smtClean="0">
                <a:solidFill>
                  <a:schemeClr val="bg1"/>
                </a:solidFill>
              </a:rPr>
              <a:t>  Over All Dimensions</a:t>
            </a:r>
          </a:p>
        </p:txBody>
      </p:sp>
      <p:sp>
        <p:nvSpPr>
          <p:cNvPr id="27651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D0FA0A0A-18D1-41BA-A70A-47CC3FDCA188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7652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F982239F-2FC4-4833-82A4-721A2FFDB6BE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7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7653" name="AutoShape 8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7654" name="AutoShape 10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7655" name="AutoShape 12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7656" name="AutoShape 14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1497013" y="1758950"/>
            <a:ext cx="6169025" cy="2967038"/>
            <a:chOff x="0" y="0"/>
            <a:chExt cx="9715" cy="4672"/>
          </a:xfrm>
        </p:grpSpPr>
        <p:sp>
          <p:nvSpPr>
            <p:cNvPr id="27658" name="Cube 12"/>
            <p:cNvSpPr>
              <a:spLocks noChangeArrowheads="1"/>
            </p:cNvSpPr>
            <p:nvPr/>
          </p:nvSpPr>
          <p:spPr bwMode="auto">
            <a:xfrm>
              <a:off x="124" y="0"/>
              <a:ext cx="9349" cy="3699"/>
            </a:xfrm>
            <a:prstGeom prst="cube">
              <a:avLst>
                <a:gd name="adj" fmla="val 94528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59" name="Cube 13"/>
            <p:cNvSpPr>
              <a:spLocks noChangeArrowheads="1"/>
            </p:cNvSpPr>
            <p:nvPr/>
          </p:nvSpPr>
          <p:spPr bwMode="auto">
            <a:xfrm>
              <a:off x="1452" y="2127"/>
              <a:ext cx="2747" cy="798"/>
            </a:xfrm>
            <a:prstGeom prst="cube">
              <a:avLst>
                <a:gd name="adj" fmla="val 85898"/>
              </a:avLst>
            </a:prstGeom>
            <a:solidFill>
              <a:srgbClr val="0D0D0D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60" name="Cube 15"/>
            <p:cNvSpPr>
              <a:spLocks noChangeArrowheads="1"/>
            </p:cNvSpPr>
            <p:nvPr/>
          </p:nvSpPr>
          <p:spPr bwMode="auto">
            <a:xfrm>
              <a:off x="4532" y="680"/>
              <a:ext cx="2970" cy="1245"/>
            </a:xfrm>
            <a:prstGeom prst="cube">
              <a:avLst>
                <a:gd name="adj" fmla="val 87222"/>
              </a:avLst>
            </a:prstGeom>
            <a:solidFill>
              <a:srgbClr val="17375E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61" name="Cube 16"/>
            <p:cNvSpPr>
              <a:spLocks noChangeArrowheads="1"/>
            </p:cNvSpPr>
            <p:nvPr/>
          </p:nvSpPr>
          <p:spPr bwMode="auto">
            <a:xfrm>
              <a:off x="3492" y="242"/>
              <a:ext cx="1685" cy="578"/>
            </a:xfrm>
            <a:prstGeom prst="cube">
              <a:avLst>
                <a:gd name="adj" fmla="val 73889"/>
              </a:avLst>
            </a:prstGeom>
            <a:solidFill>
              <a:srgbClr val="6E8BBB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62" name="Cube 18"/>
            <p:cNvSpPr>
              <a:spLocks noChangeArrowheads="1"/>
            </p:cNvSpPr>
            <p:nvPr/>
          </p:nvSpPr>
          <p:spPr bwMode="auto">
            <a:xfrm>
              <a:off x="7028" y="173"/>
              <a:ext cx="1002" cy="307"/>
            </a:xfrm>
            <a:prstGeom prst="cube">
              <a:avLst>
                <a:gd name="adj" fmla="val 73889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cxnSp>
          <p:nvCxnSpPr>
            <p:cNvPr id="27663" name="Straight Arrow Connector 22"/>
            <p:cNvCxnSpPr>
              <a:cxnSpLocks noChangeShapeType="1"/>
            </p:cNvCxnSpPr>
            <p:nvPr/>
          </p:nvCxnSpPr>
          <p:spPr bwMode="auto">
            <a:xfrm flipV="1">
              <a:off x="0" y="4035"/>
              <a:ext cx="5899" cy="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7664" name="TextBox 23"/>
            <p:cNvSpPr txBox="1">
              <a:spLocks noChangeArrowheads="1"/>
            </p:cNvSpPr>
            <p:nvPr/>
          </p:nvSpPr>
          <p:spPr bwMode="auto">
            <a:xfrm>
              <a:off x="3756" y="4090"/>
              <a:ext cx="130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/>
                <a:t>48mm</a:t>
              </a:r>
            </a:p>
          </p:txBody>
        </p:sp>
        <p:cxnSp>
          <p:nvCxnSpPr>
            <p:cNvPr id="27665" name="Straight Arrow Connector 24"/>
            <p:cNvCxnSpPr>
              <a:cxnSpLocks noChangeShapeType="1"/>
            </p:cNvCxnSpPr>
            <p:nvPr/>
          </p:nvCxnSpPr>
          <p:spPr bwMode="auto">
            <a:xfrm rot="5400000" flipH="1" flipV="1">
              <a:off x="6125" y="382"/>
              <a:ext cx="3641" cy="35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7666" name="TextBox 29"/>
            <p:cNvSpPr txBox="1">
              <a:spLocks noChangeArrowheads="1"/>
            </p:cNvSpPr>
            <p:nvPr/>
          </p:nvSpPr>
          <p:spPr bwMode="auto">
            <a:xfrm rot="-3000000">
              <a:off x="8150" y="1881"/>
              <a:ext cx="130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/>
                <a:t>60mm</a:t>
              </a:r>
            </a:p>
          </p:txBody>
        </p:sp>
        <p:sp>
          <p:nvSpPr>
            <p:cNvPr id="27667" name="Cube 14"/>
            <p:cNvSpPr>
              <a:spLocks noChangeArrowheads="1"/>
            </p:cNvSpPr>
            <p:nvPr/>
          </p:nvSpPr>
          <p:spPr bwMode="auto">
            <a:xfrm>
              <a:off x="3867" y="2480"/>
              <a:ext cx="2042" cy="867"/>
            </a:xfrm>
            <a:prstGeom prst="cube">
              <a:avLst>
                <a:gd name="adj" fmla="val 87222"/>
              </a:avLst>
            </a:prstGeom>
            <a:solidFill>
              <a:srgbClr val="632523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68" name="Oval 34"/>
            <p:cNvSpPr>
              <a:spLocks noChangeArrowheads="1"/>
            </p:cNvSpPr>
            <p:nvPr/>
          </p:nvSpPr>
          <p:spPr bwMode="auto">
            <a:xfrm>
              <a:off x="8990" y="42"/>
              <a:ext cx="340" cy="16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69" name="Oval 35"/>
            <p:cNvSpPr>
              <a:spLocks noChangeArrowheads="1"/>
            </p:cNvSpPr>
            <p:nvPr/>
          </p:nvSpPr>
          <p:spPr bwMode="auto">
            <a:xfrm>
              <a:off x="352" y="3252"/>
              <a:ext cx="340" cy="16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70" name="Oval 36"/>
            <p:cNvSpPr>
              <a:spLocks noChangeArrowheads="1"/>
            </p:cNvSpPr>
            <p:nvPr/>
          </p:nvSpPr>
          <p:spPr bwMode="auto">
            <a:xfrm>
              <a:off x="3520" y="84"/>
              <a:ext cx="340" cy="16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71" name="TextBox 23"/>
            <p:cNvSpPr txBox="1">
              <a:spLocks noChangeArrowheads="1"/>
            </p:cNvSpPr>
            <p:nvPr/>
          </p:nvSpPr>
          <p:spPr bwMode="auto">
            <a:xfrm>
              <a:off x="2205" y="2252"/>
              <a:ext cx="1015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 sz="1200" b="1">
                  <a:latin typeface="Tahoma" pitchFamily="34" charset="0"/>
                  <a:cs typeface="Tahoma" pitchFamily="34" charset="0"/>
                </a:rPr>
                <a:t>NAND</a:t>
              </a:r>
            </a:p>
          </p:txBody>
        </p:sp>
        <p:sp>
          <p:nvSpPr>
            <p:cNvPr id="27672" name="TextBox 25"/>
            <p:cNvSpPr txBox="1">
              <a:spLocks noChangeArrowheads="1"/>
            </p:cNvSpPr>
            <p:nvPr/>
          </p:nvSpPr>
          <p:spPr bwMode="auto">
            <a:xfrm>
              <a:off x="5395" y="989"/>
              <a:ext cx="1154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 sz="1200" b="1" dirty="0" smtClean="0">
                  <a:latin typeface="Tahoma" pitchFamily="34" charset="0"/>
                  <a:cs typeface="Tahoma" pitchFamily="34" charset="0"/>
                </a:rPr>
                <a:t>DM388</a:t>
              </a:r>
              <a:endParaRPr lang="en-IN" altLang="en-US" sz="1200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7673" name="TextBox 26"/>
            <p:cNvSpPr txBox="1">
              <a:spLocks noChangeArrowheads="1"/>
            </p:cNvSpPr>
            <p:nvPr/>
          </p:nvSpPr>
          <p:spPr bwMode="auto">
            <a:xfrm>
              <a:off x="4487" y="2672"/>
              <a:ext cx="828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 sz="1200" b="1">
                  <a:latin typeface="Tahoma" pitchFamily="34" charset="0"/>
                  <a:cs typeface="Tahoma" pitchFamily="34" charset="0"/>
                </a:rPr>
                <a:t>WiFi</a:t>
              </a:r>
            </a:p>
          </p:txBody>
        </p:sp>
        <p:sp>
          <p:nvSpPr>
            <p:cNvPr id="27674" name="Cube 28"/>
            <p:cNvSpPr>
              <a:spLocks noChangeArrowheads="1"/>
            </p:cNvSpPr>
            <p:nvPr/>
          </p:nvSpPr>
          <p:spPr bwMode="auto">
            <a:xfrm>
              <a:off x="2872" y="952"/>
              <a:ext cx="1685" cy="575"/>
            </a:xfrm>
            <a:prstGeom prst="cube">
              <a:avLst>
                <a:gd name="adj" fmla="val 73889"/>
              </a:avLst>
            </a:prstGeom>
            <a:solidFill>
              <a:srgbClr val="6E8BBB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75" name="Cube 30"/>
            <p:cNvSpPr>
              <a:spLocks noChangeArrowheads="1"/>
            </p:cNvSpPr>
            <p:nvPr/>
          </p:nvSpPr>
          <p:spPr bwMode="auto">
            <a:xfrm>
              <a:off x="5928" y="154"/>
              <a:ext cx="665" cy="333"/>
            </a:xfrm>
            <a:prstGeom prst="cube">
              <a:avLst>
                <a:gd name="adj" fmla="val 73889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76" name="Cube 31"/>
            <p:cNvSpPr>
              <a:spLocks noChangeArrowheads="1"/>
            </p:cNvSpPr>
            <p:nvPr/>
          </p:nvSpPr>
          <p:spPr bwMode="auto">
            <a:xfrm>
              <a:off x="5197" y="2060"/>
              <a:ext cx="665" cy="332"/>
            </a:xfrm>
            <a:prstGeom prst="cube">
              <a:avLst>
                <a:gd name="adj" fmla="val 73889"/>
              </a:avLst>
            </a:prstGeom>
            <a:solidFill>
              <a:srgbClr val="6E8BBB"/>
            </a:solidFill>
            <a:ln w="9525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en-IN" altLang="en-US"/>
            </a:p>
          </p:txBody>
        </p:sp>
        <p:sp>
          <p:nvSpPr>
            <p:cNvPr id="27677" name="TextBox 23"/>
            <p:cNvSpPr txBox="1">
              <a:spLocks noChangeArrowheads="1"/>
            </p:cNvSpPr>
            <p:nvPr/>
          </p:nvSpPr>
          <p:spPr bwMode="auto">
            <a:xfrm>
              <a:off x="3180" y="967"/>
              <a:ext cx="1128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 sz="1200" b="1">
                  <a:latin typeface="Tahoma" pitchFamily="34" charset="0"/>
                  <a:cs typeface="Tahoma" pitchFamily="34" charset="0"/>
                </a:rPr>
                <a:t>DDR3L</a:t>
              </a:r>
            </a:p>
          </p:txBody>
        </p:sp>
        <p:sp>
          <p:nvSpPr>
            <p:cNvPr id="27678" name="TextBox 23"/>
            <p:cNvSpPr txBox="1">
              <a:spLocks noChangeArrowheads="1"/>
            </p:cNvSpPr>
            <p:nvPr/>
          </p:nvSpPr>
          <p:spPr bwMode="auto">
            <a:xfrm>
              <a:off x="3800" y="235"/>
              <a:ext cx="1129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IN" altLang="en-US" sz="1200" b="1">
                  <a:latin typeface="Tahoma" pitchFamily="34" charset="0"/>
                  <a:cs typeface="Tahoma" pitchFamily="34" charset="0"/>
                </a:rPr>
                <a:t>DDR3L</a:t>
              </a:r>
            </a:p>
          </p:txBody>
        </p:sp>
        <p:pic>
          <p:nvPicPr>
            <p:cNvPr id="27679" name="Picture 31" descr="images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">
              <a:off x="5533" y="2949"/>
              <a:ext cx="589" cy="493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  <p:sp>
          <p:nvSpPr>
            <p:cNvPr id="27680" name="TextBox 26"/>
            <p:cNvSpPr txBox="1">
              <a:spLocks noChangeArrowheads="1"/>
            </p:cNvSpPr>
            <p:nvPr/>
          </p:nvSpPr>
          <p:spPr bwMode="auto">
            <a:xfrm>
              <a:off x="5852" y="2515"/>
              <a:ext cx="1047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en-US" sz="900" b="1">
                  <a:latin typeface="Tahoma" pitchFamily="34" charset="0"/>
                  <a:cs typeface="Tahoma" pitchFamily="34" charset="0"/>
                </a:rPr>
                <a:t>UFL conn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807085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smtClean="0">
                <a:solidFill>
                  <a:schemeClr val="bg1"/>
                </a:solidFill>
              </a:rPr>
              <a:t>DM388 </a:t>
            </a:r>
            <a:r>
              <a:rPr lang="en-US" altLang="en-US" sz="3200" dirty="0" err="1" smtClean="0">
                <a:solidFill>
                  <a:schemeClr val="bg1"/>
                </a:solidFill>
              </a:rPr>
              <a:t>SoM</a:t>
            </a:r>
            <a:r>
              <a:rPr lang="en-US" altLang="en-US" sz="3200" dirty="0" smtClean="0">
                <a:solidFill>
                  <a:schemeClr val="bg1"/>
                </a:solidFill>
              </a:rPr>
              <a:t>  Pre Placement</a:t>
            </a:r>
          </a:p>
        </p:txBody>
      </p:sp>
      <p:sp>
        <p:nvSpPr>
          <p:cNvPr id="28675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94C4306F-535D-440F-9170-84C6A9543945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8676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altLang="en-US" sz="900" b="1">
                <a:solidFill>
                  <a:schemeClr val="bg1"/>
                </a:solidFill>
                <a:cs typeface="Arial" charset="0"/>
              </a:rPr>
              <a:t>Mistral Confidential</a:t>
            </a:r>
          </a:p>
        </p:txBody>
      </p:sp>
      <p:sp>
        <p:nvSpPr>
          <p:cNvPr id="28677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4FED7EC7-AB21-44BC-A7E2-4CB324AF8378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8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8678" name="AutoShape 8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8679" name="AutoShape 10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8680" name="AutoShape 12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8681" name="AutoShape 14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8682" name="TextBox 14"/>
          <p:cNvSpPr txBox="1">
            <a:spLocks noChangeArrowheads="1"/>
          </p:cNvSpPr>
          <p:nvPr/>
        </p:nvSpPr>
        <p:spPr bwMode="auto">
          <a:xfrm>
            <a:off x="309563" y="942975"/>
            <a:ext cx="1298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IN" altLang="en-US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TOP SIDE</a:t>
            </a:r>
          </a:p>
        </p:txBody>
      </p:sp>
      <p:pic>
        <p:nvPicPr>
          <p:cNvPr id="28683" name="Picture 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727200"/>
            <a:ext cx="5761038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81400" y="2670175"/>
            <a:ext cx="84510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N" sz="1600" b="1" dirty="0" smtClean="0"/>
              <a:t>DM388</a:t>
            </a:r>
            <a:endParaRPr lang="en-IN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76200"/>
            <a:ext cx="7543800" cy="639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altLang="en-US" sz="3200" dirty="0" smtClean="0">
                <a:solidFill>
                  <a:schemeClr val="bg1"/>
                </a:solidFill>
              </a:rPr>
              <a:t>DM388 </a:t>
            </a:r>
            <a:r>
              <a:rPr lang="en-US" altLang="en-US" sz="3200" dirty="0" err="1" smtClean="0">
                <a:solidFill>
                  <a:schemeClr val="bg1"/>
                </a:solidFill>
              </a:rPr>
              <a:t>SoM</a:t>
            </a:r>
            <a:r>
              <a:rPr lang="en-US" altLang="en-US" sz="3200" dirty="0" smtClean="0">
                <a:solidFill>
                  <a:schemeClr val="bg1"/>
                </a:solidFill>
              </a:rPr>
              <a:t>  Pre Placement</a:t>
            </a:r>
          </a:p>
        </p:txBody>
      </p:sp>
      <p:sp>
        <p:nvSpPr>
          <p:cNvPr id="29699" name="Date Placeholder 3"/>
          <p:cNvSpPr txBox="1">
            <a:spLocks noGrp="1" noChangeArrowheads="1"/>
          </p:cNvSpPr>
          <p:nvPr/>
        </p:nvSpPr>
        <p:spPr bwMode="auto">
          <a:xfrm>
            <a:off x="3810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fld id="{427B7921-2832-41C6-AA9A-471AEF67F743}" type="datetime7">
              <a:rPr lang="en-US" altLang="en-US" sz="900">
                <a:solidFill>
                  <a:schemeClr val="bg1"/>
                </a:solidFill>
                <a:cs typeface="Arial" charset="0"/>
              </a:rPr>
              <a:pPr eaLnBrk="1" hangingPunct="1">
                <a:buFont typeface="Arial" charset="0"/>
                <a:buNone/>
              </a:pPr>
              <a:t>Sep-16</a:t>
            </a:fld>
            <a:endParaRPr lang="en-US" altLang="en-US" sz="9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9700" name="Footer Placeholder 4"/>
          <p:cNvSpPr txBox="1">
            <a:spLocks noGrp="1" noChangeArrowheads="1"/>
          </p:cNvSpPr>
          <p:nvPr/>
        </p:nvSpPr>
        <p:spPr bwMode="auto">
          <a:xfrm>
            <a:off x="3124200" y="6645275"/>
            <a:ext cx="289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altLang="en-US" sz="900" b="1">
                <a:solidFill>
                  <a:schemeClr val="bg1"/>
                </a:solidFill>
                <a:cs typeface="Arial" charset="0"/>
              </a:rPr>
              <a:t>Mistral Confidential</a:t>
            </a:r>
          </a:p>
        </p:txBody>
      </p:sp>
      <p:sp>
        <p:nvSpPr>
          <p:cNvPr id="29701" name="Slide Number Placeholder 5"/>
          <p:cNvSpPr txBox="1">
            <a:spLocks noGrp="1" noChangeArrowheads="1"/>
          </p:cNvSpPr>
          <p:nvPr/>
        </p:nvSpPr>
        <p:spPr bwMode="auto">
          <a:xfrm>
            <a:off x="68580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buFont typeface="Arial" charset="0"/>
              <a:buNone/>
            </a:pPr>
            <a:fld id="{2FA194B2-33BA-425C-9ED1-D66596CC9BC2}" type="slidenum">
              <a:rPr lang="en-US" altLang="en-US" sz="900" b="1">
                <a:solidFill>
                  <a:schemeClr val="bg1"/>
                </a:solidFill>
                <a:cs typeface="Arial" charset="0"/>
              </a:rPr>
              <a:pPr algn="r" eaLnBrk="1" hangingPunct="1">
                <a:buFont typeface="Arial" charset="0"/>
                <a:buNone/>
              </a:pPr>
              <a:t>9</a:t>
            </a:fld>
            <a:endParaRPr lang="en-US" altLang="en-US" sz="9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9702" name="AutoShape 8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9703" name="AutoShape 10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9704" name="AutoShape 12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9705" name="AutoShape 14" descr="data:image/png;base64,iVBORw0KGgoAAAANSUhEUgAAAbIAAAH4CAYAAAAvsGgWAAAgAElEQVR4XuydCZwU1bX/f1XdPcwMBEEZl5i4sAgjICLLIywqizw1ogFcspiYl4AaCM4AKiKLKKsLu4CA+hJD3stL1PwjgmhEjQqJLBpxQWVTE1GZQRZlm56u+n9OT3VPd091d9WZ7ttTPac+H9+LTp269/7ucvpWnfO9GuQSBUQBUUAUEAU8rIDm4bpL1UUBUUAUEAVEAYgjk0EgCogCooAo4GkFxJF5uvuk8qKAKCAKiALiyGQMiAKigCggCnhaAXFknu4+qbwoIAqIAqKAODIZA6KAKCAKiAKeVkAcmae7TyovCogCooAoII5MxoAoIAqIAqKApxUQR+bp7pPKiwKigCggCogjkzEgCogCooAo4GkFxJF5uvuk8qKAKCAKiALiyGQMiAKigCggCnhaAXFknu4+qbwoIAqIAqKAODIZA6KAKCAKiAKeVkAcmae7TyovCogCooAoII5MxoAoIAqIAqKApxUQR+bp7pPKiwKigCggCogjkzEgCogCooAo4GkFxJF5uvuk8qKAKKBYAVozSwAcAnAiQ2XTM5sD+AZAyHrmtwGcBOBDAEaKcvwATgdwrnXfRwD2p7HJULUbzmPEkTWcvpCaiAKiQMNVoAjApQBGAQgA+InlMGJrTPcUADhs/f/vAegO4ACAdQA+s2ke2YwHcAGAkZaDpNsuA7ASwO8BzAJwJMGW1u7+AOYA6ADgn1a9egF4DcA0AC8DMGPsmgAoBbA9hRNuBuBqAM9YjrXh9khMzcSReaKbpJKigCiQIwXOAnATgF9a5a8A8N8APk+oz8UA6G+0k5ppOZURAP5k3fefAMYA+FuCHTnE7wO4G8DHCX872XJUbwB4LOFvl1jO6l4ArwOotv5OOzRycJOsfzbE2J1i1Y3+Rru2xH+nW+3+W46kd16sODLnWsmdooAo0DgUIGfwHwBuBjAUwJvW7oSc2Zc2EhRaDuclAGsADAawDMD1ADZZ9/e2/v0uAMet//YtAA8CWAzgvSTS0k5tNIDbAXxt3RMp72kAryaxI8dKDnIKgCrrHnFkjWP8SitFAVGgEStAr95+bjkOekW4yvqHvl3NsHY4tJNJvMhBzLb+XmF9Q6PXgbTLon9PttNxsvtJtmuKLc+uy+g7Hu3WaPdFrzbt6iA7skY82KXpooAooEYBHQD9E3ltlu1SaWH/DYC/AngCwMEUTii2LtydDgVzkIMkp7Q3SePOBkC7OPqHAkySOUU750qvOCOvEcWRZXv0yPNFAVFAFLBRgBzEbwEcBbDaeo32ryxG5JHTpFeA4wDQN6jfAXjUep04Pc2OLNZpON3p0KedsQD2WUEdsYEZJAf9nb6hnWftriIRjfXZyXHq2eAHp3wja/BdJBUUBRqtAuRYvgugj/XdiaIG6fvS89a3qM0xr80yKRKti7QT+qkV5EGO9AsA/wXgkyQOd74V2EHfsejb1y8APB7zXYv+23WW44p9PdnOChKhYI4/x0QnUjj+tVYdKFKSIg0jFzmy2PLs2m5XXqKdm3pmUt+MP0scWcYllQfmgQJNAfwYAEWNpbroVQ99R6FvKHJlXwFybJQzRSHtlwO40or0e8raOR3LQhViw+5pt0Yh8Y9YDi2yg2oJ4AEAFOGY6voUwJ02zvcca8f1sxhjcohPArjPJpqRWx7XLguyZvaR+ejIJGHR/RjpDOAHABZaYcOUu0LhwnTRxKXXH4l5LO5L4VtQn9I/qRJD6emUA0O/2Ov7TYXKom8Lw2I+1tvVPtnCxG9p5i0j4dgUwk35Tbm4qF86AXgrQ0nE5FwoqpB2KrTL+V8rQCMS1JCNNtKYoHytWwCcb4XkJ4bgpyrXybpEOtEOlMYwBYnQDyQndnblqrbLhuaOn5lPjkwSFh13e9yN9OuWvgPQqw360E3RWpRkeb81oeidOoX5/iXGil5RxDq7ZCXTKyC7xFG3NaXyKEnzf5IshDSOuwH4tZVcahdZ5rbM1gCmWkakCzmCdL/466ML7Tb6WVFz5HCorRS6nfjdJLEd9HqIEmop2o4ueuVE+UxUV4pco8TYNgn9QGWRHf3qT/fjILa8VO2jZ60HsMD6lhVbb9oJLAdAOw/6O40ltz+M6Bm0I7oBQE8AL1jjkpxjJAgiUle6l3Y3pGEkatBt/yfeH7u+UHQjjWsnz3ayLtnVzSt29dU1I/b54MgkYbFuEqPThcpnvbqgBTPiqBI/JA8EcIUVShzJR6HnU8QV/X+6aOGgUGMKOY79VUyLJC0ybhZLu4FN3wtocabvBPQKJ9ah0KJCrwHJ4S4B8JDLX/3paAdUNr3Copwgiiz7g+VgIlrE1jdRl9i/UTn0DAokIMdIkWqx7fghgHLr2w/ZUQ4Q3RP7AyJRG+q/ewC0tX580N8puo2cLv2IoB8o1B93APgg4YdIYkSbkwUlVftIJ/oxcavVR+RoErWhXRT9ne4jx0aOJtWPjkjfktOg3Qr9oHoWAGGYUu266V7Kz6JyaFxSfhd3DDpdXxL1y3c7J+NF2T1edWSSsOg+rNZuUJEDop0X/WqPhP8mOjIiFdDfJ6T4sO4kiqq+g/pMy1FR4mgE2UPfsCiajJwtOQFavNPtYBLr4bTuNFdOsz7AD7dek9GulHYE6RbJyDcQwgNRPf+eUM9IYuxSANusCna1dhW0ECfbCdKPCXLstIPeY9l1tPqUMEpEfJhns/tx2mZOn9FuiYIk6FtQsnpHFnlyUOTMyLHTa1q7viGNiXhBNA3S2u4HhF09yekOsMLbX7F0+sphg9yuL5HH5rudQ/nU3+Y1RyYJi86wMk4XKrv7EndzTp7l5J7Izi3dR3Hiw9Huy27RIUdCFARyuvTrnBwaLYDkZCksm3M5rXvk2bTzoNBs2lnsADA5RbAHLWz0DYe+t9HOihxOhM4QW1en4dpOnHDk9R99N6LwcTsn67bNbnR182zS8iqLoPEOAHLktHOM/TFCgTcXWsEd9AOCILqEfaJdFlE20v1wIXvaBdMOl14Vb41pTOIbA+76ku92bvo/J/d6zZFJwmJmHRntBOj1FTkHWiDsrvbWQkOoGwpDtrucLl404WmnQYgdu4teldGCQx+5iUoQyZuJvZe++8y1glPIQZDTqw+F3EndI8EFN1qUctodEBoo1Xce+mhPya7JdmHZdGTpqA+R/KxiAMEUKw8nmIX6h15bTkzz2jB2F0Nw3dusYBQKLEoWlBKJWqQwfPqBQGOTIhb/X5qdMbWT3irQK9bYK/Ebbn3WF24itRfscuKc3BTqNUcmCYuZdWQ0Vogf18pyDonfHWhHQYEElTbQ0nQLsZtxGHuvk1eZEZgq1Zd2Y3a7HKflJ3Nk1HZyuj8C8B1rB0gLX7rIuNhdGH3PoR1ouldamd6Rpfv+5SQPifSj6Dm3kYb0Oo8iXmMZf3Z9EdmNkQN73/qmlbgbS9WH9COMbOnHQrKgIlrfqA/pRxFdid8KE5/PXV/y3c7pXMrZfV5zZBGhJGGxJiQ+8qHcSaJjsoWJXtcR4JQ+oFOwBB01Qa9r6L8T9ZuiGinMOTZCK3FnZZdYyV0IKUGUvgvR66CI07DbydFCSPfssr6z0O4tceFNtwOkOiZLVCUHT7lK9IufkmHtrsTyIkEG9NqRdkWJAQ+RZyTa2TkWO00zaZfO2dm1N52eEcdPDiOR8k7Pi8xbiigkMjx9H0vMyUq2GNL3QArhJ0dJ30TpuyN9+6JXzBSslPiaMfJK8VeWk6Ry0kWdcteXxmKXM0eVrmCvOrLYdknCYk3UYLpvT6RZsldF9DqIghBoAY4kAdMugiY/vcZL3FHUt7xkv9Bp8adXixRCvijm+we3PK4dLYIPx4S0J5tHiTsBbnmq7Zy8TrVrc7p60o6KaBYUsBL77Yp2LBSxSMeYUAh9sqNQEsukHwa06yLCBTlJCu+nHxb0fYx+wCSLXKR60utfelVNO0M6q4t7OVlf7J6d73ZcPbNilw+OLPbXUCRhkcKRaTeRiXyiWOHtEhaz0jE5eijlkNFOgC56Xec0QiwT1aWyh1gRak4iATNRZmN9hurDE8lx0o8i2kFRAIrTxGxySJQfR+OBcFROc8/IjlJGCPnkdBeWbizEJkS7WV/y3S6dbkr+nk+OLFYwegVCH7HThUUrEVkKEQUauQKqKfbZlpu7vuS7XbZ1T/r8fHVkORNUChYFRAFRQBRQq4A4MrV6S2migCggCogCGVZAHFmGBZXHiQKigCggCqhVwNOO7IMPPjjXNM1wdFQoFPJ36tRppxP5RowYca7f7w/b6bruX7p0aYO0m7t2wQ069JqkYL9eNHbwr+lDedpr3hML1gBm2M6A1vT2n5VTuHLai6vLww8/vCaSvGyaZtMxY8Y4Km/hE4tqc7J0zV9245hIoEnKuj74f/PWaFpNsrSpaU3vuG6so/JWPPNoNFhA82n6yO//kiLL0l6zH7//6whVUgtp+l2/vJOiGtNeXD25dnPnzp3m8/nCkXyaphWXlZVRGkPaizteVNvN/O/Z03wFVvt0rXjCj+5w1D7Vdov+sPizahjh9UXTzYKx15efmrYTKEyXaTf/jwsPmJGVXIN/3LVljuYRd/100hbV93jSkW3fvv0mTdPGm6bZQdO0yOLU1DRNolPMLS0tpWz5OtfNN98ctqPjGEzTDNtpmkaL0oeaps195JFHGoTdrPUPvrJb++TiL0/s0wp0CuYDThhVOL1JidkGrV+dOGA8kQ3qXDOenhPc3fxf/opgBWLtTg20QutDZ4UmD7+LknUzpsv8+fODlZWV/gMHDiAQILQfEAwG0bJlS5SUlITKy8tty5v15/tDO7/1qW5XzzaHzzYmDZtAYdN1rvuemRX8uPgz2/adc/Q7oalX321b3uJXl4W2Vb+vf3HiSxTo9L2d9DyB0wtPQxf/+caYfr+yLa98+rjQ8398Tt/50S40b0Vpa8DhikNoc15b/Of1lxsLp863tVM9zubOnbv3q6++OsOuH0455ZTPx40bR0nmGRsv3HHGtbv3qRl7Pznp8zPsxsvZh8/8/J5hk2zbp9pu+uo5oT1F/7Id1+cePcuYcvVdtuOFbffsnNCewiTlHTvLmDLEvjzu+qnaObkpL9uOjDA9lFVPeSDExyOWGp1vFQmJvcA6PI6SYCMX8dAIBGt7bd++faSmaQtoI0a/OhNuIoSSput6+XnnnUe5KtFr5MiRI3VdpyMk6LK1o1yq5cuX59Ru5ksP/H1T1Vu9qH1BM54eFNAC1Gb8R6DrprsH3kl5OdHrvqdnhbYWv6ObMBA04tNrAnoAGjR0P9rZmDLs7rjJxNVl3rx5oT179uiGaaA6GF+eP+APl9e6dWtj3LhxceXN+POc0Oait1PX89gFxpShE+Ps7n1mZujNgndT2nWt6mRMu3pSnN3C15eGXvrmNT2Vnv2b9TXK+46OsxtzT1nosbkr9ZMvLMF3rjkHLTsS/AQ48N5+/Pv/7cH+f1ZgxO0jjMX3LsqIntx+mDt3bsXHH3/cKlU/nHvuuZXjx4+nXMF6jxfuOOPaTfvz9Iq3it5vlWpcdz3esXLaDybHtU+13fTVs0NbAttSj+tgZ2PKkPj5x7W779nZoa3+NOWFOhtTvh9fHnf9dONUcnFvNh0Z5XIQMWKtlcEfSaYkIjedfUUXnTHVAsATThq/ffv2n2uaRs4w3Suho7quj404s1tvvfXnpmk6tlu2bFnYmam2m/3S3Ff+UbXlkiojdfoW7bZ6BrptmjTw9rAzm/HUnOrNTd/2ObHrdqSzMXV4zeDmtm/BggXVO3fu9NHuK9VFu7RYZzbz6ftDm4r/qTupZ/djXcwpQ+8KHxNz3zOzqrcWvOOofV1PdDKmXVPjzBa/tiz04pFXHZXXv7ifWX7xqHB5ZfeNDa24f7lecunp6Dia8nDrXu8teQuVr3yB/xr/S3PJfYvDdlw9uXbz5s3bu3v37jOc9MM555yz//bbbw97Y+54UW1379Mz975Z/O4ZTsbLhcc67r936ORw+1TbTX9mTmhLwduOxlm36i7m1KtqxjXbbvWc0JaA+/K466eTtTnX92TTkfWyEEIjYw6+uwwAEawJr0S7MkLZUJZ+LJE6qSbbt29/R9M0OvAwcUcVZ2Oa5lFN03Z16NCBdny45ZZbiKyd1s6C4u5avnx5TuxGvDTa2Hdiv5a4E0sUhHZmpzZpZT464OHwhPjFi6PMyuqvEDTSOBbdj1b+Vnh80JJwv3N1mTRpknnw0ME6O7HEetLOrMVJLTBz5sxwedx6cu1GvDzG3He8os7O1k7P05qUYOWAxeF6lnYuNb9ufhSdJxGdK/n1zqwt+NahYmx/Z3u99Mz3fuD2n9jVjL1Awrzl6sJdP3PtpJyUn01HZlc+ne56sQWipUWYgJ/08WGQdXPs6bZx9u+++25bv99PcNGajzFpLtM0g5qmtV+0aJEvFAo5tqPPPKFQqH1BQYFSu47XX9h3fejVJ0I1MRppL7/mw6Vm7x+albj5lZKNA9zY9a/ovXbnPz4q4+jSpUuXR7dv3z4gFHJWT5/Ph/PPP39tqIV58V9Pea2Zm3oOquh7sKoo9Obfmv3dVfsuPtxrbYtmJw34i/58oZvyhgQHH62s2G/c86vJzbrN7IOWHQlIkfw68F4ltk7eiPuWzfjmX1s+6crRkzvOOnfuPPLDDz+c6KYf2rRpc69Z4uvHGS8GUKjSLhgIvv1ai80T3fRfry+63usv9BeotCtuWjRq/bc2lrip52WH+u0N6aEAx67abzR/qekGV/NowNd9Dl52/sAenPWzQ4cOkXPu0q5JubxBpSMjh7UQAJ2TRDBV+kC7ygJ6rrOAouTQ6GBA4uzFrZTbt28/R9M0QtXQq0gn10HTNLsuXLgQpmm6stM0Lfw+SaVd+6vP7/66b9OfjoacEXWKfUXoG+p5nVkZ+tmG07YOcWPX58tuqz/a+OFtnPZ16tRp0Y4dO4YcP0782vRXYWEh2rVrtzrU3Oj36mmbWrip58Vf9jwYLKx+7e8nvemqfd87dNHq5oXNBz7f5JViN+X954lLj+7/ar/x0KQHm/VcSUeOpb82jfwbbp95xzef/GNPZ46e3HHWoUOHG/fs2TPdTT+ce+65U4yTzZ6c8UL1VGlX5Qtu2txq23Q3/dej8gLiKkKlXYGvya0bWm4+0009+xzoQWBusOx8aLqh+WZX86jP4R4Hr+g0uCtn/SwtLaVDTRv8pcqRRY4DIUEIQpsM9kkMMzqqvgzAJ7HqiSOLH0viyOznFukijqyuNvSDQhxZXV1ovNTHAYojaxg+ToUjIydGAF/a5dDZUanAn/Quh6jjdAhe3EGPO3bsaFNdXb1d0zRHrxbpFWF1dfX5y5cvN6uqqrY7fSVJdj6f73yfz+fajl5JFhUV6W7LI7vS4V36vILXflft8NWiT/Ohf3XvH2qHtJEvn7JhoBu7gZV91uzetLOMU8+uXbuufO+99wa6eaXVsWPHNcHmoUvWt3q9mZt6Xrav78ETTYNbX2v6hqv2XfrN99Y0L24+cLX+fKGb8q6uGnx0//79xlR6tTijdzRSMdlUpQjGrZM24N5lM775/J//vpCjJ3e8cF4ttmvXbppZovfjjBdTQ6FKu+O+49s2ttw60U3/9dnXbRoCaKLSrklhk9EvN99Y4qaegw723WvoRoBjZ9KrxWYbXc0jerU4pOuV3d2un3RwqbxarJn9dCQIhdIftI6lj3ViFAxCp8gS3TqSGEsnvt5nHSnyeeIC8sEHHzgO2jBNc3dpaWlneobLj+m7ly9fzrGrd5DIL18abVQ4DPY4rUmJsXLA4nB0Xvjjb3A/gmayjW6NkhQk0ipwSkaCPQ4cOohQQth9Yn/5An60bNECM2fEBHsw6sltn6tgj8ISrOwfE+xx0lF0vjtNsMfMLfjW4dwGezjuh8SgG4X9wO0/sbOft1xd3KyfdExOJFiuYey5UtcimzsyOphxOYA3AMyzOY6ewvEXA6AkZDpniBblH1s7JzrTKPY8o3ArrEQ+CqNPGbVIEZGmaY6KJEZbCaqO7DRNGxVJjFZtR4nQbwTfdBR+36ug+98iidGUaLq5+G2/kzDlHke6RBOjue2jROjdu3f7q6pSpwlQ+H3btm2jidGUCP1GkbPw+55HL4wmRlMi9NaCdxy1r1tV52hiNCVCv3jUWfj9oKYXRxOjKRF6xf2P6K0uSR1+X/HKF7h5wi3RxGiunlw7SoT++OOPz3DSD61bt44mRnPHi2o7Smh+s+l7jsLvLzraKZoYrdqOEpqdhsN3r+oSTYxm2z07J7TF7yz8vnuwSzQxmrt+NnZHRhGKf7ARIfYwQkqYpg+0FJJPJxBT1CI5thPJxLMS+ihohBydXWIzBWmUl5aWUuJ19LISTlPaGYZRvnLlypzaOUmI7lnQ9R+TBtz5vdj2RRNObROp/dA0Hd2Odjam2idEu9aFEqJ3796tGzDr7MxoJ+bTdPomkzwhOkU9exzrYkweGk8liCZEp7C7qKqTcQ8jIXpAs35GWd9RdRKiH31opX4KJUT/4NxoBCNFKv77Lx/jq39W4JfjRxqL711olxDtWk/u+KSE6D179rRK1Q/nnHNO8oRol+OFO864dtHE5hT17Hrs/MppQ6fYJ0QrsosmNqcor3vwAmPKkPhEf65dNCE6Vf9VX2BMvSq+PO762dCdWTZ3ZFlrOyX2UQg/hddHvrkR40/TtA9N03yotLT0t3aFW4mnhKiK2gEII6rIbsWKFQ3CjhKjd2H3xV+cqNCaWIgq2m2dSogq85xX7x54hz2i6qk51btP+tS3L1iJWLsSQlQdPqt68rC7bL8vcnWhxOiKigqfHRqpVatW1WPHjrUtjxKjdzX/RLerZ9uvzzbuHpoUUVX9cfG/bdt3ztHvVE+9+m7b8igx+m1CVB3/Mk6X0whR5TvfGHOxPaKKEqOf/+M6fddHO9G85KTwkDpceQht2rXB5TdcaSyYMs8WOcTVk2tHidH79++3RVSdfPLJn48fP94eUcUcL5QYzRlnXDtKcP6k+Wdn2I2Xsw99+/N7hk+2R1QptqME5z3Fn9qO63NTIKPYdmEkVpLyjp9lTLkqKaKKtX5mbUHPwIM96cgi7abcsggk1e/3+9q1a0fHn6e9Ro0a1dYwajhOgUDAt3jx4gZpN/+Fh3+KaiMcj29oWuH4K8ZQukLa66EnFqzXUcOShK4Xj7uxLJKnl9KWq8vixYvXR5iXhA0bPXq0o/IWrlr8NYyaD3umBn/5T29zBDt98E/z12sWK9PQzeI7rx3vqLyVax47ZobMmsNWfZp+s0No8JzHHjhi+iw7w9Qn/uIuR9Bgrp5cu4ULF84iGAA1zw00mDteVNvd/78PzjKNmvaZmlk88ccTHEGDVdvN/+OCfaah1bx318yCcTc4gwZz7eY9ufBrmDWR4BpM/9jryh3NI+76mXYBysENnnZkXKo1l/rMpZJ7xe6R51au0fQIVd5seuvgmx1R5bn0ey7FnlveQ4/NjVLCNRP+23853tGEX/bsI7ugaeFvtqZpFo666tbvOJmr855acASRGWbq+rjht6VDq4Ufq3q8cOcR145LzeeW5xW7BX9c/FlIq66JDdC0gvHXOnOAqu2cjH3V93jSkXGp1lzqs2qaueryFv5tafDd0Ha/HR2+s9YhVHbpaFuqPJd+z6XYc8sbe9/40Lo/rbWl2F9+/ZXGgqlzbV8Rzl77YGhHwcf2lP6qc4xJV95pTzNPSSX/bp3vJJFJr7rfufOIa5fv9HuuLtOZ40W1nWrn5Ka8bDuydPT72LoOthiMNwLYn6wRXKo1l/rMpZJ7xW7B3x4OvXxsQ2o6fFEfo/ySX8ct2lz6PZdizy2v7J6y0Mp0FHsK2rgvPmhjxtr7Q5v1f6akmfcwLjQmXxn/PY9LJVc9XrjziGuX7/R7ti5Mij13nHHt3DiVXNybTUfmhH4fafPpAB6l4yMB/CSZI+NSrbnUZy6V3Ct2C19ZUv3S8dcdUeUvLe5jjL24xplx6fdcij23vPL7xoeW37/MEcX+F+NGmA9PXxSGMM9c+0Bok/6WI5p5D+NCc/KVE2po5tZRHk7SILpVX2BOvWpiTqj53HnEteNS87nlecWOO15U2+XCMbktM5uOzAn9PvzZHcBtACh89qJUjkw19dllInW9E6JVl+cqYTiGDq+afs8tr0OnUvMbSmx2SbH/xYujzcrq/a5PE+COT9X9zq2n2NUsr5mi0XtFT7dOJRf3Z9OR2bUnln4foc4SPuFKAH+zSB+2OzKKPOJQra/pMWQVh/rsFWo+l57e/fqejz4betEVVf77uGxtcOfxQg79/thpwUIOxb5wX4BV3vGiExdP/NVdrij2s5fOOdj0tKZfrfG91NoNzfzK0IDdx05Ufful4tdd0fb7H+19dOf6j7qopOa3G9h+JGcecanyTXxFLNq+V+j3XF0Kv1U06uWm7qj5A7+uoeartCu/fsyZuXBMbstU6cgS6fdUV/pvdCI08RVJMEqOtnVkc37/wGQO1fqai4as4lCfvULNtyLpXNP9uw7ttugF/M0VVX4wLlkd3HECHPr98VOrwKHYF+4rYJV3rPhEvzlTZrdwQ7G/a/rEg81Oa7b/Rf9rbdzQzAdV99t17MSxMzY03eKKtt/nSPejH73wQUeV1Pxz+rW+kTOPaJxx7ApCARZt3yv0e64ugYLArRubb3VFze99uFuYmq/Sbvx1Yx1F6Lp1PJm+X5Ujs6PfU9m/AFAJ4C8A+ogjU3fcjDiy+KlEx7GII6u7vNSbDi+OLE7UiJ7iyDLrylQ4smT0+1IAFKFIh2tS0m9KRzb7f+6f5ZZq3e9gj9nDuv/gMbfUZy41vz70ey4FnWvX4/r/WPls6K+uqPJDtMFrqnedKOTQ74+cdryQQ7Ev2lfAKu+bom8umeySYj9r2ZyDzU5r+tVa30ut3dDMvx8asPto1fFvv1K00RVtv3zASR8AACAASURBVP+R3kc//tuuC1RS89sMaDfS7TyqD1W+ia+QRdv3Cv2eS9tvUlww+uVmf3dFzR94uO9ek14tKrQbe8Nt8moxDf2eXiHakSreBkDf0uKOcSH/7Y76fDIeH7Q07KjdUJ/rQc3P72CPGDo8BV84pq5ngH7PLa9Dpw7mNy2OuabYh4M9gpWuTxNwNz7rfwoBN0iEW0+xs4I9Ek6RyHddMrt3ys7TsrkjS0e/T2xRyh0Z3cylWnOpz1wquVfsKBH6pWOvOaLKDyjsG02M5tLvuRR7bnmUCL38gWWOKPa3TPhVNDGaEqH/ob/pKPy+p9E1mhhNCarOqeS1AFnV44U7j7h2XGo+tzyv2HHHi2q77LiezD41m47MCf0+tjVpHRndzKVhc6nPXCq5V+zqkxDNod9zKfZc2j4lRK9IQ7EfOX6ksTCBYh9NiE5F6U+VEO2SSq56vHDnEdcu3+n3bF0iCdEuxwuXfs+1y6zbyfzTsunIMl9b64lcGna+U/O59HRKjH7H/MBnR4fvrJdWl10yypYqz6XfU2I0h2LPLY8So9f9ca0txf6K679vzE+CqKLE6F0FH9vSzNtVnWtMvPIOe0TV6tmhPUX/sqegp6CSc/uPa8edR1y7fKffc3WhBGfOeFFtl7UFPQMP9qQji7SbS7XmUp+5VHKv2D3ywor1mqnVUPM1FN8yeKQjqjyXfs+l2HPLe+ixuV+bWg0l3EC1f8IvJjiCBi999pF/a5oWzns0YRaO+r5TaPCiY9CMMG3fBPTxw8odQYNVjxfuPOLacan53PK8Yjf3yQX7YJphar4GFIy7buypTtZ41XZO6qT6Hk87MtVUay41X7Udl57OredDT84PanqYtgT6v2OHldnu4BIHN7e8B5Y8WKFpukWjNwJ3jr6DcGhpr4eWPrTLgBm2CyFUOHHUXY5yZLj19Mr45I4Xbvu4enLtuO3jlse1m//HhdHTGaDBP+7aMkc/tIR+H3b83ru4lGmuHZear9qOS0/n1jM1ffus6BHriSOMW175veNDzz+ZhGJ/7RXGgmn2B11y7bj15I4zrh23ntzxorqeqtvHLY9rx51HQr+vXVmy7cjS0e9PppOeAdwKYAfxaAE8CdS8/rG7uJRprh2Xmq/ajktP59aTS9HmlnfblLLQo/NX6idfWILvXHMOWnZsFR4eB97bj3//vz3Y/88KjBg7wlg8Y1HcdyuuHbee3HHGtePWkzteVNdTdfu45XHtuPNItV1D3+5k05Glo983IdC4RbqfB4DC9cmRLQGw3k441VRrLjVftR2Xts+t5/TVc0JbAm87Ck/vVt3FnHrVXeH3jtzyyqeNCy1/8BFHFPv/GjvCXDKjhmLPtePW0yvjkzteuO3j6sm147aPWx7XjjuPhH5f1ztk05Glo99TxvhDAMoAfGJVjViLtBubbefIVNOit2/f/o6maa0BFKf6RULHy2uatqtDhw4XWAu2UjtuYiy3fdx+4JbHpdhz7T744INtANq47XeuLlw7rp7c8aK6nqrbxy2Pa8fVU7VdQ9+NUf2y6cjs2m9Hv4/Uox2ABwA8CGBDojGXfs+lU3Op+dXV1T4ObZ9rx6X0l5eXs+r53PvPf7S+aIPfDR3+kiPfq768w2WlHF2eWb/6zUlj727RbWYftOx4Sso5deC9SmydvBEz582qDGmhE1PLp5zpxm72/Nm7rxpwFUVqElXGUcCKaZpBTdPa/+Wt1Uqp8tzxyR0vXGo+t55emQ/ceq599/ltLzXd0MzNPBrwdZ+Dhm4GhX6vdkeWWJod/Z7uoZDkWQCuAPAna5d2KNGYS7+n53Co3Vxqftgra5orGr1pml25dlxKf1lZGauea7e/sGNj081+N3T43kd6VF9ZOrgdR5dnX167ac7M2SWuKPaTJlaYMA7fP/P+Nm7sJkyasGtI/6sGcer5lzdXK6XKc8cnd7xwqfncenplPnDr+dy7L7y1ofnmFm7mUZ/DPQ6aMI4I/T53jsyOfp9YG7rnvwDQ67k7LZBw9B5xZHU67yA5QO7CJI4sXk+i34sjs93wHtQ0ras4Mvv5J46sYbx4VPFqMRn93k6BswEsshxZHDSYS783TANuad9caj6A9j6fT3dL26+P3ZIlS3QOPX3ChAmseq55//mPXina4HdDh+9/5HvVV3e5qgNHl2deWf3mpLK7W3Sb0TsaqZhs6lAE49ZJGzBr/qxKE+aJSeMmnenGbub82buvHnjVINM0P9Q0zdGrRQBB6r8/v/kXpVT5a3sPW8XRkzteuNR8bj2584jbPu584NbzuXfWbXup2cZmbuYRvVqEZgSFfq9+R0bh9dMBHLReH9ZQI2qubtb5YyOsM8nov7W1CQCJGrijTNfS77l2bqj5AKLBHqrtuB/vufV0p2ct5Z1bHpdiz7VzGuwB4Ghsv3N14dpx9eSOF9X1VN0+bnlcO66equ0axp4rdS2yuSNLR7+nb2YUdv8HK9ye8n/ofDKym2uXS6aaas2l5qu249LTufV0R9/uEk2M5pZHCc0rHnRIsb/j1mhiNNeOW0+vjE/ueOG2j6sn147bPm55XDvuPHJnV3vKAteusTsyJ/T70wHcA+B6ABUAlgJYmfh9LFZILmWaa8el5qu249LTufXkUrS55VFi88p5K/VTKCH6B+dGIxgpUvHff/kYX4UTokcai6YvrJMQzbHj1pM7zrh23Hpyx4vqeqpuH7c8rh13Hqm2a+jOLJs7sqy1nUuZ5tpxqfmq7bgUdG49KaFzT9Gnrinv3PIowXndk8/ZUuwvv+77xoJ75trS6Ll23HpyxxnXjltP7nhRXU/V7eOWx7XjziOh39e6GE86skj1VVOtudR81XZcejq3nvOfXhgMI96ta7xDaDC3vAeWPHhA03QKsoCpG4E7b3UGDZ69dM6/ffCFKfYwzcI7R9/pCBrMradXxid3vHDbx9WTa8dtH7c8rt28Jxd+DbMGz6fB9I+9rtwRNFjo9+oTojO6S+PSt7l2XKq1V+y4lPCHH354TRgoH/YPZtMxY8YMdNLRXF1W/uXRA5Hnmzr8Nw8Z4WjCL/rN4s80TQvT7w3NKCj72W2Ojsng1nPu0wui9dRM+McNd7YwcfuBW0/ufJj3xII1gBnudwNa09t/Vp7VfufWk2vH1VO1ndDvPerIuPRtrh2Xau0VOy4Fff78+cHKykr/gQMHEAjURKsHg0G0bNkSJSUlofLyckq9qHNxdVn86rLQtur39S9OfIkCnVCdwAnjBE4vPA1d/OcbY/r9yvbV4qyn7w/tbP6pXhGsQIFeYNlV4dRAK7Q5fLYxadgEWztuPblUcm4/cOvJnQ8znp4T3N38X347PVsfOis0efhdGe13bj25dlw9VdtxxxnXzsmP01zdk+1Xi+no9+n+XkcXLn2ba8elWnvFjktBnzdvXmjPnj065elVB+MPK/AH/NCgoXXr1sa4cePinARXl4WvLw299M1ruml7JHyAKCXo36yvUd53dFx5M/48J7S56G3dhIGgEV/PgB4I17P7sQuMKUMnZqSeXCo5tx+4enLnw31PzwptLX4ntZ5HOxtTht2dET259eTacfVUbccdZ1y7XDkop+Vm05Glo9+n+3udNnDp21w7LtXaK3ZcSviCBQuqd+7c6aPdV6qLdmmxzoyry+LXloVePPKqI9p+/+J+ZvnFo8L0+5lP3x/aVPxPR3bdj3UxpwytH6WfSyXn9gNXT+58mPHUnOrNTd/2VRnhQ4yTXrTr7XakszF1eI0zU11Pbvu49VRtxx1nXDunziSX92XTkaWj33cBMA7ASAARtuJlAIbTIcN2Ifiqqc9cqrVX7LiJsZMmTTIPHjpYZyeWOJBpZ9bipBaYOXNmeJxxdRnx8hhz3/EKBM00jlML4LQmJVg5YHG4PO54cZoQnXjqAbc8bj9w9eTWk2uX7/Xkto9rx+0Hrl0uHZTTsrPpyOzqkIx+H7k36d+Ffh8vZ4S6zqVvcynoXbp0eXT79u0DQqHwN/60l8/nw/nnn7/20ksvLePQ71/d8fq2Z/wvuKKEX101+ODRQ0eDfy15vcQNXfyyL/vtHdzrsr4c+v3a99Zte6l4o6t6Xnqs98FdL37UIxQKve+Utk+fIUOhUHvu6QVcSn8TX1G/V0o2DnCjZ/+K3msHXzSI1e/ceub7aRdr3l33htDv6y47Kh1ZMvp9pFYp/y7Q4DqdF4YG03/l0Nq5sOFOnTot2rFjx5Djx2ui2NNdhYWFaNeu3eqBAwfexqnn6x9teGtd4SuuKOGXH7/04PGDx4+8cvo/znRDF7/0i16fDeo5sC+nnmu3P//WxqZbXNWz95HuB3e88EFX0zRdnZZAEF8u9JlL6S8IBXpuOG3rEDd69vmy2+orelzO6nduPWk85vNpF2vfXfe60O9z58jS0e/T/R3iyMSRpXOa9PdiXxHEkdkqFf7hw3UQ4sgyO/+4P0DFkdmvAip2ZOno9+n+Hq650O/rdGCYus6lb3Mp4V27dl353nvvDXTzarFjx45rBg8eXMahtb9mvVp0Qwm/pmrwwWOHjwX/2uq1Ejd2g61Xixz6/Zrt67a9UuiOZt7/aJ+DH7+ys7vK0wu4lP4mvsJ+L5+yYaAbPQdW9llzVa8rWf3OrScCaOL2tIs++7pNU03p587bte8894bQ79XvyFLR76k26f4eV2N31OfGQ7/n0re5QQYU7HHg0EGEEsLuE4eXL+BHyxYtMHNGTbAHt56ugj0KS7Cyf0ywR3A/gmZ82H1iPQNaAK0CcZT+bQDa0AYvzS4wI/R7bj9w9XQ3j2p14drlez257ePacfuBa+fkTUiu78nmjiwd/T7d3+tow6Vvc+24VGuv2HEp4ZQIvXv3bn9VVeowbAq/b9u2bTQxmqsLJUK/eNRZ+P2gphdHE6MpEfoNh+H3PY9eGE2M5taTSxfn9gO3ntz5QInQm4vf9jsJv+9xpEs0MVp1Pbnt49ZTtR13nHHtcu2knJSfTUeWjn4/yDrCJbGezwP4CYD9dg3g0re5dlyqtVfsuBR0SojevXu3bsCsszOjnZhP03HuuecmS4heSDQrmx0P7XAIc1VeWlpKpyBELycJ0QOa9TPK+o6yT4i2TaT2Q9N09DjWxZg89C67BF7X9eRSybn9wB1n3PkQTYhOoWe3o52NqfYJ0a715NaTa8fVU7Udd5xx7Zw4k1zek01HlrV2cenbXDsu1dordlwKOiVGV1RU+OwQVa1ataoeO3as7SnLXF0oMfptQlQd/xJNLNQU7Q5OI0SV73xjzMX2iCpKjN7V/BNbSn/bw2cbdydHVP0cwHhN09oDCB8KSyxJTdM+NE3zodLS0t/aDXIulZzbD1w9ufOBEqN3n/Spb1+wMq4fSgKt0PrwWdWTh92V0X7n1pNrx9VTtR13nHHtsragZ+DBnnRkkXZz6dtcOy7V2it2XEr44sWL12uaFl7oNU0rHj16NO22015cXVasfvRrzaihhEOHf6RDaPDCJxbt0009/D7U1M2C2346xhE0mFvPeU8t+NrUrHpq8I8f6gwazO0Hbj258+GhJxas12HWnPqu68XjbizLar9z68m14+qp2k7o9x6FBkdWSC7VWrWdaho2tzyuLtzyuHZc6rpq+j23fartuHqqrme+l6eaYs8tL+0v1Bzc4MkdGZdqrdpONQ2bWx5XF255XDsudV01/Z7bPtV2XD1V1zPfy+PS6FXb5cA/OS4y247MKd2+KYD5AOibw4ZUtedSrVXbqaZhc8vj6sItj2vHpa6rpt9z26fajqun6nrme3lcGr1qO8ceJUc3ZtOROaXbR3LJRgEgzl1SR8alWqu2U03D5pbH1YVbHteOS11XTb/ntk+1HVdP1fXM9/K4NHrVdjnyTa6KzaYjS0e/PwagH4AHAay3/vfEVI6MS29WbcelWqu24+rilXpy28el36vWhVseVxdueWJXsyZn6rQEbv9x7Vx5lBzdnE1HZtekRLr9RQAOAjgMYBWA6ckcmWr6fb5TtLl08Wt6DFnFodhzKf3Pblr3KIe67oPeQyX9nts+1XZcPbkUe9Xt80p5qin2IT0U4FDzy68fc2aOfJOrYlU6slR0+1MA/D6VI1MNDSYV85mizYXHXnPRkFUcOrwVmu+K8k6Q2+c2r1vEoa4HzMBFKun33PaptuPqyaXYq26fV8pTDf8lXTjU/PHXjf2OK4+So5tVObJ0dHtxZMzjWLgTVxxZ/Iwjan59jnHh9oNqO3FkdVbaeh2HxO0/cWSZ9XgqHJkTun1aR6aafm+YBvKZos2li6umhK/d8vxKDnXdB72nSvo9l2au2o6rJ5dir7p9XilPNcXepFeLzf7u6jSIgYf77h17w23yatEF3T6tIyP/7Y7eXH/6vbvy4ujp7wBo7ZaezqVhc+280j5uPbl2ToM9AMTR77n9oNquHrp4Ylyr1pNbHrcfVNtldu+Unadlc0fmhm7vyJFxqdaq7VTTsLnlcXXhlse141LXVdPvue1TbcfVU3U98708Lo1etV12XE9mn5pNR5aOfh9Lt3fkyKjpXKq1ajvVNGxueVxduOVx7bjU9WhCtCL6Pbd9qu24eqquZ76Xx6XRq7bLrNvJ/NOy6cgyX1vriVyqtWo71TRsbnlcXbjlce241HXV9Htu+1TbcfVUXc98L49Lo1dtl7UFPQMP9qQji7SbS7VWbaeahs0tj6sLtzyuHZe6rpp+z22fajuunqrrme/lqabYc8vLgN/J+CM87ci4tHbVdl6hds9du+AGHXooPMr8etHYwb/+nZMRN2LEiHP9fj8dlAld1/1Lly7d6cTOK7pw68nVhWvHreei3y1+x6QwXQAGjOKxN5W3y6f+4853rp5cqvyCpxd9FgqFwvMIulYwfni5o2OGVNs5GRuq7/GkI+PS2lXbeYXaPWv9g6/s1j65+MsT+7QC68DKE0YVTm9SYrZB61cnDhh/qd3AvPnmm2/SNG08gA6mWXMulaZpBID+UNO0uY888shv7Oy8ogu3nlxduHbces586v7QrpM+1SuCFYjt91MDrdDm8NnGpOQHjob73TTNDpFz6AA0NU3zQwBzS0tLG0S/c+c7V0/VNHrV5al2Tm7Ky7YjS0e/p19+MwFcDuArAE9bFPx/JWsEl9au2s4r1O6ZLz3w901Vb/UybYMhAuSY8B+BrpvuHnjnf8T2yciRI0fqur7A+m/FCf1FYek0tsqXL1++IvZvXtGFW0+uLlw7bj3z/VQA7nzn6qmaRq+6PDdOJRf3ZtORpaPf0y/3RQD+YXEWdQtRRQ6NnFvNFjvm4tLaVdt5hdo9+6W5r/yjasslVUb40OSkF/1a7xnotmnSwNvDzuzWW2/9uWmaSwEUpRm0R3VdH7ts2bKwM/OKLtx6cnXh2nHrme+nAnDnO1dP1TR61eXlwjG5LTObjiwd/Z4yxgkSfBuACqvi3QDQcS7lAL5ObAyX3qzaziu07xEvjTb2ndivBc1gynET0AI4tUkr89EBD9OPDdxyyy2uEmOXL19+geXI3tE0LW2ieCIlXLWeThOiE+vJ1YVrx9WFOx+45am2U90+bnlesXPrVHJxfzYdmV17Yun3FwIYB2AkgEPWze0BPGA5t09iHyD0+3g5TdMMaprWnkv7fu7TF/uuD736RMisie1Id/k1Hy41e/9w17MfbQ2FQu8DCKSzsf4eDIVC7cvLy30qqflcXaw607ceR+2L9MOiRYt8HF0KCgpYdlw9n3tj3QvrT93Y1k2/X1bZ790BXfsP9UL/qT7VgU2x94UCLxdvLHHTDwOP9d0bMg2lduXDBFGVuM4l0u/7APgpgLEA6Gwyuigx+mHKe6aAgdgHCP2+jtuoF+x03Z6/dn/dt+lPR0MR6VO7JYLq9g31vO7DZ97fYpqmK4q9pmldy8rK6HubKzui31OtvGC3cOFCOm/KVftIF2ofx46r5wub/vqXV0/fdIGbfr/4i57bBve87Bov9INqGLZX4L80zoR+7/Cnd4rb7Oj34shqBKuXQ+Iu9OLIMvvDQBxZZvXkjmtxZPH9QD9Aex/u9pk4ssw4sZsA0K/PCQDCYdoA7L6h0atFioQbAyAuF0no93U6gj5stefSvtfs+WufV/Da76odvlr0aT70r+79w49f2LWlqqpqu9NXbwDCrxYnTJigV1dXb9c0zdErO7KrT/u4ulg7JEofcFXPJUuW6BxdioqKWHZcPZ/f/MLzL7Z6vZ2bfh9c2e+dK3pdPtQL/af6VAelFPujffeaBoNiXw+7scPl1SKtCSdbAR10CvSsGCdGfzsbwBwAlIe011qmKSiA/p0CQCLfzaIruDvqs9DvbX6DxNHaf/nSaKPCYbDHaU1KjJUDFvvomdzgBC4lPAd22wC0cXt6AVcXrh1XF3fzSE51SDePuHp6xa7+e5nsPyGbwR7p6PcUuj0PwBYr/J5eP95tfS+zD79/asbeN5u+d4aTcPGLjnb6/J5hk75NEnIp71w7r1C7KRH6jeCbjsLvexV0/1skMdpK3KXw+8T8scQRe0zTtFGRxGiv6MKtJ1cXrh23npQIvanpP3Un86jn0QujidHc8lTbqZ63qmn0qsvLvhuqfwnZdGRO6PfdrV3ZQCsh+o8ApsaE49dpIZfWrtrOK9RuJwnRPQu6/mPSgDu/F9sZVgLvQivfzy4hGoZhlK9cuXJlrJ1XdOHWk6sL145bz3w/FYA737l6qqbRqy6v/q4mu0/IpiPLWs25tHbVdl6hdlNi9C7svviLExVaEwtRRb/WTyVElXnOq3cPvMMWUWUl8tKrYPq2Gfn2GUZUmab50IoVK35rNwi8ogu3nlxduHbceqY6FaDNobONScMnhF8lJ17c8lTbcec7t56qafSqy8vagp6BB3vSkUXazaW1q7bzCrV7/gsP/xTVRjge39C0wvFXjFnlZIyNGjWqrWEY1XRvIBDwLV68eJcTO6/owq0nVxeuHbee83+7YIcOnb6fAjqKyn5623n51H/c+c7Vk0uVn/vUgn0wzDBmRwMKxl031hE0WLWdk7Gh+h5POzIu1Trf7bjUbrGzn36iS+PURTVVnjvOVNdTtZNyUp4nHRmXap3vdlxqt9g1DFq79EPD6AfVVHluv6uupxOHkqt7VDky+m4yHwB9M9kQ09hYOv7HVoj+kwDCr6nsLi7VOt/tuNRusYOm63r5eeed16go/dLv9v2umirP7QfV9cyVg3JargpHFsklIxhw3xhHVgJgMYDHAbwYfjsP/NBKhP0/uwZwqdb5bseldotddJSFKf0RZya6NE5dVFPlueNMdT2dOpNc3pdtR9YPwIMA1gOg/z0xxpERoooo9yNikp8pSfou6x/7hOjqrxA00tDadT9a+Vvh8UFLwu3zCmWaW0/VdPF8L49Lv893XfK9fdz5x7Xj6sktj2uXSwfltOxsO7KLiCUI4LCV9EzHtkReLZIjuwXA6JgjW8iRUW7S7YmIKq/Q7/2F/oLXWmye6IZq3euLrvdy7a7pMWSVF6jkXBq9ajtr4rim36uup5QXv8TV9zSINe+te0MljX7QeQMu4cxb1fUU+n38OCOq/e8tXFXEkZ0BYInFVnzdOqSRjnW5BsBPvEq/p2ZvbrVtuhu6eI/KC6Zw7a65aMgqL1DJwyHFeUy/l/bV+e2cExg2tx9UU+yv7HR5X858UF3P8deN/Y7TXVEu78v2jizSNjtHRn/rYAV4DAXwZwCEPfqVhary5DEuXIfEtRNH5u0FlLvwil1m+121gxBHllm3l2tHltgaggYTZ5FeOUZAwuF7vEK/RwBNNrbcOtENXbzPvm7TuHbX9h62ygtUci6NXrUdjTXTNF3T71XXU8qrsxDW67QEFsW+HlT5qy644mLOvFVdT6Hfp3+1aOeSLwMwPOGwzeh97mjRuaPfu6tnLV2ca8eloItddGjFnQrgNNgDQKLdOwBaO4Api539D/Kc6sKdf1w77vzjlse1y+zeKTtPy+WOjL6REVB2kRV+T7T8OwCsA/CCXXO5VOt8t1NNF5fyoqPzmGmao0pLaxJ5RRdv66KaKs8dL6rrmR3Xk9mn5tKRUUt6WLT7qwC8ZoXqryHUX7JmcqnW+W7HpXaLXfhVYnlpaWmjovRLv9v3u2qqPLcfVNczs24n809T5cgyWnMu1Trf7bjUbrErbZSUful3+35XTZXn9oPqemZ0Ec/wwzzpyCIacKnW+W7HpXaLnf3sEl0apy6qqfLccaa6nhn2QRl5nKcdmWqKPZdOLXb2Y1V0EV1CoZC/U6dOO52sZtzxopoOzy1v/p8WHoh8U9E00z/u2vJvOdFl0R8Wf1YNw6R7Nd0sGHt9uaPjX7j1dFIn1fd40pGppthz6dRi1zBo5tIPjbMfVNPhs1PeWcaUIXfZHnA6ffWc0J6if+kVwQoUWAfinqADcQOtcO7Rs4wpVyexe3ZOaE9hErtj3zWmDJloW55q5+SmPFWOLBn9nsDB9wG4HkCFRcinCLATaYM9YCBYc5Zj9AroAWjQ0PV4x8ppP5hMz45eXPo9l04tdkKV1zStOGEcU3i50PYV6KKaDq+6vAg42EyxDnYPdjamDLk7zilx6+nGqeTiXhWOLBn9vomV/LwZwJ/ocGEA9wCg04UfsxNDNcWeS6cWu2jvCVXeflaLLlnURTUdnl/enNCWwNt6lRE+FDrpRbutbtVdzKlX3UUnhGD6M3NCWwoYdqtnh7YEtjks7wJz6lUTw+V54cq2I0tFv7fDVhFjkRJKCS5c5+LSm7l2XDq12NV0nWmaRzVN29WhQwcitlCe1TuapqVNGM61ndOE6FzX0yt6qq4nd76LXc28DSScHiKODEhFv7fbkU0FQHSEPySKp5p+L1T5+B6oL13cK7R2q9VCv7eE8Fq/q6bDh0wjwKHmG4bR/KWmG5u5OSVjwDd9DsI0g+u/tbHEjd1lh/rtDQZCrHoK/T5+HUwGuUhCQgAAIABJREFUDf42gLnWgZpkMRnAPADHEh3ZnN8/MFmo8nGqeIouTjXn0L7Frs7vYel3+y1CWBfV8F+qysbmW890c9pF78PdPgP0phubb27hzq7HQS2EIxtabnZVXp8DPT4zfQarnkK/T+/IKBjjIQtTRUe70EfJGwEQqoqcW1wkhzgyWdAcvuKQhT7FQp/vPwzEkcV3frGvCOLIHK4cDm6z25HZHazZHsADAG4D8Ensc1XT74d1/8FjHDq1UMnrjIZ6UclV62l92xP6fW03eqr/VNPhTSMUeLnZ30vcnHYxMEzNN5q/3GxjMzd2A76uebX4cvONrsobdLDvXsPPq6fQ79PvyHoBuAkAHaYZeZWY1JHR49zRm+tPv+fSqcUu2vk5pZnXox+2AWgjFHtv0v3drRP1P30i38tzsFHJ+S3ZjlqMNNBuR0avFmcBeJwOVbZupFeL7aww/PgkMQCqKfZcOrXYRce10OHtp7jokkVdVNPh1ZTXJZoYTYnQTsP2u1d1iSZGc+uZcy/loAK5dGRUve8CmGKdQfa1dUL0MgD0v20v1RR7Lp1a7IQqb7Ojox2q0PYBu0TxjOqimg6vurxoQrRpImjS29/aK6D5oWk6ugcvqEPp4NbTgS/J6S2qHFlGG6maYs+lU4udUOUBHLGcV1NN0z40TfOh0lLRRYUuqunw/PIINfWpvi9YiSYWaoqSpEsINXX8LGPKVUlQU8/MCe0pTmJ3LBXaanYYbeW2vIwu4hl+mCcdWUQD1RR7Lp1a7OxHregiuvj9fl+7du2I5pP24o4X1XR4bnnznlzwtWlq4U8qGkz/uOucQYPn/3HBPtPQavAgmlkw7gZn0GBuPdN2VA5u8LQj49Lv5z2xYA1ghkhvA1rT239WPtCJ9tzyuHZc2je3fdzyxM5+9IguoosKur9qar6TtVL1PZ50ZFz6/Yyn5wR3N/+X344W3frQWaHJw+/y23UAtzyuHZfWzm0ftzyxa5xUeen3htHvqWn7mafmq3ZObspT5cjs6PeUR/a6TWXfBnADAMIE1bm4FPv7np4V2lr8jp6SFn20szFlWDwtmlse145Lzee2j1ue2AnFXuj+tcuT6vnApdhzqflunEou7lXhyJLR7xPbG2Ev0nEudcgedDOXfj/jqTnVm5u+7XNEmT7S2Zg6vMaZccvj2nGp+dz2ccsTu+jQFYq9/aolumRRFzfh95mg5ufCMbktM9uOLBX9PrGu1wD4EYBfAThg15B8p1NzKeFcXbjl5bud0O9rZp/Q/e2X01zrwp3vXDu3TiUX92fbkaWi38e2l47mXgFgMYD1dkJw6fdNfEX9XinZOMANLbp/Re+1wUDw7ddabJ7oxq7XF13v9Rf6Czh2XNr+s5vWPcpp3+CLBpX5/f73rXPg0o49r1HQubR9Swih31tCNJZ+544X1XZr3123TSU1/7Yfjjkz7eLQAG7ItiOLNDEZ/T7y92EAhgD4dSS/JFEbLjS4IBToueG0rUPcUKb7fNltdZUvuMkLtP3nNq9bxGnfFT0uv01o9HGjTGDD9guS6NKAdFn77gtvqaTmj/th2XcagJ9KW4WG4MgoEORhAKsBPJ2sxuLI6igTXmDEkdnrQv9VHLU46rQrIOApRy2OzL5HG4Ijo9ODiXh/SyLxPrbKXPp9IFTQ8+VTNgx0Q5m+tKL3S0H/iTc2ttw60Y1dn33dpiGAJhy7a3sPW8Wh7a/d8vxKt+0bWNlnzVW9rizjlKeaRq+6POvbkNDvayefp+j3qseL6vLWvrNum0pqfvmPbpNXizGOKNWrRQq17w9grN2BmrHOzB1luv70e3fl1Z+izaW1c+vJLa8R2An9vmbiefX0AjplvnW+nl7Ane9cOwe72pzf0hB2ZAQN/gbA/HRqcOn3lCi8ufhtv5Pw+x5HukQTo7nlce241Hxu+7jliV10pArF3n7Sii5Z1MUdxb7+1Px063JD+HuuHVmR5cBeA/B7J4Jw6ffRhOEUtOhuRzsbU5MlRKew63rs/MppQ6fQsTTRi1tPLjWf2z5ueWInFHuh+9fOd9XzgUux51LznazNubxHlSPLaBu59HtKHN590qc+O+pz68NnVU8edlfArqLc8rh2XGo+t33c8sROKPYqKPYyzuzHGSVGq6TmZ3QRz/DDPOnIIhpw6fcPPbFgvQ4zfLwGdL143I1lg5zoyi2Pa8elfXPbxy1P7OxHj+giuqig+6um5jtZK1Xf42lHtux3y3eZCJkkmgkUjv7pKEc5D1w6vFfshLpuP41EF9HFDY1+xIgR5/r9/vD6ouu6f+nSpTudLND5budEA9X3eNKRLVi6MFTx2T79wIEDCARq3gYGg0G0bNkSp37nVKPsV2VhVmLixaXDe8VOqOQNg0ou/eDtfrj55ptv0jRtPIAOplnz5kbTNMp3pbSMuY888shv7NaXfLdT7ZzclKfKkdnR76me37LYiqOs//0UgOkA/pWsEQuWLgjt2r5LN0wD1cHwGXTRyx/wQ4OGtue3NcpHlcc5My4d3it2qunbUp7Q7/ORfj9y5MiRuq4vsBaV4oR1iNIRaM0sX758OSH1ole+27lxKrm4V4UjS0a/p7O/7gVAp8OusgbITQC+lwxVtXDZwtCO93botPtKddEurW1pW7N8dLlO93Hp8F6xExp9dDQIdd1+YoguDnS59dZbf26a5lIAFE2d6grruWzZsrAzy3e7XDgmt2Vm25Glot93tCDBRLu3PXsssTGTJk0yDx46WGcnlngf7cxanNQCM2fODLePS332il2+0+hVt0/o9zUzKteUd9X9fsstt7hKpF6+fDlRiZDvdm6dSi7uz7YjS0W/v9oCBZdZBIGU7V/yu6X/fu/v754ZCoUc6eTz+dD5e112HzGPfcyhwxtAoRfshGIfPxzqS2u3nib0e0uI+uqpmg7PLW/RokW+UCjk+DQI+iwfCoXaFxQU5LXdo48+usfRgpvjm7LtyCLNs0NU/QQA7croV9BEAMT0esQ6VPOrRF2W/m7pzg+3fNjm+PHjjiQrLCxE++7tdx03T7zPocNTIV6wE4p9neHgKQgs1V7gxnF9mJP+W7hwIe1A3wLQwtECAxzUNK2rtXPNW7tHHnnkY4d65PS2XDsywlNRdNDzlgo/BtAdwIRE7qI4svhxUuwrAh03I45MHJnDFSQnDsIrjlocWd15RI5aHFm8Lql2ZOTMIu8LzwawCMCdid/NOK8WO36v02cntOAHbunwRL/Xdc10a0dUeVNDoUo7odjXmYD1orVbv7CFfl8ra730VE2H55a3ZMkSvaqqarvTg2YjrxaLiory2k5eLaZ3ZN0A/AjAJAAnrNvJkS0EcDuAOsmHFOxx4NBBhBLC7hOXMl/Aj5aJwR7B/Qia8eH6iXYBLYBWAS41v/70ey6duhHQ6F19hO/QoUP4I3w9dBH6fc3kaFT0+3wP2uC2z+GOP6e35fLVIoW4zgCwBsDLACjvi14tdgYwOca5RQWiROhd23fSL6CUolH4fbuO7aKJ0Vw6vFfshEYfHQ5CXbefGaKLA12shGYKv0/MH0u0PqZp2qhIYnS+2+XUQzksPJeOjKpIOWbjANxo1ZfyyeYBqBPsEWkPJUTvfH+nbsCsszOjnZhP09GmtE3yhGiX9HsuVV61nWr6tpQn9Pt8pN9bic30VojQVHYJ0TAMo3zlypUrY9fYfLdz6E9ydpsqR5bRBlJi9L5/2yOqSs481SgflQRRxaTfc6nyqu2EEi40eqHR1y413PlgJThTEFr7iJ4Awogq0zQfWrFixW/tFrR8t8voIp7hh3nSkUU0oAAQDQjH47uBBnPp8F6xE+q6/SwRXUQXNzT6UaNGtTUMI/xhPRAI+BYvXkwUorRXvtulFSAHN3jakamm0Qs93X6Eii6iixuqvOrx4hUaPVcX1e3LgZ9KW6QnHZlqGr3QzL1NM5f+a5z95xUaPXd8qm5fWm+SwxtUObJk9HsKk34SQLsYDaZaBHxbWVTT6IXyLpT3fKS85/u49gqNntsPqtuXQx/lqGgVjiwZ/Z4qSLxFQsI84aS2qmn0QpWP9orQ0+0HqOjSAHXxCo2eu76obp+TtTnX92TbkaWi31Pb7wDwEoCtToRQTaNXTd+W8mpGQa6p60K/bxj9wJ0P3MRf1XZeaZ+TtTnX92TbkaWi31OOBiVENwcwyBJiPgA64+dYojAUMaiSRi9U+fgeaCwUdKvVQr+3hPBav3uFYl9eXu7z+/2OafuRflDdPkFUxa+DdqzFb1sHaj4IYJ11sCY5NCLiE28x7ryWeU/Mf0YljV5gvHV+Ywl01v5np+jSgHTxCvy3rKyMdeqB6vYJNDi9I7Mb/m0BPASAzij7JPYGcWTiWBy+vhDH0oAcC1VF5TE1qhd661W462NcxJE5nM0Ob8v2q8VINex2ZHZVpPseBjAtkX4/b9XCF91S5bkUe7K75nvfv7m6unq7pmkBh1o2Cko4ly7uFTtrYRL6fe2g99S49grFfsKECTpnfVHdPnm1mH5H1ss6UPPnAA5YtxMS5j4A5QA+T3Qg7ujwXIp9rV096Omqae1SXs1gyRStXej3mdVT6fhUHbTBLY+7vnDL49o5/CGf09tyuSNrCWAxgN8AWB9Dv6cd0OMWtDNOHNU0eqHKR+UXerr9NBVdGqAuXqHRc9cX1e3LqYdyWHguHRlV8bsA6GDN4QAqAFDUIjm2yPlkdZohVHmhrucjdV1OE8jsuPYKjZ7b76rb59Cf5Ow2VY4sow0UqrxQ3oXyXjuluJT3fLfzCo2e2w+q25fRRTzDD/OkI4tooJpGL/R0+9EnuogubqjyqseLV2j0XF1Uty/DPigjj/O0I1NNv1ddHpeGLXb2c0N0EV0aMqWfOz6Ffg940pGppt+rLo9Lwxa7xkl5l35vnP0u9PvaH2aqHFky+n3sT8TBAMYCuBHA/mT7TdX0e9XlcWnYYieUfqH0x303HKlp2gLTNCkhm3B4sRelaWi6rpefd955hMSLXl6ZR0K/j+9QFY4sFf0+UpvTATwKwA/gJ8kcmWr6veryuDRssYsOaqHR2/8CFF3ySBeh39ftzGw7snT0e6qRD8BtAEoAEGQ4qSNTTb9XXR6Xhi12NQM7U9R8od9nVk8Zn5nVk5vYzLXLSDRGlh+SbUeWin4faVp3AFcC+JtF+rB1ZKrp9wZQKLT92tHnNQp6dXU1iy5utVjo95YQjaXfueNFtZ3Q7+09YrYdWaTUZKxFOsKFToQmvuKZVnK0rSNTDQ2migttP27QCIzXfg6JLqKLK2iwaZpdSTIOTFk1FFno9/GD286RkRP9BYBKAH8B0EccmaZsQnAnktjVWbXFkYkjUzZvxZE1vB1ZqRWhSIdr0kGaqR2ZYvq9rmumW9r+wMo+a0wNhRy7q3pdWcahYXuFKu+Velrf2oR+X7teeIp+75Vxxq2n0O8bniOjV4irbKr1NoAbEo9xoftU0+/dlXcKHh+0JPyqlmvHpWGLXXQUCf3efp5nShelFHsZ1/bjmhu0wbXLcpxGRh6f629ksY1IuSOjG1XT71WXx6Vhi110GAmN3n5ZEF3ySBeh39ftTE85Mqq+avq96vK4NGyxyyw9XfQUPRvyKQtCv493ZqocWUa2j5GHqKbfqy6PS8MWOzkVQE4FqF1q8n0+CP2+tq896cgi1VdNv1ddHpeGLXb2v5tEF9GlIVP6ueNT6PcehQZHpqNqGr3q8rg0bLGzX7BFl8api2o6fL6Xl9HXaxl6mCd3ZKpp9KrLE5p546SZS79ntt9V0+HzvbwM+ZysPEaVI0tGvyeg8HgAtwLYAWABgCcBVCdrrWoaveryvELflnp6m56e7/2nmg6f7+Vlxftk8KEqHFky+n0TADMt0v08AKdZjmwJgPV2bVRNo1ddnlDsa/NmdF0fGzliQ3QRXdKseXF0f9V0+HwvL4P+JmuPyrYjS0W/bwvgIQBlAD6xWjjF2o3Ntmuxahq96vKEEl7T65mi2HP1FPp9w+gHbv9xE3/FrvYHE4Bdy5cvvyBrnifDD862I3NCv6cmUT3aAXgAwIPE601sp9Dv4xURKrn9TKivLtZThX5vCVFfPfOdDl9QUOALhULvAwg4XJuDoVCovVfsHn300T0O25XT27LtyCKNS0a/p78XAZgF4AoAf7J2aYcSVRH6fZ1xIrBa+6kjujRiXVRDda03CK6gwZqmhen3pmk2eDuh38dPplSOLHInnQ79XwBoO3unBRKOPkUcmTgyhz/5xJGJI2vwDkIcmcPZ7PC2hrAji63q2QAWWY6MXu/UOjKh3yd2qVDJ7Qd5vXSxFhih39dqWy89uZR3rp1qOnxRUZFeVVW13e2rRa/YyavF9Duybtb5YyOsM8nIwi4AJPokd1T5k/H4oKUMGj3XTuj3Nn7Fq9T1bQDa2LD2Epvo1fblNcVegjaiwzQ8PiNBG1xdHG6KcnpbLndkdDo0hd3/wQq391nnk1EY/ly7XDLVNHrV5QnFPjoXhNZuvyyILg50UU2Hz/fycuqhHBaeS0dGVTwdwD0ArgdQAWApgJWJ38di26KaRq+6PKGuC3W9IVPXvTI+VdPh8708h/4kZ7epcmQZbaBqGr3q8vKd2i3tE0q/Ckq/ajp8vpeX0UU8ww/zpCOLaKCaRq+6PC4NW+zsZ4no0jh1UU2Hz/fyMuyDMvI4TzuyRb9b/I5pmAYpYcAoHntTOSVVp724dkJPt5dWdBFdQqGQv1OnTjvTTj4AqseLahq96vapLs9JH6u+x5OObOZT94d2nfSpXhGsQIFeENbshFGFUwOt0Obw2cakYRMocKTOxbUTKnlmqeSip+ipadoRa4I2NU2TUm3mlpZmVhfVNPp8H9eqnZOb8lQ5smT0++8CuBfAtQD2Ogn2mPHnOaHNRW/rJgwEjXhIfkAPQIOG7scuMKYMnRjnzLh2+U4Jl/YJxV7TtOKERYPCtjVd18sj4ObI370yXlTT6L2iC7eebpxKLu5V4ciS0e9bAlgGYC2A/wFA/06sxdcBPGa7o3r6/tCm4n/qVUZVSq1ol9b9WBdzytC7dLpxJtNOqOtRmePo4qKL6JJmscrpeFFNo8/3+ZALx+S2zGw7slT0+14AxgEYCSDCVrwMwHAAY+1C8IVGX9O9uabDc6nkXrET+r23xxk38Zdr55Vxza2nW6eSi/uz7cic0u8jbb8BwMXWYZvHYwWZ/9sFO9afurFtyAw50smv+XBZZb93Q0aokGM3oGv/oX6/3zHV2muUcNVUcq+UZw0uod9bQnhtXC9atEgpjb68vNyXz+tEhw4dhH4f43GcQIOJ9LEQwP8CeCHRWy387aK3Xz190wVHQ8ccObJiXxEu/qInoYbAsRvc87JrNE1zBR81TTNMtRa7uC4SiK/9iBVdsqCLavp9WVlZXs/30tLSjx0tuDm+Kds7skjz0jkyIt+Pt262xVOJI6szUmQhzMJCKD9EvD3OxJFltv/EkcXrmcqRkRO7CQDtZiZEMv7r7Mh+t+ijF1u93q7a4atFn+bDwH29d+q6bnLsrur9/curq6u3a5rm+MA8AO251G6xqzMBc0Jdt75BCv2+tjty0g/c+aCafj9hwgQ9n9cJebXozJFFIhoPWodrRnJLbH9rq6bff/DBB3lNCZf2RYdZIsVe6Pc10niS7s8N2uDa5fs8yvFbQ0fF5/LVIlHulwN4w6Lgn0hXY0po3tTUWfh9z6MXRhOjuXZCo4/2iFDX7Qen6NIAdVFNo8/3dSLdutwQ/p5LR0YRinSES+L1PICfANhvJ1A0sdk0ETTprUftFdD80DQdPY51MSYPvcs+IdqlnVdo31JPoeYLNb92LVBNo8/3+dcQnFWqOqhyZBnVgRKcdzX/RN8XrEQTC1FFSdIlhKg6dLYxaXgSRBXTTmjtQmtXQWuXcZbZcaaaRp/v/ZfRRTzDD/OkI4toQLllOnR6jw/oKCr76W3nOdGHayf0dHt1RRfRxe/3+9q1a7fLyfxTPV5U0+hVt091eU76WPU9nnZkM/979jRfgS8MXNR0rXjCj+6424mAYmevkmqKtpQn/dCQqfkyPp2spg3jHk86snufmrH3k5M+P8OOfn/24TM/v2fYpG/bySt29rrkO7Vb2pdZqrzo2Tj1bBguy74WqhxZMvp9pFbp/h6t/bQ/T694q+j9Vqno912Pd6yc9oPJJbFNFjsNdrpwadhi5206vPSf9J+bUw8ashMLv5FTUMFk9PtI0en+Hq3ivU/P3Ptm8btnOKHfX3is4/57h05uRcZiVyMhnQoQq0u+U7ulfdGpk1MavfSDt/tBgY+odxHZdmSp6PdU+XR/j2ugavp9vpfHpWHnu53Q72umnZyyYL++NjZd6u1lFDwg244sHf0+3d+jEtz/vw/Oeq3F5olu6Pe9vuh6r7/QXyB2tSOJTgUgXa7pMWRVPlO7ubR9Symh31tCeI1+z+13sYv3NpF+F0RVvC7poMHp/o45v39g8uZW26a7od/3qLxgClVD7Go7g04FIF2uuWjIKqH0xw1SgTDb/3IWXRqxLgINFkfmaEMdcSyqHa44sjrdIwt2I16wqenyw67uDztxZBl2ZLP/5/5ZG1tuneiGft/vYI/ZhmlAlV2ffd2mIYAmbsvLhd21vYetymdqN5eebn0bEvp97fz1FP2e2+9iV+dXTLjf5dVihh0ZPU41/d5deafg8UFLwt8cvWKX79TuerRP6Pc189eT9Pt69LucdmHT745eLeX4pmwHe0Sal+4bWLq/h59DCc1vNn3PUfj9RUc7RROjxa6mGyj8PlaXfKd2S/uiq4tQ+u0XWtHFgS459lGOiveUI6MWRRObU1Dsux47v3La0Cn2CdFiF6dLvlO7pX1yKoCcClDrC7jzwZE3yeFNqhxZRptICc6fNP/sDDv6/dmHvv35PcMn2yOqxM5Wl3yndkv7MkuVFz0bp54ZXcQz/DBPOrKIBpRbZhpmmH5vambxxB9PcAQNFjv7UaSaoi3lST80ZGq+jM8Me5ssPs7TjizfKfYjRow41+/3m9T/uq77ly5dutPJWODqIrRve3VFF9FFKP1OVp7c3eNJR5bvFHvrqPbxADqYpnmEhoemaQRWprDwuY888shv7IYMVxehmTdOmrn0u/S7pmnh9QVAU9M0iWgzt7TUXpfcuan0JatyZMno9u0AzARwOYCvADwNYD6AfyWrer5T7K0j2hdY7S9O0IFeo1KflS9fvnxF7N+4uggFXSjobijoMl4a53hJ70pye4cKR5aMbk/ObRGAfwBYFT7jGZhuOTRybuFXarFXvlPsraPZlwIoSjMswjTzZcuWhZ0ZVxehkkdVFjq8/YATXUSX3Hooh6Vn25Glotu3tRzXbQAqrPp2AzCKdhwAvk5sQ77T6G+55RZXCZnLly+/gDTi6pLvFHtu+4R+XzPzGhvlnTte8t3OoS/J6W3ZdmSp6Pa9AIwDMBLAIUuF9gAeAEDO7ZNYZfKdfv/Z5n+tCoVC7wMIOBwRwVAo1L7dwPYjOXR/od/HqxyhfVv/Vej3lhBCv7efjY1FF0FUxfe/HbmjD4CfAhgL4Jh1O933MOU9U2BD7CPynX7/8Wu7V5mm+RaAFg4d2UFN07qe06/1jRy6v0CD66gs0GD7gSe6NGJdBBosjsyRP4rQ78WRiWNxNGAAcSyN2LFQ01VS+sWRpXdkyV4tUsTeGABxOVP5Tr/fu+Xfq6qqqra7fbXYZkC7kRzavtDv66yGYdq39W1I6Pe18gj93t5xNgpd5NViekd2NoA5AChfaq91OwUv0L/TN7LId7Pok9xR5U/G44OWMmj0XLv60+/rFewR3I+gWZ3yR31AC6BVoLaeQgmPypVIeRf6fY00Qr+3n1GNSheHbwpyelu2gz0ijbP7RkYh5vMAbLHC7/0ACDFF38vsw+/znH5vJUJT+H1i/ljiIDmmadqoSGI0l+4vdPiorEJBt1+GRBfRJacOymnhuXRkVMfu1q5soJU/9kcAU2PC8eu0I9/p91ZC9EIrj84uIRqGYZSvXLlyZaw4XF24NGyxE6q8UOVrZ2C+zwenDiVX96lyZBltX77T763EaHrFSt9soggZiuQ0TfOhFStW/NZOUK4uQjNvnDRz6Xfp98j6YppmU03TwutLaam9LhldxDP8ME86sogG+U6xHzVqVFvDMMIfvgKBgG/x4sW7nPQ/VxehfdurK7qILkLpd7Ly5O4eTzuyMWPGtAkGgyGSzw0dniIgNVMLH/+i6VrxhB/d4ej4lx07drSprq4Ol+eGhi129gNcdBFdZB7VjgGvzIfcuavkJXvSkVlBEbfTqzf3dPi9Z1QEK1GgF4RVOWFU4dRAK5x9+MzP7xk2KdnBkzdpmna7aZrt3dCirWAKsUsYf6JLSuq6jBcZL6RAWhq96nnUEB1YpE65dmTfJeYtgGsBfAxgFoAnASSNIxc6fOOkbwt1XfpdKP11gksWmKZJCdK2p2Toul5+3nnnxZ2SwZ1HDdmJhd+s5bCCJQAWA3gcwIsW/f6HACjR8P/s6iV0+KgqQiW3H7iii+gCOdUhs+tEDn2E46Jz6ciItUiU+xExyc+UJH2X9U+dhOh6JQxXf4WgQT4y+RXQ/Wjlb4XHBy0J65LvVGtpX81YSKS8C/3eXhcZL41TF8feJIc35tqR3QJgdMyRLeTIKIeKvn/FIaoogk/o8LUjpbHQt6urq31+v9/xqQD11cVSWOj3lhD11VN1/0l58d6kvv0niKr03vkMAEsAEFvxdeswSTrW5RoAP0mk3996663nCB0+TlSBx9qPMdFFdHF1ioRpml3D31k0Texqx054Hgk0OL0jozs6WAEeQwH8GQDhmX5loarijnERR1ZHUFmwZcGWhTdh4RWHlNl1QhyZM0eWeBdBg4mzSK8cIyDh8D2UM+aWDu/z+c7/bt+zf+GWDt/vYI/Zw7r/4LHq6urtmqYOaWcIAAAgAElEQVQ5PuiS0gF8Pp8udnHd6ilKuPXNTOj3tV3oqf6T+Vdn4a1X/8mrRZ4juwzA8ITDNqNPchnssXv58uWdyZhLzRc6fFT6RkX7dhrsIXT4pJO8sY2XdwC0dgD79qQuvKVcrVUugz3oGxmBbxdZ4fenAbgDwDoAL9jJIHT4qCpCJbefJ6KL6ELRxgQwcHSKhGmao0pLaxLUxc5+fVHrknil5dKRUY17WLT7qwC8BuBBAGsAGMmaI3R4oa4Ldb12duQ7dV3a1zDmO8+9qLPKtSNjtVTo8ELtdkPtFsq7jBcZL3E/fn5OBxhrmhY9XUPo9yxXlBkjocPb6yi0dtFFaO21Y0DmQ2bnQ2ZW78w+xZM7sogEqun3XGr+vFULX4RhhGn7BrSmt/+snA4STXstXbp0H4AqutE0zYLRo0efmtYIAJeiza0ntzyxs+9N0UV0acinAjhZg1Tf40lHppp+f+9TM/Z+cpJ7av6Mp+cEdzf/1G9H22996KzQ5OF3+e06fMGCBaGKigr9wIEDdA5Z+JZgMIiWLVvi1FNPNcrKynx2dlwaNree3PLETuj3copE3Ks+T5yuodo5uSkv146MwMH3AbgeQAWA+QAoguhEskaopt9P+/P0ireK3m9lwkCw5ozL6BXQA9CgoevxjpXTfjCZ2hK97nt6Vmhr8Tt6KrvuRzsbU4bdHeeUyInt2rVLN0wD1cH48vwBf7i8tm3bGuXl5XF2XKo1t57c8sROKPYqaO0yzjI7ztw4lVzcm0tH1sRKft4M4E90CDKAewDQKciP2Ymhmn5/79Mz975Z/O4ZVUb47V7Si842u/BYx/33Dp3cim6a8dSc6s1N3/Y5set2pLMxdXiNM1u4cGFox44dOu2+Ul20S2vbtq1ZXl6u031c2je3ntzyxC7aq0Lptx/goksD1CUXjsltmbl0ZKcA+D2A6QA2WBUnxiIlFtJ/q3O5TIjetXz5ciKF1CREM+j3qu0mTZpkHjx0sM5OLFEI2pm1OKkFZs6cWS9KP7d9+U5Bd5oQnUjNz3ddpH01M7Gx9btbp5KL+3PpyOx2ZFMBUJb8HxLFUE2/9xf6C15rsXliyAw56he/5kOvL7re28RX1O+Vko0D3Nj1r+i9tsnXgR7vvfdeSSjkrDyfz4eOHTvuveSSSy7h0OGf3bTuUU49B180qIxTnleo5FZnC/3eEqK+9HSv9LvUM36Zi/S7IKocLf/4NoC5AOhATbomA5gH4FiiuWpoMJW/udW26UdDdapi27JiXxF6VF4wpSAU6LnhtK1D3Nj1+bLb6sJvmlz04Ycfnnn8+HFHyhUWFqJ9+/af9e/fvy+H2v3c5nWLOPW8osflt3HKo0aJXVzXCvTZfqSLLg1IF4EGp1+OKTjiIQtTRa8W6TvRjQAIVUXOLS7SQRxZvKDiyJIOMFkIG9BCKD9g6nSGp8anOLL0joxOiE48WJMyzR8AcBuAT2IfoZp+T1GDbqn5ffZ1m9bEV9jv5VM2DKx2+ErSp/kwsLLPmiZfB3q+++67rl8tDh48+GIObX/tludXcup5Va8ryzjleYVKbn0DEfp97eSrFz3dK/0u9ayzYIf7XV4tpndkvQDcBIAO04y8v0vqyOhxLoM96k2/d0fNPwWPD1oS/ubItaNgjwOHDiKUEHafKKUv4EfLFi0wc0ZNsAeX0s+tJ7c8D9ltA9AmX2nmHuqHvKbKe6Uf0i/lub8jl8Ee9GpxFoDH6XOUJQW9WmxnheHHJ1EBUE2/p0ToN5u+5yj8/qKjnT6/Z9gk+uYHSjDeXPy230n4fY8jXaKJ0ZEcsqqq1OH+FH7frl27aGI0l9rNrSe3PLGLTnih9NuvfaJLA9Ql924qfQ1y6ciodt8FMMU6g+xr64ToZQDof9tequn30YRo00TQjM/vCmh+aJqOrsfOr5w2dIp9QnQKu25HOxtTbRKid+7cqRsw6+zMaCfm03S0adMmWUL0QooOdkOHjyZEu6ynUMkbBpVc+kH6wc18546X9K4kt3fk2pGxWq+afk+J0Z80/+yMfcFKNNELwnWm3VZJoBXOPvTtz+8ZPjm8E0u8KOF490mf+uzsWh8+q3rysLtsT5+mxOh9+/bZIqpKSkrqOLFIuVzKO7ee3PLETmj0QqOvXS28Mh9Yi7UiI086sog2qun39//vg7NMwwzDf03NLJ744wl3O+mnh55YsF6HeSR8r64Xj7uxbJATuyVLluzTNC3ynrFg1KhRjqDBXNo3t57c8sTOfhSILqJLQz69wMnapfoeTzsyLo2ea8elknOp8lw71dR8ri5iZz/dRRfRRej37lyhJx0Zl0bPtePS2rlUea6damo+VxexE/q90O/jXi0K/d6d36pzdy4dGeWRvW5T/7cB3ACAMEF1Li6NnmvHpWhzqfJcO9XUfK4uYpdZKrnoKXqqOE2gnn4m6+a5dGSJjYuwF+k4lzpkD7qZS6Pn2nFp7VyqPNdONTWfq4vYRYe8UN7tlzbRpQHqknUvlIECGpIjuwbAjwD8CsABu7Zxae1cOy7tm1se1041NZ+ri1fshH5fM/saG+XdK+NTdT0z4Gey/oiG4sgoGm8FgMUA1tu1miIGOTR6LsX+mh5DVnEo71yqvAEUcmj0qqn5+U4Jt8ae0O8tIYR+b78GNxZdBFHlzgcPAzAEwK8j+SWJ5nN+/8BkDo2ensOxu+aiIas4tHYuVZ7qyaHRq6bmUz05uohdnQnhKXis9F/j7D+BBjt3ZE0BPAxgNYCnk5mJI4tXho6NycXxL7KgNc4FTfq9cfa7ODLnjoxOcSbiPZHw44j3sY+g3C+3NPp+B3vM5lDsyW5Y9x88xqG8c6nypoZCDo1eNTU/3ynh1rchod/XTj6h39uvZY1CF3m16NyRUah9fwBj7Q7UjH2MO1r7yXh80FIGjb7WjkundldP71Hzubp4yE7o9zUTjyg2uzp06EA/NtmnLHio34W2b9Pvzpfy3N3ZEII9CBr8DYD56WTg0ui5dlxaO5cqz7VTTc3n6iJ20REulHf7yS66NEBd0q3L/7+9c4+uqrrz+PfcR4DgyCtR0XZIgAgRRXnIwgda66OPZW0FZ7raWu24SutKR0FCqwhIUGMfGjRYEKvjqq2dmTVWXciyHUfRdtQqWrRWqpMiJHRqUEggsKYQc+89Z9a+uUm4Nye55/wS9s3efO9frTm/u/fv89tnfznn7v3dQ+HvhRayERkBewnAL4IAkbrRS+OkbtFSV3lpnBIzna75Ui6Mo1u7Drd2jrPBHWdB5uZCXlNoIRPlLnWjl8ZJ3amlrvLSON2u+VIujKP7Pd3ve6Y+U+4H0WStKchIIetiI3Wjl8ZJXcmlrvLSON2u+VIujPO/y8mFXOh+H04BjRYyqYu9NG7tz+/f47idx6q4jlu06JobAx2rotvN3BT3e2kdpHHSOkjbq6+vv0u5Y6jxovzwFi1aFOjYH2k/pXHS/HS3p7uf0vx0x91www2TEolESo2zSCQSW79+/ftBZEAaF+S7dV9jpJBJXeylcXc9+cPU+8fviuxNtKAoc7Dmx24HToiXYNLBCe7y+TdH/Qqn2+XdFPd7aR2kcdI6SNurq6tr3rdv3/j9+/cjHu88OzWRSGDMmDEYN27c7iVLlvgexCrtpzROmp/u9nT3U5qf7rhvfetbadd8AFM8r/O8Q8dx1L5ctX2kbsOGDT/1m5ekcbrFKUx7hRayv8t4K1YBUP/7CQB3APjfvpKQuthL4+586gepN0a8HfHgIuEms7oVj8ThwMHsw9PdlVcuyxIz3a7kprjfS+sgjZPWQdpeXV3d3qamphK1fzGZyB4vsXgsPV7Ky8tbqqurS48cTNJ+SuOk+eluT3c/pfnpjlu4cOHCSCRyX2YMFefMl+otgJrbFz/44IPK+q/7I40LIyqFuLaQQhZThvZqnwqAxzLgrwVwTl9WVVIXe2lc7ZM/TL1e/IdIh9t1SLN/idRT2uzDZ3orr7wloq7Q7fJuivu9tA7SOGkdpO2tWbOmeefOnePV01d/H/WUVlZW1rp06dKSQowXaX66eerupzQ/3XHXX3/9NzzPWw9Arfru75M+TeCBBx5Ii5k0rhDCFLbNQgrZtIxJsHK79z17LDcZqTu87jjd7tSmuN+bUofrnv+O15JsRcLNI0iRGEpiJXjkknXp+8j2OkjHtSl1l+anO+7b3/52qI3bDz74YHpDuzQurKgU4vpCCtkVGaPgRRkHgX7z1+1+f1x0ZNVzpS+Xprz0b6h5PzEniks/mtf86dkXXShxzZe6ym/evHnLn/70p9JUKlg/o9Eopk2b1nzhhRdq7efGtzYtNOH0gqe2bLzmlRO21oSp+9wPZ6w+7mBxUUNDw7IwdZg0adLqz3zmM6JTFqTjRVoH6WkQ0vZ0n1oh5ak7bu3atdFUKvUugM4fX/N/EqlUakpRUZEo7uGHH27M30ThryikkH0NgHoqU/+6WAbgFAAbModq7stFo9s0eGSy+PrfnPTaKYdShwNVSZn4furDuR9cMufi83W6w7/44osvNzQ0nNLe3h6on8OHD8eUKVM+uOiii7T2c+Obm66WnEKgkpLESU8vkPZz+N4iNDY23hGmDuXl5SuVkOkcL9L8dPPUXXfVns46SNurr69X58S9BWB0oBseaHMcZ4a6VhK3YcOGpoDtFPSyQguZsqeqBvBshsJXAcwGcHOu7yKFrNc4SR8DQiHL5qL+QXF2y/SVuideCpn/+JQKJ4XMnyeFzF8vCy1k6olMiVnXe7EJANYC+F7u72a63e9HJId/87mSl0qTAV8tRp0oLvtoXvPnzvvsBRLXfKmr/AsvvLBl27ZtoV8tXnbZZVr7+dSbGxeGPb3gvD2zahDHMEncVefOf0xShydefera1056a1WYuqt+FrcNHxb21WJFRUXN5ZdfLuqndLxI6yDlKW1Pd92lPHXHrVu3LtLR0fFe2FeLI0aMEMXx1WL+B81ZAL6ifiMH8HHmciVk9QDU3ohem/rCucoP3P0+XHs9Lva63b7VIoP9B9qQylnunVuCaDyGMaNHo/bO2vQ/YHT3U8pTGifNL73YI9GChJe9fD6XZ9yJoyTeU/dQdRg1GrW1ZtVBzrPKa0m0huapu+7S/HTHSRdtSOPyT+WFv6KQT2Rq6eidAJ4B8CIAtQ9LvVo8A8CKI8Stm5LUxV4apzZCbwm4/H7OobO6N0brdnk3xf1eWgdpnLQO0vbURuimpqbxHR39b9dQy+8nTpzYvTFa2k9pnDQ/3e3p7qc0P91xmQ3Navl97v6xXEU57DhOVdfGaGlc4WUqfw8KKWSqd2MBLAFwdaaraj/ZGgC9Fnt0pSJ1sZfGdW+I9jwkvOzl2HEnBseJ4OzDZ7orrrzFb0O0err0dLh9m+J+L62DNE7qgi5tT22IbmxsLHHh9XpCVk/EUSei9pD1tSFa23iR5qebp+5+SvPTHZfZ2NzveHFdd/FDDz300JEyII3LLyWFvaLQQibKXupiL41TG6N3HL8rsifRgmEZiyq1Sbo0XoLJBye4t/ZtUfUNtZjFcZwpOty+TXG/l9ZBGid1F5e2pzZGt7a2+lpUjR07dnd1dXVfFlVax4s0P908dfdTmp/uuMwGZ7VYrnt+AZC2qPI8756f/OQnj/pNsNI40WStKchIIetiI3Wxl8bV/2ztnogXSb838iJe0Y1fvyGQabBuN3NT3O+ldZDGSesgbU9qGiztpzROmp/u9nT3U5qf7riqqqrJrtvpnxePx6P333+/ckvK+5HG5f3iAlxgtJBJ3bClcaa43+t235a2J62DNI799J9hyNOfi3S8mBJH9/sCKO6RTUrdsKVxprjf63bflrYnrYM0jv1c7vsqkzwrfd3hpePFlDi63w++gCkPsF8CqDjiq2/LOOD7tiZ1w5bGmeJ+r9t9W9qetA7SOPbTwYz2aS01X1qR5bZPnnAikcjiU089NcsdXjpeTImj+/3gi5j6RuW3qKxWfhbk66Vu2NI4U9zvdbtvS9uT1kEax3523lXqdIazDk9rXX3lirTbPnl2zzZpd/guMZOOF1Pi6H4fRGVk13wXwAsAtgYJ1+2iLW1Ptxu2Ke1JeUrjpFyk7vf6+1nltST3hXbpZz87Zxt1erfjODumTp2adoeXjhdT4rghOojKhL9GbeZTG6KPB3BJJvxeAOpRv5dTL93vswF7npdQy/p1u29L2zPFBV3qfq/brd0Unqb0UzquTYmTuubToiq/sKkfoNUG6LsB/GfmYE0laMp/UfktZp1LQtPgXkDTpsHqv5rg2m2KeSz7mT3OCmXCrHqh89QDU+4jaT+lZsN0v88vZH5XTAZwDwB1RtmuIy+gkFHIggypY2XipeAOruBKBcKUOApZkNlj8K4ZB+DHAGrofp8XqvLLmqLbfVvaniku6FL3e91u7abwNKWf0nFtSpzUNZ+vFvPOw5ibOVBT2fLsz1yurFZuB7AYwO7crwjnhn3suN/rdt+Wtheufj2u8tI4eT9l7vf6+2mGq7yUizROWnfb47jYI78oSa4YA+B+AGpT4uYj3O/VEd6PZMx2s75X6oYtjTPF/V63+7a0PWkdpHHsZ+fto5bfzzx0+u5V8zs3RpNn97Ry2PO8qsrKzo3R0vFiShzd7yUyFSzmk5mDNRcA2AtArVpUg6rrfLJe3yJ1w5bGmeJ+r9t9W9qetA7SOPYzghmHT2upuXKl/4bofk518Iuznac0P1Pi6H4fTJi0XCV1w5bGmeJ+r9t9W9qetA7SOPZzhb9F1ZO1zbuO/2C836kOEw6cvHvVAv8423lK8zMlju73WmQqeCNSN2xpnCnu97rdt6XtSesgjWM//e8t8vTnIh0vpsTR/T641hzVK6Vu9OsfWb8/imj6lMwUvHjVdder3+vyfkxxtZa6mUvjpFyk7UnjpP2UHseiu5/S9qRxUp7S9nTHSfMzJY7u93mn/KN7gdSNvv7Ha1N7dn8U2b9/vzq3J93JRCKBMWPG4ITxJ7qL/vnGrFOeu7IwxdVa6mYujZNykbYnjZP2s66urnnfvn2+B2SOGzdu95IlS+gq7zh/y9wnIz3PawBQ17V4IncWkNZPd5x0vJgSR/f7o6tPlwG4CcDVAFr7akrqRl9/f33q/T+/H3E9F8lE+gy67k8sHoMDBxVTKtxFNyzKEjNTXK2lbubSOCkXaXvSOGk/6+rq9jY1NZX0N17Ky8tbqqur6SrfcysdUkYzfq7y0vrpjpOOF1Pi6H5/dEXsJAAPA4gB+FpfQiZ1o1dPYtv/588R9fTV30c9pU2eUuEtvmFRRF1niqu11M1cGiflIm1PGift55o1a5p37tw5Psh4KSsra126dCld5bNvrCxXeWn9dMdJx4spcXS/P7oipp6AbgSg/mU7sz8hk7p2L1++3Gs70NbrSSw3LfVkNnrUaNTW1qZPzjbF1VrKRRon5SJtTxon7ad0vOjup7Q9aZyUp7Q93XHS/EyJ44booytkswF8HsBvM04fvk9kasXgc6Uvl6a8LC/hPnsWc6K49KN5zTE3Xrzt938cnUoFi4tGo5g+e3rL+XPOPycWi70LoPPHtDyfQrnRm+Iubko/f/3rX1+zffv2mjDjZdKkSauTJ7tFL41+Y1mY8Tn3wxmrv3j2Fx6TjDNTeOrup+5TCOh+n29m1PP39JNHAT/qCBd1IrTyVzwlsznaV8juf/THf/3NSa+dcijV64QX3+4r89hPfTj3g6JUvOjdt98tbW9vD5Tm8OHDcdqZp+294JwL5tBVvgfZsWLG++yzz17d2Nh4R5jxUl5evrK9tEOrWztNg7Nv567xqf4rXfOz2KRPyaBpcKDpX3SREtHrALQA2AjgPAqZ81bmxOwgQNMDlBOa/4T2xZlfeEzyDxEK2eDy1D0+KWS9pg4KWZDZdADXVGZWKKrDNdVjVr9CpvaMPVfyUmky4KvFqHq1uPf8vfFkLL7t99tCvVo8ffb0tkvnXTw7mUy+5zhOoFeLaiV/IdzoTXEXN6WfzzzzzLU7duxYFebVYkVFRU37iR3Dfjdm67Iw4/O8PbNqrjp3/mOScWYKT9391H0KAd3vB6AAgxhayFeL6hWiOlgz9/M2gC/nHuOiLgrnht3jfq9+vN9/oA2pnGX3uQ1H4zGMOWKxhylu2OG4FNJV3gy3dul4kdZBOs6k7UnjTOmn7vykXHTHcbHHICpnP1/V7xOZipO60avl9+83bI90dHT0m4lafl8x9dTujdGmuFpL3cylcVIu0vakcdJ+qo3QTU1N44OMl4kTJ3ZvjNbdT2l70jgpT2l7uuOk+ZkSR/f7ISJkqhtSN3q1IXp7w/aIC6/Xk5l6Eos6EUw+dXJfG6LrM8fKFOegUBtA4Xne4srKyoeO/JtuN2ypO7w0TpqftD1pnLSfakN0Y2NjSX/jpaysrO8N0XSVz7ofpPXTHScdL6bE0f1ej5gFakXqRj8Aiyp1+Ge14zjq4M+0JY/neSMdx2nwPO+eysrKR/06rtsNW+oOL42T5idtTxon7afaGN3a2uprUTV27Njd1dXVdJUPcT9I66c7TjpeTImj+30gmdF3kdSNfv0jG/ZH4WRMg1PxquuqApkGm+JqLXUzl8ZJuUjbk8ZJ+yk1DdbdT2l70jgpT2l7uuOk+ZkSR/d7fVrVb0v1P1/7Z7jpFY9w4RbfdO3iiiBdk7por3ms/nm4bvp1ogtn5NJrFl8cpD2pG7a0n7rjTMmP/fQfrdLxopun7vZs50L3+yCz91G8pvaJH6Z2jNoV2ZtoSR/jrj4fux04IV6CSQcnuMvn3+zrYi910b7zyR8kdh7/l5hfexMP/H1qxYJblEdkr4/UDVvaT91xpuTHfi432qWf9fOvn5QL3e8HX5zGqt+eAFwPYDuA+wD8EkC2Pf0R7Urd76Uu2rc/eVdqa/E7EQ8uEm52t+KReNo1f/ahM9yV828dFNd8aT91x0ndvtlPBzPap7XUfGlFlms+eZJLX/PLYI4Xut8PvogNA1CbcbpfA+DEjJCtA7DZrzmp+73URfvOJ36QfGPk29EOt/9l++qpcNbfznBvW9ApZlI3bGk/dceZkh/72XkXqfF51uFprauvXGGUSz/r518/KRe63w++iKlvnAzgHgCLAOzKNLEy8zT2fb8mdbthS9uTumFL29MdZ0p+8n5+x2tJtiLh5jn2JxJDSawEj1yyLm0sIK2DvJ9VXktyn7X9JJfOWTCeM86kXLgh+ugI2ZHfqiYCtVDjRwDuBvBKbpP3Pnrf9s0n/G5yGHfxS1vmbTsca98kcSUfFh0x7zelv/t0mPYu2nvury6beckiE9zMdbuE63ZBl7rKP7Vl4zWvnLC1JkzdlYs9eWbfsV2nQUjrLq2ftD1T6iflsnbt2mgqlQp8moey3EulUlMefvjhxqM//Q+8hUJaVHX1foQy7QDwOQCPZ57SDuSmVv/o2rf/+6TXp4dxv7/gwzl/PBxrf1zihl2Uis955cStXwjT3nkfzdr0ubM/e6PErNZ2c1Xd+UlNg9nP7DuvUKcesH6DWwe63w9cLIN+g1r5908ApgP4XsZIuDuWQuY/sNV/lQi1NI4TzODWgTwHd8K2/R8i0vFCIQsqQ4Nz3QQAazNC1nDkV6o9Y8+XvFwRxl384j3nvt8e//jxsK7k89rO/n48VTTnxXGvXByqvZbznrl87ucXmeBmrtslXLcLutRV/olXn7r2tZPeWhWm7srFnjx7TQDp0yCkdZfWT9qeKfWTclm3bp3ymn0v6EHBfLUYXNBmZc4f+2bmTLK+FoB0f2M4V+se93s9cT2u8lJX63D9HLiLvbQ9U/KT9/M7XkuiBQmvz10gnT/CO3GUxAdeB3k/zThNgOOsewpTZgo7pk6dqt46hTzNY+DzCxd7BBenMFeq06HVsvt/zyy3V0vXr84sw6/z20umNkK/PvIPkSDL4eccOqt7Y7TURVtthH6j+O1YkPbO/tuZ3RujpW7Y0n7qjjMlP/az83ZUy+9nHjp996r5nRtrpeNFN0/d7dnOhe73YeQp3LUnAVgF4B8B7AWwHoByzU7bTvl9pO73Uhft7g3R/biZzzp0hnub/4bo0K750n7qjpO6fbOfEcw4fFpLzZUr/TZED/nxorvuutuTjk/d/ZS2R/f7cAJ1VK/uz/1+0oEJ7vIFfVhUPVnbvOv4D8bvSbRgWMbaSj1tlcZLMOHAybtXLVjha+WjNkbvHPWXqF/cxIN/n1wx/xbfU6Slbti63b6l7ZmSH/vpP65NqTvr518/KRe63x9VeQr/5WpvWQSRtIkvIhix6Os3nhrkW6Qu2vf87L7NEXjpY1wQiRQvuXrRJUHak7phS/upO86U/NhP/9EqHS+6eepuz3YudL8PMntruOZHv6x7PuI6nYdbOs7I7/7DTYHc6KWu1ozzLyq5HJtcpMfbcLwM7niRngpA93sNItVfE7c/fVeiqfivvm70ZYc+kbrtilt93eh1u8OzvcF1XSfPocGzrq6ued++fb4Hjo4bN273kiVLBtVtn3Wn+30+ySm0s8cn1SIqAFcBaA6y2GP107WpN4u29etGP6PjdLfmiuVZbvS6XdfZnr+bObmYzaWurm5vU1NTieu5SCaytyfE4rH0aRDl5eUt1dXVWYtZWPfBrbv0tAS63+eTxPB/V6cyPwDgVwD+FYD6/8pr8WUA/+L3dbc/fVdya9E7gdzoZ3x8ulvzxU4x0+0Oz/Y6qzdYruvkOTR4rlmzpnnnzp3jE4k8ZsrxOMrKylqXLl06ILd91t2/7nS/760OhXwimwtgCYCFALq8FS8FsADATX5L8KXu4ozrLHyuiza59MVFr/u9KXVYvny513agrdeTWO60op7MRo8ajdra2gGdCmAKF939pPv90BIyv4euLwO4IHPYZvuRF9z9+L2bf3vcq6Hc6C84OPdXrpt6W+J+L3XDZlx2WWNOFANxh9fNM8yuSuAAAAt3SURBVBKJeDrd73XnJ23vuIPFRQ0NDctSqVSgdy/RaBSTJk1anTzZLeL914NsoPcD3e/9h18hn8hye6ScPtSG0H8D8F+5f7znP9Y8/eqoN0O50Z9zYOamZCL5uk5TXdVvttdTvS73dHLJHtGmcRm+twiNjY13tLdn/fuyT1EbPny4+q1sZXtpB++HIygNtO40DR7aQqZWGVZnuuhrT0UhM3sipJCZXT8K2dCoH4Vs6AqZErFrAcwAcDOAzg3HOR+1Z+ylkVtCudFf+H/nvJBMdGyRuN+rVVlh4wbigi5132Zc9kCJOlEMpA6u6zo63e9NqV9x2/BhYV8tVlRU1LSf2DGM91HPGB3o+KT7/dAUsrEA7gDQljlc01fEuroezkW7cO734fo5cPd0ttc5QgbLjf665/W635tSP7XYY/+BNqRylt3nTi3ReAxjchd7JFq1nSZgCk9pP6WnJdD9PtDPu6EvOhHAgwC2ZFzwP873DWoj9NaidwK50c/qOKN7Y7TU1ZpxnRUZLPd08jSbp9oI3dTUNL6jo6PfWzUej2PixIndG6NZ98Gtu/RUALrf51MY2d/VCkV1hEvu51kAXwPQ6ve13Rui+3Gjn9lxuruqrw3R/cT5uZJL3bAZ5+/yTi5mc1EbohsbG0tceL2ezNSTWNSJqD1kfW+I5v3nv1E8JBe632erw1BatRhYDtXG6Kbiv/q60Zcd+kTytitu9XWjl7p9M25w3dPJ02yeamN0a2urr0XV2LFjd1dXV/tbVAlPn+B4oft9PnEwUsi6klJ7yxyv043ejXjF37uqOpAbvdTVmnH+w4lcjk0uUtNgjpfBHS/SUwHofp9PHjX9Xer6TPdt/wKRC7k4Eaf45q9899YgtzDHy9AYL9J5UBoXZGzovsbIJ7LMj51LPc+b4jhO10rHkZ7nNQCoq6ys/Knv72tP3Nm8a1Tz+L2JlvQCBvX52O3ACepgzYOndB8FnxtL9+2h4brOOrAOvG97ZifpPCiN0y1OYdobKkI2EsC9AB4F8Ep/CUhdn+m+Pbju2+RJngk32/0+Homn3e9ntE9rqfnSCrrfZyayo8FFOg9K48KISiGuHQpC1rWXrArA+f0JmdT1mS7anUOLbvT+txi5kIsiYMo8IZ0HpXGFEKawbRZayOYBuBvAZgDqfy/LI2TvOI4zEUBxf4l6nnfIcZwdU6dOna6u0+1OzfY6q2Ou2z7d782uX5XXktyHhJvnuJlIDCWxEjxyyTqjXPql7vfSuLCiUojrCy1kMzOuHgcBPJZx+fB9tahW5sRisXfV/BgElOd5Ccdxpmx8a9NCum/3EBuo+7bUPd2UOLrfZ99dHC/+s02huEjd75PJZFQyf06dOrUxyHxb6GsKLWRd+Y8D8Iv+hOy9994rcxznLQCjA0Jr8zxvxsY3N11NN/oeYgN131bfRJ7kme8e5DjzJzRQLlLTYNUbyfxZWVnZlK/WQ+HvFLKcKgx0oHGizwZKnkdnQuM4OzbHGYXM/34yRsgyex7ecxwn0KtFAIlkMnnapj8+c11Y9+15bWd/n+732QNmoK7dpri80/3+2Ky7KeNT6n4fjUYjyWQy1PwJYApfLYZ73sz7alF9XRjXZ8/zdlZWVp6h4sK5TEtd8+lin1vywXOjr/JatLqn0/0+vdjDiaMkznE91MZ1mHkQQPeiN2lcuKm8MFcb80Sm8Ehdn+m+3Tm46GLvf5ORC7koAqbME9J5UBpXGGkK16pRQpYRs4WO49QD8HyW4R9S13iet7iysvKhI1HQdd1s13XWj/VLeNnL6eNODI5zbHKRut9L48LJiv6rh4qQhcpcbewDUK2W13edKO153kjHcRo8z7unsrJSOYT0+tBF22zXddaP9RuWsZbrcDtQqqzlDpy8e9WCY5OLdB6UxoWapDVfbKSQdTGSuj7Tfdt/lJELuXiOV7zsqzcHMg3meBka40U6D0rjNGtUoOaMFrJAGfIiEiA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lQyOyvMTMkARIgAasJUMisLi+TIwESIAH7CVDI7K8xMyQBEiABqwlQyKwuL5MjARIgAfsJUMjsrzEzJAESIAGrCVDIrC4vkyMBEiAB+wn8P/n0j30qnXE0AAAAAElFTkSuQmCC"/>
          <p:cNvSpPr>
            <a:spLocks noChangeAspect="1" noChangeArrowheads="1"/>
          </p:cNvSpPr>
          <p:nvPr/>
        </p:nvSpPr>
        <p:spPr bwMode="auto">
          <a:xfrm>
            <a:off x="155575" y="-134938"/>
            <a:ext cx="304800" cy="29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en-US" altLang="en-US"/>
          </a:p>
        </p:txBody>
      </p:sp>
      <p:sp>
        <p:nvSpPr>
          <p:cNvPr id="29706" name="TextBox 11"/>
          <p:cNvSpPr txBox="1">
            <a:spLocks noChangeArrowheads="1"/>
          </p:cNvSpPr>
          <p:nvPr/>
        </p:nvSpPr>
        <p:spPr bwMode="auto">
          <a:xfrm>
            <a:off x="323850" y="914400"/>
            <a:ext cx="189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IN" altLang="en-US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BOTTOM  SIDE</a:t>
            </a:r>
          </a:p>
        </p:txBody>
      </p:sp>
      <p:pic>
        <p:nvPicPr>
          <p:cNvPr id="2970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2013" y="1614488"/>
            <a:ext cx="5761037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Custom Design">
  <a:themeElements>
    <a:clrScheme name="8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8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ustom Design">
  <a:themeElements>
    <a:clrScheme name="9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9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Custom Design">
  <a:themeElements>
    <a:clrScheme name="10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0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Custom Design">
  <a:themeElements>
    <a:clrScheme name="1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ustom Design">
  <a:themeElements>
    <a:clrScheme name="12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2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Custom Design">
  <a:themeElements>
    <a:clrScheme name="13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3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4_Custom Design">
  <a:themeElements>
    <a:clrScheme name="14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4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5_Custom Design">
  <a:themeElements>
    <a:clrScheme name="15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5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6_Custom Design">
  <a:themeElements>
    <a:clrScheme name="16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6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6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Arial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7_Custom Design">
  <a:themeElements>
    <a:clrScheme name="17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7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7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4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Custom Design">
  <a:themeElements>
    <a:clrScheme name="5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5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Custom Design">
  <a:themeElements>
    <a:clrScheme name="6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6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Custom Design">
  <a:themeElements>
    <a:clrScheme name="7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Custom Design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7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Pages>0</Pages>
  <Words>587</Words>
  <Characters>0</Characters>
  <Application>Microsoft Office PowerPoint</Application>
  <DocSecurity>0</DocSecurity>
  <PresentationFormat>On-screen Show (4:3)</PresentationFormat>
  <Lines>0</Lines>
  <Paragraphs>194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20</vt:i4>
      </vt:variant>
      <vt:variant>
        <vt:lpstr>Slide Titles</vt:lpstr>
      </vt:variant>
      <vt:variant>
        <vt:i4>17</vt:i4>
      </vt:variant>
    </vt:vector>
  </HeadingPairs>
  <TitlesOfParts>
    <vt:vector size="37" baseType="lpstr">
      <vt:lpstr>Custom Design</vt:lpstr>
      <vt:lpstr>2_Office Theme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12_Custom Design</vt:lpstr>
      <vt:lpstr>13_Custom Design</vt:lpstr>
      <vt:lpstr>14_Custom Design</vt:lpstr>
      <vt:lpstr>15_Custom Design</vt:lpstr>
      <vt:lpstr>16_Custom Design</vt:lpstr>
      <vt:lpstr>1_Office Theme</vt:lpstr>
      <vt:lpstr>17_Custom Design</vt:lpstr>
      <vt:lpstr>DM388 based SOM Reference Design </vt:lpstr>
      <vt:lpstr>Introduction</vt:lpstr>
      <vt:lpstr>PowerPoint Presentation</vt:lpstr>
      <vt:lpstr>DM388 SoM – Concept Diagram</vt:lpstr>
      <vt:lpstr>DM388 SoM  Block Diagram </vt:lpstr>
      <vt:lpstr>Features of DM388 SoM</vt:lpstr>
      <vt:lpstr>DM388 SoM  Over All Dimensions</vt:lpstr>
      <vt:lpstr>DM388 SoM  Pre Placement</vt:lpstr>
      <vt:lpstr>DM388 SoM  Pre Placement</vt:lpstr>
      <vt:lpstr>Carrier Board Design Approach</vt:lpstr>
      <vt:lpstr>Carrier Board Block Diagram</vt:lpstr>
      <vt:lpstr>Carrier Board Dimension </vt:lpstr>
      <vt:lpstr>PowerPoint Presentation</vt:lpstr>
      <vt:lpstr>SoM + Carrier Board Dimension </vt:lpstr>
      <vt:lpstr>Assumptions</vt:lpstr>
      <vt:lpstr>Deliverables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0377</dc:creator>
  <cp:lastModifiedBy>Windows User</cp:lastModifiedBy>
  <cp:revision>582</cp:revision>
  <dcterms:created xsi:type="dcterms:W3CDTF">2013-04-23T11:07:15Z</dcterms:created>
  <dcterms:modified xsi:type="dcterms:W3CDTF">2016-09-29T20:55:39Z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1033-9.1.0.4758</vt:lpwstr>
  </property>
</Properties>
</file>