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5.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slideUpdateInfo/slideUpdateInfo1.xml" ContentType="application/vnd.openxmlformats-officedocument.presentationml.slideUpdateInfo+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91" r:id="rId4"/>
  </p:sldMasterIdLst>
  <p:notesMasterIdLst>
    <p:notesMasterId r:id="rId37"/>
  </p:notesMasterIdLst>
  <p:handoutMasterIdLst>
    <p:handoutMasterId r:id="rId38"/>
  </p:handoutMasterIdLst>
  <p:sldIdLst>
    <p:sldId id="3173" r:id="rId5"/>
    <p:sldId id="3201" r:id="rId6"/>
    <p:sldId id="3203" r:id="rId7"/>
    <p:sldId id="2923" r:id="rId8"/>
    <p:sldId id="3212" r:id="rId9"/>
    <p:sldId id="3213" r:id="rId10"/>
    <p:sldId id="494" r:id="rId11"/>
    <p:sldId id="3214" r:id="rId12"/>
    <p:sldId id="3172" r:id="rId13"/>
    <p:sldId id="3178" r:id="rId14"/>
    <p:sldId id="3179" r:id="rId15"/>
    <p:sldId id="3180" r:id="rId16"/>
    <p:sldId id="3181" r:id="rId17"/>
    <p:sldId id="3182" r:id="rId18"/>
    <p:sldId id="3215" r:id="rId19"/>
    <p:sldId id="3227" r:id="rId20"/>
    <p:sldId id="3226" r:id="rId21"/>
    <p:sldId id="3220" r:id="rId22"/>
    <p:sldId id="3223" r:id="rId23"/>
    <p:sldId id="3224" r:id="rId24"/>
    <p:sldId id="2920" r:id="rId25"/>
    <p:sldId id="3199" r:id="rId26"/>
    <p:sldId id="3153" r:id="rId27"/>
    <p:sldId id="3191" r:id="rId28"/>
    <p:sldId id="2925" r:id="rId29"/>
    <p:sldId id="3202" r:id="rId30"/>
    <p:sldId id="3225" r:id="rId31"/>
    <p:sldId id="3020" r:id="rId32"/>
    <p:sldId id="270" r:id="rId33"/>
    <p:sldId id="521" r:id="rId34"/>
    <p:sldId id="522" r:id="rId35"/>
    <p:sldId id="3197" r:id="rId36"/>
  </p:sldIdLst>
  <p:sldSz cx="9144000" cy="5143500" type="screen16x9"/>
  <p:notesSz cx="9296400" cy="147701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380426" algn="l" rtl="0" fontAlgn="base">
      <a:spcBef>
        <a:spcPct val="0"/>
      </a:spcBef>
      <a:spcAft>
        <a:spcPct val="0"/>
      </a:spcAft>
      <a:defRPr kern="1200">
        <a:solidFill>
          <a:schemeClr val="tx1"/>
        </a:solidFill>
        <a:latin typeface="Arial" charset="0"/>
        <a:ea typeface="+mn-ea"/>
        <a:cs typeface="+mn-cs"/>
      </a:defRPr>
    </a:lvl2pPr>
    <a:lvl3pPr marL="760802" algn="l" rtl="0" fontAlgn="base">
      <a:spcBef>
        <a:spcPct val="0"/>
      </a:spcBef>
      <a:spcAft>
        <a:spcPct val="0"/>
      </a:spcAft>
      <a:defRPr kern="1200">
        <a:solidFill>
          <a:schemeClr val="tx1"/>
        </a:solidFill>
        <a:latin typeface="Arial" charset="0"/>
        <a:ea typeface="+mn-ea"/>
        <a:cs typeface="+mn-cs"/>
      </a:defRPr>
    </a:lvl3pPr>
    <a:lvl4pPr marL="1141201" algn="l" rtl="0" fontAlgn="base">
      <a:spcBef>
        <a:spcPct val="0"/>
      </a:spcBef>
      <a:spcAft>
        <a:spcPct val="0"/>
      </a:spcAft>
      <a:defRPr kern="1200">
        <a:solidFill>
          <a:schemeClr val="tx1"/>
        </a:solidFill>
        <a:latin typeface="Arial" charset="0"/>
        <a:ea typeface="+mn-ea"/>
        <a:cs typeface="+mn-cs"/>
      </a:defRPr>
    </a:lvl4pPr>
    <a:lvl5pPr marL="1521597" algn="l" rtl="0" fontAlgn="base">
      <a:spcBef>
        <a:spcPct val="0"/>
      </a:spcBef>
      <a:spcAft>
        <a:spcPct val="0"/>
      </a:spcAft>
      <a:defRPr kern="1200">
        <a:solidFill>
          <a:schemeClr val="tx1"/>
        </a:solidFill>
        <a:latin typeface="Arial" charset="0"/>
        <a:ea typeface="+mn-ea"/>
        <a:cs typeface="+mn-cs"/>
      </a:defRPr>
    </a:lvl5pPr>
    <a:lvl6pPr marL="1901972" algn="l" defTabSz="760802" rtl="0" eaLnBrk="1" latinLnBrk="0" hangingPunct="1">
      <a:defRPr kern="1200">
        <a:solidFill>
          <a:schemeClr val="tx1"/>
        </a:solidFill>
        <a:latin typeface="Arial" charset="0"/>
        <a:ea typeface="+mn-ea"/>
        <a:cs typeface="+mn-cs"/>
      </a:defRPr>
    </a:lvl6pPr>
    <a:lvl7pPr marL="2282398" algn="l" defTabSz="760802" rtl="0" eaLnBrk="1" latinLnBrk="0" hangingPunct="1">
      <a:defRPr kern="1200">
        <a:solidFill>
          <a:schemeClr val="tx1"/>
        </a:solidFill>
        <a:latin typeface="Arial" charset="0"/>
        <a:ea typeface="+mn-ea"/>
        <a:cs typeface="+mn-cs"/>
      </a:defRPr>
    </a:lvl7pPr>
    <a:lvl8pPr marL="2662820" algn="l" defTabSz="760802" rtl="0" eaLnBrk="1" latinLnBrk="0" hangingPunct="1">
      <a:defRPr kern="1200">
        <a:solidFill>
          <a:schemeClr val="tx1"/>
        </a:solidFill>
        <a:latin typeface="Arial" charset="0"/>
        <a:ea typeface="+mn-ea"/>
        <a:cs typeface="+mn-cs"/>
      </a:defRPr>
    </a:lvl8pPr>
    <a:lvl9pPr marL="3043194" algn="l" defTabSz="760802"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78" userDrawn="1">
          <p15:clr>
            <a:srgbClr val="A4A3A4"/>
          </p15:clr>
        </p15:guide>
      </p15:sldGuideLst>
    </p:ext>
    <p:ext uri="{2D200454-40CA-4A62-9FC3-DE9A4176ACB9}">
      <p15:notesGuideLst xmlns:p15="http://schemas.microsoft.com/office/powerpoint/2012/main">
        <p15:guide id="1" orient="horz" pos="4652">
          <p15:clr>
            <a:srgbClr val="A4A3A4"/>
          </p15:clr>
        </p15:guide>
        <p15:guide id="2" pos="292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D4A9"/>
    <a:srgbClr val="D0D101"/>
    <a:srgbClr val="D31CD4"/>
    <a:srgbClr val="D6D7FF"/>
    <a:srgbClr val="D6D5A9"/>
    <a:srgbClr val="FFD6A9"/>
    <a:srgbClr val="D6D6D6"/>
    <a:srgbClr val="FFD8FF"/>
    <a:srgbClr val="FFADD6"/>
    <a:srgbClr val="A7FE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51" autoAdjust="0"/>
    <p:restoredTop sz="71308" autoAdjust="0"/>
  </p:normalViewPr>
  <p:slideViewPr>
    <p:cSldViewPr snapToGrid="0">
      <p:cViewPr varScale="1">
        <p:scale>
          <a:sx n="103" d="100"/>
          <a:sy n="103" d="100"/>
        </p:scale>
        <p:origin x="2196" y="114"/>
      </p:cViewPr>
      <p:guideLst>
        <p:guide orient="horz" pos="1620"/>
        <p:guide pos="2878"/>
      </p:guideLst>
    </p:cSldViewPr>
  </p:slideViewPr>
  <p:notesTextViewPr>
    <p:cViewPr>
      <p:scale>
        <a:sx n="125" d="100"/>
        <a:sy n="125" d="100"/>
      </p:scale>
      <p:origin x="0" y="0"/>
    </p:cViewPr>
  </p:notesTextViewPr>
  <p:sorterViewPr>
    <p:cViewPr>
      <p:scale>
        <a:sx n="80" d="100"/>
        <a:sy n="80" d="100"/>
      </p:scale>
      <p:origin x="0" y="0"/>
    </p:cViewPr>
  </p:sorterViewPr>
  <p:notesViewPr>
    <p:cSldViewPr snapToGrid="0">
      <p:cViewPr varScale="1">
        <p:scale>
          <a:sx n="51" d="100"/>
          <a:sy n="51" d="100"/>
        </p:scale>
        <p:origin x="-2850" y="-96"/>
      </p:cViewPr>
      <p:guideLst>
        <p:guide orient="horz" pos="4652"/>
        <p:guide pos="292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bwMode="auto">
          <a:xfrm>
            <a:off x="0" y="2"/>
            <a:ext cx="4027944"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defRPr sz="1800"/>
            </a:lvl1pPr>
          </a:lstStyle>
          <a:p>
            <a:pPr>
              <a:defRPr/>
            </a:pPr>
            <a:endParaRPr lang="en-US"/>
          </a:p>
        </p:txBody>
      </p:sp>
      <p:sp>
        <p:nvSpPr>
          <p:cNvPr id="122883" name="Rectangle 3"/>
          <p:cNvSpPr>
            <a:spLocks noGrp="1" noChangeArrowheads="1"/>
          </p:cNvSpPr>
          <p:nvPr>
            <p:ph type="dt" sz="quarter" idx="1"/>
          </p:nvPr>
        </p:nvSpPr>
        <p:spPr bwMode="auto">
          <a:xfrm>
            <a:off x="5266329" y="2"/>
            <a:ext cx="4027943"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lgn="r">
              <a:defRPr sz="1800"/>
            </a:lvl1pPr>
          </a:lstStyle>
          <a:p>
            <a:pPr>
              <a:defRPr/>
            </a:pPr>
            <a:endParaRPr lang="en-US"/>
          </a:p>
        </p:txBody>
      </p:sp>
      <p:sp>
        <p:nvSpPr>
          <p:cNvPr id="122884" name="Rectangle 4"/>
          <p:cNvSpPr>
            <a:spLocks noGrp="1" noChangeArrowheads="1"/>
          </p:cNvSpPr>
          <p:nvPr>
            <p:ph type="ftr" sz="quarter" idx="2"/>
          </p:nvPr>
        </p:nvSpPr>
        <p:spPr bwMode="auto">
          <a:xfrm>
            <a:off x="0" y="14030071"/>
            <a:ext cx="4027944"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defRPr sz="1800"/>
            </a:lvl1pPr>
          </a:lstStyle>
          <a:p>
            <a:pPr>
              <a:defRPr/>
            </a:pPr>
            <a:endParaRPr lang="en-US"/>
          </a:p>
        </p:txBody>
      </p:sp>
      <p:sp>
        <p:nvSpPr>
          <p:cNvPr id="122885" name="Rectangle 5"/>
          <p:cNvSpPr>
            <a:spLocks noGrp="1" noChangeArrowheads="1"/>
          </p:cNvSpPr>
          <p:nvPr>
            <p:ph type="sldNum" sz="quarter" idx="3"/>
          </p:nvPr>
        </p:nvSpPr>
        <p:spPr bwMode="auto">
          <a:xfrm>
            <a:off x="5266329" y="14030071"/>
            <a:ext cx="4027943"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lgn="r">
              <a:defRPr sz="1800"/>
            </a:lvl1pPr>
          </a:lstStyle>
          <a:p>
            <a:pPr>
              <a:defRPr/>
            </a:pPr>
            <a:fld id="{8D56EAE8-38CB-4EE5-8A34-F5F49B68F2DE}" type="slidenum">
              <a:rPr lang="en-US"/>
              <a:pPr>
                <a:defRPr/>
              </a:pPr>
              <a:t>‹#›</a:t>
            </a:fld>
            <a:endParaRPr lang="en-US"/>
          </a:p>
        </p:txBody>
      </p:sp>
    </p:spTree>
    <p:extLst>
      <p:ext uri="{BB962C8B-B14F-4D97-AF65-F5344CB8AC3E}">
        <p14:creationId xmlns:p14="http://schemas.microsoft.com/office/powerpoint/2010/main" val="37230079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2"/>
            <a:ext cx="4027944"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defRPr sz="1800"/>
            </a:lvl1pPr>
          </a:lstStyle>
          <a:p>
            <a:pPr>
              <a:defRPr/>
            </a:pPr>
            <a:endParaRPr lang="en-US"/>
          </a:p>
        </p:txBody>
      </p:sp>
      <p:sp>
        <p:nvSpPr>
          <p:cNvPr id="121859" name="Rectangle 3"/>
          <p:cNvSpPr>
            <a:spLocks noGrp="1" noChangeArrowheads="1"/>
          </p:cNvSpPr>
          <p:nvPr>
            <p:ph type="dt" idx="1"/>
          </p:nvPr>
        </p:nvSpPr>
        <p:spPr bwMode="auto">
          <a:xfrm>
            <a:off x="5266329" y="2"/>
            <a:ext cx="4027943"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lgn="r">
              <a:defRPr sz="1800"/>
            </a:lvl1pPr>
          </a:lstStyle>
          <a:p>
            <a:pPr>
              <a:defRPr/>
            </a:pPr>
            <a:endParaRPr lang="en-US"/>
          </a:p>
        </p:txBody>
      </p:sp>
      <p:sp>
        <p:nvSpPr>
          <p:cNvPr id="14340" name="Rectangle 4"/>
          <p:cNvSpPr>
            <a:spLocks noGrp="1" noRot="1" noChangeAspect="1" noChangeArrowheads="1" noTextEdit="1"/>
          </p:cNvSpPr>
          <p:nvPr>
            <p:ph type="sldImg" idx="2"/>
          </p:nvPr>
        </p:nvSpPr>
        <p:spPr bwMode="auto">
          <a:xfrm>
            <a:off x="-274638" y="1108075"/>
            <a:ext cx="9845676" cy="5538788"/>
          </a:xfrm>
          <a:prstGeom prst="rect">
            <a:avLst/>
          </a:prstGeom>
          <a:noFill/>
          <a:ln w="9525">
            <a:solidFill>
              <a:srgbClr val="000000"/>
            </a:solidFill>
            <a:miter lim="800000"/>
            <a:headEnd/>
            <a:tailEnd/>
          </a:ln>
        </p:spPr>
      </p:sp>
      <p:sp>
        <p:nvSpPr>
          <p:cNvPr id="121861" name="Rectangle 5"/>
          <p:cNvSpPr>
            <a:spLocks noGrp="1" noChangeArrowheads="1"/>
          </p:cNvSpPr>
          <p:nvPr>
            <p:ph type="body" sz="quarter" idx="3"/>
          </p:nvPr>
        </p:nvSpPr>
        <p:spPr bwMode="auto">
          <a:xfrm>
            <a:off x="929854" y="7016308"/>
            <a:ext cx="7436693" cy="6645019"/>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1862" name="Rectangle 6"/>
          <p:cNvSpPr>
            <a:spLocks noGrp="1" noChangeArrowheads="1"/>
          </p:cNvSpPr>
          <p:nvPr>
            <p:ph type="ftr" sz="quarter" idx="4"/>
          </p:nvPr>
        </p:nvSpPr>
        <p:spPr bwMode="auto">
          <a:xfrm>
            <a:off x="0" y="14030071"/>
            <a:ext cx="4027944"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defRPr sz="1800"/>
            </a:lvl1pPr>
          </a:lstStyle>
          <a:p>
            <a:pPr>
              <a:defRPr/>
            </a:pPr>
            <a:endParaRPr lang="en-US"/>
          </a:p>
        </p:txBody>
      </p:sp>
      <p:sp>
        <p:nvSpPr>
          <p:cNvPr id="121863" name="Rectangle 7"/>
          <p:cNvSpPr>
            <a:spLocks noGrp="1" noChangeArrowheads="1"/>
          </p:cNvSpPr>
          <p:nvPr>
            <p:ph type="sldNum" sz="quarter" idx="5"/>
          </p:nvPr>
        </p:nvSpPr>
        <p:spPr bwMode="auto">
          <a:xfrm>
            <a:off x="5266329" y="14030071"/>
            <a:ext cx="4027943"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lgn="r">
              <a:defRPr sz="1800"/>
            </a:lvl1pPr>
          </a:lstStyle>
          <a:p>
            <a:pPr>
              <a:defRPr/>
            </a:pPr>
            <a:fld id="{BED2394B-E06C-4DC9-BCC2-551C3DED9AAD}" type="slidenum">
              <a:rPr lang="en-US"/>
              <a:pPr>
                <a:defRPr/>
              </a:pPr>
              <a:t>‹#›</a:t>
            </a:fld>
            <a:endParaRPr lang="en-US"/>
          </a:p>
        </p:txBody>
      </p:sp>
    </p:spTree>
    <p:extLst>
      <p:ext uri="{BB962C8B-B14F-4D97-AF65-F5344CB8AC3E}">
        <p14:creationId xmlns:p14="http://schemas.microsoft.com/office/powerpoint/2010/main" val="37470354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charset="0"/>
        <a:ea typeface="+mn-ea"/>
        <a:cs typeface="+mn-cs"/>
      </a:defRPr>
    </a:lvl1pPr>
    <a:lvl2pPr marL="380426" algn="l" rtl="0" eaLnBrk="0" fontAlgn="base" hangingPunct="0">
      <a:spcBef>
        <a:spcPct val="30000"/>
      </a:spcBef>
      <a:spcAft>
        <a:spcPct val="0"/>
      </a:spcAft>
      <a:defRPr sz="1000" kern="1200">
        <a:solidFill>
          <a:schemeClr val="tx1"/>
        </a:solidFill>
        <a:latin typeface="Arial" charset="0"/>
        <a:ea typeface="+mn-ea"/>
        <a:cs typeface="+mn-cs"/>
      </a:defRPr>
    </a:lvl2pPr>
    <a:lvl3pPr marL="760802" algn="l" rtl="0" eaLnBrk="0" fontAlgn="base" hangingPunct="0">
      <a:spcBef>
        <a:spcPct val="30000"/>
      </a:spcBef>
      <a:spcAft>
        <a:spcPct val="0"/>
      </a:spcAft>
      <a:defRPr sz="1000" kern="1200">
        <a:solidFill>
          <a:schemeClr val="tx1"/>
        </a:solidFill>
        <a:latin typeface="Arial" charset="0"/>
        <a:ea typeface="+mn-ea"/>
        <a:cs typeface="+mn-cs"/>
      </a:defRPr>
    </a:lvl3pPr>
    <a:lvl4pPr marL="1141201" algn="l" rtl="0" eaLnBrk="0" fontAlgn="base" hangingPunct="0">
      <a:spcBef>
        <a:spcPct val="30000"/>
      </a:spcBef>
      <a:spcAft>
        <a:spcPct val="0"/>
      </a:spcAft>
      <a:defRPr sz="1000" kern="1200">
        <a:solidFill>
          <a:schemeClr val="tx1"/>
        </a:solidFill>
        <a:latin typeface="Arial" charset="0"/>
        <a:ea typeface="+mn-ea"/>
        <a:cs typeface="+mn-cs"/>
      </a:defRPr>
    </a:lvl4pPr>
    <a:lvl5pPr marL="1521597" algn="l" rtl="0" eaLnBrk="0" fontAlgn="base" hangingPunct="0">
      <a:spcBef>
        <a:spcPct val="30000"/>
      </a:spcBef>
      <a:spcAft>
        <a:spcPct val="0"/>
      </a:spcAft>
      <a:defRPr sz="1000" kern="1200">
        <a:solidFill>
          <a:schemeClr val="tx1"/>
        </a:solidFill>
        <a:latin typeface="Arial" charset="0"/>
        <a:ea typeface="+mn-ea"/>
        <a:cs typeface="+mn-cs"/>
      </a:defRPr>
    </a:lvl5pPr>
    <a:lvl6pPr marL="1901972" algn="l" defTabSz="760802" rtl="0" eaLnBrk="1" latinLnBrk="0" hangingPunct="1">
      <a:defRPr sz="1000" kern="1200">
        <a:solidFill>
          <a:schemeClr val="tx1"/>
        </a:solidFill>
        <a:latin typeface="+mn-lt"/>
        <a:ea typeface="+mn-ea"/>
        <a:cs typeface="+mn-cs"/>
      </a:defRPr>
    </a:lvl6pPr>
    <a:lvl7pPr marL="2282398" algn="l" defTabSz="760802" rtl="0" eaLnBrk="1" latinLnBrk="0" hangingPunct="1">
      <a:defRPr sz="1000" kern="1200">
        <a:solidFill>
          <a:schemeClr val="tx1"/>
        </a:solidFill>
        <a:latin typeface="+mn-lt"/>
        <a:ea typeface="+mn-ea"/>
        <a:cs typeface="+mn-cs"/>
      </a:defRPr>
    </a:lvl7pPr>
    <a:lvl8pPr marL="2662820" algn="l" defTabSz="760802" rtl="0" eaLnBrk="1" latinLnBrk="0" hangingPunct="1">
      <a:defRPr sz="1000" kern="1200">
        <a:solidFill>
          <a:schemeClr val="tx1"/>
        </a:solidFill>
        <a:latin typeface="+mn-lt"/>
        <a:ea typeface="+mn-ea"/>
        <a:cs typeface="+mn-cs"/>
      </a:defRPr>
    </a:lvl8pPr>
    <a:lvl9pPr marL="3043194" algn="l" defTabSz="760802"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800"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a:t>
            </a:fld>
            <a:endParaRPr lang="en-US"/>
          </a:p>
        </p:txBody>
      </p:sp>
    </p:spTree>
    <p:extLst>
      <p:ext uri="{BB962C8B-B14F-4D97-AF65-F5344CB8AC3E}">
        <p14:creationId xmlns:p14="http://schemas.microsoft.com/office/powerpoint/2010/main" val="27261782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10</a:t>
            </a:fld>
            <a:endParaRPr lang="en-US"/>
          </a:p>
        </p:txBody>
      </p:sp>
    </p:spTree>
    <p:extLst>
      <p:ext uri="{BB962C8B-B14F-4D97-AF65-F5344CB8AC3E}">
        <p14:creationId xmlns:p14="http://schemas.microsoft.com/office/powerpoint/2010/main" val="49007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11</a:t>
            </a:fld>
            <a:endParaRPr lang="en-US"/>
          </a:p>
        </p:txBody>
      </p:sp>
    </p:spTree>
    <p:extLst>
      <p:ext uri="{BB962C8B-B14F-4D97-AF65-F5344CB8AC3E}">
        <p14:creationId xmlns:p14="http://schemas.microsoft.com/office/powerpoint/2010/main" val="39137790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29640" y="7015799"/>
            <a:ext cx="7437120" cy="6646545"/>
          </a:xfrm>
          <a:prstGeom prst="rect">
            <a:avLst/>
          </a:prstGeom>
        </p:spPr>
        <p:txBody>
          <a:bodyPr lIns="91434" tIns="45717" rIns="91434" bIns="45717"/>
          <a:lstStyle/>
          <a:p>
            <a:endParaRPr lang="en-US" dirty="0"/>
          </a:p>
        </p:txBody>
      </p:sp>
      <p:sp>
        <p:nvSpPr>
          <p:cNvPr id="4" name="Slide Number Placeholder 3"/>
          <p:cNvSpPr>
            <a:spLocks noGrp="1"/>
          </p:cNvSpPr>
          <p:nvPr>
            <p:ph type="sldNum" sz="quarter" idx="10"/>
          </p:nvPr>
        </p:nvSpPr>
        <p:spPr/>
        <p:txBody>
          <a:bodyPr/>
          <a:lstStyle/>
          <a:p>
            <a:fld id="{228DA866-0F2E-4AEE-859E-2162F976E3E6}"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41263634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14</a:t>
            </a:fld>
            <a:endParaRPr lang="en-US" dirty="0"/>
          </a:p>
        </p:txBody>
      </p:sp>
    </p:spTree>
    <p:extLst>
      <p:ext uri="{BB962C8B-B14F-4D97-AF65-F5344CB8AC3E}">
        <p14:creationId xmlns:p14="http://schemas.microsoft.com/office/powerpoint/2010/main" val="36020919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benefits vision sensor provide to the table to solve this challenging problem of localization and obstacle detection &amp; avoidance  are </a:t>
            </a:r>
          </a:p>
          <a:p>
            <a:pPr marL="171450" indent="-171450">
              <a:buFontTx/>
              <a:buChar char="-"/>
            </a:pPr>
            <a:r>
              <a:rPr lang="en-US" dirty="0"/>
              <a:t>high resolution spatial coverage</a:t>
            </a:r>
          </a:p>
          <a:p>
            <a:pPr marL="171450" indent="-171450">
              <a:buFontTx/>
              <a:buChar char="-"/>
            </a:pPr>
            <a:r>
              <a:rPr lang="en-US" dirty="0"/>
              <a:t>Ability to not only detect the objects, extract features from it but also classify them. Advancement in vision based deep neural network technology  makes it possible to solve such complex problems using neural network methods</a:t>
            </a:r>
          </a:p>
          <a:p>
            <a:pPr marL="171450" indent="-171450">
              <a:buFontTx/>
              <a:buChar char="-"/>
            </a:pPr>
            <a:r>
              <a:rPr lang="en-US" dirty="0"/>
              <a:t>One of the biggest benefit it brings to the table is they are cost-efficient, compared to other sensors like Lidar, </a:t>
            </a:r>
          </a:p>
          <a:p>
            <a:pPr marL="171450" indent="-171450">
              <a:buFontTx/>
              <a:buChar char="-"/>
            </a:pPr>
            <a:endParaRPr lang="en-US" dirty="0"/>
          </a:p>
          <a:p>
            <a:pPr marL="171450" indent="-171450">
              <a:buFontTx/>
              <a:buChar char="-"/>
            </a:pPr>
            <a:r>
              <a:rPr lang="en-US" dirty="0"/>
              <a:t>Down side is they are computation intensive. As these robots are energy constrained, and CPUs and GPUs are power hungry, desire is to keep CPU/GPU based processing to minimum. </a:t>
            </a:r>
          </a:p>
          <a:p>
            <a:pPr marL="171450" indent="-171450">
              <a:buFontTx/>
              <a:buChar cha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15</a:t>
            </a:fld>
            <a:endParaRPr lang="en-US"/>
          </a:p>
        </p:txBody>
      </p:sp>
    </p:spTree>
    <p:extLst>
      <p:ext uri="{BB962C8B-B14F-4D97-AF65-F5344CB8AC3E}">
        <p14:creationId xmlns:p14="http://schemas.microsoft.com/office/powerpoint/2010/main" val="14752438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800" dirty="0"/>
              <a:t>That’s where we introduce you TI’s Jacinto 7 platform. Highly-integrated, scalable family of processors with heterogenous architecture purpose built for smart, safe, energy-efficient &amp; cost-effective edge applications with vision processing and sensor fusion.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80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800" dirty="0"/>
              <a:t>In a typical architecture, application processor comprises of CPU and GPU for compute. Rest all other components such as ISP, disparity, MCU and PCIe Ethernet switches are external to the processor, making it complex and unoptimized for system &amp; cost. In Jacinto-7 TDA4x </a:t>
            </a:r>
            <a:r>
              <a:rPr lang="en-US" sz="800" dirty="0" err="1"/>
              <a:t>devic</a:t>
            </a:r>
            <a:r>
              <a:rPr lang="en-US" sz="800" dirty="0"/>
              <a:t>, we integrated all these components in one single SoC, along with class-leading deep learning accelerator, powerful computer vision accelerators and while doing all these, designing the SoC bottoms up keeping functional safety  in mind .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600" b="1" dirty="0">
              <a:solidFill>
                <a:schemeClr val="bg2"/>
              </a:solidFill>
            </a:endParaRPr>
          </a:p>
        </p:txBody>
      </p:sp>
      <p:sp>
        <p:nvSpPr>
          <p:cNvPr id="4" name="Slide Number Placeholder 3"/>
          <p:cNvSpPr>
            <a:spLocks noGrp="1"/>
          </p:cNvSpPr>
          <p:nvPr>
            <p:ph type="sldNum" sz="quarter" idx="10"/>
          </p:nvPr>
        </p:nvSpPr>
        <p:spPr/>
        <p:txBody>
          <a:bodyPr/>
          <a:lstStyle/>
          <a:p>
            <a:fld id="{55080698-7B0F-5D4A-9858-0F3A96D145F7}"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954522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processor in family, TDA4VM</a:t>
            </a:r>
          </a:p>
          <a:p>
            <a:endParaRPr lang="en-US" dirty="0"/>
          </a:p>
          <a:p>
            <a:r>
              <a:rPr lang="en-US" noProof="1">
                <a:solidFill>
                  <a:srgbClr val="5F5F5F"/>
                </a:solidFill>
                <a:latin typeface="Segoe UI" panose="020B0502040204020203" pitchFamily="34" charset="0"/>
                <a:cs typeface="Segoe UI" panose="020B0502040204020203" pitchFamily="34" charset="0"/>
              </a:rPr>
              <a:t>Heterogeneous cores</a:t>
            </a:r>
          </a:p>
          <a:p>
            <a:r>
              <a:rPr lang="en-US" noProof="1">
                <a:solidFill>
                  <a:srgbClr val="5F5F5F"/>
                </a:solidFill>
                <a:latin typeface="Segoe UI" panose="020B0502040204020203" pitchFamily="34" charset="0"/>
                <a:cs typeface="Segoe UI" panose="020B0502040204020203" pitchFamily="34" charset="0"/>
              </a:rPr>
              <a:t>efficient hardware accelerators </a:t>
            </a:r>
          </a:p>
          <a:p>
            <a:r>
              <a:rPr lang="en-US" noProof="1">
                <a:solidFill>
                  <a:srgbClr val="5F5F5F"/>
                </a:solidFill>
                <a:latin typeface="Segoe UI" panose="020B0502040204020203" pitchFamily="34" charset="0"/>
                <a:cs typeface="Segoe UI" panose="020B0502040204020203" pitchFamily="34" charset="0"/>
              </a:rPr>
              <a:t>high-bandwidth memory architecture enable class-leading low-power performance </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17</a:t>
            </a:fld>
            <a:endParaRPr lang="en-US"/>
          </a:p>
        </p:txBody>
      </p:sp>
    </p:spTree>
    <p:extLst>
      <p:ext uri="{BB962C8B-B14F-4D97-AF65-F5344CB8AC3E}">
        <p14:creationId xmlns:p14="http://schemas.microsoft.com/office/powerpoint/2010/main" val="10762781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18</a:t>
            </a:fld>
            <a:endParaRPr lang="en-US"/>
          </a:p>
        </p:txBody>
      </p:sp>
    </p:spTree>
    <p:extLst>
      <p:ext uri="{BB962C8B-B14F-4D97-AF65-F5344CB8AC3E}">
        <p14:creationId xmlns:p14="http://schemas.microsoft.com/office/powerpoint/2010/main" val="22449120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1">
                <a:solidFill>
                  <a:srgbClr val="5F5F5F"/>
                </a:solidFill>
                <a:latin typeface="Segoe UI" panose="020B0502040204020203" pitchFamily="34" charset="0"/>
                <a:cs typeface="Segoe UI" panose="020B0502040204020203" pitchFamily="34" charset="0"/>
              </a:rPr>
              <a:t>Heterogeneous cores</a:t>
            </a:r>
          </a:p>
          <a:p>
            <a:r>
              <a:rPr lang="en-US" noProof="1">
                <a:solidFill>
                  <a:srgbClr val="5F5F5F"/>
                </a:solidFill>
                <a:latin typeface="Segoe UI" panose="020B0502040204020203" pitchFamily="34" charset="0"/>
                <a:cs typeface="Segoe UI" panose="020B0502040204020203" pitchFamily="34" charset="0"/>
              </a:rPr>
              <a:t>efficient hardware accelerators </a:t>
            </a:r>
          </a:p>
          <a:p>
            <a:r>
              <a:rPr lang="en-US" noProof="1">
                <a:solidFill>
                  <a:srgbClr val="5F5F5F"/>
                </a:solidFill>
                <a:latin typeface="Segoe UI" panose="020B0502040204020203" pitchFamily="34" charset="0"/>
                <a:cs typeface="Segoe UI" panose="020B0502040204020203" pitchFamily="34" charset="0"/>
              </a:rPr>
              <a:t>high-bandwidth memory architecture enable class-leading low-power performance </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19</a:t>
            </a:fld>
            <a:endParaRPr lang="en-US"/>
          </a:p>
        </p:txBody>
      </p:sp>
    </p:spTree>
    <p:extLst>
      <p:ext uri="{BB962C8B-B14F-4D97-AF65-F5344CB8AC3E}">
        <p14:creationId xmlns:p14="http://schemas.microsoft.com/office/powerpoint/2010/main" val="5624352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20</a:t>
            </a:fld>
            <a:endParaRPr lang="en-US"/>
          </a:p>
        </p:txBody>
      </p:sp>
    </p:spTree>
    <p:extLst>
      <p:ext uri="{BB962C8B-B14F-4D97-AF65-F5344CB8AC3E}">
        <p14:creationId xmlns:p14="http://schemas.microsoft.com/office/powerpoint/2010/main" val="3930943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Arial" charset="0"/>
                <a:ea typeface="+mn-ea"/>
                <a:cs typeface="+mn-cs"/>
              </a:rPr>
              <a:t>Welcome everyone. As Sam mentioned, I am a product marketing engineer with Jacinto Processors Business in Texas Instruments, responsible for all Edge AI applications, including Robotics. </a:t>
            </a:r>
          </a:p>
          <a:p>
            <a:endParaRPr lang="en-US" dirty="0"/>
          </a:p>
          <a:p>
            <a:r>
              <a:rPr lang="en-US" sz="1000" kern="1200" dirty="0">
                <a:solidFill>
                  <a:schemeClr val="tx1"/>
                </a:solidFill>
                <a:effectLst/>
                <a:latin typeface="Arial" charset="0"/>
                <a:ea typeface="+mn-ea"/>
                <a:cs typeface="+mn-cs"/>
              </a:rPr>
              <a:t>In this presentation today, I will cover </a:t>
            </a:r>
            <a:endParaRPr lang="en-US" sz="1050" kern="1200" dirty="0">
              <a:solidFill>
                <a:schemeClr val="tx1"/>
              </a:solidFill>
              <a:effectLst/>
              <a:latin typeface="Arial" charset="0"/>
              <a:ea typeface="+mn-ea"/>
              <a:cs typeface="+mn-cs"/>
            </a:endParaRPr>
          </a:p>
          <a:p>
            <a:pPr lvl="1"/>
            <a:r>
              <a:rPr lang="en-US" sz="900" kern="1200" dirty="0">
                <a:solidFill>
                  <a:schemeClr val="tx1"/>
                </a:solidFill>
                <a:effectLst/>
                <a:latin typeface="Arial" charset="0"/>
                <a:ea typeface="+mn-ea"/>
                <a:cs typeface="+mn-cs"/>
              </a:rPr>
              <a:t>Introduction of Autonomous Robots, </a:t>
            </a:r>
            <a:r>
              <a:rPr lang="en-US" sz="1000" kern="1200" dirty="0">
                <a:solidFill>
                  <a:schemeClr val="tx1"/>
                </a:solidFill>
                <a:effectLst/>
                <a:latin typeface="Arial" charset="0"/>
                <a:ea typeface="+mn-ea"/>
                <a:cs typeface="+mn-cs"/>
              </a:rPr>
              <a:t>Functional Safety for Robotics, TI technologies serving Autonomous Robots</a:t>
            </a:r>
          </a:p>
          <a:p>
            <a:pPr lvl="1"/>
            <a:r>
              <a:rPr lang="en-US" sz="1000" kern="1200" dirty="0">
                <a:solidFill>
                  <a:schemeClr val="tx1"/>
                </a:solidFill>
                <a:effectLst/>
                <a:latin typeface="Arial" charset="0"/>
                <a:ea typeface="+mn-ea"/>
                <a:cs typeface="+mn-cs"/>
              </a:rPr>
              <a:t>Followed by that </a:t>
            </a:r>
            <a:r>
              <a:rPr lang="en-US" sz="1000" kern="1200" dirty="0" err="1">
                <a:solidFill>
                  <a:schemeClr val="tx1"/>
                </a:solidFill>
                <a:effectLst/>
                <a:latin typeface="Arial" charset="0"/>
                <a:ea typeface="+mn-ea"/>
                <a:cs typeface="+mn-cs"/>
              </a:rPr>
              <a:t>Jitin</a:t>
            </a:r>
            <a:r>
              <a:rPr lang="en-US" sz="1000" kern="1200" dirty="0">
                <a:solidFill>
                  <a:schemeClr val="tx1"/>
                </a:solidFill>
                <a:effectLst/>
                <a:latin typeface="Arial" charset="0"/>
                <a:ea typeface="+mn-ea"/>
                <a:cs typeface="+mn-cs"/>
              </a:rPr>
              <a:t> will cover challenges with AMR sensing need, and will introduce the differentiation TI </a:t>
            </a:r>
            <a:r>
              <a:rPr lang="en-US" sz="1000" kern="1200" dirty="0" err="1">
                <a:solidFill>
                  <a:schemeClr val="tx1"/>
                </a:solidFill>
                <a:effectLst/>
                <a:latin typeface="Arial" charset="0"/>
                <a:ea typeface="+mn-ea"/>
                <a:cs typeface="+mn-cs"/>
              </a:rPr>
              <a:t>mmWave</a:t>
            </a:r>
            <a:r>
              <a:rPr lang="en-US" sz="1000" kern="1200" dirty="0">
                <a:solidFill>
                  <a:schemeClr val="tx1"/>
                </a:solidFill>
                <a:effectLst/>
                <a:latin typeface="Arial" charset="0"/>
                <a:ea typeface="+mn-ea"/>
                <a:cs typeface="+mn-cs"/>
              </a:rPr>
              <a:t> sensors brings to AMR sensors,  and after that I will introduce Jacinto Processors for accelerated vision and sensor fusion for safe, efficient robots.</a:t>
            </a:r>
          </a:p>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2</a:t>
            </a:fld>
            <a:endParaRPr lang="en-US"/>
          </a:p>
        </p:txBody>
      </p:sp>
    </p:spTree>
    <p:extLst>
      <p:ext uri="{BB962C8B-B14F-4D97-AF65-F5344CB8AC3E}">
        <p14:creationId xmlns:p14="http://schemas.microsoft.com/office/powerpoint/2010/main" val="40082766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21</a:t>
            </a:fld>
            <a:endParaRPr lang="en-US"/>
          </a:p>
        </p:txBody>
      </p:sp>
    </p:spTree>
    <p:extLst>
      <p:ext uri="{BB962C8B-B14F-4D97-AF65-F5344CB8AC3E}">
        <p14:creationId xmlns:p14="http://schemas.microsoft.com/office/powerpoint/2010/main" val="40774032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22</a:t>
            </a:fld>
            <a:endParaRPr lang="en-US"/>
          </a:p>
        </p:txBody>
      </p:sp>
    </p:spTree>
    <p:extLst>
      <p:ext uri="{BB962C8B-B14F-4D97-AF65-F5344CB8AC3E}">
        <p14:creationId xmlns:p14="http://schemas.microsoft.com/office/powerpoint/2010/main" val="23067945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r>
              <a:rPr lang="en-US" sz="1000" dirty="0"/>
              <a:t>Two Way Descriptor Matching: Two direction matching between sparse 3D map and computed  descriptors:  </a:t>
            </a:r>
          </a:p>
          <a:p>
            <a:r>
              <a:rPr lang="en-US" sz="1000" dirty="0"/>
              <a:t>Sparse Up-sampling: up-sampling on the sparse points selected by key point detector using nearest neighbor resizing, applies 7x7 filtering on the resized data.   </a:t>
            </a:r>
          </a:p>
          <a:p>
            <a:r>
              <a:rPr lang="en-US" sz="1000" dirty="0"/>
              <a:t>Recursive NMS: scores plane buffer thresholding, and then 3x3 NMS is performed on </a:t>
            </a:r>
            <a:r>
              <a:rPr lang="en-US" sz="1000" dirty="0" err="1"/>
              <a:t>thresholded</a:t>
            </a:r>
            <a:r>
              <a:rPr lang="en-US" sz="1000" dirty="0"/>
              <a:t> score buffer. </a:t>
            </a:r>
            <a:endParaRPr lang="en-US" sz="1000" dirty="0">
              <a:solidFill>
                <a:srgbClr val="000000"/>
              </a:solidFill>
              <a:latin typeface="Roboto"/>
            </a:endParaRPr>
          </a:p>
          <a:p>
            <a:r>
              <a:rPr lang="en-US" sz="1000" dirty="0">
                <a:solidFill>
                  <a:srgbClr val="000000"/>
                </a:solidFill>
                <a:latin typeface="Roboto"/>
              </a:rPr>
              <a:t>Perspective N Point Pose estimation, a.k.a. </a:t>
            </a:r>
            <a:r>
              <a:rPr lang="en-US" sz="1000" dirty="0" err="1">
                <a:solidFill>
                  <a:srgbClr val="000000"/>
                </a:solidFill>
                <a:latin typeface="Roboto"/>
              </a:rPr>
              <a:t>SolvePnP</a:t>
            </a:r>
            <a:r>
              <a:rPr lang="en-US" sz="1000" dirty="0">
                <a:solidFill>
                  <a:srgbClr val="000000"/>
                </a:solidFill>
                <a:latin typeface="Roboto"/>
              </a:rPr>
              <a:t>: </a:t>
            </a:r>
            <a:r>
              <a:rPr lang="en-US" sz="1000" dirty="0"/>
              <a:t>6 DOF camera pose</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FC5F4FF-2111-4CAC-97B3-3346FD526A10}"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2294053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24</a:t>
            </a:fld>
            <a:endParaRPr lang="en-US"/>
          </a:p>
        </p:txBody>
      </p:sp>
    </p:spTree>
    <p:extLst>
      <p:ext uri="{BB962C8B-B14F-4D97-AF65-F5344CB8AC3E}">
        <p14:creationId xmlns:p14="http://schemas.microsoft.com/office/powerpoint/2010/main" val="16820435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080698-7B0F-5D4A-9858-0F3A96D145F7}"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39487756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4215CAB5-0562-F84C-A10B-60BAB64DF691}" type="slidenum">
              <a:rPr lang="en-US" smtClean="0"/>
              <a:t>26</a:t>
            </a:fld>
            <a:endParaRPr lang="en-US"/>
          </a:p>
        </p:txBody>
      </p:sp>
    </p:spTree>
    <p:extLst>
      <p:ext uri="{BB962C8B-B14F-4D97-AF65-F5344CB8AC3E}">
        <p14:creationId xmlns:p14="http://schemas.microsoft.com/office/powerpoint/2010/main" val="4748752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4215CAB5-0562-F84C-A10B-60BAB64DF691}" type="slidenum">
              <a:rPr lang="en-US" smtClean="0"/>
              <a:t>27</a:t>
            </a:fld>
            <a:endParaRPr lang="en-US"/>
          </a:p>
        </p:txBody>
      </p:sp>
    </p:spTree>
    <p:extLst>
      <p:ext uri="{BB962C8B-B14F-4D97-AF65-F5344CB8AC3E}">
        <p14:creationId xmlns:p14="http://schemas.microsoft.com/office/powerpoint/2010/main" val="25468425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File</a:t>
            </a:r>
            <a:r>
              <a:rPr lang="en-US" baseline="0" dirty="0"/>
              <a:t> name: AM64x Family Overview.pptx</a:t>
            </a:r>
            <a:endParaRPr lang="en-US" dirty="0"/>
          </a:p>
        </p:txBody>
      </p:sp>
      <p:sp>
        <p:nvSpPr>
          <p:cNvPr id="4" name="Slide Number Placeholder 3"/>
          <p:cNvSpPr>
            <a:spLocks noGrp="1"/>
          </p:cNvSpPr>
          <p:nvPr>
            <p:ph type="sldNum" sz="quarter" idx="10"/>
          </p:nvPr>
        </p:nvSpPr>
        <p:spPr/>
        <p:txBody>
          <a:bodyPr/>
          <a:lstStyle/>
          <a:p>
            <a:pPr marL="0" marR="0" lvl="0" indent="0" algn="r" defTabSz="912836" rtl="0" eaLnBrk="1" fontAlgn="auto" latinLnBrk="0" hangingPunct="1">
              <a:lnSpc>
                <a:spcPct val="100000"/>
              </a:lnSpc>
              <a:spcBef>
                <a:spcPts val="0"/>
              </a:spcBef>
              <a:spcAft>
                <a:spcPts val="0"/>
              </a:spcAft>
              <a:buClrTx/>
              <a:buSzTx/>
              <a:buFontTx/>
              <a:buNone/>
              <a:tabLst/>
              <a:defRPr/>
            </a:pPr>
            <a:fld id="{9AE8B21E-6C84-4367-BEE8-34ED403C29B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2836"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54648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05539">
              <a:defRPr/>
            </a:pPr>
            <a:r>
              <a:rPr lang="en-US" dirty="0">
                <a:latin typeface="Arial" pitchFamily="34" charset="0"/>
              </a:rPr>
              <a:t>Family of safety MCUs built on more than 20 years of experience with automotive applications</a:t>
            </a:r>
            <a:r>
              <a:rPr lang="en-US" baseline="0" dirty="0">
                <a:latin typeface="Arial" pitchFamily="34" charset="0"/>
              </a:rPr>
              <a:t> like braking and airbag controllers. </a:t>
            </a:r>
            <a:r>
              <a:rPr lang="en-US" dirty="0">
                <a:latin typeface="Arial" pitchFamily="34" charset="0"/>
              </a:rPr>
              <a:t>Hercules</a:t>
            </a:r>
            <a:r>
              <a:rPr lang="en-US" baseline="0" dirty="0">
                <a:latin typeface="Arial" pitchFamily="34" charset="0"/>
              </a:rPr>
              <a:t> MCUs provide a large scalable platform with devices starting at 128K of Flash up to 4MB of Flash and performance options from 80MHz up to 330MHz.  Devices in the same package type are pin compatible and all devices based on the ARM Cortex-R CPU and use the same peripherals.  In addition Hercules provides the necessary safety documentation, tools and software to make developing functional safety applications easier.</a:t>
            </a:r>
            <a:endParaRPr lang="en-US" dirty="0">
              <a:latin typeface="Arial" pitchFamily="34" charset="0"/>
            </a:endParaRPr>
          </a:p>
          <a:p>
            <a:endParaRPr lang="en-US" dirty="0">
              <a:latin typeface="Arial" pitchFamily="34" charset="0"/>
            </a:endParaRPr>
          </a:p>
        </p:txBody>
      </p:sp>
      <p:sp>
        <p:nvSpPr>
          <p:cNvPr id="44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MS PGothic" pitchFamily="34" charset="-128"/>
              </a:defRPr>
            </a:lvl1pPr>
            <a:lvl2pPr marL="728841" indent="-280324" eaLnBrk="0" hangingPunct="0">
              <a:defRPr>
                <a:solidFill>
                  <a:schemeClr val="tx1"/>
                </a:solidFill>
                <a:latin typeface="Arial" pitchFamily="34" charset="0"/>
                <a:ea typeface="MS PGothic" pitchFamily="34" charset="-128"/>
              </a:defRPr>
            </a:lvl2pPr>
            <a:lvl3pPr marL="1121291" indent="-224258" eaLnBrk="0" hangingPunct="0">
              <a:defRPr>
                <a:solidFill>
                  <a:schemeClr val="tx1"/>
                </a:solidFill>
                <a:latin typeface="Arial" pitchFamily="34" charset="0"/>
                <a:ea typeface="MS PGothic" pitchFamily="34" charset="-128"/>
              </a:defRPr>
            </a:lvl3pPr>
            <a:lvl4pPr marL="1569810" indent="-224258" eaLnBrk="0" hangingPunct="0">
              <a:defRPr>
                <a:solidFill>
                  <a:schemeClr val="tx1"/>
                </a:solidFill>
                <a:latin typeface="Arial" pitchFamily="34" charset="0"/>
                <a:ea typeface="MS PGothic" pitchFamily="34" charset="-128"/>
              </a:defRPr>
            </a:lvl4pPr>
            <a:lvl5pPr marL="2018327" indent="-224258" eaLnBrk="0" hangingPunct="0">
              <a:defRPr>
                <a:solidFill>
                  <a:schemeClr val="tx1"/>
                </a:solidFill>
                <a:latin typeface="Arial" pitchFamily="34" charset="0"/>
                <a:ea typeface="MS PGothic" pitchFamily="34" charset="-128"/>
              </a:defRPr>
            </a:lvl5pPr>
            <a:lvl6pPr marL="2466844" indent="-224258" eaLnBrk="0" fontAlgn="base" hangingPunct="0">
              <a:spcBef>
                <a:spcPct val="0"/>
              </a:spcBef>
              <a:spcAft>
                <a:spcPct val="0"/>
              </a:spcAft>
              <a:defRPr>
                <a:solidFill>
                  <a:schemeClr val="tx1"/>
                </a:solidFill>
                <a:latin typeface="Arial" pitchFamily="34" charset="0"/>
                <a:ea typeface="MS PGothic" pitchFamily="34" charset="-128"/>
              </a:defRPr>
            </a:lvl6pPr>
            <a:lvl7pPr marL="2915361" indent="-224258" eaLnBrk="0" fontAlgn="base" hangingPunct="0">
              <a:spcBef>
                <a:spcPct val="0"/>
              </a:spcBef>
              <a:spcAft>
                <a:spcPct val="0"/>
              </a:spcAft>
              <a:defRPr>
                <a:solidFill>
                  <a:schemeClr val="tx1"/>
                </a:solidFill>
                <a:latin typeface="Arial" pitchFamily="34" charset="0"/>
                <a:ea typeface="MS PGothic" pitchFamily="34" charset="-128"/>
              </a:defRPr>
            </a:lvl7pPr>
            <a:lvl8pPr marL="3363878" indent="-224258" eaLnBrk="0" fontAlgn="base" hangingPunct="0">
              <a:spcBef>
                <a:spcPct val="0"/>
              </a:spcBef>
              <a:spcAft>
                <a:spcPct val="0"/>
              </a:spcAft>
              <a:defRPr>
                <a:solidFill>
                  <a:schemeClr val="tx1"/>
                </a:solidFill>
                <a:latin typeface="Arial" pitchFamily="34" charset="0"/>
                <a:ea typeface="MS PGothic" pitchFamily="34" charset="-128"/>
              </a:defRPr>
            </a:lvl8pPr>
            <a:lvl9pPr marL="3812394" indent="-224258"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r" defTabSz="914290" rtl="0" eaLnBrk="1" fontAlgn="auto" latinLnBrk="0" hangingPunct="1">
              <a:lnSpc>
                <a:spcPct val="100000"/>
              </a:lnSpc>
              <a:spcBef>
                <a:spcPts val="0"/>
              </a:spcBef>
              <a:spcAft>
                <a:spcPts val="0"/>
              </a:spcAft>
              <a:buClrTx/>
              <a:buSzTx/>
              <a:buFontTx/>
              <a:buNone/>
              <a:tabLst/>
              <a:defRPr/>
            </a:pPr>
            <a:fld id="{D763EB01-9792-4BAA-96DD-6DAE1854F7C5}" type="slidenum">
              <a:rPr kumimoji="0" 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29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Tree>
    <p:extLst>
      <p:ext uri="{BB962C8B-B14F-4D97-AF65-F5344CB8AC3E}">
        <p14:creationId xmlns:p14="http://schemas.microsoft.com/office/powerpoint/2010/main" val="11005068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5B05CD4-F8D6-4723-A6DE-8DFF593BC4FB}"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36809192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Arial" charset="0"/>
                <a:ea typeface="+mn-ea"/>
                <a:cs typeface="+mn-cs"/>
              </a:rPr>
              <a:t>An autonomous robot (AMR) is any robot that can navigate in an unstructured environment with a higher level understanding. While a relatively young technology, they have already branched off into a number of distinct varieties in factories, warehouse,  cities and home helping with ease of human life. </a:t>
            </a:r>
          </a:p>
          <a:p>
            <a:r>
              <a:rPr lang="en-US" sz="1000" kern="1200" dirty="0">
                <a:solidFill>
                  <a:schemeClr val="tx1"/>
                </a:solidFill>
                <a:effectLst/>
                <a:latin typeface="Arial" charset="0"/>
                <a:ea typeface="+mn-ea"/>
                <a:cs typeface="+mn-cs"/>
              </a:rPr>
              <a:t> </a:t>
            </a:r>
          </a:p>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3</a:t>
            </a:fld>
            <a:endParaRPr lang="en-US"/>
          </a:p>
        </p:txBody>
      </p:sp>
    </p:spTree>
    <p:extLst>
      <p:ext uri="{BB962C8B-B14F-4D97-AF65-F5344CB8AC3E}">
        <p14:creationId xmlns:p14="http://schemas.microsoft.com/office/powerpoint/2010/main" val="38354332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3E8F015-CF49-4E85-9808-E1F0C335BE3C}" type="slidenum">
              <a:rPr kumimoji="0" lang="ja-JP" altLang="en-US" sz="1200" b="0" i="0" u="none" strike="noStrike" kern="1200" cap="none" spc="0" normalizeH="0" baseline="0" noProof="0" smtClean="0">
                <a:ln>
                  <a:noFill/>
                </a:ln>
                <a:solidFill>
                  <a:prstClr val="black"/>
                </a:solidFill>
                <a:effectLst/>
                <a:uLnTx/>
                <a:uFillTx/>
                <a:latin typeface="Arial" charset="0"/>
                <a:ea typeface="ＭＳ Ｐゴシック" panose="020B0600070205080204" pitchFamily="34" charset="-128"/>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altLang="ja-JP" sz="1200" b="0" i="0" u="none" strike="noStrike" kern="1200" cap="none" spc="0" normalizeH="0" baseline="0" noProof="0">
              <a:ln>
                <a:noFill/>
              </a:ln>
              <a:solidFill>
                <a:prstClr val="black"/>
              </a:solidFill>
              <a:effectLst/>
              <a:uLnTx/>
              <a:uFillTx/>
              <a:latin typeface="Arial" charset="0"/>
              <a:ea typeface="ＭＳ Ｐゴシック" panose="020B0600070205080204" pitchFamily="34" charset="-128"/>
              <a:cs typeface="Arial" charset="0"/>
            </a:endParaRPr>
          </a:p>
        </p:txBody>
      </p:sp>
    </p:spTree>
    <p:extLst>
      <p:ext uri="{BB962C8B-B14F-4D97-AF65-F5344CB8AC3E}">
        <p14:creationId xmlns:p14="http://schemas.microsoft.com/office/powerpoint/2010/main" val="3939439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Arial" charset="0"/>
                <a:ea typeface="+mn-ea"/>
                <a:cs typeface="+mn-cs"/>
              </a:rPr>
              <a:t>Autonomy requires that the Robots are able to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000" kern="1200" dirty="0">
                <a:solidFill>
                  <a:schemeClr val="tx1"/>
                </a:solidFill>
                <a:effectLst/>
                <a:latin typeface="Arial" charset="0"/>
                <a:ea typeface="+mn-ea"/>
                <a:cs typeface="+mn-cs"/>
              </a:rPr>
              <a:t>Sense the environment, perceive the environment to localize itself in the map, detect dynamic obstacles around, track them, plan the route to reach the goal and control the vehicle to follow that plan. Act only when it is safe to do so, avoiding situations that pose a risk to human safety, property or the autonomous system itself</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000" kern="1200" dirty="0">
              <a:solidFill>
                <a:schemeClr val="tx1"/>
              </a:solidFill>
              <a:effectLst/>
              <a:latin typeface="Arial"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000" kern="1200" dirty="0">
              <a:solidFill>
                <a:schemeClr val="tx1"/>
              </a:solidFill>
              <a:effectLst/>
              <a:latin typeface="Arial"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000" kern="1200" dirty="0">
              <a:solidFill>
                <a:schemeClr val="tx1"/>
              </a:solidFill>
              <a:effectLst/>
              <a:latin typeface="Arial"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000" kern="1200" dirty="0">
              <a:solidFill>
                <a:schemeClr val="tx1"/>
              </a:solidFill>
              <a:effectLst/>
              <a:latin typeface="Arial"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000" kern="1200" dirty="0">
                <a:solidFill>
                  <a:schemeClr val="tx1"/>
                </a:solidFill>
                <a:effectLst/>
                <a:latin typeface="Arial" charset="0"/>
                <a:ea typeface="+mn-ea"/>
                <a:cs typeface="+mn-cs"/>
              </a:rPr>
              <a:t> </a:t>
            </a:r>
          </a:p>
          <a:p>
            <a:endParaRPr lang="en-US" sz="1000" kern="1200" dirty="0">
              <a:solidFill>
                <a:schemeClr val="tx1"/>
              </a:solidFill>
              <a:effectLst/>
              <a:latin typeface="Arial" charset="0"/>
              <a:ea typeface="+mn-ea"/>
              <a:cs typeface="+mn-cs"/>
            </a:endParaRPr>
          </a:p>
          <a:p>
            <a:endParaRPr lang="en-US" sz="1000" kern="1200" dirty="0">
              <a:solidFill>
                <a:schemeClr val="tx1"/>
              </a:solidFill>
              <a:effectLst/>
              <a:latin typeface="Arial" charset="0"/>
              <a:ea typeface="+mn-ea"/>
              <a:cs typeface="+mn-cs"/>
            </a:endParaRPr>
          </a:p>
          <a:p>
            <a:endParaRPr lang="en-US" sz="1000" kern="1200" dirty="0">
              <a:solidFill>
                <a:schemeClr val="tx1"/>
              </a:solidFill>
              <a:effectLst/>
              <a:latin typeface="Arial" charset="0"/>
              <a:ea typeface="+mn-ea"/>
              <a:cs typeface="+mn-cs"/>
            </a:endParaRPr>
          </a:p>
          <a:p>
            <a:endParaRPr lang="en-US" sz="1000" kern="1200" dirty="0">
              <a:solidFill>
                <a:schemeClr val="tx1"/>
              </a:solidFill>
              <a:effectLst/>
              <a:latin typeface="Arial" charset="0"/>
              <a:ea typeface="+mn-ea"/>
              <a:cs typeface="+mn-cs"/>
            </a:endParaRPr>
          </a:p>
          <a:p>
            <a:endParaRPr lang="en-US" sz="1000" kern="1200" dirty="0">
              <a:solidFill>
                <a:schemeClr val="tx1"/>
              </a:solidFill>
              <a:effectLst/>
              <a:latin typeface="Arial" charset="0"/>
              <a:ea typeface="+mn-ea"/>
              <a:cs typeface="+mn-cs"/>
            </a:endParaRPr>
          </a:p>
          <a:p>
            <a:pPr lvl="0"/>
            <a:r>
              <a:rPr lang="en-US" sz="1000" kern="1200" dirty="0">
                <a:solidFill>
                  <a:schemeClr val="tx1"/>
                </a:solidFill>
                <a:effectLst/>
                <a:latin typeface="Arial" charset="0"/>
                <a:ea typeface="+mn-ea"/>
                <a:cs typeface="+mn-cs"/>
              </a:rPr>
              <a:t>Sense the environment and keep track of the system’s current state</a:t>
            </a:r>
          </a:p>
          <a:p>
            <a:pPr lvl="0"/>
            <a:r>
              <a:rPr lang="en-US" sz="1000" kern="1200" dirty="0">
                <a:solidFill>
                  <a:schemeClr val="tx1"/>
                </a:solidFill>
                <a:effectLst/>
                <a:latin typeface="Arial" charset="0"/>
                <a:ea typeface="+mn-ea"/>
                <a:cs typeface="+mn-cs"/>
              </a:rPr>
              <a:t>Perceive and understand disparate data sources to localize itself in the map and detect dynamic obstacles around</a:t>
            </a:r>
          </a:p>
          <a:p>
            <a:pPr lvl="0"/>
            <a:r>
              <a:rPr lang="en-US" sz="1000" kern="1200" dirty="0">
                <a:solidFill>
                  <a:schemeClr val="tx1"/>
                </a:solidFill>
                <a:effectLst/>
                <a:latin typeface="Arial" charset="0"/>
                <a:ea typeface="+mn-ea"/>
                <a:cs typeface="+mn-cs"/>
              </a:rPr>
              <a:t>Determine what action to take next and make a plan </a:t>
            </a:r>
          </a:p>
          <a:p>
            <a:pPr lvl="0"/>
            <a:r>
              <a:rPr lang="en-US" sz="1000" kern="1200" dirty="0">
                <a:solidFill>
                  <a:schemeClr val="tx1"/>
                </a:solidFill>
                <a:effectLst/>
                <a:latin typeface="Arial" charset="0"/>
                <a:ea typeface="+mn-ea"/>
                <a:cs typeface="+mn-cs"/>
              </a:rPr>
              <a:t>Act only when it is safe to do so, avoiding situations that pose a risk to human safety, property or the autonomous system itself</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000" kern="1200" dirty="0">
                <a:solidFill>
                  <a:schemeClr val="tx1"/>
                </a:solidFill>
                <a:effectLst/>
                <a:latin typeface="Arial" charset="0"/>
                <a:ea typeface="+mn-ea"/>
                <a:cs typeface="+mn-cs"/>
              </a:rPr>
              <a:t> </a:t>
            </a:r>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4</a:t>
            </a:fld>
            <a:endParaRPr lang="en-US"/>
          </a:p>
        </p:txBody>
      </p:sp>
    </p:spTree>
    <p:extLst>
      <p:ext uri="{BB962C8B-B14F-4D97-AF65-F5344CB8AC3E}">
        <p14:creationId xmlns:p14="http://schemas.microsoft.com/office/powerpoint/2010/main" val="2765750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000" kern="1200" dirty="0">
                <a:solidFill>
                  <a:schemeClr val="tx1"/>
                </a:solidFill>
                <a:effectLst/>
                <a:latin typeface="Arial" charset="0"/>
                <a:ea typeface="+mn-ea"/>
                <a:cs typeface="+mn-cs"/>
              </a:rPr>
              <a:t>As these robots are working in closer proximity to humans than ever before, the need for them to be not only  autonomous mobile,  intelligent and energy-efficient, but functionally safe  is critically important. </a:t>
            </a:r>
          </a:p>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5</a:t>
            </a:fld>
            <a:endParaRPr lang="en-US"/>
          </a:p>
        </p:txBody>
      </p:sp>
    </p:spTree>
    <p:extLst>
      <p:ext uri="{BB962C8B-B14F-4D97-AF65-F5344CB8AC3E}">
        <p14:creationId xmlns:p14="http://schemas.microsoft.com/office/powerpoint/2010/main" val="16861929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000" dirty="0"/>
              <a:t>TI products ranging from sensing, processing and control need help system integrators meet the rigorous requirements of functional safety standards, such as ISO 26262 and IEC 61508</a:t>
            </a:r>
          </a:p>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6</a:t>
            </a:fld>
            <a:endParaRPr lang="en-US"/>
          </a:p>
        </p:txBody>
      </p:sp>
    </p:spTree>
    <p:extLst>
      <p:ext uri="{BB962C8B-B14F-4D97-AF65-F5344CB8AC3E}">
        <p14:creationId xmlns:p14="http://schemas.microsoft.com/office/powerpoint/2010/main" val="23618972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Arial" charset="0"/>
                <a:ea typeface="+mn-ea"/>
                <a:cs typeface="+mn-cs"/>
              </a:rPr>
              <a:t>Texas Instruments has been developing processors for functional safety in industrial and automotive applications for years with products such as our Hercules microcontroller line or TDA automotive processors.  We have worked with industry leading safety experts to develop the internal processes necessary to achieve the highest safety integrity levels for systematic faults and have developed the types of features, diagnostics, and tools necessary to help system integrators implement all sorts of safety application.  TI’s expertise extends beyond the processors we will be talking about here today to include power, analog, and signal chain components to enable functionally safe systems.  We have leveraged this expertise to bake in safety from the ground up on the new families of radar and processors we’ll be discussing today.</a:t>
            </a:r>
          </a:p>
          <a:p>
            <a:br>
              <a:rPr lang="en-US" dirty="0">
                <a:effectLst/>
              </a:rPr>
            </a:br>
            <a:endParaRPr lang="en-US" dirty="0">
              <a:effectLst/>
            </a:endParaRP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7</a:t>
            </a:fld>
            <a:endParaRPr lang="en-US">
              <a:solidFill>
                <a:prstClr val="black"/>
              </a:solidFill>
            </a:endParaRPr>
          </a:p>
        </p:txBody>
      </p:sp>
    </p:spTree>
    <p:extLst>
      <p:ext uri="{BB962C8B-B14F-4D97-AF65-F5344CB8AC3E}">
        <p14:creationId xmlns:p14="http://schemas.microsoft.com/office/powerpoint/2010/main" val="7087052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8</a:t>
            </a:fld>
            <a:endParaRPr lang="en-US"/>
          </a:p>
        </p:txBody>
      </p:sp>
    </p:spTree>
    <p:extLst>
      <p:ext uri="{BB962C8B-B14F-4D97-AF65-F5344CB8AC3E}">
        <p14:creationId xmlns:p14="http://schemas.microsoft.com/office/powerpoint/2010/main" val="1559882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9</a:t>
            </a:fld>
            <a:endParaRPr lang="en-US"/>
          </a:p>
        </p:txBody>
      </p:sp>
    </p:spTree>
    <p:extLst>
      <p:ext uri="{BB962C8B-B14F-4D97-AF65-F5344CB8AC3E}">
        <p14:creationId xmlns:p14="http://schemas.microsoft.com/office/powerpoint/2010/main" val="285986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03BA23CF-AA30-4A18-B744-605C3E9DBF07}" type="slidenum">
              <a:rPr lang="en-US"/>
              <a:pPr>
                <a:defRPr/>
              </a:pPr>
              <a:t>‹#›</a:t>
            </a:fld>
            <a:endParaRPr lang="en-US"/>
          </a:p>
        </p:txBody>
      </p:sp>
    </p:spTree>
    <p:extLst>
      <p:ext uri="{BB962C8B-B14F-4D97-AF65-F5344CB8AC3E}">
        <p14:creationId xmlns:p14="http://schemas.microsoft.com/office/powerpoint/2010/main" val="30519859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D430B41-3034-4777-B6DE-71856D985697}" type="slidenum">
              <a:rPr lang="en-US"/>
              <a:pPr>
                <a:defRPr/>
              </a:pPr>
              <a:t>‹#›</a:t>
            </a:fld>
            <a:endParaRPr lang="en-US"/>
          </a:p>
        </p:txBody>
      </p:sp>
    </p:spTree>
    <p:extLst>
      <p:ext uri="{BB962C8B-B14F-4D97-AF65-F5344CB8AC3E}">
        <p14:creationId xmlns:p14="http://schemas.microsoft.com/office/powerpoint/2010/main" val="16891062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8"/>
          </a:xfrm>
        </p:spPr>
        <p:txBody>
          <a:bodyPr anchor="b"/>
          <a:lstStyle>
            <a:lvl1pPr algn="l">
              <a:defRPr sz="2700" b="1">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3575050" y="204788"/>
            <a:ext cx="5111750" cy="4389835"/>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500">
                <a:solidFill>
                  <a:schemeClr val="tx1"/>
                </a:solidFill>
                <a:latin typeface="+mn-lt"/>
                <a:ea typeface="+mn-ea"/>
                <a:cs typeface="+mn-cs"/>
              </a:defRPr>
            </a:lvl5pPr>
            <a:lvl6pPr>
              <a:defRPr sz="1700"/>
            </a:lvl6pPr>
            <a:lvl7pPr>
              <a:defRPr sz="1700"/>
            </a:lvl7pPr>
            <a:lvl8pPr>
              <a:defRPr sz="1700"/>
            </a:lvl8pPr>
            <a:lvl9pPr>
              <a:defRPr sz="17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076325"/>
            <a:ext cx="3008313" cy="3518298"/>
          </a:xfrm>
        </p:spPr>
        <p:txBody>
          <a:bodyPr/>
          <a:lstStyle>
            <a:lvl1pPr marL="0" indent="0">
              <a:buNone/>
              <a:defRPr sz="1700"/>
            </a:lvl1pPr>
            <a:lvl2pPr marL="380895" indent="0">
              <a:buNone/>
              <a:defRPr sz="1000"/>
            </a:lvl2pPr>
            <a:lvl3pPr marL="761790" indent="0">
              <a:buNone/>
              <a:defRPr sz="800"/>
            </a:lvl3pPr>
            <a:lvl4pPr marL="1142683" indent="0">
              <a:buNone/>
              <a:defRPr sz="700"/>
            </a:lvl4pPr>
            <a:lvl5pPr marL="1523573" indent="0">
              <a:buNone/>
              <a:defRPr sz="700"/>
            </a:lvl5pPr>
            <a:lvl6pPr marL="1904467" indent="0">
              <a:buNone/>
              <a:defRPr sz="700"/>
            </a:lvl6pPr>
            <a:lvl7pPr marL="2285362" indent="0">
              <a:buNone/>
              <a:defRPr sz="700"/>
            </a:lvl7pPr>
            <a:lvl8pPr marL="2666253" indent="0">
              <a:buNone/>
              <a:defRPr sz="700"/>
            </a:lvl8pPr>
            <a:lvl9pPr marL="3047146" indent="0">
              <a:buNone/>
              <a:defRPr sz="700"/>
            </a:lvl9pPr>
          </a:lstStyle>
          <a:p>
            <a:pPr lvl="0"/>
            <a:r>
              <a:rPr lang="en-US" dirty="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D9B97EEC-B5BC-42C5-B73F-31CC660D4D8A}" type="slidenum">
              <a:rPr lang="en-US"/>
              <a:pPr>
                <a:defRPr/>
              </a:pPr>
              <a:t>‹#›</a:t>
            </a:fld>
            <a:endParaRPr lang="en-US"/>
          </a:p>
        </p:txBody>
      </p:sp>
    </p:spTree>
    <p:extLst>
      <p:ext uri="{BB962C8B-B14F-4D97-AF65-F5344CB8AC3E}">
        <p14:creationId xmlns:p14="http://schemas.microsoft.com/office/powerpoint/2010/main" val="27486254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3"/>
          </a:xfrm>
        </p:spPr>
        <p:txBody>
          <a:bodyPr anchor="b"/>
          <a:lstStyle>
            <a:lvl1pPr algn="l">
              <a:defRPr sz="2300" b="1">
                <a:solidFill>
                  <a:schemeClr val="tx2"/>
                </a:solidFill>
              </a:defRPr>
            </a:lvl1pPr>
          </a:lstStyle>
          <a:p>
            <a:r>
              <a:rPr lang="en-US" dirty="0"/>
              <a:t>Click to edit Master title style</a:t>
            </a:r>
          </a:p>
        </p:txBody>
      </p:sp>
      <p:sp>
        <p:nvSpPr>
          <p:cNvPr id="3" name="Picture Placeholder 2"/>
          <p:cNvSpPr>
            <a:spLocks noGrp="1"/>
          </p:cNvSpPr>
          <p:nvPr>
            <p:ph type="pic" idx="1"/>
          </p:nvPr>
        </p:nvSpPr>
        <p:spPr>
          <a:xfrm>
            <a:off x="1792288" y="459582"/>
            <a:ext cx="5486400" cy="3086100"/>
          </a:xfrm>
        </p:spPr>
        <p:txBody>
          <a:bodyPr/>
          <a:lstStyle>
            <a:lvl1pPr marL="0" indent="0">
              <a:buNone/>
              <a:defRPr sz="2700"/>
            </a:lvl1pPr>
            <a:lvl2pPr marL="380895" indent="0">
              <a:buNone/>
              <a:defRPr sz="2300"/>
            </a:lvl2pPr>
            <a:lvl3pPr marL="761790" indent="0">
              <a:buNone/>
              <a:defRPr sz="2000"/>
            </a:lvl3pPr>
            <a:lvl4pPr marL="1142683" indent="0">
              <a:buNone/>
              <a:defRPr sz="1700"/>
            </a:lvl4pPr>
            <a:lvl5pPr marL="1523573" indent="0">
              <a:buNone/>
              <a:defRPr sz="1700"/>
            </a:lvl5pPr>
            <a:lvl6pPr marL="1904467" indent="0">
              <a:buNone/>
              <a:defRPr sz="1700"/>
            </a:lvl6pPr>
            <a:lvl7pPr marL="2285362" indent="0">
              <a:buNone/>
              <a:defRPr sz="1700"/>
            </a:lvl7pPr>
            <a:lvl8pPr marL="2666253" indent="0">
              <a:buNone/>
              <a:defRPr sz="1700"/>
            </a:lvl8pPr>
            <a:lvl9pPr marL="3047146" indent="0">
              <a:buNone/>
              <a:defRPr sz="1700"/>
            </a:lvl9pPr>
          </a:lstStyle>
          <a:p>
            <a:pPr lvl="0"/>
            <a:endParaRPr lang="en-US" noProof="0"/>
          </a:p>
        </p:txBody>
      </p:sp>
      <p:sp>
        <p:nvSpPr>
          <p:cNvPr id="4" name="Text Placeholder 3"/>
          <p:cNvSpPr>
            <a:spLocks noGrp="1"/>
          </p:cNvSpPr>
          <p:nvPr>
            <p:ph type="body" sz="half" idx="2"/>
          </p:nvPr>
        </p:nvSpPr>
        <p:spPr>
          <a:xfrm>
            <a:off x="1792288" y="4025503"/>
            <a:ext cx="5486400" cy="603647"/>
          </a:xfrm>
          <a:noFill/>
          <a:ln w="9525" algn="ctr">
            <a:noFill/>
            <a:miter lim="800000"/>
            <a:headEnd/>
            <a:tailEnd/>
          </a:ln>
        </p:spPr>
        <p:txBody>
          <a:bodyPr vert="horz" wrap="square" lIns="76179" tIns="38088" rIns="76179" bIns="38088" numCol="1" anchor="t" anchorCtr="0" compatLnSpc="1">
            <a:prstTxWarp prst="textNoShape">
              <a:avLst/>
            </a:prstTxWarp>
          </a:bodyPr>
          <a:lstStyle>
            <a:lvl1pPr marL="0" indent="0" algn="l" rtl="0" eaLnBrk="0" fontAlgn="base" hangingPunct="0">
              <a:spcAft>
                <a:spcPct val="0"/>
              </a:spcAft>
              <a:buNone/>
              <a:defRPr lang="en-US" sz="1700" smtClean="0">
                <a:solidFill>
                  <a:schemeClr val="tx1"/>
                </a:solidFill>
                <a:latin typeface="+mn-lt"/>
                <a:ea typeface="+mn-ea"/>
                <a:cs typeface="+mn-cs"/>
              </a:defRPr>
            </a:lvl1pPr>
            <a:lvl2pPr marL="380895" indent="0">
              <a:buNone/>
              <a:defRPr sz="1000"/>
            </a:lvl2pPr>
            <a:lvl3pPr marL="761790" indent="0">
              <a:buNone/>
              <a:defRPr sz="800"/>
            </a:lvl3pPr>
            <a:lvl4pPr marL="1142683" indent="0">
              <a:buNone/>
              <a:defRPr sz="700"/>
            </a:lvl4pPr>
            <a:lvl5pPr marL="1523573" indent="0">
              <a:buNone/>
              <a:defRPr sz="700"/>
            </a:lvl5pPr>
            <a:lvl6pPr marL="1904467" indent="0">
              <a:buNone/>
              <a:defRPr sz="700"/>
            </a:lvl6pPr>
            <a:lvl7pPr marL="2285362" indent="0">
              <a:buNone/>
              <a:defRPr sz="700"/>
            </a:lvl7pPr>
            <a:lvl8pPr marL="2666253" indent="0">
              <a:buNone/>
              <a:defRPr sz="700"/>
            </a:lvl8pPr>
            <a:lvl9pPr marL="3047146" indent="0">
              <a:buNone/>
              <a:defRPr sz="7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8E55F34B-1C25-4090-A4A7-9CEE84F430BB}" type="slidenum">
              <a:rPr lang="en-US"/>
              <a:pPr>
                <a:defRPr/>
              </a:pPr>
              <a:t>‹#›</a:t>
            </a:fld>
            <a:endParaRPr lang="en-US"/>
          </a:p>
        </p:txBody>
      </p:sp>
    </p:spTree>
    <p:extLst>
      <p:ext uri="{BB962C8B-B14F-4D97-AF65-F5344CB8AC3E}">
        <p14:creationId xmlns:p14="http://schemas.microsoft.com/office/powerpoint/2010/main" val="16614189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34FE2BCE-81FD-49AD-8F3F-8C803C0A8918}" type="slidenum">
              <a:rPr lang="en-US"/>
              <a:pPr>
                <a:defRPr/>
              </a:pPr>
              <a:t>‹#›</a:t>
            </a:fld>
            <a:endParaRPr lang="en-US"/>
          </a:p>
        </p:txBody>
      </p:sp>
    </p:spTree>
    <p:extLst>
      <p:ext uri="{BB962C8B-B14F-4D97-AF65-F5344CB8AC3E}">
        <p14:creationId xmlns:p14="http://schemas.microsoft.com/office/powerpoint/2010/main" val="39629185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3" y="107157"/>
            <a:ext cx="2141537" cy="4301728"/>
          </a:xfrm>
        </p:spPr>
        <p:txBody>
          <a:bodyPr vert="eaVert"/>
          <a:lstStyle>
            <a:lvl1pPr>
              <a:defRPr>
                <a:solidFill>
                  <a:schemeClr val="tx2"/>
                </a:solidFill>
              </a:defRPr>
            </a:lvl1pPr>
          </a:lstStyle>
          <a:p>
            <a:r>
              <a:rPr lang="en-US" dirty="0"/>
              <a:t>Click to edit Master title style</a:t>
            </a:r>
          </a:p>
        </p:txBody>
      </p:sp>
      <p:sp>
        <p:nvSpPr>
          <p:cNvPr id="3" name="Vertical Text Placeholder 2"/>
          <p:cNvSpPr>
            <a:spLocks noGrp="1"/>
          </p:cNvSpPr>
          <p:nvPr>
            <p:ph type="body" orient="vert" idx="1"/>
          </p:nvPr>
        </p:nvSpPr>
        <p:spPr>
          <a:xfrm>
            <a:off x="231775" y="107157"/>
            <a:ext cx="6275388" cy="430172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9AB3E699-3BC5-4E82-A48B-54CC42B0E66D}" type="slidenum">
              <a:rPr lang="en-US"/>
              <a:pPr>
                <a:defRPr/>
              </a:pPr>
              <a:t>‹#›</a:t>
            </a:fld>
            <a:endParaRPr lang="en-US"/>
          </a:p>
        </p:txBody>
      </p:sp>
    </p:spTree>
    <p:extLst>
      <p:ext uri="{BB962C8B-B14F-4D97-AF65-F5344CB8AC3E}">
        <p14:creationId xmlns:p14="http://schemas.microsoft.com/office/powerpoint/2010/main" val="9815697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 SubTitle (Circuitboard)">
    <p:spTree>
      <p:nvGrpSpPr>
        <p:cNvPr id="1" name=""/>
        <p:cNvGrpSpPr/>
        <p:nvPr/>
      </p:nvGrpSpPr>
      <p:grpSpPr>
        <a:xfrm>
          <a:off x="0" y="0"/>
          <a:ext cx="0" cy="0"/>
          <a:chOff x="0" y="0"/>
          <a:chExt cx="0" cy="0"/>
        </a:xfrm>
      </p:grpSpPr>
      <p:pic>
        <p:nvPicPr>
          <p:cNvPr id="9" name="Picture 5"/>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Rectangle 14"/>
          <p:cNvSpPr/>
          <p:nvPr userDrawn="1"/>
        </p:nvSpPr>
        <p:spPr>
          <a:xfrm>
            <a:off x="0" y="0"/>
            <a:ext cx="9144000" cy="5143500"/>
          </a:xfrm>
          <a:prstGeom prst="rect">
            <a:avLst/>
          </a:prstGeom>
          <a:gradFill flip="none" rotWithShape="1">
            <a:gsLst>
              <a:gs pos="5000">
                <a:schemeClr val="bg1"/>
              </a:gs>
              <a:gs pos="50000">
                <a:schemeClr val="bg1">
                  <a:alpha val="90000"/>
                </a:schemeClr>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11" name="Group 10"/>
          <p:cNvGrpSpPr/>
          <p:nvPr userDrawn="1"/>
        </p:nvGrpSpPr>
        <p:grpSpPr>
          <a:xfrm>
            <a:off x="0" y="4706938"/>
            <a:ext cx="8826500" cy="388620"/>
            <a:chOff x="0" y="4706938"/>
            <a:chExt cx="8826500" cy="388620"/>
          </a:xfrm>
        </p:grpSpPr>
        <p:sp>
          <p:nvSpPr>
            <p:cNvPr id="12" name="Rectangle 11"/>
            <p:cNvSpPr/>
            <p:nvPr userDrawn="1"/>
          </p:nvSpPr>
          <p:spPr>
            <a:xfrm>
              <a:off x="0" y="4706938"/>
              <a:ext cx="8826500" cy="388620"/>
            </a:xfrm>
            <a:prstGeom prst="rect">
              <a:avLst/>
            </a:prstGeom>
            <a:solidFill>
              <a:schemeClr val="bg1"/>
            </a:solidFill>
            <a:ln w="6350">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13" name="Picture 27" descr="ti_logo_powerpoint_1_line.png"/>
            <p:cNvPicPr>
              <a:picLocks noChangeAspect="1"/>
            </p:cNvPicPr>
            <p:nvPr userDrawn="1"/>
          </p:nvPicPr>
          <p:blipFill>
            <a:blip r:embed="rId3" cstate="hqprint">
              <a:extLst>
                <a:ext uri="{28A0092B-C50C-407E-A947-70E740481C1C}">
                  <a14:useLocalDpi xmlns:a14="http://schemas.microsoft.com/office/drawing/2010/main"/>
                </a:ext>
              </a:extLst>
            </a:blip>
            <a:srcRect/>
            <a:stretch>
              <a:fillRect/>
            </a:stretch>
          </p:blipFill>
          <p:spPr bwMode="auto">
            <a:xfrm>
              <a:off x="7160948" y="4806157"/>
              <a:ext cx="1562364" cy="193146"/>
            </a:xfrm>
            <a:prstGeom prst="rect">
              <a:avLst/>
            </a:prstGeom>
            <a:noFill/>
            <a:ln w="6350">
              <a:noFill/>
              <a:miter lim="800000"/>
              <a:headEnd/>
              <a:tailEnd/>
            </a:ln>
          </p:spPr>
        </p:pic>
      </p:grpSp>
      <p:sp>
        <p:nvSpPr>
          <p:cNvPr id="2" name="Title 1"/>
          <p:cNvSpPr>
            <a:spLocks noGrp="1"/>
          </p:cNvSpPr>
          <p:nvPr>
            <p:ph type="title"/>
          </p:nvPr>
        </p:nvSpPr>
        <p:spPr>
          <a:xfrm>
            <a:off x="231774" y="107164"/>
            <a:ext cx="8721491" cy="447408"/>
          </a:xfrm>
        </p:spPr>
        <p:txBody>
          <a:bodyPr/>
          <a:lstStyle>
            <a:lvl1pPr>
              <a:defRPr sz="2400"/>
            </a:lvl1pPr>
          </a:lstStyle>
          <a:p>
            <a:r>
              <a:rPr lang="en-US" dirty="0"/>
              <a:t>Click to edit Master title style</a:t>
            </a:r>
          </a:p>
        </p:txBody>
      </p:sp>
      <p:cxnSp>
        <p:nvCxnSpPr>
          <p:cNvPr id="6" name="Straight Connector 5"/>
          <p:cNvCxnSpPr/>
          <p:nvPr userDrawn="1"/>
        </p:nvCxnSpPr>
        <p:spPr>
          <a:xfrm>
            <a:off x="238320" y="687707"/>
            <a:ext cx="8641080" cy="0"/>
          </a:xfrm>
          <a:prstGeom prst="line">
            <a:avLst/>
          </a:prstGeom>
          <a:ln w="6350">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
          </p:nvPr>
        </p:nvSpPr>
        <p:spPr>
          <a:xfrm>
            <a:off x="238322" y="786358"/>
            <a:ext cx="8562783" cy="3709449"/>
          </a:xfrm>
        </p:spPr>
        <p:txBody>
          <a:bodyPr/>
          <a:lstStyle>
            <a:lvl1pPr marL="168275" indent="-168275">
              <a:spcBef>
                <a:spcPts val="300"/>
              </a:spcBef>
              <a:defRPr sz="1600">
                <a:solidFill>
                  <a:schemeClr val="tx1">
                    <a:lumMod val="75000"/>
                    <a:lumOff val="25000"/>
                  </a:schemeClr>
                </a:solidFill>
              </a:defRPr>
            </a:lvl1pPr>
            <a:lvl2pPr marL="344488" indent="-176213">
              <a:spcBef>
                <a:spcPts val="200"/>
              </a:spcBef>
              <a:defRPr sz="1200" b="0" spc="-30" baseline="0">
                <a:solidFill>
                  <a:schemeClr val="tx1">
                    <a:lumMod val="65000"/>
                    <a:lumOff val="35000"/>
                  </a:schemeClr>
                </a:solidFill>
              </a:defRPr>
            </a:lvl2pPr>
            <a:lvl3pPr marL="460375" indent="-115888">
              <a:spcBef>
                <a:spcPts val="150"/>
              </a:spcBef>
              <a:defRPr sz="1050" b="0" spc="-30" baseline="0">
                <a:solidFill>
                  <a:schemeClr val="accent5">
                    <a:lumMod val="75000"/>
                  </a:schemeClr>
                </a:solidFill>
              </a:defRPr>
            </a:lvl3pPr>
            <a:lvl4pPr marL="628650" indent="-115888">
              <a:buFont typeface="Wingdings" panose="05000000000000000000" pitchFamily="2" charset="2"/>
              <a:buChar char="§"/>
              <a:defRPr sz="1000" b="0" spc="0" baseline="0"/>
            </a:lvl4pPr>
            <a:lvl5pPr marL="746125" indent="-117475">
              <a:buFont typeface="Arial" panose="020B0604020202020204" pitchFamily="34" charset="0"/>
              <a:buChar char="•"/>
              <a:defRPr sz="900" b="0" spc="0"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3"/>
          <p:cNvSpPr>
            <a:spLocks noGrp="1" noChangeArrowheads="1"/>
          </p:cNvSpPr>
          <p:nvPr>
            <p:ph type="subTitle" idx="11"/>
          </p:nvPr>
        </p:nvSpPr>
        <p:spPr>
          <a:xfrm>
            <a:off x="238320" y="419696"/>
            <a:ext cx="8458200" cy="311241"/>
          </a:xfrm>
          <a:ln/>
        </p:spPr>
        <p:txBody>
          <a:bodyPr/>
          <a:lstStyle>
            <a:lvl1pPr marL="0" indent="0">
              <a:buFontTx/>
              <a:buNone/>
              <a:defRPr sz="1400" b="0" spc="-60" baseline="0">
                <a:solidFill>
                  <a:schemeClr val="accent5">
                    <a:lumMod val="75000"/>
                  </a:schemeClr>
                </a:solidFill>
              </a:defRPr>
            </a:lvl1pPr>
          </a:lstStyle>
          <a:p>
            <a:r>
              <a:rPr lang="en-US" dirty="0"/>
              <a:t>Click to edit Master subtitle style</a:t>
            </a:r>
          </a:p>
        </p:txBody>
      </p:sp>
    </p:spTree>
    <p:extLst>
      <p:ext uri="{BB962C8B-B14F-4D97-AF65-F5344CB8AC3E}">
        <p14:creationId xmlns:p14="http://schemas.microsoft.com/office/powerpoint/2010/main" val="31536180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Section Title, and Content">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910D5-2BDB-2D40-A38A-23B7C7620BD8}"/>
              </a:ext>
            </a:extLst>
          </p:cNvPr>
          <p:cNvSpPr>
            <a:spLocks noGrp="1"/>
          </p:cNvSpPr>
          <p:nvPr>
            <p:ph type="title"/>
          </p:nvPr>
        </p:nvSpPr>
        <p:spPr/>
        <p:txBody>
          <a:bodyPr anchor="ctr"/>
          <a:lstStyle>
            <a:lvl1pPr marL="0" marR="0" indent="0" algn="l" defTabSz="685800" rtl="0" eaLnBrk="1" fontAlgn="auto" latinLnBrk="0" hangingPunct="1">
              <a:lnSpc>
                <a:spcPct val="90000"/>
              </a:lnSpc>
              <a:spcBef>
                <a:spcPct val="0"/>
              </a:spcBef>
              <a:spcAft>
                <a:spcPts val="0"/>
              </a:spcAft>
              <a:buClrTx/>
              <a:buSzTx/>
              <a:buFontTx/>
              <a:buNone/>
              <a:tabLst/>
              <a:defRPr b="1" i="0">
                <a:latin typeface="Montserrat" pitchFamily="2" charset="77"/>
                <a:ea typeface="Helvetica Neue" panose="02000503000000020004" pitchFamily="2" charset="0"/>
                <a:cs typeface="Helvetica Neue" panose="02000503000000020004" pitchFamily="2"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93F261D5-DCA1-314D-9036-BBF8903CB954}"/>
              </a:ext>
            </a:extLst>
          </p:cNvPr>
          <p:cNvSpPr>
            <a:spLocks noGrp="1"/>
          </p:cNvSpPr>
          <p:nvPr>
            <p:ph idx="1"/>
          </p:nvPr>
        </p:nvSpPr>
        <p:spPr/>
        <p:txBody>
          <a:bodyPr>
            <a:noAutofit/>
          </a:bodyPr>
          <a:lstStyle>
            <a:lvl1pPr marL="0" indent="0">
              <a:lnSpc>
                <a:spcPct val="100000"/>
              </a:lnSpc>
              <a:spcBef>
                <a:spcPts val="900"/>
              </a:spcBef>
              <a:buNone/>
              <a:defRPr b="0" i="0">
                <a:latin typeface="Montserrat" pitchFamily="2" charset="77"/>
                <a:ea typeface="Helvetica Neue" panose="02000503000000020004" pitchFamily="2" charset="0"/>
                <a:cs typeface="Helvetica Neue" panose="02000503000000020004" pitchFamily="2" charset="0"/>
              </a:defRPr>
            </a:lvl1pPr>
            <a:lvl2pPr>
              <a:lnSpc>
                <a:spcPct val="100000"/>
              </a:lnSpc>
              <a:spcBef>
                <a:spcPts val="900"/>
              </a:spcBef>
              <a:defRPr sz="1800" b="0" i="0">
                <a:latin typeface="Montserrat" pitchFamily="2" charset="77"/>
                <a:ea typeface="Helvetica Neue" panose="02000503000000020004" pitchFamily="2" charset="0"/>
                <a:cs typeface="Helvetica Neue" panose="02000503000000020004" pitchFamily="2" charset="0"/>
              </a:defRPr>
            </a:lvl2pPr>
            <a:lvl3pPr>
              <a:lnSpc>
                <a:spcPct val="100000"/>
              </a:lnSpc>
              <a:spcBef>
                <a:spcPts val="900"/>
              </a:spcBef>
              <a:defRPr sz="1500" b="0" i="0">
                <a:latin typeface="Montserrat" pitchFamily="2" charset="77"/>
                <a:ea typeface="Helvetica Neue" panose="02000503000000020004" pitchFamily="2" charset="0"/>
                <a:cs typeface="Helvetica Neue" panose="02000503000000020004" pitchFamily="2" charset="0"/>
              </a:defRPr>
            </a:lvl3pPr>
            <a:lvl4pPr>
              <a:lnSpc>
                <a:spcPct val="100000"/>
              </a:lnSpc>
              <a:spcBef>
                <a:spcPts val="900"/>
              </a:spcBef>
              <a:defRPr sz="1500" b="0" i="0">
                <a:latin typeface="Montserrat" pitchFamily="2" charset="77"/>
                <a:ea typeface="Helvetica Neue" panose="02000503000000020004" pitchFamily="2" charset="0"/>
                <a:cs typeface="Helvetica Neue" panose="02000503000000020004" pitchFamily="2" charset="0"/>
              </a:defRPr>
            </a:lvl4pPr>
            <a:lvl5pPr>
              <a:lnSpc>
                <a:spcPct val="100000"/>
              </a:lnSpc>
              <a:spcBef>
                <a:spcPts val="900"/>
              </a:spcBef>
              <a:defRPr sz="1350" b="0" i="0">
                <a:latin typeface="Montserrat" pitchFamily="2" charset="77"/>
                <a:ea typeface="Helvetica Neue" panose="02000503000000020004" pitchFamily="2" charset="0"/>
                <a:cs typeface="Helvetica Neue" panose="02000503000000020004" pitchFamily="2"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6">
            <a:extLst>
              <a:ext uri="{FF2B5EF4-FFF2-40B4-BE49-F238E27FC236}">
                <a16:creationId xmlns:a16="http://schemas.microsoft.com/office/drawing/2014/main" id="{218FC0F3-6B85-4A10-933B-C2B273F52EC4}"/>
              </a:ext>
            </a:extLst>
          </p:cNvPr>
          <p:cNvSpPr>
            <a:spLocks noGrp="1"/>
          </p:cNvSpPr>
          <p:nvPr>
            <p:ph type="sldNum" sz="quarter" idx="4"/>
          </p:nvPr>
        </p:nvSpPr>
        <p:spPr>
          <a:xfrm>
            <a:off x="8567587" y="4800600"/>
            <a:ext cx="328666" cy="171450"/>
          </a:xfrm>
          <a:prstGeom prst="rect">
            <a:avLst/>
          </a:prstGeom>
        </p:spPr>
        <p:txBody>
          <a:bodyPr anchor="ctr"/>
          <a:lstStyle>
            <a:lvl1pPr algn="ctr">
              <a:defRPr sz="675" b="0" i="0">
                <a:solidFill>
                  <a:schemeClr val="tx1"/>
                </a:solidFill>
                <a:latin typeface="Montserrat" panose="00000500000000000000" pitchFamily="50" charset="0"/>
              </a:defRPr>
            </a:lvl1pPr>
          </a:lstStyle>
          <a:p>
            <a:fld id="{A99552BA-3E73-194F-836B-334DBE6623FF}" type="slidenum">
              <a:rPr lang="en-US" smtClean="0"/>
              <a:pPr/>
              <a:t>‹#›</a:t>
            </a:fld>
            <a:endParaRPr lang="en-US" dirty="0"/>
          </a:p>
        </p:txBody>
      </p:sp>
    </p:spTree>
    <p:extLst>
      <p:ext uri="{BB962C8B-B14F-4D97-AF65-F5344CB8AC3E}">
        <p14:creationId xmlns:p14="http://schemas.microsoft.com/office/powerpoint/2010/main" val="823596530"/>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95A376EF-9F60-DF48-B8CB-F1963F50440E}"/>
              </a:ext>
            </a:extLst>
          </p:cNvPr>
          <p:cNvGrpSpPr/>
          <p:nvPr userDrawn="1"/>
        </p:nvGrpSpPr>
        <p:grpSpPr>
          <a:xfrm>
            <a:off x="1" y="4613950"/>
            <a:ext cx="8826500" cy="388620"/>
            <a:chOff x="0" y="6321425"/>
            <a:chExt cx="10591800" cy="466344"/>
          </a:xfrm>
        </p:grpSpPr>
        <p:sp>
          <p:nvSpPr>
            <p:cNvPr id="8" name="Rectangle 7">
              <a:extLst>
                <a:ext uri="{FF2B5EF4-FFF2-40B4-BE49-F238E27FC236}">
                  <a16:creationId xmlns:a16="http://schemas.microsoft.com/office/drawing/2014/main"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27" descr="ti_logo_powerpoint_1_line.png">
              <a:extLst>
                <a:ext uri="{FF2B5EF4-FFF2-40B4-BE49-F238E27FC236}">
                  <a16:creationId xmlns:a16="http://schemas.microsoft.com/office/drawing/2014/main" id="{A9DC8D7C-1574-044A-9444-0EA11A68F73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pic>
        <p:nvPicPr>
          <p:cNvPr id="11" name="Picture 10"/>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015657" y="53602"/>
            <a:ext cx="2022164" cy="268568"/>
          </a:xfrm>
          <a:prstGeom prst="rect">
            <a:avLst/>
          </a:prstGeom>
        </p:spPr>
      </p:pic>
      <p:sp>
        <p:nvSpPr>
          <p:cNvPr id="10" name="Title 1"/>
          <p:cNvSpPr>
            <a:spLocks noGrp="1"/>
          </p:cNvSpPr>
          <p:nvPr>
            <p:ph type="title"/>
          </p:nvPr>
        </p:nvSpPr>
        <p:spPr>
          <a:xfrm>
            <a:off x="342900" y="152812"/>
            <a:ext cx="7599230" cy="557784"/>
          </a:xfrm>
        </p:spPr>
        <p:txBody>
          <a:bodyPr>
            <a:normAutofit/>
          </a:bodyPr>
          <a:lstStyle>
            <a:lvl1pPr>
              <a:defRPr sz="2800"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29740731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87488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15" name="Picture 14" descr="selected_powerpoint_bg_2_1280x720.jpg"/>
          <p:cNvPicPr>
            <a:picLocks noChangeAspect="1"/>
          </p:cNvPicPr>
          <p:nvPr userDrawn="1"/>
        </p:nvPicPr>
        <p:blipFill>
          <a:blip r:embed="rId2" cstate="print"/>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9"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7355571E-02C7-4909-A943-092A83DD3418}" type="slidenum">
              <a:rPr lang="en-US"/>
              <a:pPr>
                <a:defRPr/>
              </a:pPr>
              <a:t>‹#›</a:t>
            </a:fld>
            <a:endParaRPr lang="en-US"/>
          </a:p>
        </p:txBody>
      </p:sp>
      <p:grpSp>
        <p:nvGrpSpPr>
          <p:cNvPr id="16" name="Group 15"/>
          <p:cNvGrpSpPr/>
          <p:nvPr userDrawn="1"/>
        </p:nvGrpSpPr>
        <p:grpSpPr>
          <a:xfrm>
            <a:off x="0" y="4706938"/>
            <a:ext cx="8826500" cy="388620"/>
            <a:chOff x="0" y="6321425"/>
            <a:chExt cx="10591800" cy="466344"/>
          </a:xfrm>
        </p:grpSpPr>
        <p:sp>
          <p:nvSpPr>
            <p:cNvPr id="17" name="Rectangle 16"/>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7" descr="ti_logo_powerpoint_1_line.png"/>
            <p:cNvPicPr>
              <a:picLocks noChangeAspect="1"/>
            </p:cNvPicPr>
            <p:nvPr userDrawn="1"/>
          </p:nvPicPr>
          <p:blipFill>
            <a:blip r:embed="rId3" cstate="hqprint">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661189638"/>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19" name="Picture 18" descr="selected_powerpoint_bg_1_1280x720.jpg"/>
          <p:cNvPicPr>
            <a:picLocks noChangeAspect="1"/>
          </p:cNvPicPr>
          <p:nvPr userDrawn="1"/>
        </p:nvPicPr>
        <p:blipFill>
          <a:blip r:embed="rId2" cstate="print"/>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A18096A3-1C74-4210-9B46-F757C8F29AA0}" type="slidenum">
              <a:rPr lang="en-US"/>
              <a:pPr>
                <a:defRPr/>
              </a:pPr>
              <a:t>‹#›</a:t>
            </a:fld>
            <a:endParaRPr lang="en-US"/>
          </a:p>
        </p:txBody>
      </p:sp>
      <p:grpSp>
        <p:nvGrpSpPr>
          <p:cNvPr id="20" name="Group 19"/>
          <p:cNvGrpSpPr/>
          <p:nvPr userDrawn="1"/>
        </p:nvGrpSpPr>
        <p:grpSpPr>
          <a:xfrm>
            <a:off x="0"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7" descr="ti_logo_powerpoint_1_line.png"/>
            <p:cNvPicPr>
              <a:picLocks noChangeAspect="1"/>
            </p:cNvPicPr>
            <p:nvPr userDrawn="1"/>
          </p:nvPicPr>
          <p:blipFill>
            <a:blip r:embed="rId3" cstate="hqprint">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1417881650"/>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18" name="Picture 17" descr="selected_powerpoint_bg_1_grey1280x720.jpg"/>
          <p:cNvPicPr>
            <a:picLocks noChangeAspect="1"/>
          </p:cNvPicPr>
          <p:nvPr userDrawn="1"/>
        </p:nvPicPr>
        <p:blipFill>
          <a:blip r:embed="rId2" cstate="print"/>
          <a:stretch>
            <a:fillRect/>
          </a:stretch>
        </p:blipFill>
        <p:spPr>
          <a:xfrm>
            <a:off x="0" y="10298"/>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3C7E7816-A48B-4805-9A47-CE865F4F101F}" type="slidenum">
              <a:rPr lang="en-US"/>
              <a:pPr>
                <a:defRPr/>
              </a:pPr>
              <a:t>‹#›</a:t>
            </a:fld>
            <a:endParaRPr lang="en-US"/>
          </a:p>
        </p:txBody>
      </p:sp>
      <p:grpSp>
        <p:nvGrpSpPr>
          <p:cNvPr id="20" name="Group 19"/>
          <p:cNvGrpSpPr/>
          <p:nvPr userDrawn="1"/>
        </p:nvGrpSpPr>
        <p:grpSpPr>
          <a:xfrm>
            <a:off x="0"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7" descr="ti_logo_powerpoint_1_line.png"/>
            <p:cNvPicPr>
              <a:picLocks noChangeAspect="1"/>
            </p:cNvPicPr>
            <p:nvPr userDrawn="1"/>
          </p:nvPicPr>
          <p:blipFill>
            <a:blip r:embed="rId3" cstate="hqprint">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465710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333378" y="786357"/>
            <a:ext cx="8467725" cy="3709449"/>
          </a:xfrm>
        </p:spPr>
        <p:txBody>
          <a:bodyPr/>
          <a:lstStyle>
            <a:lvl1pPr>
              <a:spcBef>
                <a:spcPts val="667"/>
              </a:spcBef>
              <a:defRPr/>
            </a:lvl1pPr>
            <a:lvl3pPr>
              <a:defRPr sz="1500"/>
            </a:lvl3pPr>
            <a:lvl4pPr>
              <a:defRPr sz="1500"/>
            </a:lvl4pPr>
            <a:lvl5pP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2B97888F-6AF7-4263-B69D-592D8C33BAC7}" type="slidenum">
              <a:rPr lang="en-US"/>
              <a:pPr>
                <a:defRPr/>
              </a:pPr>
              <a:t>‹#›</a:t>
            </a:fld>
            <a:endParaRPr lang="en-US"/>
          </a:p>
        </p:txBody>
      </p:sp>
    </p:spTree>
    <p:extLst>
      <p:ext uri="{BB962C8B-B14F-4D97-AF65-F5344CB8AC3E}">
        <p14:creationId xmlns:p14="http://schemas.microsoft.com/office/powerpoint/2010/main" val="541556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7"/>
            <a:ext cx="7772400" cy="1021557"/>
          </a:xfrm>
        </p:spPr>
        <p:txBody>
          <a:bodyPr anchor="t"/>
          <a:lstStyle>
            <a:lvl1pPr algn="l">
              <a:defRPr sz="3300" b="1" cap="all">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700"/>
            </a:lvl1pPr>
            <a:lvl2pPr marL="380895" indent="0">
              <a:buNone/>
              <a:defRPr sz="1500"/>
            </a:lvl2pPr>
            <a:lvl3pPr marL="761790" indent="0">
              <a:buNone/>
              <a:defRPr sz="1300"/>
            </a:lvl3pPr>
            <a:lvl4pPr marL="1142683" indent="0">
              <a:buNone/>
              <a:defRPr sz="1200"/>
            </a:lvl4pPr>
            <a:lvl5pPr marL="1523573" indent="0">
              <a:buNone/>
              <a:defRPr sz="1200"/>
            </a:lvl5pPr>
            <a:lvl6pPr marL="1904467" indent="0">
              <a:buNone/>
              <a:defRPr sz="1200"/>
            </a:lvl6pPr>
            <a:lvl7pPr marL="2285362" indent="0">
              <a:buNone/>
              <a:defRPr sz="1200"/>
            </a:lvl7pPr>
            <a:lvl8pPr marL="2666253" indent="0">
              <a:buNone/>
              <a:defRPr sz="1200"/>
            </a:lvl8pPr>
            <a:lvl9pPr marL="3047146" indent="0">
              <a:buNone/>
              <a:defRPr sz="1200"/>
            </a:lvl9pPr>
          </a:lstStyle>
          <a:p>
            <a:pPr lvl="0"/>
            <a:r>
              <a:rPr lang="en-US"/>
              <a:t>Click to edit Master text styles</a:t>
            </a:r>
          </a:p>
        </p:txBody>
      </p:sp>
      <p:sp>
        <p:nvSpPr>
          <p:cNvPr id="4" name="Rectangle 6"/>
          <p:cNvSpPr>
            <a:spLocks noGrp="1" noChangeArrowheads="1"/>
          </p:cNvSpPr>
          <p:nvPr>
            <p:ph type="sldNum" sz="quarter" idx="10"/>
          </p:nvPr>
        </p:nvSpPr>
        <p:spPr>
          <a:xfrm>
            <a:off x="6638925" y="4537472"/>
            <a:ext cx="2133600" cy="154782"/>
          </a:xfrm>
          <a:ln/>
        </p:spPr>
        <p:txBody>
          <a:bodyPr/>
          <a:lstStyle>
            <a:lvl1pPr>
              <a:defRPr/>
            </a:lvl1pPr>
          </a:lstStyle>
          <a:p>
            <a:pPr>
              <a:defRPr/>
            </a:pPr>
            <a:fld id="{4E6118DC-F0C3-4C61-9EEA-2C495CD04587}" type="slidenum">
              <a:rPr lang="en-US"/>
              <a:pPr>
                <a:defRPr/>
              </a:pPr>
              <a:t>‹#›</a:t>
            </a:fld>
            <a:endParaRPr lang="en-US" dirty="0"/>
          </a:p>
        </p:txBody>
      </p:sp>
    </p:spTree>
    <p:extLst>
      <p:ext uri="{BB962C8B-B14F-4D97-AF65-F5344CB8AC3E}">
        <p14:creationId xmlns:p14="http://schemas.microsoft.com/office/powerpoint/2010/main" val="26441160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sz="half" idx="1"/>
          </p:nvPr>
        </p:nvSpPr>
        <p:spPr>
          <a:xfrm>
            <a:off x="333375" y="889398"/>
            <a:ext cx="4157663" cy="3519488"/>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3438" y="889398"/>
            <a:ext cx="4157662" cy="3519488"/>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500">
                <a:solidFill>
                  <a:schemeClr val="tx1"/>
                </a:solidFill>
                <a:latin typeface="+mn-lt"/>
                <a:ea typeface="+mn-ea"/>
                <a:cs typeface="+mn-cs"/>
              </a:defRPr>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B53548F6-AAA9-4A8D-A869-511B3DFE3256}" type="slidenum">
              <a:rPr lang="en-US"/>
              <a:pPr>
                <a:defRPr/>
              </a:pPr>
              <a:t>‹#›</a:t>
            </a:fld>
            <a:endParaRPr lang="en-US"/>
          </a:p>
        </p:txBody>
      </p:sp>
    </p:spTree>
    <p:extLst>
      <p:ext uri="{BB962C8B-B14F-4D97-AF65-F5344CB8AC3E}">
        <p14:creationId xmlns:p14="http://schemas.microsoft.com/office/powerpoint/2010/main" val="2484351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000" b="1"/>
            </a:lvl1pPr>
            <a:lvl2pPr marL="380895" indent="0">
              <a:buNone/>
              <a:defRPr sz="1700" b="1"/>
            </a:lvl2pPr>
            <a:lvl3pPr marL="761790" indent="0">
              <a:buNone/>
              <a:defRPr sz="1500" b="1"/>
            </a:lvl3pPr>
            <a:lvl4pPr marL="1142683" indent="0">
              <a:buNone/>
              <a:defRPr sz="1300" b="1"/>
            </a:lvl4pPr>
            <a:lvl5pPr marL="1523573" indent="0">
              <a:buNone/>
              <a:defRPr sz="1300" b="1"/>
            </a:lvl5pPr>
            <a:lvl6pPr marL="1904467" indent="0">
              <a:buNone/>
              <a:defRPr sz="1300" b="1"/>
            </a:lvl6pPr>
            <a:lvl7pPr marL="2285362" indent="0">
              <a:buNone/>
              <a:defRPr sz="1300" b="1"/>
            </a:lvl7pPr>
            <a:lvl8pPr marL="2666253" indent="0">
              <a:buNone/>
              <a:defRPr sz="1300" b="1"/>
            </a:lvl8pPr>
            <a:lvl9pPr marL="3047146" indent="0">
              <a:buNone/>
              <a:defRPr sz="1300" b="1"/>
            </a:lvl9pPr>
          </a:lstStyle>
          <a:p>
            <a:pPr lvl="0"/>
            <a:r>
              <a:rPr lang="en-US"/>
              <a:t>Click to edit Master text styles</a:t>
            </a:r>
          </a:p>
        </p:txBody>
      </p:sp>
      <p:sp>
        <p:nvSpPr>
          <p:cNvPr id="4" name="Content Placeholder 3"/>
          <p:cNvSpPr>
            <a:spLocks noGrp="1"/>
          </p:cNvSpPr>
          <p:nvPr>
            <p:ph sz="half" idx="2"/>
          </p:nvPr>
        </p:nvSpPr>
        <p:spPr>
          <a:xfrm>
            <a:off x="457200" y="1631157"/>
            <a:ext cx="4040188" cy="2963466"/>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700" smtClean="0">
                <a:solidFill>
                  <a:schemeClr val="tx1"/>
                </a:solidFill>
                <a:latin typeface="+mn-lt"/>
                <a:ea typeface="+mn-ea"/>
                <a:cs typeface="+mn-cs"/>
              </a:defRPr>
            </a:lvl2pPr>
            <a:lvl3pPr algn="l" rtl="0" eaLnBrk="0" fontAlgn="base" hangingPunct="0">
              <a:spcAft>
                <a:spcPct val="0"/>
              </a:spcAft>
              <a:defRPr lang="en-US" sz="1700" smtClean="0">
                <a:solidFill>
                  <a:schemeClr val="tx1"/>
                </a:solidFill>
                <a:latin typeface="+mn-lt"/>
                <a:ea typeface="+mn-ea"/>
                <a:cs typeface="+mn-cs"/>
              </a:defRPr>
            </a:lvl3pPr>
            <a:lvl4pPr algn="l" rtl="0" eaLnBrk="0" fontAlgn="base" hangingPunct="0">
              <a:spcAft>
                <a:spcPct val="0"/>
              </a:spcAft>
              <a:defRPr lang="en-US" sz="17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000" b="1"/>
            </a:lvl1pPr>
            <a:lvl2pPr marL="380895" indent="0">
              <a:buNone/>
              <a:defRPr sz="1700" b="1"/>
            </a:lvl2pPr>
            <a:lvl3pPr marL="761790" indent="0">
              <a:buNone/>
              <a:defRPr sz="1500" b="1"/>
            </a:lvl3pPr>
            <a:lvl4pPr marL="1142683" indent="0">
              <a:buNone/>
              <a:defRPr sz="1300" b="1"/>
            </a:lvl4pPr>
            <a:lvl5pPr marL="1523573" indent="0">
              <a:buNone/>
              <a:defRPr sz="1300" b="1"/>
            </a:lvl5pPr>
            <a:lvl6pPr marL="1904467" indent="0">
              <a:buNone/>
              <a:defRPr sz="1300" b="1"/>
            </a:lvl6pPr>
            <a:lvl7pPr marL="2285362" indent="0">
              <a:buNone/>
              <a:defRPr sz="1300" b="1"/>
            </a:lvl7pPr>
            <a:lvl8pPr marL="2666253" indent="0">
              <a:buNone/>
              <a:defRPr sz="1300" b="1"/>
            </a:lvl8pPr>
            <a:lvl9pPr marL="3047146" indent="0">
              <a:buNone/>
              <a:defRPr sz="1300" b="1"/>
            </a:lvl9pPr>
          </a:lstStyle>
          <a:p>
            <a:pPr lvl="0"/>
            <a:r>
              <a:rPr lang="en-US"/>
              <a:t>Click to edit Master text styles</a:t>
            </a:r>
          </a:p>
        </p:txBody>
      </p:sp>
      <p:sp>
        <p:nvSpPr>
          <p:cNvPr id="6" name="Content Placeholder 5"/>
          <p:cNvSpPr>
            <a:spLocks noGrp="1"/>
          </p:cNvSpPr>
          <p:nvPr>
            <p:ph sz="quarter" idx="4"/>
          </p:nvPr>
        </p:nvSpPr>
        <p:spPr>
          <a:xfrm>
            <a:off x="4645028" y="1631157"/>
            <a:ext cx="4041775" cy="2963466"/>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700" smtClean="0">
                <a:solidFill>
                  <a:schemeClr val="tx1"/>
                </a:solidFill>
                <a:latin typeface="+mn-lt"/>
                <a:ea typeface="+mn-ea"/>
                <a:cs typeface="+mn-cs"/>
              </a:defRPr>
            </a:lvl2pPr>
            <a:lvl3pPr algn="l" rtl="0" eaLnBrk="0" fontAlgn="base" hangingPunct="0">
              <a:spcAft>
                <a:spcPct val="0"/>
              </a:spcAft>
              <a:defRPr lang="en-US" sz="1700" smtClean="0">
                <a:solidFill>
                  <a:schemeClr val="tx1"/>
                </a:solidFill>
                <a:latin typeface="+mn-lt"/>
                <a:ea typeface="+mn-ea"/>
                <a:cs typeface="+mn-cs"/>
              </a:defRPr>
            </a:lvl3pPr>
            <a:lvl4pPr algn="l" rtl="0" eaLnBrk="0" fontAlgn="base" hangingPunct="0">
              <a:spcAft>
                <a:spcPct val="0"/>
              </a:spcAft>
              <a:defRPr lang="en-US" sz="17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ln/>
        </p:spPr>
        <p:txBody>
          <a:bodyPr/>
          <a:lstStyle>
            <a:lvl1pPr>
              <a:defRPr/>
            </a:lvl1pPr>
          </a:lstStyle>
          <a:p>
            <a:pPr>
              <a:defRPr/>
            </a:pPr>
            <a:fld id="{204C35C9-3222-4444-B33E-8AB075BE83C6}" type="slidenum">
              <a:rPr lang="en-US"/>
              <a:pPr>
                <a:defRPr/>
              </a:pPr>
              <a:t>‹#›</a:t>
            </a:fld>
            <a:endParaRPr lang="en-US"/>
          </a:p>
        </p:txBody>
      </p:sp>
    </p:spTree>
    <p:extLst>
      <p:ext uri="{BB962C8B-B14F-4D97-AF65-F5344CB8AC3E}">
        <p14:creationId xmlns:p14="http://schemas.microsoft.com/office/powerpoint/2010/main" val="965507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Rectangle 6"/>
          <p:cNvSpPr>
            <a:spLocks noGrp="1" noChangeArrowheads="1"/>
          </p:cNvSpPr>
          <p:nvPr>
            <p:ph type="sldNum" sz="quarter" idx="10"/>
          </p:nvPr>
        </p:nvSpPr>
        <p:spPr>
          <a:ln/>
        </p:spPr>
        <p:txBody>
          <a:bodyPr/>
          <a:lstStyle>
            <a:lvl1pPr>
              <a:defRPr/>
            </a:lvl1pPr>
          </a:lstStyle>
          <a:p>
            <a:pPr>
              <a:defRPr/>
            </a:pPr>
            <a:fld id="{D4C52F08-588C-488E-A5AB-DF69250DE862}" type="slidenum">
              <a:rPr lang="en-US"/>
              <a:pPr>
                <a:defRPr/>
              </a:pPr>
              <a:t>‹#›</a:t>
            </a:fld>
            <a:endParaRPr lang="en-US"/>
          </a:p>
        </p:txBody>
      </p:sp>
    </p:spTree>
    <p:extLst>
      <p:ext uri="{BB962C8B-B14F-4D97-AF65-F5344CB8AC3E}">
        <p14:creationId xmlns:p14="http://schemas.microsoft.com/office/powerpoint/2010/main" val="1142263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p:nvSpPr>
        <p:spPr>
          <a:xfrm>
            <a:off x="3" y="4743450"/>
            <a:ext cx="8804275"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a:endParaRPr lang="en-US"/>
          </a:p>
        </p:txBody>
      </p:sp>
      <p:sp>
        <p:nvSpPr>
          <p:cNvPr id="19" name="Rectangle 18"/>
          <p:cNvSpPr/>
          <p:nvPr/>
        </p:nvSpPr>
        <p:spPr>
          <a:xfrm>
            <a:off x="41910" y="4743450"/>
            <a:ext cx="8740140"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a:endParaRPr lang="en-US"/>
          </a:p>
        </p:txBody>
      </p:sp>
      <p:sp>
        <p:nvSpPr>
          <p:cNvPr id="1026" name="Rectangle 2"/>
          <p:cNvSpPr>
            <a:spLocks noGrp="1" noChangeArrowheads="1"/>
          </p:cNvSpPr>
          <p:nvPr>
            <p:ph type="title"/>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333378" y="794149"/>
            <a:ext cx="8467725" cy="3701653"/>
          </a:xfrm>
          <a:prstGeom prst="rect">
            <a:avLst/>
          </a:prstGeom>
          <a:noFill/>
          <a:ln w="9525" algn="ctr">
            <a:noFill/>
            <a:miter lim="800000"/>
            <a:headEnd/>
            <a:tailEnd/>
          </a:ln>
        </p:spPr>
        <p:txBody>
          <a:bodyPr vert="horz" wrap="square" lIns="76179" tIns="38088" rIns="76179" bIns="38088"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30" name="Rectangle 6"/>
          <p:cNvSpPr>
            <a:spLocks noGrp="1" noChangeArrowheads="1"/>
          </p:cNvSpPr>
          <p:nvPr>
            <p:ph type="sldNum" sz="quarter" idx="4"/>
          </p:nvPr>
        </p:nvSpPr>
        <p:spPr bwMode="auto">
          <a:xfrm>
            <a:off x="6642100" y="4537472"/>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lvl1pPr algn="r">
              <a:defRPr sz="700"/>
            </a:lvl1pPr>
          </a:lstStyle>
          <a:p>
            <a:pPr>
              <a:defRPr/>
            </a:pPr>
            <a:fld id="{B6C70261-DCF8-4A97-9502-E8EEF2364CDE}" type="slidenum">
              <a:rPr lang="en-US"/>
              <a:pPr>
                <a:defRPr/>
              </a:pPr>
              <a:t>‹#›</a:t>
            </a:fld>
            <a:endParaRPr lang="en-US"/>
          </a:p>
        </p:txBody>
      </p:sp>
      <p:grpSp>
        <p:nvGrpSpPr>
          <p:cNvPr id="16" name="Group 15"/>
          <p:cNvGrpSpPr/>
          <p:nvPr/>
        </p:nvGrpSpPr>
        <p:grpSpPr>
          <a:xfrm>
            <a:off x="0" y="4706938"/>
            <a:ext cx="8826500" cy="388620"/>
            <a:chOff x="0" y="6321425"/>
            <a:chExt cx="10591800" cy="466344"/>
          </a:xfrm>
        </p:grpSpPr>
        <p:sp>
          <p:nvSpPr>
            <p:cNvPr id="18" name="Rectangle 17"/>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7" descr="ti_logo_powerpoint_1_line.png"/>
            <p:cNvPicPr>
              <a:picLocks noChangeAspect="1"/>
            </p:cNvPicPr>
            <p:nvPr userDrawn="1"/>
          </p:nvPicPr>
          <p:blipFill>
            <a:blip r:embed="rId20" cstate="hqprint">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3522045969"/>
      </p:ext>
    </p:extLst>
  </p:cSld>
  <p:clrMap bg1="lt1" tx1="dk1" bg2="lt2" tx2="dk2" accent1="accent1" accent2="accent2" accent3="accent3" accent4="accent4" accent5="accent5" accent6="accent6" hlink="hlink" folHlink="folHlink"/>
  <p:sldLayoutIdLst>
    <p:sldLayoutId id="2147484292" r:id="rId1"/>
    <p:sldLayoutId id="2147484293" r:id="rId2"/>
    <p:sldLayoutId id="2147484294" r:id="rId3"/>
    <p:sldLayoutId id="2147484295" r:id="rId4"/>
    <p:sldLayoutId id="2147484296" r:id="rId5"/>
    <p:sldLayoutId id="2147484297" r:id="rId6"/>
    <p:sldLayoutId id="2147484298" r:id="rId7"/>
    <p:sldLayoutId id="2147484299" r:id="rId8"/>
    <p:sldLayoutId id="2147484300" r:id="rId9"/>
    <p:sldLayoutId id="2147484301" r:id="rId10"/>
    <p:sldLayoutId id="2147484302" r:id="rId11"/>
    <p:sldLayoutId id="2147484303" r:id="rId12"/>
    <p:sldLayoutId id="2147484304" r:id="rId13"/>
    <p:sldLayoutId id="2147484305" r:id="rId14"/>
    <p:sldLayoutId id="2147484306" r:id="rId15"/>
    <p:sldLayoutId id="2147484308" r:id="rId16"/>
    <p:sldLayoutId id="2147484309" r:id="rId17"/>
    <p:sldLayoutId id="2147484310" r:id="rId18"/>
  </p:sldLayoutIdLst>
  <p:hf hdr="0" ftr="0" dt="0"/>
  <p:txStyles>
    <p:title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p:titleStyle>
    <p:bodyStyle>
      <a:lvl1pPr marL="189124" indent="-189124" algn="l" rtl="0" eaLnBrk="0" fontAlgn="base" hangingPunct="0">
        <a:spcBef>
          <a:spcPts val="667"/>
        </a:spcBef>
        <a:spcAft>
          <a:spcPct val="0"/>
        </a:spcAft>
        <a:buChar char="•"/>
        <a:defRPr sz="1800">
          <a:solidFill>
            <a:schemeClr val="tx1"/>
          </a:solidFill>
          <a:latin typeface="+mn-lt"/>
          <a:ea typeface="+mn-ea"/>
          <a:cs typeface="+mn-cs"/>
        </a:defRPr>
      </a:lvl1pPr>
      <a:lvl2pPr marL="478763" indent="-194416" algn="l" rtl="0" eaLnBrk="0" fontAlgn="base" hangingPunct="0">
        <a:spcBef>
          <a:spcPct val="20000"/>
        </a:spcBef>
        <a:spcAft>
          <a:spcPct val="0"/>
        </a:spcAft>
        <a:buChar char="–"/>
        <a:defRPr sz="1600">
          <a:solidFill>
            <a:schemeClr val="tx1"/>
          </a:solidFill>
          <a:latin typeface="+mn-lt"/>
        </a:defRPr>
      </a:lvl2pPr>
      <a:lvl3pPr marL="711530" indent="-137548" algn="l" rtl="0" eaLnBrk="0" fontAlgn="base" hangingPunct="0">
        <a:spcBef>
          <a:spcPct val="15000"/>
        </a:spcBef>
        <a:spcAft>
          <a:spcPct val="0"/>
        </a:spcAft>
        <a:buChar char="•"/>
        <a:defRPr sz="1600">
          <a:solidFill>
            <a:schemeClr val="tx1"/>
          </a:solidFill>
          <a:latin typeface="+mn-lt"/>
        </a:defRPr>
      </a:lvl3pPr>
      <a:lvl4pPr marL="1001168" indent="-194416" algn="l" rtl="0" eaLnBrk="0" fontAlgn="base" hangingPunct="0">
        <a:spcBef>
          <a:spcPct val="5000"/>
        </a:spcBef>
        <a:spcAft>
          <a:spcPct val="0"/>
        </a:spcAft>
        <a:buChar char="–"/>
        <a:defRPr sz="1600">
          <a:solidFill>
            <a:schemeClr val="tx1"/>
          </a:solidFill>
          <a:latin typeface="+mn-lt"/>
        </a:defRPr>
      </a:lvl4pPr>
      <a:lvl5pPr marL="1240546" indent="-144163" algn="l" rtl="0" eaLnBrk="0" fontAlgn="base" hangingPunct="0">
        <a:spcBef>
          <a:spcPct val="0"/>
        </a:spcBef>
        <a:spcAft>
          <a:spcPct val="0"/>
        </a:spcAft>
        <a:buChar char="»"/>
        <a:defRPr sz="160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p:bodyStyle>
    <p:otherStyle>
      <a:defPPr>
        <a:defRPr lang="en-US"/>
      </a:defPPr>
      <a:lvl1pPr marL="0" algn="l" defTabSz="761790" rtl="0" eaLnBrk="1" latinLnBrk="0" hangingPunct="1">
        <a:defRPr sz="1500" kern="1200">
          <a:solidFill>
            <a:schemeClr val="tx1"/>
          </a:solidFill>
          <a:latin typeface="+mn-lt"/>
          <a:ea typeface="+mn-ea"/>
          <a:cs typeface="+mn-cs"/>
        </a:defRPr>
      </a:lvl1pPr>
      <a:lvl2pPr marL="380895" algn="l" defTabSz="761790" rtl="0" eaLnBrk="1" latinLnBrk="0" hangingPunct="1">
        <a:defRPr sz="1500" kern="1200">
          <a:solidFill>
            <a:schemeClr val="tx1"/>
          </a:solidFill>
          <a:latin typeface="+mn-lt"/>
          <a:ea typeface="+mn-ea"/>
          <a:cs typeface="+mn-cs"/>
        </a:defRPr>
      </a:lvl2pPr>
      <a:lvl3pPr marL="761790" algn="l" defTabSz="761790" rtl="0" eaLnBrk="1" latinLnBrk="0" hangingPunct="1">
        <a:defRPr sz="1500" kern="1200">
          <a:solidFill>
            <a:schemeClr val="tx1"/>
          </a:solidFill>
          <a:latin typeface="+mn-lt"/>
          <a:ea typeface="+mn-ea"/>
          <a:cs typeface="+mn-cs"/>
        </a:defRPr>
      </a:lvl3pPr>
      <a:lvl4pPr marL="1142683" algn="l" defTabSz="761790" rtl="0" eaLnBrk="1" latinLnBrk="0" hangingPunct="1">
        <a:defRPr sz="1500" kern="1200">
          <a:solidFill>
            <a:schemeClr val="tx1"/>
          </a:solidFill>
          <a:latin typeface="+mn-lt"/>
          <a:ea typeface="+mn-ea"/>
          <a:cs typeface="+mn-cs"/>
        </a:defRPr>
      </a:lvl4pPr>
      <a:lvl5pPr marL="1523573" algn="l" defTabSz="761790" rtl="0" eaLnBrk="1" latinLnBrk="0" hangingPunct="1">
        <a:defRPr sz="1500" kern="1200">
          <a:solidFill>
            <a:schemeClr val="tx1"/>
          </a:solidFill>
          <a:latin typeface="+mn-lt"/>
          <a:ea typeface="+mn-ea"/>
          <a:cs typeface="+mn-cs"/>
        </a:defRPr>
      </a:lvl5pPr>
      <a:lvl6pPr marL="1904467" algn="l" defTabSz="761790" rtl="0" eaLnBrk="1" latinLnBrk="0" hangingPunct="1">
        <a:defRPr sz="1500" kern="1200">
          <a:solidFill>
            <a:schemeClr val="tx1"/>
          </a:solidFill>
          <a:latin typeface="+mn-lt"/>
          <a:ea typeface="+mn-ea"/>
          <a:cs typeface="+mn-cs"/>
        </a:defRPr>
      </a:lvl6pPr>
      <a:lvl7pPr marL="2285362" algn="l" defTabSz="761790" rtl="0" eaLnBrk="1" latinLnBrk="0" hangingPunct="1">
        <a:defRPr sz="1500" kern="1200">
          <a:solidFill>
            <a:schemeClr val="tx1"/>
          </a:solidFill>
          <a:latin typeface="+mn-lt"/>
          <a:ea typeface="+mn-ea"/>
          <a:cs typeface="+mn-cs"/>
        </a:defRPr>
      </a:lvl7pPr>
      <a:lvl8pPr marL="2666253" algn="l" defTabSz="761790" rtl="0" eaLnBrk="1" latinLnBrk="0" hangingPunct="1">
        <a:defRPr sz="1500" kern="1200">
          <a:solidFill>
            <a:schemeClr val="tx1"/>
          </a:solidFill>
          <a:latin typeface="+mn-lt"/>
          <a:ea typeface="+mn-ea"/>
          <a:cs typeface="+mn-cs"/>
        </a:defRPr>
      </a:lvl8pPr>
      <a:lvl9pPr marL="3047146" algn="l" defTabSz="761790" rtl="0" eaLnBrk="1" latinLnBrk="0" hangingPunct="1">
        <a:defRPr sz="1500" kern="1200">
          <a:solidFill>
            <a:schemeClr val="tx1"/>
          </a:solidFill>
          <a:latin typeface="+mn-lt"/>
          <a:ea typeface="+mn-ea"/>
          <a:cs typeface="+mn-cs"/>
        </a:defRPr>
      </a:lvl9pPr>
    </p:otherStyle>
  </p:txStyles>
</p:sldMaster>
</file>

<file path=ppt/slideUpdateInfo/_rels/slideUpdateInfo1.xml.rels><?xml version="1.0" encoding="UTF-8" standalone="yes"?>
<Relationships xmlns="http://schemas.openxmlformats.org/package/2006/relationships"><Relationship Id="rId1" Type="http://schemas.openxmlformats.org/officeDocument/2006/relationships/slideUpdateUrl" Target="https://sps02.itg.ti.com/sites/PAI/slides/Slide%20Library" TargetMode="External"/></Relationships>
</file>

<file path=ppt/slideUpdateInfo/slideUpdateInfo1.xml><?xml version="1.0" encoding="utf-8"?>
<p:sldSyncPr xmlns:a="http://schemas.openxmlformats.org/drawingml/2006/main" xmlns:r="http://schemas.openxmlformats.org/officeDocument/2006/relationships" xmlns:p="http://schemas.openxmlformats.org/presentationml/2006/main" serverSldId="1045" serverSldModifiedTime="2019-11-06T15:44:59" clientInsertedTime="2019-11-18T20:42:05.627"/>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8" Type="http://schemas.openxmlformats.org/officeDocument/2006/relationships/hyperlink" Target="http://www.ti.com/tool/IWR6843ISK#buy" TargetMode="External"/><Relationship Id="rId13" Type="http://schemas.openxmlformats.org/officeDocument/2006/relationships/image" Target="../media/image45.jpeg"/><Relationship Id="rId3" Type="http://schemas.openxmlformats.org/officeDocument/2006/relationships/hyperlink" Target="http://www.ti.com/tool/TIDEP-01006" TargetMode="External"/><Relationship Id="rId7" Type="http://schemas.openxmlformats.org/officeDocument/2006/relationships/hyperlink" Target="http://www.ti.com/sensors/mmwave/iwr/applications/robotics.html" TargetMode="External"/><Relationship Id="rId12" Type="http://schemas.openxmlformats.org/officeDocument/2006/relationships/hyperlink" Target="https://training.ti.com/robotics-using-mmwave" TargetMode="External"/><Relationship Id="rId2" Type="http://schemas.openxmlformats.org/officeDocument/2006/relationships/notesSlide" Target="../notesSlides/notesSlide12.xml"/><Relationship Id="rId16" Type="http://schemas.openxmlformats.org/officeDocument/2006/relationships/image" Target="../media/image48.png"/><Relationship Id="rId1" Type="http://schemas.openxmlformats.org/officeDocument/2006/relationships/slideLayout" Target="../slideLayouts/slideLayout5.xml"/><Relationship Id="rId6" Type="http://schemas.openxmlformats.org/officeDocument/2006/relationships/hyperlink" Target="http://www.ti.com/tool/IWR1843BOOST" TargetMode="External"/><Relationship Id="rId11" Type="http://schemas.openxmlformats.org/officeDocument/2006/relationships/hyperlink" Target="http://www.ti.com/lit/zip/swrr151" TargetMode="External"/><Relationship Id="rId5" Type="http://schemas.openxmlformats.org/officeDocument/2006/relationships/hyperlink" Target="http://www.ti.com/tool/IWR6843ISK" TargetMode="External"/><Relationship Id="rId15" Type="http://schemas.openxmlformats.org/officeDocument/2006/relationships/image" Target="../media/image47.png"/><Relationship Id="rId10" Type="http://schemas.openxmlformats.org/officeDocument/2006/relationships/hyperlink" Target="http://www.ti.com/product/IWR6843/technicaldocuments" TargetMode="External"/><Relationship Id="rId4" Type="http://schemas.openxmlformats.org/officeDocument/2006/relationships/hyperlink" Target="http://dev.ti.com/tirex/explore/node?node=AC6pKB9hdX.bUVq9BRtxKQ__VLyFKFf__LATEST" TargetMode="External"/><Relationship Id="rId9" Type="http://schemas.openxmlformats.org/officeDocument/2006/relationships/hyperlink" Target="http://dev.ti.com/tirex/#/?link=Software%2FmmWave%20Sensors%2FIndustrial%20Toolbox%2FExperiments%2FDetecting%20Walls%20of%20Different%20Materials" TargetMode="External"/><Relationship Id="rId14" Type="http://schemas.openxmlformats.org/officeDocument/2006/relationships/image" Target="../media/image46.png"/></Relationships>
</file>

<file path=ppt/slides/_rels/slide13.xml.rels><?xml version="1.0" encoding="UTF-8" standalone="yes"?>
<Relationships xmlns="http://schemas.openxmlformats.org/package/2006/relationships"><Relationship Id="rId8" Type="http://schemas.openxmlformats.org/officeDocument/2006/relationships/hyperlink" Target="http://www.ti.com/product/IWR6843/technicaldocuments" TargetMode="External"/><Relationship Id="rId13" Type="http://schemas.openxmlformats.org/officeDocument/2006/relationships/image" Target="../media/image50.png"/><Relationship Id="rId3" Type="http://schemas.openxmlformats.org/officeDocument/2006/relationships/hyperlink" Target="http://www.ti.com/tool/IWR6843ISK" TargetMode="External"/><Relationship Id="rId7" Type="http://schemas.openxmlformats.org/officeDocument/2006/relationships/hyperlink" Target="https://e2e.ti.com/support/sensors/f/1023/p/955041/3528909#3528909" TargetMode="External"/><Relationship Id="rId12" Type="http://schemas.openxmlformats.org/officeDocument/2006/relationships/image" Target="../media/image49.png"/><Relationship Id="rId2" Type="http://schemas.openxmlformats.org/officeDocument/2006/relationships/hyperlink" Target="http://dev.ti.com/tirex/explore/node?node=AEx2gVmzE4rfkVVX8UfKLw__VLyFKFf__LATEST&amp;search=mmWave%20industrial%20toolbox" TargetMode="External"/><Relationship Id="rId1" Type="http://schemas.openxmlformats.org/officeDocument/2006/relationships/slideLayout" Target="../slideLayouts/slideLayout5.xml"/><Relationship Id="rId6" Type="http://schemas.openxmlformats.org/officeDocument/2006/relationships/hyperlink" Target="https://training.ti.com/360-degree-safety-bubble-robotics-using-ti-mmwave-sensors" TargetMode="External"/><Relationship Id="rId11" Type="http://schemas.openxmlformats.org/officeDocument/2006/relationships/image" Target="../media/image48.png"/><Relationship Id="rId5" Type="http://schemas.openxmlformats.org/officeDocument/2006/relationships/hyperlink" Target="http://www.ti.com/tool/IWR6843ISK#buy" TargetMode="External"/><Relationship Id="rId10" Type="http://schemas.openxmlformats.org/officeDocument/2006/relationships/hyperlink" Target="https://www.ti.com/tool/MMWAVE-3P-SEARCH" TargetMode="External"/><Relationship Id="rId4" Type="http://schemas.openxmlformats.org/officeDocument/2006/relationships/hyperlink" Target="http://www.ti.com/sensors/mmwave/iwr/applications/robotics.html" TargetMode="External"/><Relationship Id="rId9" Type="http://schemas.openxmlformats.org/officeDocument/2006/relationships/hyperlink" Target="http://www.ti.com/lit/zip/swrr151"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image" Target="../media/image23.tiff"/><Relationship Id="rId13" Type="http://schemas.openxmlformats.org/officeDocument/2006/relationships/image" Target="../media/image28.tiff"/><Relationship Id="rId3" Type="http://schemas.openxmlformats.org/officeDocument/2006/relationships/image" Target="../media/image18.png"/><Relationship Id="rId7" Type="http://schemas.openxmlformats.org/officeDocument/2006/relationships/image" Target="../media/image22.tiff"/><Relationship Id="rId12" Type="http://schemas.openxmlformats.org/officeDocument/2006/relationships/image" Target="../media/image27.tiff"/><Relationship Id="rId17" Type="http://schemas.openxmlformats.org/officeDocument/2006/relationships/image" Target="../media/image32.png"/><Relationship Id="rId2" Type="http://schemas.openxmlformats.org/officeDocument/2006/relationships/notesSlide" Target="../notesSlides/notesSlide14.xml"/><Relationship Id="rId16" Type="http://schemas.openxmlformats.org/officeDocument/2006/relationships/image" Target="../media/image31.tiff"/><Relationship Id="rId1" Type="http://schemas.openxmlformats.org/officeDocument/2006/relationships/slideLayout" Target="../slideLayouts/slideLayout5.xml"/><Relationship Id="rId6" Type="http://schemas.openxmlformats.org/officeDocument/2006/relationships/image" Target="../media/image21.png"/><Relationship Id="rId11" Type="http://schemas.openxmlformats.org/officeDocument/2006/relationships/image" Target="../media/image26.tiff"/><Relationship Id="rId5" Type="http://schemas.openxmlformats.org/officeDocument/2006/relationships/image" Target="../media/image20.png"/><Relationship Id="rId15" Type="http://schemas.openxmlformats.org/officeDocument/2006/relationships/image" Target="../media/image30.jpeg"/><Relationship Id="rId10" Type="http://schemas.openxmlformats.org/officeDocument/2006/relationships/image" Target="../media/image25.tiff"/><Relationship Id="rId4" Type="http://schemas.openxmlformats.org/officeDocument/2006/relationships/image" Target="../media/image19.png"/><Relationship Id="rId9" Type="http://schemas.openxmlformats.org/officeDocument/2006/relationships/image" Target="../media/image24.tiff"/><Relationship Id="rId14" Type="http://schemas.openxmlformats.org/officeDocument/2006/relationships/image" Target="../media/image29.tiff"/></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image" Target="../media/image56.jpeg"/><Relationship Id="rId13" Type="http://schemas.openxmlformats.org/officeDocument/2006/relationships/image" Target="../media/image61.png"/><Relationship Id="rId3" Type="http://schemas.openxmlformats.org/officeDocument/2006/relationships/image" Target="../media/image9.png"/><Relationship Id="rId7" Type="http://schemas.openxmlformats.org/officeDocument/2006/relationships/image" Target="../media/image55.png"/><Relationship Id="rId12" Type="http://schemas.openxmlformats.org/officeDocument/2006/relationships/image" Target="../media/image60.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54.jpeg"/><Relationship Id="rId11" Type="http://schemas.openxmlformats.org/officeDocument/2006/relationships/image" Target="../media/image59.jpeg"/><Relationship Id="rId5" Type="http://schemas.openxmlformats.org/officeDocument/2006/relationships/image" Target="../media/image53.jpeg"/><Relationship Id="rId10" Type="http://schemas.openxmlformats.org/officeDocument/2006/relationships/image" Target="../media/image58.jpeg"/><Relationship Id="rId4" Type="http://schemas.openxmlformats.org/officeDocument/2006/relationships/image" Target="../media/image52.emf"/><Relationship Id="rId9" Type="http://schemas.openxmlformats.org/officeDocument/2006/relationships/image" Target="../media/image57.png"/></Relationships>
</file>

<file path=ppt/slides/_rels/slide18.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9.png"/><Relationship Id="rId7" Type="http://schemas.openxmlformats.org/officeDocument/2006/relationships/image" Target="../media/image65.jpe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tiff"/></Relationships>
</file>

<file path=ppt/slides/_rels/slide19.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9.png"/><Relationship Id="rId7" Type="http://schemas.openxmlformats.org/officeDocument/2006/relationships/image" Target="../media/image65.jpe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64.png"/><Relationship Id="rId11" Type="http://schemas.openxmlformats.org/officeDocument/2006/relationships/image" Target="../media/image69.png"/><Relationship Id="rId5" Type="http://schemas.openxmlformats.org/officeDocument/2006/relationships/image" Target="../media/image63.png"/><Relationship Id="rId10" Type="http://schemas.openxmlformats.org/officeDocument/2006/relationships/image" Target="../media/image68.jpeg"/><Relationship Id="rId4" Type="http://schemas.openxmlformats.org/officeDocument/2006/relationships/image" Target="../media/image62.tiff"/><Relationship Id="rId9" Type="http://schemas.openxmlformats.org/officeDocument/2006/relationships/image" Target="../media/image6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image" Target="../media/image79.png"/><Relationship Id="rId18" Type="http://schemas.openxmlformats.org/officeDocument/2006/relationships/image" Target="../media/image84.emf"/><Relationship Id="rId3" Type="http://schemas.openxmlformats.org/officeDocument/2006/relationships/image" Target="../media/image70.png"/><Relationship Id="rId7" Type="http://schemas.microsoft.com/office/2007/relationships/hdphoto" Target="../media/hdphoto1.wdp"/><Relationship Id="rId12" Type="http://schemas.openxmlformats.org/officeDocument/2006/relationships/image" Target="../media/image78.png"/><Relationship Id="rId17" Type="http://schemas.openxmlformats.org/officeDocument/2006/relationships/image" Target="../media/image83.png"/><Relationship Id="rId2" Type="http://schemas.openxmlformats.org/officeDocument/2006/relationships/notesSlide" Target="../notesSlides/notesSlide19.xml"/><Relationship Id="rId16" Type="http://schemas.openxmlformats.org/officeDocument/2006/relationships/image" Target="../media/image82.png"/><Relationship Id="rId20" Type="http://schemas.openxmlformats.org/officeDocument/2006/relationships/image" Target="../media/image86.tiff"/><Relationship Id="rId1" Type="http://schemas.openxmlformats.org/officeDocument/2006/relationships/slideLayout" Target="../slideLayouts/slideLayout9.xml"/><Relationship Id="rId6" Type="http://schemas.openxmlformats.org/officeDocument/2006/relationships/image" Target="../media/image73.png"/><Relationship Id="rId11" Type="http://schemas.openxmlformats.org/officeDocument/2006/relationships/image" Target="../media/image77.png"/><Relationship Id="rId5" Type="http://schemas.openxmlformats.org/officeDocument/2006/relationships/image" Target="../media/image72.png"/><Relationship Id="rId15" Type="http://schemas.openxmlformats.org/officeDocument/2006/relationships/image" Target="../media/image81.png"/><Relationship Id="rId10" Type="http://schemas.openxmlformats.org/officeDocument/2006/relationships/image" Target="../media/image76.png"/><Relationship Id="rId19" Type="http://schemas.openxmlformats.org/officeDocument/2006/relationships/image" Target="../media/image85.jpeg"/><Relationship Id="rId4" Type="http://schemas.openxmlformats.org/officeDocument/2006/relationships/image" Target="../media/image71.tiff"/><Relationship Id="rId9" Type="http://schemas.openxmlformats.org/officeDocument/2006/relationships/image" Target="../media/image75.png"/><Relationship Id="rId14" Type="http://schemas.openxmlformats.org/officeDocument/2006/relationships/image" Target="../media/image80.tiff"/></Relationships>
</file>

<file path=ppt/slides/_rels/slide21.xml.rels><?xml version="1.0" encoding="UTF-8" standalone="yes"?>
<Relationships xmlns="http://schemas.openxmlformats.org/package/2006/relationships"><Relationship Id="rId8" Type="http://schemas.openxmlformats.org/officeDocument/2006/relationships/image" Target="../media/image92.tiff"/><Relationship Id="rId13" Type="http://schemas.openxmlformats.org/officeDocument/2006/relationships/image" Target="../media/image97.tiff"/><Relationship Id="rId3" Type="http://schemas.openxmlformats.org/officeDocument/2006/relationships/image" Target="../media/image87.tiff"/><Relationship Id="rId7" Type="http://schemas.openxmlformats.org/officeDocument/2006/relationships/image" Target="../media/image91.jpeg"/><Relationship Id="rId12" Type="http://schemas.openxmlformats.org/officeDocument/2006/relationships/image" Target="../media/image96.png"/><Relationship Id="rId2" Type="http://schemas.openxmlformats.org/officeDocument/2006/relationships/notesSlide" Target="../notesSlides/notesSlide20.xml"/><Relationship Id="rId1" Type="http://schemas.openxmlformats.org/officeDocument/2006/relationships/slideLayout" Target="../slideLayouts/slideLayout16.xml"/><Relationship Id="rId6" Type="http://schemas.openxmlformats.org/officeDocument/2006/relationships/image" Target="../media/image90.png"/><Relationship Id="rId11" Type="http://schemas.openxmlformats.org/officeDocument/2006/relationships/image" Target="../media/image95.tiff"/><Relationship Id="rId5" Type="http://schemas.openxmlformats.org/officeDocument/2006/relationships/image" Target="../media/image89.tiff"/><Relationship Id="rId10" Type="http://schemas.openxmlformats.org/officeDocument/2006/relationships/image" Target="../media/image94.png"/><Relationship Id="rId4" Type="http://schemas.openxmlformats.org/officeDocument/2006/relationships/image" Target="../media/image88.tiff"/><Relationship Id="rId9" Type="http://schemas.openxmlformats.org/officeDocument/2006/relationships/image" Target="../media/image93.png"/><Relationship Id="rId14" Type="http://schemas.openxmlformats.org/officeDocument/2006/relationships/image" Target="../media/image98.tiff"/></Relationships>
</file>

<file path=ppt/slides/_rels/slide22.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99.png"/><Relationship Id="rId7" Type="http://schemas.openxmlformats.org/officeDocument/2006/relationships/image" Target="../media/image103.jpeg"/><Relationship Id="rId2" Type="http://schemas.openxmlformats.org/officeDocument/2006/relationships/notesSlide" Target="../notesSlides/notesSlide21.xml"/><Relationship Id="rId1" Type="http://schemas.openxmlformats.org/officeDocument/2006/relationships/slideLayout" Target="../slideLayouts/slideLayout16.xml"/><Relationship Id="rId6" Type="http://schemas.openxmlformats.org/officeDocument/2006/relationships/image" Target="../media/image102.png"/><Relationship Id="rId11" Type="http://schemas.openxmlformats.org/officeDocument/2006/relationships/image" Target="../media/image106.png"/><Relationship Id="rId5" Type="http://schemas.openxmlformats.org/officeDocument/2006/relationships/image" Target="../media/image101.png"/><Relationship Id="rId10" Type="http://schemas.openxmlformats.org/officeDocument/2006/relationships/image" Target="../media/image105.png"/><Relationship Id="rId4" Type="http://schemas.openxmlformats.org/officeDocument/2006/relationships/image" Target="../media/image100.png"/><Relationship Id="rId9" Type="http://schemas.openxmlformats.org/officeDocument/2006/relationships/image" Target="../media/image104.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65.jpeg"/><Relationship Id="rId5" Type="http://schemas.openxmlformats.org/officeDocument/2006/relationships/hyperlink" Target="https://software-dl.ti.com/jacinto7/esd/processor-sdk-rtos-jacinto7/07_02_00_06/exports/docs/vision_apps/docs/user_guide/group_apps_dl_demos_app_tidl_vl.html" TargetMode="External"/><Relationship Id="rId4" Type="http://schemas.openxmlformats.org/officeDocument/2006/relationships/image" Target="../media/image107.png"/></Relationships>
</file>

<file path=ppt/slides/_rels/slide24.xml.rels><?xml version="1.0" encoding="UTF-8" standalone="yes"?>
<Relationships xmlns="http://schemas.openxmlformats.org/package/2006/relationships"><Relationship Id="rId8" Type="http://schemas.openxmlformats.org/officeDocument/2006/relationships/image" Target="../media/image113.jpeg"/><Relationship Id="rId3" Type="http://schemas.openxmlformats.org/officeDocument/2006/relationships/image" Target="../media/image108.jpeg"/><Relationship Id="rId7" Type="http://schemas.openxmlformats.org/officeDocument/2006/relationships/image" Target="../media/image112.jpeg"/><Relationship Id="rId2" Type="http://schemas.openxmlformats.org/officeDocument/2006/relationships/notesSlide" Target="../notesSlides/notesSlide23.xml"/><Relationship Id="rId1" Type="http://schemas.openxmlformats.org/officeDocument/2006/relationships/slideLayout" Target="../slideLayouts/slideLayout15.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png"/><Relationship Id="rId9" Type="http://schemas.openxmlformats.org/officeDocument/2006/relationships/hyperlink" Target="https://git.ti.com/cgit/processor-sdk-vision/jacinto_ros_perception/about/"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3.jpeg"/><Relationship Id="rId18" Type="http://schemas.openxmlformats.org/officeDocument/2006/relationships/image" Target="../media/image128.tiff"/><Relationship Id="rId3" Type="http://schemas.openxmlformats.org/officeDocument/2006/relationships/image" Target="../media/image114.png"/><Relationship Id="rId21" Type="http://schemas.openxmlformats.org/officeDocument/2006/relationships/image" Target="../media/image131.tiff"/><Relationship Id="rId7" Type="http://schemas.openxmlformats.org/officeDocument/2006/relationships/image" Target="../media/image118.png"/><Relationship Id="rId12" Type="http://schemas.openxmlformats.org/officeDocument/2006/relationships/image" Target="../media/image122.jpeg"/><Relationship Id="rId17" Type="http://schemas.openxmlformats.org/officeDocument/2006/relationships/image" Target="../media/image127.tiff"/><Relationship Id="rId2" Type="http://schemas.openxmlformats.org/officeDocument/2006/relationships/notesSlide" Target="../notesSlides/notesSlide24.xml"/><Relationship Id="rId16" Type="http://schemas.openxmlformats.org/officeDocument/2006/relationships/image" Target="../media/image126.jpeg"/><Relationship Id="rId20" Type="http://schemas.openxmlformats.org/officeDocument/2006/relationships/image" Target="../media/image130.png"/><Relationship Id="rId1" Type="http://schemas.openxmlformats.org/officeDocument/2006/relationships/slideLayout" Target="../slideLayouts/slideLayout9.xml"/><Relationship Id="rId6" Type="http://schemas.openxmlformats.org/officeDocument/2006/relationships/image" Target="../media/image117.tiff"/><Relationship Id="rId11" Type="http://schemas.openxmlformats.org/officeDocument/2006/relationships/image" Target="../media/image121.jpeg"/><Relationship Id="rId5" Type="http://schemas.openxmlformats.org/officeDocument/2006/relationships/image" Target="../media/image116.tiff"/><Relationship Id="rId15" Type="http://schemas.openxmlformats.org/officeDocument/2006/relationships/image" Target="../media/image125.jpeg"/><Relationship Id="rId10" Type="http://schemas.openxmlformats.org/officeDocument/2006/relationships/image" Target="../media/image120.tiff"/><Relationship Id="rId19" Type="http://schemas.openxmlformats.org/officeDocument/2006/relationships/image" Target="../media/image129.png"/><Relationship Id="rId4" Type="http://schemas.openxmlformats.org/officeDocument/2006/relationships/image" Target="../media/image115.png"/><Relationship Id="rId9" Type="http://schemas.microsoft.com/office/2007/relationships/hdphoto" Target="../media/hdphoto2.wdp"/><Relationship Id="rId14" Type="http://schemas.openxmlformats.org/officeDocument/2006/relationships/image" Target="../media/image124.jpeg"/><Relationship Id="rId22" Type="http://schemas.openxmlformats.org/officeDocument/2006/relationships/image" Target="../media/image132.jpeg"/></Relationships>
</file>

<file path=ppt/slides/_rels/slide26.xml.rels><?xml version="1.0" encoding="UTF-8" standalone="yes"?>
<Relationships xmlns="http://schemas.openxmlformats.org/package/2006/relationships"><Relationship Id="rId8" Type="http://schemas.openxmlformats.org/officeDocument/2006/relationships/hyperlink" Target="http://www.ti.com/tool/IWR6843ISK#buy" TargetMode="External"/><Relationship Id="rId13" Type="http://schemas.openxmlformats.org/officeDocument/2006/relationships/hyperlink" Target="https://e2e.ti.com/blogs_/b/industrial_strength/archive/2020/11/19/ti-mmwave-radar-made-easy-with-our-third-party-ecosystem" TargetMode="External"/><Relationship Id="rId3" Type="http://schemas.openxmlformats.org/officeDocument/2006/relationships/tags" Target="../tags/tag2.xml"/><Relationship Id="rId7" Type="http://schemas.openxmlformats.org/officeDocument/2006/relationships/image" Target="../media/image133.emf"/><Relationship Id="rId12" Type="http://schemas.openxmlformats.org/officeDocument/2006/relationships/hyperlink" Target="http://dev.ti.com/tirex/explore/node?node=AEx2gVmzE4rfkVVX8UfKLw__VLyFKFf__LATEST&amp;search=mmWave%20industrial%20toolbox" TargetMode="Externa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oleObject" Target="../embeddings/oleObject1.bin"/><Relationship Id="rId11" Type="http://schemas.openxmlformats.org/officeDocument/2006/relationships/hyperlink" Target="http://dev.ti.com/tirex/explore/node?node=AC6pKB9hdX.bUVq9BRtxKQ__VLyFKFf__LATEST" TargetMode="External"/><Relationship Id="rId5" Type="http://schemas.openxmlformats.org/officeDocument/2006/relationships/notesSlide" Target="../notesSlides/notesSlide25.xml"/><Relationship Id="rId15" Type="http://schemas.openxmlformats.org/officeDocument/2006/relationships/image" Target="../media/image134.png"/><Relationship Id="rId10" Type="http://schemas.openxmlformats.org/officeDocument/2006/relationships/hyperlink" Target="http://www.ti.com/tool/IWR1843BOOST" TargetMode="External"/><Relationship Id="rId4" Type="http://schemas.openxmlformats.org/officeDocument/2006/relationships/slideLayout" Target="../slideLayouts/slideLayout16.xml"/><Relationship Id="rId9" Type="http://schemas.openxmlformats.org/officeDocument/2006/relationships/hyperlink" Target="https://www.ti.com/tool/IWR6843AOPEVM" TargetMode="External"/><Relationship Id="rId14" Type="http://schemas.openxmlformats.org/officeDocument/2006/relationships/hyperlink" Target="https://www.ti.com/tool/MMWAVE-3P-SEARCH" TargetMode="External"/></Relationships>
</file>

<file path=ppt/slides/_rels/slide27.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133.emf"/><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oleObject" Target="../embeddings/oleObject1.bin"/><Relationship Id="rId5" Type="http://schemas.openxmlformats.org/officeDocument/2006/relationships/notesSlide" Target="../notesSlides/notesSlide26.xml"/><Relationship Id="rId4"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slideUpdateInfo" Target="../slideUpdateInfo/slideUpdateInfo1.xml"/><Relationship Id="rId7" Type="http://schemas.openxmlformats.org/officeDocument/2006/relationships/hyperlink" Target="http://www.ti.com/lit/spry316" TargetMode="External"/><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hyperlink" Target="http://www.ti.com/lit/spry330" TargetMode="External"/><Relationship Id="rId5" Type="http://schemas.openxmlformats.org/officeDocument/2006/relationships/hyperlink" Target="https://e2e.ti.com/blogs_/b/process/archive/2021/02/01/compact-precise-connected-increase-productivity-with-intelligent-edge-computing-and-automation-across-factory-building-and-grid" TargetMode="External"/><Relationship Id="rId4" Type="http://schemas.openxmlformats.org/officeDocument/2006/relationships/hyperlink" Target="https://training.ti.com/decentralized-multi-axis-motor-control" TargetMode="External"/><Relationship Id="rId9" Type="http://schemas.microsoft.com/office/2007/relationships/hdphoto" Target="../media/hdphoto3.wdp"/></Relationships>
</file>

<file path=ppt/slides/_rels/slide29.xml.rels><?xml version="1.0" encoding="UTF-8" standalone="yes"?>
<Relationships xmlns="http://schemas.openxmlformats.org/package/2006/relationships"><Relationship Id="rId8" Type="http://schemas.openxmlformats.org/officeDocument/2006/relationships/image" Target="../media/image141.png"/><Relationship Id="rId13" Type="http://schemas.openxmlformats.org/officeDocument/2006/relationships/image" Target="../media/image146.png"/><Relationship Id="rId3" Type="http://schemas.openxmlformats.org/officeDocument/2006/relationships/image" Target="../media/image136.png"/><Relationship Id="rId7" Type="http://schemas.openxmlformats.org/officeDocument/2006/relationships/image" Target="../media/image140.png"/><Relationship Id="rId12" Type="http://schemas.openxmlformats.org/officeDocument/2006/relationships/image" Target="../media/image145.png"/><Relationship Id="rId2" Type="http://schemas.openxmlformats.org/officeDocument/2006/relationships/notesSlide" Target="../notesSlides/notesSlide28.xml"/><Relationship Id="rId1" Type="http://schemas.openxmlformats.org/officeDocument/2006/relationships/slideLayout" Target="../slideLayouts/slideLayout18.xml"/><Relationship Id="rId6" Type="http://schemas.openxmlformats.org/officeDocument/2006/relationships/image" Target="../media/image139.jpeg"/><Relationship Id="rId11" Type="http://schemas.openxmlformats.org/officeDocument/2006/relationships/image" Target="../media/image144.png"/><Relationship Id="rId5" Type="http://schemas.openxmlformats.org/officeDocument/2006/relationships/image" Target="../media/image138.jpeg"/><Relationship Id="rId15" Type="http://schemas.openxmlformats.org/officeDocument/2006/relationships/image" Target="../media/image148.png"/><Relationship Id="rId10" Type="http://schemas.openxmlformats.org/officeDocument/2006/relationships/image" Target="../media/image143.png"/><Relationship Id="rId4" Type="http://schemas.openxmlformats.org/officeDocument/2006/relationships/image" Target="../media/image137.jpeg"/><Relationship Id="rId9" Type="http://schemas.openxmlformats.org/officeDocument/2006/relationships/image" Target="../media/image142.png"/><Relationship Id="rId14" Type="http://schemas.openxmlformats.org/officeDocument/2006/relationships/image" Target="../media/image147.pn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tiff"/><Relationship Id="rId10" Type="http://schemas.openxmlformats.org/officeDocument/2006/relationships/image" Target="../media/image16.jpeg"/><Relationship Id="rId4" Type="http://schemas.openxmlformats.org/officeDocument/2006/relationships/image" Target="../media/image10.tiff"/><Relationship Id="rId9" Type="http://schemas.openxmlformats.org/officeDocument/2006/relationships/image" Target="../media/image15.png"/></Relationships>
</file>

<file path=ppt/slides/_rels/slide30.xml.rels><?xml version="1.0" encoding="UTF-8" standalone="yes"?>
<Relationships xmlns="http://schemas.openxmlformats.org/package/2006/relationships"><Relationship Id="rId8" Type="http://schemas.openxmlformats.org/officeDocument/2006/relationships/hyperlink" Target="https://training.ti.com/functional-safety" TargetMode="External"/><Relationship Id="rId3" Type="http://schemas.openxmlformats.org/officeDocument/2006/relationships/hyperlink" Target="https://training.ti.com/hercules" TargetMode="External"/><Relationship Id="rId7" Type="http://schemas.openxmlformats.org/officeDocument/2006/relationships/hyperlink" Target="https://training.ti.com/functional-safety-4-part-training-series" TargetMode="External"/><Relationship Id="rId2" Type="http://schemas.openxmlformats.org/officeDocument/2006/relationships/notesSlide" Target="../notesSlides/notesSlide29.xml"/><Relationship Id="rId1" Type="http://schemas.openxmlformats.org/officeDocument/2006/relationships/slideLayout" Target="../slideLayouts/slideLayout18.xml"/><Relationship Id="rId6" Type="http://schemas.openxmlformats.org/officeDocument/2006/relationships/image" Target="../media/image151.png"/><Relationship Id="rId5" Type="http://schemas.openxmlformats.org/officeDocument/2006/relationships/image" Target="../media/image150.png"/><Relationship Id="rId4" Type="http://schemas.openxmlformats.org/officeDocument/2006/relationships/image" Target="../media/image149.png"/></Relationships>
</file>

<file path=ppt/slides/_rels/slide31.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notesSlide" Target="../notesSlides/notesSlide30.xml"/><Relationship Id="rId1" Type="http://schemas.openxmlformats.org/officeDocument/2006/relationships/slideLayout" Target="../slideLayouts/slideLayout10.xml"/><Relationship Id="rId6" Type="http://schemas.openxmlformats.org/officeDocument/2006/relationships/image" Target="../media/image153.jpeg"/><Relationship Id="rId5" Type="http://schemas.openxmlformats.org/officeDocument/2006/relationships/hyperlink" Target="http://www.ti.com/hercules-support" TargetMode="External"/><Relationship Id="rId4" Type="http://schemas.openxmlformats.org/officeDocument/2006/relationships/hyperlink" Target="http://www.ti.com/hercules"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154.jpe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8" Type="http://schemas.openxmlformats.org/officeDocument/2006/relationships/image" Target="../media/image23.tiff"/><Relationship Id="rId13" Type="http://schemas.openxmlformats.org/officeDocument/2006/relationships/image" Target="../media/image28.tiff"/><Relationship Id="rId3" Type="http://schemas.openxmlformats.org/officeDocument/2006/relationships/image" Target="../media/image18.png"/><Relationship Id="rId7" Type="http://schemas.openxmlformats.org/officeDocument/2006/relationships/image" Target="../media/image22.tiff"/><Relationship Id="rId12" Type="http://schemas.openxmlformats.org/officeDocument/2006/relationships/image" Target="../media/image27.tiff"/><Relationship Id="rId2" Type="http://schemas.openxmlformats.org/officeDocument/2006/relationships/notesSlide" Target="../notesSlides/notesSlide4.xml"/><Relationship Id="rId16" Type="http://schemas.openxmlformats.org/officeDocument/2006/relationships/image" Target="../media/image31.tiff"/><Relationship Id="rId1" Type="http://schemas.openxmlformats.org/officeDocument/2006/relationships/slideLayout" Target="../slideLayouts/slideLayout5.xml"/><Relationship Id="rId6" Type="http://schemas.openxmlformats.org/officeDocument/2006/relationships/image" Target="../media/image21.png"/><Relationship Id="rId11" Type="http://schemas.openxmlformats.org/officeDocument/2006/relationships/image" Target="../media/image26.tiff"/><Relationship Id="rId5" Type="http://schemas.openxmlformats.org/officeDocument/2006/relationships/image" Target="../media/image20.png"/><Relationship Id="rId15" Type="http://schemas.openxmlformats.org/officeDocument/2006/relationships/image" Target="../media/image30.jpeg"/><Relationship Id="rId10" Type="http://schemas.openxmlformats.org/officeDocument/2006/relationships/image" Target="../media/image25.tiff"/><Relationship Id="rId4" Type="http://schemas.openxmlformats.org/officeDocument/2006/relationships/image" Target="../media/image19.png"/><Relationship Id="rId9" Type="http://schemas.openxmlformats.org/officeDocument/2006/relationships/image" Target="../media/image24.tiff"/><Relationship Id="rId14" Type="http://schemas.openxmlformats.org/officeDocument/2006/relationships/image" Target="../media/image29.tiff"/></Relationships>
</file>

<file path=ppt/slides/_rels/slide5.xml.rels><?xml version="1.0" encoding="UTF-8" standalone="yes"?>
<Relationships xmlns="http://schemas.openxmlformats.org/package/2006/relationships"><Relationship Id="rId8" Type="http://schemas.openxmlformats.org/officeDocument/2006/relationships/image" Target="../media/image23.tiff"/><Relationship Id="rId13" Type="http://schemas.openxmlformats.org/officeDocument/2006/relationships/image" Target="../media/image28.tiff"/><Relationship Id="rId3" Type="http://schemas.openxmlformats.org/officeDocument/2006/relationships/image" Target="../media/image18.png"/><Relationship Id="rId7" Type="http://schemas.openxmlformats.org/officeDocument/2006/relationships/image" Target="../media/image22.tiff"/><Relationship Id="rId12" Type="http://schemas.openxmlformats.org/officeDocument/2006/relationships/image" Target="../media/image27.tiff"/><Relationship Id="rId2" Type="http://schemas.openxmlformats.org/officeDocument/2006/relationships/notesSlide" Target="../notesSlides/notesSlide5.xml"/><Relationship Id="rId16" Type="http://schemas.openxmlformats.org/officeDocument/2006/relationships/image" Target="../media/image31.tiff"/><Relationship Id="rId1" Type="http://schemas.openxmlformats.org/officeDocument/2006/relationships/slideLayout" Target="../slideLayouts/slideLayout5.xml"/><Relationship Id="rId6" Type="http://schemas.openxmlformats.org/officeDocument/2006/relationships/image" Target="../media/image21.png"/><Relationship Id="rId11" Type="http://schemas.openxmlformats.org/officeDocument/2006/relationships/image" Target="../media/image26.tiff"/><Relationship Id="rId5" Type="http://schemas.openxmlformats.org/officeDocument/2006/relationships/image" Target="../media/image20.png"/><Relationship Id="rId15" Type="http://schemas.openxmlformats.org/officeDocument/2006/relationships/image" Target="../media/image30.jpeg"/><Relationship Id="rId10" Type="http://schemas.openxmlformats.org/officeDocument/2006/relationships/image" Target="../media/image25.tiff"/><Relationship Id="rId4" Type="http://schemas.openxmlformats.org/officeDocument/2006/relationships/image" Target="../media/image19.png"/><Relationship Id="rId9" Type="http://schemas.openxmlformats.org/officeDocument/2006/relationships/image" Target="../media/image24.tiff"/><Relationship Id="rId14" Type="http://schemas.openxmlformats.org/officeDocument/2006/relationships/image" Target="../media/image29.tiff"/></Relationships>
</file>

<file path=ppt/slides/_rels/slide6.xml.rels><?xml version="1.0" encoding="UTF-8" standalone="yes"?>
<Relationships xmlns="http://schemas.openxmlformats.org/package/2006/relationships"><Relationship Id="rId8" Type="http://schemas.openxmlformats.org/officeDocument/2006/relationships/image" Target="../media/image23.tiff"/><Relationship Id="rId13" Type="http://schemas.openxmlformats.org/officeDocument/2006/relationships/image" Target="../media/image28.tiff"/><Relationship Id="rId3" Type="http://schemas.openxmlformats.org/officeDocument/2006/relationships/image" Target="../media/image18.png"/><Relationship Id="rId7" Type="http://schemas.openxmlformats.org/officeDocument/2006/relationships/image" Target="../media/image22.tiff"/><Relationship Id="rId12" Type="http://schemas.openxmlformats.org/officeDocument/2006/relationships/image" Target="../media/image27.tiff"/><Relationship Id="rId17" Type="http://schemas.openxmlformats.org/officeDocument/2006/relationships/image" Target="../media/image32.png"/><Relationship Id="rId2" Type="http://schemas.openxmlformats.org/officeDocument/2006/relationships/notesSlide" Target="../notesSlides/notesSlide6.xml"/><Relationship Id="rId16" Type="http://schemas.openxmlformats.org/officeDocument/2006/relationships/image" Target="../media/image31.tiff"/><Relationship Id="rId1" Type="http://schemas.openxmlformats.org/officeDocument/2006/relationships/slideLayout" Target="../slideLayouts/slideLayout5.xml"/><Relationship Id="rId6" Type="http://schemas.openxmlformats.org/officeDocument/2006/relationships/image" Target="../media/image21.png"/><Relationship Id="rId11" Type="http://schemas.openxmlformats.org/officeDocument/2006/relationships/image" Target="../media/image26.tiff"/><Relationship Id="rId5" Type="http://schemas.openxmlformats.org/officeDocument/2006/relationships/image" Target="../media/image20.png"/><Relationship Id="rId15" Type="http://schemas.openxmlformats.org/officeDocument/2006/relationships/image" Target="../media/image30.jpeg"/><Relationship Id="rId10" Type="http://schemas.openxmlformats.org/officeDocument/2006/relationships/image" Target="../media/image25.tiff"/><Relationship Id="rId4" Type="http://schemas.openxmlformats.org/officeDocument/2006/relationships/image" Target="../media/image19.png"/><Relationship Id="rId9" Type="http://schemas.openxmlformats.org/officeDocument/2006/relationships/image" Target="../media/image24.tiff"/><Relationship Id="rId14" Type="http://schemas.openxmlformats.org/officeDocument/2006/relationships/image" Target="../media/image29.tiff"/></Relationships>
</file>

<file path=ppt/slides/_rels/slide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hyperlink" Target="http://www.ti.com/lit/szzq188" TargetMode="External"/><Relationship Id="rId4" Type="http://schemas.openxmlformats.org/officeDocument/2006/relationships/hyperlink" Target="http://www.ti.com/lit/spny010"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23.tiff"/><Relationship Id="rId13" Type="http://schemas.openxmlformats.org/officeDocument/2006/relationships/image" Target="../media/image28.tiff"/><Relationship Id="rId3" Type="http://schemas.openxmlformats.org/officeDocument/2006/relationships/image" Target="../media/image18.png"/><Relationship Id="rId7" Type="http://schemas.openxmlformats.org/officeDocument/2006/relationships/image" Target="../media/image22.tiff"/><Relationship Id="rId12" Type="http://schemas.openxmlformats.org/officeDocument/2006/relationships/image" Target="../media/image27.tiff"/><Relationship Id="rId17" Type="http://schemas.openxmlformats.org/officeDocument/2006/relationships/image" Target="../media/image32.png"/><Relationship Id="rId2" Type="http://schemas.openxmlformats.org/officeDocument/2006/relationships/notesSlide" Target="../notesSlides/notesSlide8.xml"/><Relationship Id="rId16" Type="http://schemas.openxmlformats.org/officeDocument/2006/relationships/image" Target="../media/image31.tiff"/><Relationship Id="rId1" Type="http://schemas.openxmlformats.org/officeDocument/2006/relationships/slideLayout" Target="../slideLayouts/slideLayout5.xml"/><Relationship Id="rId6" Type="http://schemas.openxmlformats.org/officeDocument/2006/relationships/image" Target="../media/image21.png"/><Relationship Id="rId11" Type="http://schemas.openxmlformats.org/officeDocument/2006/relationships/image" Target="../media/image26.tiff"/><Relationship Id="rId5" Type="http://schemas.openxmlformats.org/officeDocument/2006/relationships/image" Target="../media/image20.png"/><Relationship Id="rId15" Type="http://schemas.openxmlformats.org/officeDocument/2006/relationships/image" Target="../media/image30.jpeg"/><Relationship Id="rId10" Type="http://schemas.openxmlformats.org/officeDocument/2006/relationships/image" Target="../media/image25.tiff"/><Relationship Id="rId4" Type="http://schemas.openxmlformats.org/officeDocument/2006/relationships/image" Target="../media/image19.png"/><Relationship Id="rId9" Type="http://schemas.openxmlformats.org/officeDocument/2006/relationships/image" Target="../media/image24.tiff"/><Relationship Id="rId14" Type="http://schemas.openxmlformats.org/officeDocument/2006/relationships/image" Target="../media/image29.tiff"/></Relationships>
</file>

<file path=ppt/slides/_rels/slide9.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png"/><Relationship Id="rId7" Type="http://schemas.openxmlformats.org/officeDocument/2006/relationships/image" Target="../media/image38.jpe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37.png"/><Relationship Id="rId5" Type="http://schemas.openxmlformats.org/officeDocument/2006/relationships/image" Target="../media/image36.jpeg"/><Relationship Id="rId10" Type="http://schemas.openxmlformats.org/officeDocument/2006/relationships/image" Target="../media/image17.png"/><Relationship Id="rId4" Type="http://schemas.openxmlformats.org/officeDocument/2006/relationships/image" Target="../media/image35.jpeg"/><Relationship Id="rId9"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859EC0E4-9C28-420A-BBB1-3ACC642B9C1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637" y="-1"/>
            <a:ext cx="9138363" cy="5146675"/>
          </a:xfrm>
          <a:prstGeom prst="rect">
            <a:avLst/>
          </a:prstGeom>
        </p:spPr>
      </p:pic>
      <p:sp>
        <p:nvSpPr>
          <p:cNvPr id="2" name="Slide Number Placeholder 1">
            <a:extLst>
              <a:ext uri="{FF2B5EF4-FFF2-40B4-BE49-F238E27FC236}">
                <a16:creationId xmlns:a16="http://schemas.microsoft.com/office/drawing/2014/main" id="{059D00AD-57D2-4149-B7CD-0146AF0F7A06}"/>
              </a:ext>
            </a:extLst>
          </p:cNvPr>
          <p:cNvSpPr>
            <a:spLocks noGrp="1"/>
          </p:cNvSpPr>
          <p:nvPr>
            <p:ph type="sldNum" sz="quarter" idx="10"/>
          </p:nvPr>
        </p:nvSpPr>
        <p:spPr/>
        <p:txBody>
          <a:bodyPr/>
          <a:lstStyle/>
          <a:p>
            <a:pPr>
              <a:defRPr/>
            </a:pPr>
            <a:fld id="{ED430B41-3034-4777-B6DE-71856D985697}" type="slidenum">
              <a:rPr lang="en-US" smtClean="0"/>
              <a:pPr>
                <a:defRPr/>
              </a:pPr>
              <a:t>1</a:t>
            </a:fld>
            <a:endParaRPr lang="en-US"/>
          </a:p>
        </p:txBody>
      </p:sp>
    </p:spTree>
    <p:extLst>
      <p:ext uri="{BB962C8B-B14F-4D97-AF65-F5344CB8AC3E}">
        <p14:creationId xmlns:p14="http://schemas.microsoft.com/office/powerpoint/2010/main" val="42316472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6" name="Group 225"/>
          <p:cNvGrpSpPr/>
          <p:nvPr/>
        </p:nvGrpSpPr>
        <p:grpSpPr>
          <a:xfrm>
            <a:off x="4971006" y="758184"/>
            <a:ext cx="4038480" cy="348184"/>
            <a:chOff x="2850270" y="4506237"/>
            <a:chExt cx="3190126" cy="294089"/>
          </a:xfrm>
        </p:grpSpPr>
        <p:grpSp>
          <p:nvGrpSpPr>
            <p:cNvPr id="227" name="Group 168"/>
            <p:cNvGrpSpPr/>
            <p:nvPr/>
          </p:nvGrpSpPr>
          <p:grpSpPr>
            <a:xfrm rot="10800000" flipH="1">
              <a:off x="4017053" y="4546916"/>
              <a:ext cx="116200" cy="95221"/>
              <a:chOff x="4876800" y="3276600"/>
              <a:chExt cx="315000" cy="304800"/>
            </a:xfrm>
            <a:solidFill>
              <a:srgbClr val="FF0000"/>
            </a:solidFill>
          </p:grpSpPr>
          <p:sp>
            <p:nvSpPr>
              <p:cNvPr id="249" name="Rectangle 248"/>
              <p:cNvSpPr/>
              <p:nvPr/>
            </p:nvSpPr>
            <p:spPr>
              <a:xfrm>
                <a:off x="4876800" y="3276600"/>
                <a:ext cx="228600" cy="304800"/>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endParaRPr>
              </a:p>
            </p:txBody>
          </p:sp>
          <p:sp>
            <p:nvSpPr>
              <p:cNvPr id="250" name="Trapezoid 249"/>
              <p:cNvSpPr/>
              <p:nvPr/>
            </p:nvSpPr>
            <p:spPr>
              <a:xfrm rot="16200000">
                <a:off x="5039400" y="3396600"/>
                <a:ext cx="228600" cy="76200"/>
              </a:xfrm>
              <a:prstGeom prst="trapezoid">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endParaRPr>
              </a:p>
            </p:txBody>
          </p:sp>
        </p:grpSp>
        <p:sp>
          <p:nvSpPr>
            <p:cNvPr id="228" name="Isosceles Triangle 227"/>
            <p:cNvSpPr/>
            <p:nvPr/>
          </p:nvSpPr>
          <p:spPr>
            <a:xfrm flipV="1">
              <a:off x="2850270" y="4564946"/>
              <a:ext cx="90823" cy="46782"/>
            </a:xfrm>
            <a:prstGeom prst="triangle">
              <a:avLst/>
            </a:prstGeom>
            <a:solidFill>
              <a:srgbClr val="CC0066"/>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endParaRPr>
            </a:p>
          </p:txBody>
        </p:sp>
        <p:grpSp>
          <p:nvGrpSpPr>
            <p:cNvPr id="229" name="Group 228"/>
            <p:cNvGrpSpPr/>
            <p:nvPr/>
          </p:nvGrpSpPr>
          <p:grpSpPr>
            <a:xfrm>
              <a:off x="5168693" y="4542132"/>
              <a:ext cx="109232" cy="115652"/>
              <a:chOff x="3175794" y="2486150"/>
              <a:chExt cx="186652" cy="179834"/>
            </a:xfrm>
          </p:grpSpPr>
          <p:sp>
            <p:nvSpPr>
              <p:cNvPr id="244" name="Rectangle 243"/>
              <p:cNvSpPr/>
              <p:nvPr/>
            </p:nvSpPr>
            <p:spPr>
              <a:xfrm>
                <a:off x="3175794" y="2491232"/>
                <a:ext cx="45719" cy="160529"/>
              </a:xfrm>
              <a:prstGeom prst="rect">
                <a:avLst/>
              </a:prstGeom>
              <a:solidFill>
                <a:srgbClr val="00B0F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 name="Oval 244"/>
              <p:cNvSpPr/>
              <p:nvPr/>
            </p:nvSpPr>
            <p:spPr>
              <a:xfrm>
                <a:off x="3243643" y="2555748"/>
                <a:ext cx="45719" cy="45719"/>
              </a:xfrm>
              <a:prstGeom prst="ellipse">
                <a:avLst/>
              </a:prstGeom>
              <a:solidFill>
                <a:schemeClr val="tx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 name="Arc 245"/>
              <p:cNvSpPr/>
              <p:nvPr/>
            </p:nvSpPr>
            <p:spPr>
              <a:xfrm>
                <a:off x="3264978" y="2534412"/>
                <a:ext cx="55088" cy="82804"/>
              </a:xfrm>
              <a:prstGeom prst="arc">
                <a:avLst>
                  <a:gd name="adj1" fmla="val 16200000"/>
                  <a:gd name="adj2" fmla="val 4949237"/>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7" name="Arc 246"/>
              <p:cNvSpPr/>
              <p:nvPr/>
            </p:nvSpPr>
            <p:spPr>
              <a:xfrm>
                <a:off x="3243644" y="2486150"/>
                <a:ext cx="118802" cy="179834"/>
              </a:xfrm>
              <a:prstGeom prst="arc">
                <a:avLst>
                  <a:gd name="adj1" fmla="val 16200000"/>
                  <a:gd name="adj2" fmla="val 4949237"/>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8" name="Arc 247"/>
              <p:cNvSpPr/>
              <p:nvPr/>
            </p:nvSpPr>
            <p:spPr>
              <a:xfrm>
                <a:off x="3243643" y="2510282"/>
                <a:ext cx="96784" cy="129287"/>
              </a:xfrm>
              <a:prstGeom prst="arc">
                <a:avLst>
                  <a:gd name="adj1" fmla="val 16200000"/>
                  <a:gd name="adj2" fmla="val 4949237"/>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30" name="Group 229"/>
            <p:cNvGrpSpPr/>
            <p:nvPr/>
          </p:nvGrpSpPr>
          <p:grpSpPr>
            <a:xfrm>
              <a:off x="3397721" y="4521541"/>
              <a:ext cx="160106" cy="127877"/>
              <a:chOff x="3457460" y="2047276"/>
              <a:chExt cx="224083" cy="177884"/>
            </a:xfrm>
          </p:grpSpPr>
          <p:cxnSp>
            <p:nvCxnSpPr>
              <p:cNvPr id="235" name="Straight Connector 234"/>
              <p:cNvCxnSpPr/>
              <p:nvPr/>
            </p:nvCxnSpPr>
            <p:spPr>
              <a:xfrm>
                <a:off x="3599737" y="2047276"/>
                <a:ext cx="0" cy="17788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6" name="Straight Connector 235"/>
              <p:cNvCxnSpPr/>
              <p:nvPr/>
            </p:nvCxnSpPr>
            <p:spPr>
              <a:xfrm flipV="1">
                <a:off x="3457460" y="2136218"/>
                <a:ext cx="224083" cy="7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flipV="1">
                <a:off x="3538572" y="2068853"/>
                <a:ext cx="124633" cy="13464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a:off x="3538572" y="2068853"/>
                <a:ext cx="124633" cy="13464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39" name="Oval 238"/>
              <p:cNvSpPr/>
              <p:nvPr/>
            </p:nvSpPr>
            <p:spPr>
              <a:xfrm>
                <a:off x="3587036" y="2123228"/>
                <a:ext cx="24569" cy="245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0" name="Straight Connector 239"/>
              <p:cNvCxnSpPr/>
              <p:nvPr/>
            </p:nvCxnSpPr>
            <p:spPr>
              <a:xfrm>
                <a:off x="3580646" y="2088705"/>
                <a:ext cx="42074" cy="10098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flipV="1">
                <a:off x="3580646" y="2088705"/>
                <a:ext cx="36517" cy="10098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a:off x="3557624" y="2113103"/>
                <a:ext cx="91292" cy="4982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flipV="1">
                <a:off x="3558418" y="2114829"/>
                <a:ext cx="87323" cy="4292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31" name="TextBox 230"/>
            <p:cNvSpPr txBox="1"/>
            <p:nvPr/>
          </p:nvSpPr>
          <p:spPr>
            <a:xfrm>
              <a:off x="4143065" y="4514371"/>
              <a:ext cx="1109443" cy="285955"/>
            </a:xfrm>
            <a:prstGeom prst="rect">
              <a:avLst/>
            </a:prstGeom>
            <a:noFill/>
          </p:spPr>
          <p:txBody>
            <a:bodyPr wrap="square" rtlCol="0">
              <a:spAutoFit/>
            </a:bodyPr>
            <a:lstStyle/>
            <a:p>
              <a:r>
                <a:rPr lang="en-US" sz="800" dirty="0"/>
                <a:t>Stereo Camera or </a:t>
              </a:r>
            </a:p>
            <a:p>
              <a:r>
                <a:rPr lang="en-US" sz="800" dirty="0"/>
                <a:t>3D TOF</a:t>
              </a:r>
            </a:p>
          </p:txBody>
        </p:sp>
        <p:sp>
          <p:nvSpPr>
            <p:cNvPr id="232" name="TextBox 231"/>
            <p:cNvSpPr txBox="1"/>
            <p:nvPr/>
          </p:nvSpPr>
          <p:spPr>
            <a:xfrm>
              <a:off x="5245850" y="4513823"/>
              <a:ext cx="794546" cy="285955"/>
            </a:xfrm>
            <a:prstGeom prst="rect">
              <a:avLst/>
            </a:prstGeom>
            <a:noFill/>
          </p:spPr>
          <p:txBody>
            <a:bodyPr wrap="square" rtlCol="0">
              <a:spAutoFit/>
            </a:bodyPr>
            <a:lstStyle/>
            <a:p>
              <a:r>
                <a:rPr lang="en-US" sz="800" dirty="0"/>
                <a:t>TI </a:t>
              </a:r>
              <a:r>
                <a:rPr lang="en-US" sz="800" dirty="0" err="1"/>
                <a:t>mmWave</a:t>
              </a:r>
              <a:r>
                <a:rPr lang="en-US" sz="800" dirty="0"/>
                <a:t> Radar</a:t>
              </a:r>
            </a:p>
          </p:txBody>
        </p:sp>
        <p:sp>
          <p:nvSpPr>
            <p:cNvPr id="233" name="TextBox 232"/>
            <p:cNvSpPr txBox="1"/>
            <p:nvPr/>
          </p:nvSpPr>
          <p:spPr>
            <a:xfrm>
              <a:off x="2919677" y="4513823"/>
              <a:ext cx="593043" cy="181972"/>
            </a:xfrm>
            <a:prstGeom prst="rect">
              <a:avLst/>
            </a:prstGeom>
            <a:noFill/>
          </p:spPr>
          <p:txBody>
            <a:bodyPr wrap="square" rtlCol="0">
              <a:spAutoFit/>
            </a:bodyPr>
            <a:lstStyle/>
            <a:p>
              <a:r>
                <a:rPr lang="en-US" sz="800" dirty="0"/>
                <a:t>Ultrasonic</a:t>
              </a:r>
            </a:p>
          </p:txBody>
        </p:sp>
        <p:sp>
          <p:nvSpPr>
            <p:cNvPr id="234" name="TextBox 233"/>
            <p:cNvSpPr txBox="1"/>
            <p:nvPr/>
          </p:nvSpPr>
          <p:spPr>
            <a:xfrm>
              <a:off x="3535074" y="4506237"/>
              <a:ext cx="490892" cy="181972"/>
            </a:xfrm>
            <a:prstGeom prst="rect">
              <a:avLst/>
            </a:prstGeom>
            <a:noFill/>
          </p:spPr>
          <p:txBody>
            <a:bodyPr wrap="square" rtlCol="0">
              <a:spAutoFit/>
            </a:bodyPr>
            <a:lstStyle/>
            <a:p>
              <a:r>
                <a:rPr lang="en-US" sz="800" dirty="0"/>
                <a:t>LiDAR</a:t>
              </a:r>
            </a:p>
          </p:txBody>
        </p:sp>
      </p:grpSp>
      <p:pic>
        <p:nvPicPr>
          <p:cNvPr id="337" name="Picture 2" descr="Walking Man clipart, cliparts of Walking Man free download (wmf ..."/>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871226" y="-105326"/>
            <a:ext cx="1137842" cy="5207220"/>
          </a:xfrm>
          <a:prstGeom prst="rect">
            <a:avLst/>
          </a:prstGeom>
          <a:noFill/>
          <a:scene3d>
            <a:camera prst="orthographicFront">
              <a:rot lat="3600000" lon="0" rev="0"/>
            </a:camera>
            <a:lightRig rig="threePt" dir="t"/>
          </a:scene3d>
          <a:extLst>
            <a:ext uri="{909E8E84-426E-40DD-AFC4-6F175D3DCCD1}">
              <a14:hiddenFill xmlns:a14="http://schemas.microsoft.com/office/drawing/2010/main">
                <a:solidFill>
                  <a:srgbClr val="FFFFFF"/>
                </a:solidFill>
              </a14:hiddenFill>
            </a:ext>
          </a:extLst>
        </p:spPr>
      </p:pic>
      <p:grpSp>
        <p:nvGrpSpPr>
          <p:cNvPr id="251" name="Group 250"/>
          <p:cNvGrpSpPr/>
          <p:nvPr/>
        </p:nvGrpSpPr>
        <p:grpSpPr>
          <a:xfrm>
            <a:off x="4738063" y="1175643"/>
            <a:ext cx="4045057" cy="3369872"/>
            <a:chOff x="6464747" y="2552102"/>
            <a:chExt cx="2385164" cy="1899830"/>
          </a:xfrm>
        </p:grpSpPr>
        <p:sp>
          <p:nvSpPr>
            <p:cNvPr id="252" name="Oval 251"/>
            <p:cNvSpPr/>
            <p:nvPr/>
          </p:nvSpPr>
          <p:spPr>
            <a:xfrm>
              <a:off x="6838519" y="2626980"/>
              <a:ext cx="1688961" cy="1824952"/>
            </a:xfrm>
            <a:prstGeom prst="ellipse">
              <a:avLst/>
            </a:prstGeom>
            <a:solidFill>
              <a:srgbClr val="FFC000"/>
            </a:solidFill>
            <a:ln>
              <a:solidFill>
                <a:srgbClr val="FFC000"/>
              </a:solidFill>
            </a:ln>
            <a:scene3d>
              <a:camera prst="orthographicFront">
                <a:rot lat="7800000" lon="0" rev="0"/>
              </a:camera>
              <a:lightRig rig="threePt" dir="t">
                <a:rot lat="0" lon="0" rev="0"/>
              </a:lightRig>
            </a:scene3d>
            <a:sp3d z="-209550">
              <a:bevelB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3" name="Oval 252"/>
            <p:cNvSpPr/>
            <p:nvPr/>
          </p:nvSpPr>
          <p:spPr>
            <a:xfrm>
              <a:off x="7082784" y="2871961"/>
              <a:ext cx="1215389" cy="1294550"/>
            </a:xfrm>
            <a:prstGeom prst="ellipse">
              <a:avLst/>
            </a:prstGeom>
            <a:solidFill>
              <a:schemeClr val="tx2">
                <a:lumMod val="40000"/>
                <a:lumOff val="60000"/>
              </a:schemeClr>
            </a:solidFill>
            <a:ln>
              <a:solidFill>
                <a:schemeClr val="tx2">
                  <a:lumMod val="40000"/>
                  <a:lumOff val="60000"/>
                </a:schemeClr>
              </a:solidFill>
            </a:ln>
            <a:scene3d>
              <a:camera prst="orthographicFront">
                <a:rot lat="7800000" lon="0" rev="0"/>
              </a:camera>
              <a:lightRig rig="threePt" dir="t">
                <a:rot lat="0" lon="0" rev="0"/>
              </a:lightRig>
            </a:scene3d>
            <a:sp3d z="-209550">
              <a:bevelB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 name="Isosceles Triangle 11"/>
            <p:cNvSpPr/>
            <p:nvPr/>
          </p:nvSpPr>
          <p:spPr>
            <a:xfrm rot="20011863">
              <a:off x="7671052" y="3349732"/>
              <a:ext cx="1178859" cy="836669"/>
            </a:xfrm>
            <a:custGeom>
              <a:avLst/>
              <a:gdLst>
                <a:gd name="connsiteX0" fmla="*/ 0 w 3321812"/>
                <a:gd name="connsiteY0" fmla="*/ 1805470 h 1805470"/>
                <a:gd name="connsiteX1" fmla="*/ 1192265 w 3321812"/>
                <a:gd name="connsiteY1" fmla="*/ 0 h 1805470"/>
                <a:gd name="connsiteX2" fmla="*/ 3321812 w 3321812"/>
                <a:gd name="connsiteY2" fmla="*/ 1805470 h 1805470"/>
                <a:gd name="connsiteX3" fmla="*/ 0 w 3321812"/>
                <a:gd name="connsiteY3" fmla="*/ 1805470 h 1805470"/>
                <a:gd name="connsiteX0" fmla="*/ 0 w 3321812"/>
                <a:gd name="connsiteY0" fmla="*/ 1805470 h 2039824"/>
                <a:gd name="connsiteX1" fmla="*/ 1192265 w 3321812"/>
                <a:gd name="connsiteY1" fmla="*/ 0 h 2039824"/>
                <a:gd name="connsiteX2" fmla="*/ 3321812 w 3321812"/>
                <a:gd name="connsiteY2" fmla="*/ 1805470 h 2039824"/>
                <a:gd name="connsiteX3" fmla="*/ 1499318 w 3321812"/>
                <a:gd name="connsiteY3" fmla="*/ 2039762 h 2039824"/>
                <a:gd name="connsiteX4" fmla="*/ 0 w 3321812"/>
                <a:gd name="connsiteY4" fmla="*/ 1805470 h 2039824"/>
                <a:gd name="connsiteX0" fmla="*/ 0 w 3321812"/>
                <a:gd name="connsiteY0" fmla="*/ 1805470 h 2045921"/>
                <a:gd name="connsiteX1" fmla="*/ 1192265 w 3321812"/>
                <a:gd name="connsiteY1" fmla="*/ 0 h 2045921"/>
                <a:gd name="connsiteX2" fmla="*/ 3321812 w 3321812"/>
                <a:gd name="connsiteY2" fmla="*/ 1805470 h 2045921"/>
                <a:gd name="connsiteX3" fmla="*/ 1499318 w 3321812"/>
                <a:gd name="connsiteY3" fmla="*/ 2039762 h 2045921"/>
                <a:gd name="connsiteX4" fmla="*/ 0 w 3321812"/>
                <a:gd name="connsiteY4" fmla="*/ 1805470 h 2045921"/>
                <a:gd name="connsiteX0" fmla="*/ 0 w 3321812"/>
                <a:gd name="connsiteY0" fmla="*/ 1805470 h 2066035"/>
                <a:gd name="connsiteX1" fmla="*/ 1192265 w 3321812"/>
                <a:gd name="connsiteY1" fmla="*/ 0 h 2066035"/>
                <a:gd name="connsiteX2" fmla="*/ 3321812 w 3321812"/>
                <a:gd name="connsiteY2" fmla="*/ 1805470 h 2066035"/>
                <a:gd name="connsiteX3" fmla="*/ 1499318 w 3321812"/>
                <a:gd name="connsiteY3" fmla="*/ 2039762 h 2066035"/>
                <a:gd name="connsiteX4" fmla="*/ 0 w 3321812"/>
                <a:gd name="connsiteY4" fmla="*/ 1805470 h 2066035"/>
                <a:gd name="connsiteX0" fmla="*/ 0 w 3321812"/>
                <a:gd name="connsiteY0" fmla="*/ 1805470 h 2268985"/>
                <a:gd name="connsiteX1" fmla="*/ 1192265 w 3321812"/>
                <a:gd name="connsiteY1" fmla="*/ 0 h 2268985"/>
                <a:gd name="connsiteX2" fmla="*/ 3321812 w 3321812"/>
                <a:gd name="connsiteY2" fmla="*/ 1805470 h 2268985"/>
                <a:gd name="connsiteX3" fmla="*/ 1466404 w 3321812"/>
                <a:gd name="connsiteY3" fmla="*/ 2251119 h 2268985"/>
                <a:gd name="connsiteX4" fmla="*/ 0 w 3321812"/>
                <a:gd name="connsiteY4" fmla="*/ 1805470 h 2268985"/>
                <a:gd name="connsiteX0" fmla="*/ 0 w 3321812"/>
                <a:gd name="connsiteY0" fmla="*/ 1805470 h 2468698"/>
                <a:gd name="connsiteX1" fmla="*/ 1192265 w 3321812"/>
                <a:gd name="connsiteY1" fmla="*/ 0 h 2468698"/>
                <a:gd name="connsiteX2" fmla="*/ 3321812 w 3321812"/>
                <a:gd name="connsiteY2" fmla="*/ 1805470 h 2468698"/>
                <a:gd name="connsiteX3" fmla="*/ 1435196 w 3321812"/>
                <a:gd name="connsiteY3" fmla="*/ 2455049 h 2468698"/>
                <a:gd name="connsiteX4" fmla="*/ 0 w 3321812"/>
                <a:gd name="connsiteY4" fmla="*/ 1805470 h 2468698"/>
                <a:gd name="connsiteX0" fmla="*/ 0 w 3321812"/>
                <a:gd name="connsiteY0" fmla="*/ 1805470 h 2664360"/>
                <a:gd name="connsiteX1" fmla="*/ 1192265 w 3321812"/>
                <a:gd name="connsiteY1" fmla="*/ 0 h 2664360"/>
                <a:gd name="connsiteX2" fmla="*/ 3321812 w 3321812"/>
                <a:gd name="connsiteY2" fmla="*/ 1805470 h 2664360"/>
                <a:gd name="connsiteX3" fmla="*/ 1413120 w 3321812"/>
                <a:gd name="connsiteY3" fmla="*/ 2653258 h 2664360"/>
                <a:gd name="connsiteX4" fmla="*/ 0 w 3321812"/>
                <a:gd name="connsiteY4" fmla="*/ 1805470 h 2664360"/>
                <a:gd name="connsiteX0" fmla="*/ 0 w 3321812"/>
                <a:gd name="connsiteY0" fmla="*/ 1805470 h 2690060"/>
                <a:gd name="connsiteX1" fmla="*/ 1192265 w 3321812"/>
                <a:gd name="connsiteY1" fmla="*/ 0 h 2690060"/>
                <a:gd name="connsiteX2" fmla="*/ 3321812 w 3321812"/>
                <a:gd name="connsiteY2" fmla="*/ 1805470 h 2690060"/>
                <a:gd name="connsiteX3" fmla="*/ 1413120 w 3321812"/>
                <a:gd name="connsiteY3" fmla="*/ 2653258 h 2690060"/>
                <a:gd name="connsiteX4" fmla="*/ 0 w 3321812"/>
                <a:gd name="connsiteY4" fmla="*/ 1805470 h 2690060"/>
                <a:gd name="connsiteX0" fmla="*/ 0 w 3096706"/>
                <a:gd name="connsiteY0" fmla="*/ 1805470 h 2688005"/>
                <a:gd name="connsiteX1" fmla="*/ 1192265 w 3096706"/>
                <a:gd name="connsiteY1" fmla="*/ 0 h 2688005"/>
                <a:gd name="connsiteX2" fmla="*/ 3096706 w 3096706"/>
                <a:gd name="connsiteY2" fmla="*/ 1730305 h 2688005"/>
                <a:gd name="connsiteX3" fmla="*/ 1413120 w 3096706"/>
                <a:gd name="connsiteY3" fmla="*/ 2653258 h 2688005"/>
                <a:gd name="connsiteX4" fmla="*/ 0 w 3096706"/>
                <a:gd name="connsiteY4" fmla="*/ 1805470 h 2688005"/>
                <a:gd name="connsiteX0" fmla="*/ 0 w 3096706"/>
                <a:gd name="connsiteY0" fmla="*/ 1805470 h 2695120"/>
                <a:gd name="connsiteX1" fmla="*/ 1192265 w 3096706"/>
                <a:gd name="connsiteY1" fmla="*/ 0 h 2695120"/>
                <a:gd name="connsiteX2" fmla="*/ 3096706 w 3096706"/>
                <a:gd name="connsiteY2" fmla="*/ 1730305 h 2695120"/>
                <a:gd name="connsiteX3" fmla="*/ 1413120 w 3096706"/>
                <a:gd name="connsiteY3" fmla="*/ 2653258 h 2695120"/>
                <a:gd name="connsiteX4" fmla="*/ 0 w 3096706"/>
                <a:gd name="connsiteY4" fmla="*/ 1805470 h 2695120"/>
                <a:gd name="connsiteX0" fmla="*/ 0 w 2893981"/>
                <a:gd name="connsiteY0" fmla="*/ 1773854 h 2695120"/>
                <a:gd name="connsiteX1" fmla="*/ 989540 w 2893981"/>
                <a:gd name="connsiteY1" fmla="*/ 0 h 2695120"/>
                <a:gd name="connsiteX2" fmla="*/ 2893981 w 2893981"/>
                <a:gd name="connsiteY2" fmla="*/ 1730305 h 2695120"/>
                <a:gd name="connsiteX3" fmla="*/ 1210395 w 2893981"/>
                <a:gd name="connsiteY3" fmla="*/ 2653258 h 2695120"/>
                <a:gd name="connsiteX4" fmla="*/ 0 w 2893981"/>
                <a:gd name="connsiteY4" fmla="*/ 1773854 h 2695120"/>
                <a:gd name="connsiteX0" fmla="*/ 0 w 2893981"/>
                <a:gd name="connsiteY0" fmla="*/ 1773854 h 2695120"/>
                <a:gd name="connsiteX1" fmla="*/ 989540 w 2893981"/>
                <a:gd name="connsiteY1" fmla="*/ 0 h 2695120"/>
                <a:gd name="connsiteX2" fmla="*/ 2893981 w 2893981"/>
                <a:gd name="connsiteY2" fmla="*/ 1730305 h 2695120"/>
                <a:gd name="connsiteX3" fmla="*/ 1210395 w 2893981"/>
                <a:gd name="connsiteY3" fmla="*/ 2653258 h 2695120"/>
                <a:gd name="connsiteX4" fmla="*/ 0 w 2893981"/>
                <a:gd name="connsiteY4" fmla="*/ 1773854 h 2695120"/>
                <a:gd name="connsiteX0" fmla="*/ 0 w 2893981"/>
                <a:gd name="connsiteY0" fmla="*/ 1773854 h 2730920"/>
                <a:gd name="connsiteX1" fmla="*/ 989540 w 2893981"/>
                <a:gd name="connsiteY1" fmla="*/ 0 h 2730920"/>
                <a:gd name="connsiteX2" fmla="*/ 2893981 w 2893981"/>
                <a:gd name="connsiteY2" fmla="*/ 1730305 h 2730920"/>
                <a:gd name="connsiteX3" fmla="*/ 1201865 w 2893981"/>
                <a:gd name="connsiteY3" fmla="*/ 2690391 h 2730920"/>
                <a:gd name="connsiteX4" fmla="*/ 0 w 2893981"/>
                <a:gd name="connsiteY4" fmla="*/ 1773854 h 2730920"/>
                <a:gd name="connsiteX0" fmla="*/ 0 w 2893981"/>
                <a:gd name="connsiteY0" fmla="*/ 1773854 h 2730920"/>
                <a:gd name="connsiteX1" fmla="*/ 989540 w 2893981"/>
                <a:gd name="connsiteY1" fmla="*/ 0 h 2730920"/>
                <a:gd name="connsiteX2" fmla="*/ 2893981 w 2893981"/>
                <a:gd name="connsiteY2" fmla="*/ 1730305 h 2730920"/>
                <a:gd name="connsiteX3" fmla="*/ 1201865 w 2893981"/>
                <a:gd name="connsiteY3" fmla="*/ 2690391 h 2730920"/>
                <a:gd name="connsiteX4" fmla="*/ 0 w 2893981"/>
                <a:gd name="connsiteY4" fmla="*/ 1773854 h 2730920"/>
                <a:gd name="connsiteX0" fmla="*/ 0 w 2893981"/>
                <a:gd name="connsiteY0" fmla="*/ 1773854 h 2709462"/>
                <a:gd name="connsiteX1" fmla="*/ 989540 w 2893981"/>
                <a:gd name="connsiteY1" fmla="*/ 0 h 2709462"/>
                <a:gd name="connsiteX2" fmla="*/ 2893981 w 2893981"/>
                <a:gd name="connsiteY2" fmla="*/ 1730305 h 2709462"/>
                <a:gd name="connsiteX3" fmla="*/ 1201865 w 2893981"/>
                <a:gd name="connsiteY3" fmla="*/ 2690391 h 2709462"/>
                <a:gd name="connsiteX4" fmla="*/ 0 w 2893981"/>
                <a:gd name="connsiteY4" fmla="*/ 1773854 h 2709462"/>
                <a:gd name="connsiteX0" fmla="*/ -1 w 3232134"/>
                <a:gd name="connsiteY0" fmla="*/ 1752740 h 2709462"/>
                <a:gd name="connsiteX1" fmla="*/ 1327693 w 3232134"/>
                <a:gd name="connsiteY1" fmla="*/ 0 h 2709462"/>
                <a:gd name="connsiteX2" fmla="*/ 3232134 w 3232134"/>
                <a:gd name="connsiteY2" fmla="*/ 1730305 h 2709462"/>
                <a:gd name="connsiteX3" fmla="*/ 1540018 w 3232134"/>
                <a:gd name="connsiteY3" fmla="*/ 2690391 h 2709462"/>
                <a:gd name="connsiteX4" fmla="*/ -1 w 3232134"/>
                <a:gd name="connsiteY4" fmla="*/ 1752740 h 2709462"/>
                <a:gd name="connsiteX0" fmla="*/ -1 w 3228149"/>
                <a:gd name="connsiteY0" fmla="*/ 1752740 h 2704870"/>
                <a:gd name="connsiteX1" fmla="*/ 1327693 w 3228149"/>
                <a:gd name="connsiteY1" fmla="*/ 0 h 2704870"/>
                <a:gd name="connsiteX2" fmla="*/ 3228150 w 3228149"/>
                <a:gd name="connsiteY2" fmla="*/ 1411514 h 2704870"/>
                <a:gd name="connsiteX3" fmla="*/ 1540018 w 3228149"/>
                <a:gd name="connsiteY3" fmla="*/ 2690391 h 2704870"/>
                <a:gd name="connsiteX4" fmla="*/ -1 w 3228149"/>
                <a:gd name="connsiteY4" fmla="*/ 1752740 h 2704870"/>
                <a:gd name="connsiteX0" fmla="*/ -1 w 3372645"/>
                <a:gd name="connsiteY0" fmla="*/ 1752740 h 2700863"/>
                <a:gd name="connsiteX1" fmla="*/ 1327693 w 3372645"/>
                <a:gd name="connsiteY1" fmla="*/ 0 h 2700863"/>
                <a:gd name="connsiteX2" fmla="*/ 3372644 w 3372645"/>
                <a:gd name="connsiteY2" fmla="*/ 906875 h 2700863"/>
                <a:gd name="connsiteX3" fmla="*/ 1540018 w 3372645"/>
                <a:gd name="connsiteY3" fmla="*/ 2690391 h 2700863"/>
                <a:gd name="connsiteX4" fmla="*/ -1 w 3372645"/>
                <a:gd name="connsiteY4" fmla="*/ 1752740 h 2700863"/>
                <a:gd name="connsiteX0" fmla="*/ -1 w 3644293"/>
                <a:gd name="connsiteY0" fmla="*/ 1279149 h 2700863"/>
                <a:gd name="connsiteX1" fmla="*/ 1599341 w 3644293"/>
                <a:gd name="connsiteY1" fmla="*/ 0 h 2700863"/>
                <a:gd name="connsiteX2" fmla="*/ 3644292 w 3644293"/>
                <a:gd name="connsiteY2" fmla="*/ 906875 h 2700863"/>
                <a:gd name="connsiteX3" fmla="*/ 1811666 w 3644293"/>
                <a:gd name="connsiteY3" fmla="*/ 2690391 h 2700863"/>
                <a:gd name="connsiteX4" fmla="*/ -1 w 3644293"/>
                <a:gd name="connsiteY4" fmla="*/ 1279149 h 2700863"/>
                <a:gd name="connsiteX0" fmla="*/ -1 w 3674013"/>
                <a:gd name="connsiteY0" fmla="*/ 1279149 h 2700821"/>
                <a:gd name="connsiteX1" fmla="*/ 1599341 w 3674013"/>
                <a:gd name="connsiteY1" fmla="*/ 0 h 2700821"/>
                <a:gd name="connsiteX2" fmla="*/ 3674013 w 3674013"/>
                <a:gd name="connsiteY2" fmla="*/ 899361 h 2700821"/>
                <a:gd name="connsiteX3" fmla="*/ 1811666 w 3674013"/>
                <a:gd name="connsiteY3" fmla="*/ 2690391 h 2700821"/>
                <a:gd name="connsiteX4" fmla="*/ -1 w 3674013"/>
                <a:gd name="connsiteY4" fmla="*/ 1279149 h 2700821"/>
                <a:gd name="connsiteX0" fmla="*/ -1 w 3674013"/>
                <a:gd name="connsiteY0" fmla="*/ 1279149 h 2701253"/>
                <a:gd name="connsiteX1" fmla="*/ 1599341 w 3674013"/>
                <a:gd name="connsiteY1" fmla="*/ 0 h 2701253"/>
                <a:gd name="connsiteX2" fmla="*/ 3674013 w 3674013"/>
                <a:gd name="connsiteY2" fmla="*/ 899361 h 2701253"/>
                <a:gd name="connsiteX3" fmla="*/ 1811666 w 3674013"/>
                <a:gd name="connsiteY3" fmla="*/ 2690391 h 2701253"/>
                <a:gd name="connsiteX4" fmla="*/ -1 w 3674013"/>
                <a:gd name="connsiteY4" fmla="*/ 1279149 h 2701253"/>
                <a:gd name="connsiteX0" fmla="*/ -1 w 3674013"/>
                <a:gd name="connsiteY0" fmla="*/ 1279149 h 2701253"/>
                <a:gd name="connsiteX1" fmla="*/ 1599341 w 3674013"/>
                <a:gd name="connsiteY1" fmla="*/ 0 h 2701253"/>
                <a:gd name="connsiteX2" fmla="*/ 3674013 w 3674013"/>
                <a:gd name="connsiteY2" fmla="*/ 899361 h 2701253"/>
                <a:gd name="connsiteX3" fmla="*/ 1811666 w 3674013"/>
                <a:gd name="connsiteY3" fmla="*/ 2690391 h 2701253"/>
                <a:gd name="connsiteX4" fmla="*/ -1 w 3674013"/>
                <a:gd name="connsiteY4" fmla="*/ 1279149 h 2701253"/>
                <a:gd name="connsiteX0" fmla="*/ -1 w 3674013"/>
                <a:gd name="connsiteY0" fmla="*/ 1279149 h 2701253"/>
                <a:gd name="connsiteX1" fmla="*/ 1599341 w 3674013"/>
                <a:gd name="connsiteY1" fmla="*/ 0 h 2701253"/>
                <a:gd name="connsiteX2" fmla="*/ 3674013 w 3674013"/>
                <a:gd name="connsiteY2" fmla="*/ 899361 h 2701253"/>
                <a:gd name="connsiteX3" fmla="*/ 1811666 w 3674013"/>
                <a:gd name="connsiteY3" fmla="*/ 2690391 h 2701253"/>
                <a:gd name="connsiteX4" fmla="*/ -1 w 3674013"/>
                <a:gd name="connsiteY4" fmla="*/ 1279149 h 2701253"/>
                <a:gd name="connsiteX0" fmla="*/ -1 w 3748916"/>
                <a:gd name="connsiteY0" fmla="*/ 1359201 h 2701253"/>
                <a:gd name="connsiteX1" fmla="*/ 1674244 w 3748916"/>
                <a:gd name="connsiteY1" fmla="*/ 0 h 2701253"/>
                <a:gd name="connsiteX2" fmla="*/ 3748916 w 3748916"/>
                <a:gd name="connsiteY2" fmla="*/ 899361 h 2701253"/>
                <a:gd name="connsiteX3" fmla="*/ 1886569 w 3748916"/>
                <a:gd name="connsiteY3" fmla="*/ 2690391 h 2701253"/>
                <a:gd name="connsiteX4" fmla="*/ -1 w 3748916"/>
                <a:gd name="connsiteY4" fmla="*/ 1359201 h 2701253"/>
                <a:gd name="connsiteX0" fmla="*/ 1 w 3069694"/>
                <a:gd name="connsiteY0" fmla="*/ 1827604 h 2701253"/>
                <a:gd name="connsiteX1" fmla="*/ 995022 w 3069694"/>
                <a:gd name="connsiteY1" fmla="*/ 0 h 2701253"/>
                <a:gd name="connsiteX2" fmla="*/ 3069694 w 3069694"/>
                <a:gd name="connsiteY2" fmla="*/ 899361 h 2701253"/>
                <a:gd name="connsiteX3" fmla="*/ 1207347 w 3069694"/>
                <a:gd name="connsiteY3" fmla="*/ 2690391 h 2701253"/>
                <a:gd name="connsiteX4" fmla="*/ 1 w 3069694"/>
                <a:gd name="connsiteY4" fmla="*/ 1827604 h 2701253"/>
                <a:gd name="connsiteX0" fmla="*/ 1 w 3151566"/>
                <a:gd name="connsiteY0" fmla="*/ 2043938 h 2701253"/>
                <a:gd name="connsiteX1" fmla="*/ 1076894 w 3151566"/>
                <a:gd name="connsiteY1" fmla="*/ 0 h 2701253"/>
                <a:gd name="connsiteX2" fmla="*/ 3151566 w 3151566"/>
                <a:gd name="connsiteY2" fmla="*/ 899361 h 2701253"/>
                <a:gd name="connsiteX3" fmla="*/ 1289219 w 3151566"/>
                <a:gd name="connsiteY3" fmla="*/ 2690391 h 2701253"/>
                <a:gd name="connsiteX4" fmla="*/ 1 w 3151566"/>
                <a:gd name="connsiteY4" fmla="*/ 2043938 h 2701253"/>
                <a:gd name="connsiteX0" fmla="*/ 1 w 2884345"/>
                <a:gd name="connsiteY0" fmla="*/ 2043938 h 2705771"/>
                <a:gd name="connsiteX1" fmla="*/ 1076894 w 2884345"/>
                <a:gd name="connsiteY1" fmla="*/ 0 h 2705771"/>
                <a:gd name="connsiteX2" fmla="*/ 2884346 w 2884345"/>
                <a:gd name="connsiteY2" fmla="*/ 1416839 h 2705771"/>
                <a:gd name="connsiteX3" fmla="*/ 1289219 w 2884345"/>
                <a:gd name="connsiteY3" fmla="*/ 2690391 h 2705771"/>
                <a:gd name="connsiteX4" fmla="*/ 1 w 2884345"/>
                <a:gd name="connsiteY4" fmla="*/ 2043938 h 2705771"/>
                <a:gd name="connsiteX0" fmla="*/ 1 w 2884345"/>
                <a:gd name="connsiteY0" fmla="*/ 2043938 h 2705771"/>
                <a:gd name="connsiteX1" fmla="*/ 1076894 w 2884345"/>
                <a:gd name="connsiteY1" fmla="*/ 0 h 2705771"/>
                <a:gd name="connsiteX2" fmla="*/ 2884346 w 2884345"/>
                <a:gd name="connsiteY2" fmla="*/ 1416839 h 2705771"/>
                <a:gd name="connsiteX3" fmla="*/ 1289219 w 2884345"/>
                <a:gd name="connsiteY3" fmla="*/ 2690391 h 2705771"/>
                <a:gd name="connsiteX4" fmla="*/ 1 w 2884345"/>
                <a:gd name="connsiteY4" fmla="*/ 2043938 h 2705771"/>
                <a:gd name="connsiteX0" fmla="*/ 1 w 2884345"/>
                <a:gd name="connsiteY0" fmla="*/ 2043938 h 2706179"/>
                <a:gd name="connsiteX1" fmla="*/ 1076894 w 2884345"/>
                <a:gd name="connsiteY1" fmla="*/ 0 h 2706179"/>
                <a:gd name="connsiteX2" fmla="*/ 2884346 w 2884345"/>
                <a:gd name="connsiteY2" fmla="*/ 1416839 h 2706179"/>
                <a:gd name="connsiteX3" fmla="*/ 1289219 w 2884345"/>
                <a:gd name="connsiteY3" fmla="*/ 2690391 h 2706179"/>
                <a:gd name="connsiteX4" fmla="*/ 1 w 2884345"/>
                <a:gd name="connsiteY4" fmla="*/ 2043938 h 2706179"/>
                <a:gd name="connsiteX0" fmla="*/ 1 w 2884345"/>
                <a:gd name="connsiteY0" fmla="*/ 2043938 h 2703745"/>
                <a:gd name="connsiteX1" fmla="*/ 1076894 w 2884345"/>
                <a:gd name="connsiteY1" fmla="*/ 0 h 2703745"/>
                <a:gd name="connsiteX2" fmla="*/ 2884346 w 2884345"/>
                <a:gd name="connsiteY2" fmla="*/ 1416839 h 2703745"/>
                <a:gd name="connsiteX3" fmla="*/ 1289219 w 2884345"/>
                <a:gd name="connsiteY3" fmla="*/ 2690391 h 2703745"/>
                <a:gd name="connsiteX4" fmla="*/ 1 w 2884345"/>
                <a:gd name="connsiteY4" fmla="*/ 2043938 h 2703745"/>
                <a:gd name="connsiteX0" fmla="*/ 1 w 3002235"/>
                <a:gd name="connsiteY0" fmla="*/ 2043938 h 2703921"/>
                <a:gd name="connsiteX1" fmla="*/ 1076894 w 3002235"/>
                <a:gd name="connsiteY1" fmla="*/ 0 h 2703921"/>
                <a:gd name="connsiteX2" fmla="*/ 3002235 w 3002235"/>
                <a:gd name="connsiteY2" fmla="*/ 1435372 h 2703921"/>
                <a:gd name="connsiteX3" fmla="*/ 1289219 w 3002235"/>
                <a:gd name="connsiteY3" fmla="*/ 2690391 h 2703921"/>
                <a:gd name="connsiteX4" fmla="*/ 1 w 3002235"/>
                <a:gd name="connsiteY4" fmla="*/ 2043938 h 2703921"/>
                <a:gd name="connsiteX0" fmla="*/ 0 w 3027659"/>
                <a:gd name="connsiteY0" fmla="*/ 2114403 h 2703921"/>
                <a:gd name="connsiteX1" fmla="*/ 1102318 w 3027659"/>
                <a:gd name="connsiteY1" fmla="*/ 0 h 2703921"/>
                <a:gd name="connsiteX2" fmla="*/ 3027659 w 3027659"/>
                <a:gd name="connsiteY2" fmla="*/ 1435372 h 2703921"/>
                <a:gd name="connsiteX3" fmla="*/ 1314643 w 3027659"/>
                <a:gd name="connsiteY3" fmla="*/ 2690391 h 2703921"/>
                <a:gd name="connsiteX4" fmla="*/ 0 w 3027659"/>
                <a:gd name="connsiteY4" fmla="*/ 2114403 h 2703921"/>
                <a:gd name="connsiteX0" fmla="*/ 0 w 3027659"/>
                <a:gd name="connsiteY0" fmla="*/ 2114403 h 2763722"/>
                <a:gd name="connsiteX1" fmla="*/ 1102318 w 3027659"/>
                <a:gd name="connsiteY1" fmla="*/ 0 h 2763722"/>
                <a:gd name="connsiteX2" fmla="*/ 3027659 w 3027659"/>
                <a:gd name="connsiteY2" fmla="*/ 1435372 h 2763722"/>
                <a:gd name="connsiteX3" fmla="*/ 1311073 w 3027659"/>
                <a:gd name="connsiteY3" fmla="*/ 2750747 h 2763722"/>
                <a:gd name="connsiteX4" fmla="*/ 0 w 3027659"/>
                <a:gd name="connsiteY4" fmla="*/ 2114403 h 2763722"/>
                <a:gd name="connsiteX0" fmla="*/ 0 w 3027659"/>
                <a:gd name="connsiteY0" fmla="*/ 2114403 h 2838525"/>
                <a:gd name="connsiteX1" fmla="*/ 1102318 w 3027659"/>
                <a:gd name="connsiteY1" fmla="*/ 0 h 2838525"/>
                <a:gd name="connsiteX2" fmla="*/ 3027659 w 3027659"/>
                <a:gd name="connsiteY2" fmla="*/ 1435372 h 2838525"/>
                <a:gd name="connsiteX3" fmla="*/ 1311165 w 3027659"/>
                <a:gd name="connsiteY3" fmla="*/ 2826183 h 2838525"/>
                <a:gd name="connsiteX4" fmla="*/ 0 w 3027659"/>
                <a:gd name="connsiteY4" fmla="*/ 2114403 h 2838525"/>
                <a:gd name="connsiteX0" fmla="*/ 0 w 3027659"/>
                <a:gd name="connsiteY0" fmla="*/ 2114403 h 2838525"/>
                <a:gd name="connsiteX1" fmla="*/ 1102318 w 3027659"/>
                <a:gd name="connsiteY1" fmla="*/ 0 h 2838525"/>
                <a:gd name="connsiteX2" fmla="*/ 3027659 w 3027659"/>
                <a:gd name="connsiteY2" fmla="*/ 1435372 h 2838525"/>
                <a:gd name="connsiteX3" fmla="*/ 1311165 w 3027659"/>
                <a:gd name="connsiteY3" fmla="*/ 2826183 h 2838525"/>
                <a:gd name="connsiteX4" fmla="*/ 0 w 3027659"/>
                <a:gd name="connsiteY4" fmla="*/ 2114403 h 2838525"/>
                <a:gd name="connsiteX0" fmla="*/ 0 w 3027659"/>
                <a:gd name="connsiteY0" fmla="*/ 2114403 h 2838525"/>
                <a:gd name="connsiteX1" fmla="*/ 1102318 w 3027659"/>
                <a:gd name="connsiteY1" fmla="*/ 0 h 2838525"/>
                <a:gd name="connsiteX2" fmla="*/ 3027659 w 3027659"/>
                <a:gd name="connsiteY2" fmla="*/ 1435372 h 2838525"/>
                <a:gd name="connsiteX3" fmla="*/ 1311165 w 3027659"/>
                <a:gd name="connsiteY3" fmla="*/ 2826183 h 2838525"/>
                <a:gd name="connsiteX4" fmla="*/ 0 w 3027659"/>
                <a:gd name="connsiteY4" fmla="*/ 2114403 h 2838525"/>
                <a:gd name="connsiteX0" fmla="*/ 0 w 3027659"/>
                <a:gd name="connsiteY0" fmla="*/ 2114403 h 2878433"/>
                <a:gd name="connsiteX1" fmla="*/ 1102318 w 3027659"/>
                <a:gd name="connsiteY1" fmla="*/ 0 h 2878433"/>
                <a:gd name="connsiteX2" fmla="*/ 3027659 w 3027659"/>
                <a:gd name="connsiteY2" fmla="*/ 1435372 h 2878433"/>
                <a:gd name="connsiteX3" fmla="*/ 1314857 w 3027659"/>
                <a:gd name="connsiteY3" fmla="*/ 2866405 h 2878433"/>
                <a:gd name="connsiteX4" fmla="*/ 0 w 3027659"/>
                <a:gd name="connsiteY4" fmla="*/ 2114403 h 2878433"/>
                <a:gd name="connsiteX0" fmla="*/ 0 w 3027659"/>
                <a:gd name="connsiteY0" fmla="*/ 2114403 h 2878433"/>
                <a:gd name="connsiteX1" fmla="*/ 1102318 w 3027659"/>
                <a:gd name="connsiteY1" fmla="*/ 0 h 2878433"/>
                <a:gd name="connsiteX2" fmla="*/ 3027659 w 3027659"/>
                <a:gd name="connsiteY2" fmla="*/ 1435372 h 2878433"/>
                <a:gd name="connsiteX3" fmla="*/ 1314857 w 3027659"/>
                <a:gd name="connsiteY3" fmla="*/ 2866405 h 2878433"/>
                <a:gd name="connsiteX4" fmla="*/ 0 w 3027659"/>
                <a:gd name="connsiteY4" fmla="*/ 2114403 h 2878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7659" h="2878433">
                  <a:moveTo>
                    <a:pt x="0" y="2114403"/>
                  </a:moveTo>
                  <a:lnTo>
                    <a:pt x="1102318" y="0"/>
                  </a:lnTo>
                  <a:lnTo>
                    <a:pt x="3027659" y="1435372"/>
                  </a:lnTo>
                  <a:cubicBezTo>
                    <a:pt x="3023086" y="1550781"/>
                    <a:pt x="2422915" y="3025781"/>
                    <a:pt x="1314857" y="2866405"/>
                  </a:cubicBezTo>
                  <a:cubicBezTo>
                    <a:pt x="740393" y="2855246"/>
                    <a:pt x="199564" y="2381237"/>
                    <a:pt x="0" y="2114403"/>
                  </a:cubicBezTo>
                  <a:close/>
                </a:path>
              </a:pathLst>
            </a:custGeom>
            <a:solidFill>
              <a:schemeClr val="tx2">
                <a:alpha val="23000"/>
              </a:schemeClr>
            </a:solidFill>
            <a:ln>
              <a:solidFill>
                <a:schemeClr val="accent3">
                  <a:lumMod val="75000"/>
                  <a:alpha val="3000"/>
                </a:schemeClr>
              </a:solidFill>
            </a:ln>
            <a:scene3d>
              <a:camera prst="orthographicFront">
                <a:rot lat="2400000" lon="0" rev="0"/>
              </a:camera>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 name="Isosceles Triangle 11"/>
            <p:cNvSpPr/>
            <p:nvPr/>
          </p:nvSpPr>
          <p:spPr>
            <a:xfrm rot="9163051">
              <a:off x="6464747" y="2552102"/>
              <a:ext cx="1192712" cy="841123"/>
            </a:xfrm>
            <a:custGeom>
              <a:avLst/>
              <a:gdLst>
                <a:gd name="connsiteX0" fmla="*/ 0 w 3321812"/>
                <a:gd name="connsiteY0" fmla="*/ 1805470 h 1805470"/>
                <a:gd name="connsiteX1" fmla="*/ 1192265 w 3321812"/>
                <a:gd name="connsiteY1" fmla="*/ 0 h 1805470"/>
                <a:gd name="connsiteX2" fmla="*/ 3321812 w 3321812"/>
                <a:gd name="connsiteY2" fmla="*/ 1805470 h 1805470"/>
                <a:gd name="connsiteX3" fmla="*/ 0 w 3321812"/>
                <a:gd name="connsiteY3" fmla="*/ 1805470 h 1805470"/>
                <a:gd name="connsiteX0" fmla="*/ 0 w 3321812"/>
                <a:gd name="connsiteY0" fmla="*/ 1805470 h 2039824"/>
                <a:gd name="connsiteX1" fmla="*/ 1192265 w 3321812"/>
                <a:gd name="connsiteY1" fmla="*/ 0 h 2039824"/>
                <a:gd name="connsiteX2" fmla="*/ 3321812 w 3321812"/>
                <a:gd name="connsiteY2" fmla="*/ 1805470 h 2039824"/>
                <a:gd name="connsiteX3" fmla="*/ 1499318 w 3321812"/>
                <a:gd name="connsiteY3" fmla="*/ 2039762 h 2039824"/>
                <a:gd name="connsiteX4" fmla="*/ 0 w 3321812"/>
                <a:gd name="connsiteY4" fmla="*/ 1805470 h 2039824"/>
                <a:gd name="connsiteX0" fmla="*/ 0 w 3321812"/>
                <a:gd name="connsiteY0" fmla="*/ 1805470 h 2045921"/>
                <a:gd name="connsiteX1" fmla="*/ 1192265 w 3321812"/>
                <a:gd name="connsiteY1" fmla="*/ 0 h 2045921"/>
                <a:gd name="connsiteX2" fmla="*/ 3321812 w 3321812"/>
                <a:gd name="connsiteY2" fmla="*/ 1805470 h 2045921"/>
                <a:gd name="connsiteX3" fmla="*/ 1499318 w 3321812"/>
                <a:gd name="connsiteY3" fmla="*/ 2039762 h 2045921"/>
                <a:gd name="connsiteX4" fmla="*/ 0 w 3321812"/>
                <a:gd name="connsiteY4" fmla="*/ 1805470 h 2045921"/>
                <a:gd name="connsiteX0" fmla="*/ 0 w 3321812"/>
                <a:gd name="connsiteY0" fmla="*/ 1805470 h 2066035"/>
                <a:gd name="connsiteX1" fmla="*/ 1192265 w 3321812"/>
                <a:gd name="connsiteY1" fmla="*/ 0 h 2066035"/>
                <a:gd name="connsiteX2" fmla="*/ 3321812 w 3321812"/>
                <a:gd name="connsiteY2" fmla="*/ 1805470 h 2066035"/>
                <a:gd name="connsiteX3" fmla="*/ 1499318 w 3321812"/>
                <a:gd name="connsiteY3" fmla="*/ 2039762 h 2066035"/>
                <a:gd name="connsiteX4" fmla="*/ 0 w 3321812"/>
                <a:gd name="connsiteY4" fmla="*/ 1805470 h 2066035"/>
                <a:gd name="connsiteX0" fmla="*/ 0 w 3321812"/>
                <a:gd name="connsiteY0" fmla="*/ 1805470 h 2268985"/>
                <a:gd name="connsiteX1" fmla="*/ 1192265 w 3321812"/>
                <a:gd name="connsiteY1" fmla="*/ 0 h 2268985"/>
                <a:gd name="connsiteX2" fmla="*/ 3321812 w 3321812"/>
                <a:gd name="connsiteY2" fmla="*/ 1805470 h 2268985"/>
                <a:gd name="connsiteX3" fmla="*/ 1466404 w 3321812"/>
                <a:gd name="connsiteY3" fmla="*/ 2251119 h 2268985"/>
                <a:gd name="connsiteX4" fmla="*/ 0 w 3321812"/>
                <a:gd name="connsiteY4" fmla="*/ 1805470 h 2268985"/>
                <a:gd name="connsiteX0" fmla="*/ 0 w 3321812"/>
                <a:gd name="connsiteY0" fmla="*/ 1805470 h 2468698"/>
                <a:gd name="connsiteX1" fmla="*/ 1192265 w 3321812"/>
                <a:gd name="connsiteY1" fmla="*/ 0 h 2468698"/>
                <a:gd name="connsiteX2" fmla="*/ 3321812 w 3321812"/>
                <a:gd name="connsiteY2" fmla="*/ 1805470 h 2468698"/>
                <a:gd name="connsiteX3" fmla="*/ 1435196 w 3321812"/>
                <a:gd name="connsiteY3" fmla="*/ 2455049 h 2468698"/>
                <a:gd name="connsiteX4" fmla="*/ 0 w 3321812"/>
                <a:gd name="connsiteY4" fmla="*/ 1805470 h 2468698"/>
                <a:gd name="connsiteX0" fmla="*/ 0 w 3321812"/>
                <a:gd name="connsiteY0" fmla="*/ 1805470 h 2664360"/>
                <a:gd name="connsiteX1" fmla="*/ 1192265 w 3321812"/>
                <a:gd name="connsiteY1" fmla="*/ 0 h 2664360"/>
                <a:gd name="connsiteX2" fmla="*/ 3321812 w 3321812"/>
                <a:gd name="connsiteY2" fmla="*/ 1805470 h 2664360"/>
                <a:gd name="connsiteX3" fmla="*/ 1413120 w 3321812"/>
                <a:gd name="connsiteY3" fmla="*/ 2653258 h 2664360"/>
                <a:gd name="connsiteX4" fmla="*/ 0 w 3321812"/>
                <a:gd name="connsiteY4" fmla="*/ 1805470 h 2664360"/>
                <a:gd name="connsiteX0" fmla="*/ 0 w 3321812"/>
                <a:gd name="connsiteY0" fmla="*/ 1805470 h 2690060"/>
                <a:gd name="connsiteX1" fmla="*/ 1192265 w 3321812"/>
                <a:gd name="connsiteY1" fmla="*/ 0 h 2690060"/>
                <a:gd name="connsiteX2" fmla="*/ 3321812 w 3321812"/>
                <a:gd name="connsiteY2" fmla="*/ 1805470 h 2690060"/>
                <a:gd name="connsiteX3" fmla="*/ 1413120 w 3321812"/>
                <a:gd name="connsiteY3" fmla="*/ 2653258 h 2690060"/>
                <a:gd name="connsiteX4" fmla="*/ 0 w 3321812"/>
                <a:gd name="connsiteY4" fmla="*/ 1805470 h 2690060"/>
                <a:gd name="connsiteX0" fmla="*/ 0 w 3096706"/>
                <a:gd name="connsiteY0" fmla="*/ 1805470 h 2688005"/>
                <a:gd name="connsiteX1" fmla="*/ 1192265 w 3096706"/>
                <a:gd name="connsiteY1" fmla="*/ 0 h 2688005"/>
                <a:gd name="connsiteX2" fmla="*/ 3096706 w 3096706"/>
                <a:gd name="connsiteY2" fmla="*/ 1730305 h 2688005"/>
                <a:gd name="connsiteX3" fmla="*/ 1413120 w 3096706"/>
                <a:gd name="connsiteY3" fmla="*/ 2653258 h 2688005"/>
                <a:gd name="connsiteX4" fmla="*/ 0 w 3096706"/>
                <a:gd name="connsiteY4" fmla="*/ 1805470 h 2688005"/>
                <a:gd name="connsiteX0" fmla="*/ 0 w 3096706"/>
                <a:gd name="connsiteY0" fmla="*/ 1805470 h 2695120"/>
                <a:gd name="connsiteX1" fmla="*/ 1192265 w 3096706"/>
                <a:gd name="connsiteY1" fmla="*/ 0 h 2695120"/>
                <a:gd name="connsiteX2" fmla="*/ 3096706 w 3096706"/>
                <a:gd name="connsiteY2" fmla="*/ 1730305 h 2695120"/>
                <a:gd name="connsiteX3" fmla="*/ 1413120 w 3096706"/>
                <a:gd name="connsiteY3" fmla="*/ 2653258 h 2695120"/>
                <a:gd name="connsiteX4" fmla="*/ 0 w 3096706"/>
                <a:gd name="connsiteY4" fmla="*/ 1805470 h 2695120"/>
                <a:gd name="connsiteX0" fmla="*/ 0 w 2893981"/>
                <a:gd name="connsiteY0" fmla="*/ 1773854 h 2695120"/>
                <a:gd name="connsiteX1" fmla="*/ 989540 w 2893981"/>
                <a:gd name="connsiteY1" fmla="*/ 0 h 2695120"/>
                <a:gd name="connsiteX2" fmla="*/ 2893981 w 2893981"/>
                <a:gd name="connsiteY2" fmla="*/ 1730305 h 2695120"/>
                <a:gd name="connsiteX3" fmla="*/ 1210395 w 2893981"/>
                <a:gd name="connsiteY3" fmla="*/ 2653258 h 2695120"/>
                <a:gd name="connsiteX4" fmla="*/ 0 w 2893981"/>
                <a:gd name="connsiteY4" fmla="*/ 1773854 h 2695120"/>
                <a:gd name="connsiteX0" fmla="*/ 0 w 2893981"/>
                <a:gd name="connsiteY0" fmla="*/ 1773854 h 2695120"/>
                <a:gd name="connsiteX1" fmla="*/ 989540 w 2893981"/>
                <a:gd name="connsiteY1" fmla="*/ 0 h 2695120"/>
                <a:gd name="connsiteX2" fmla="*/ 2893981 w 2893981"/>
                <a:gd name="connsiteY2" fmla="*/ 1730305 h 2695120"/>
                <a:gd name="connsiteX3" fmla="*/ 1210395 w 2893981"/>
                <a:gd name="connsiteY3" fmla="*/ 2653258 h 2695120"/>
                <a:gd name="connsiteX4" fmla="*/ 0 w 2893981"/>
                <a:gd name="connsiteY4" fmla="*/ 1773854 h 2695120"/>
                <a:gd name="connsiteX0" fmla="*/ 0 w 2893981"/>
                <a:gd name="connsiteY0" fmla="*/ 1773854 h 2730920"/>
                <a:gd name="connsiteX1" fmla="*/ 989540 w 2893981"/>
                <a:gd name="connsiteY1" fmla="*/ 0 h 2730920"/>
                <a:gd name="connsiteX2" fmla="*/ 2893981 w 2893981"/>
                <a:gd name="connsiteY2" fmla="*/ 1730305 h 2730920"/>
                <a:gd name="connsiteX3" fmla="*/ 1201865 w 2893981"/>
                <a:gd name="connsiteY3" fmla="*/ 2690391 h 2730920"/>
                <a:gd name="connsiteX4" fmla="*/ 0 w 2893981"/>
                <a:gd name="connsiteY4" fmla="*/ 1773854 h 2730920"/>
                <a:gd name="connsiteX0" fmla="*/ 0 w 2893981"/>
                <a:gd name="connsiteY0" fmla="*/ 1773854 h 2730920"/>
                <a:gd name="connsiteX1" fmla="*/ 989540 w 2893981"/>
                <a:gd name="connsiteY1" fmla="*/ 0 h 2730920"/>
                <a:gd name="connsiteX2" fmla="*/ 2893981 w 2893981"/>
                <a:gd name="connsiteY2" fmla="*/ 1730305 h 2730920"/>
                <a:gd name="connsiteX3" fmla="*/ 1201865 w 2893981"/>
                <a:gd name="connsiteY3" fmla="*/ 2690391 h 2730920"/>
                <a:gd name="connsiteX4" fmla="*/ 0 w 2893981"/>
                <a:gd name="connsiteY4" fmla="*/ 1773854 h 2730920"/>
                <a:gd name="connsiteX0" fmla="*/ 0 w 2893981"/>
                <a:gd name="connsiteY0" fmla="*/ 1773854 h 2709462"/>
                <a:gd name="connsiteX1" fmla="*/ 989540 w 2893981"/>
                <a:gd name="connsiteY1" fmla="*/ 0 h 2709462"/>
                <a:gd name="connsiteX2" fmla="*/ 2893981 w 2893981"/>
                <a:gd name="connsiteY2" fmla="*/ 1730305 h 2709462"/>
                <a:gd name="connsiteX3" fmla="*/ 1201865 w 2893981"/>
                <a:gd name="connsiteY3" fmla="*/ 2690391 h 2709462"/>
                <a:gd name="connsiteX4" fmla="*/ 0 w 2893981"/>
                <a:gd name="connsiteY4" fmla="*/ 1773854 h 2709462"/>
                <a:gd name="connsiteX0" fmla="*/ -1 w 3232134"/>
                <a:gd name="connsiteY0" fmla="*/ 1752740 h 2709462"/>
                <a:gd name="connsiteX1" fmla="*/ 1327693 w 3232134"/>
                <a:gd name="connsiteY1" fmla="*/ 0 h 2709462"/>
                <a:gd name="connsiteX2" fmla="*/ 3232134 w 3232134"/>
                <a:gd name="connsiteY2" fmla="*/ 1730305 h 2709462"/>
                <a:gd name="connsiteX3" fmla="*/ 1540018 w 3232134"/>
                <a:gd name="connsiteY3" fmla="*/ 2690391 h 2709462"/>
                <a:gd name="connsiteX4" fmla="*/ -1 w 3232134"/>
                <a:gd name="connsiteY4" fmla="*/ 1752740 h 2709462"/>
                <a:gd name="connsiteX0" fmla="*/ -1 w 3228149"/>
                <a:gd name="connsiteY0" fmla="*/ 1752740 h 2704870"/>
                <a:gd name="connsiteX1" fmla="*/ 1327693 w 3228149"/>
                <a:gd name="connsiteY1" fmla="*/ 0 h 2704870"/>
                <a:gd name="connsiteX2" fmla="*/ 3228150 w 3228149"/>
                <a:gd name="connsiteY2" fmla="*/ 1411514 h 2704870"/>
                <a:gd name="connsiteX3" fmla="*/ 1540018 w 3228149"/>
                <a:gd name="connsiteY3" fmla="*/ 2690391 h 2704870"/>
                <a:gd name="connsiteX4" fmla="*/ -1 w 3228149"/>
                <a:gd name="connsiteY4" fmla="*/ 1752740 h 2704870"/>
                <a:gd name="connsiteX0" fmla="*/ -1 w 3372645"/>
                <a:gd name="connsiteY0" fmla="*/ 1752740 h 2700863"/>
                <a:gd name="connsiteX1" fmla="*/ 1327693 w 3372645"/>
                <a:gd name="connsiteY1" fmla="*/ 0 h 2700863"/>
                <a:gd name="connsiteX2" fmla="*/ 3372644 w 3372645"/>
                <a:gd name="connsiteY2" fmla="*/ 906875 h 2700863"/>
                <a:gd name="connsiteX3" fmla="*/ 1540018 w 3372645"/>
                <a:gd name="connsiteY3" fmla="*/ 2690391 h 2700863"/>
                <a:gd name="connsiteX4" fmla="*/ -1 w 3372645"/>
                <a:gd name="connsiteY4" fmla="*/ 1752740 h 2700863"/>
                <a:gd name="connsiteX0" fmla="*/ -1 w 3644293"/>
                <a:gd name="connsiteY0" fmla="*/ 1279149 h 2700863"/>
                <a:gd name="connsiteX1" fmla="*/ 1599341 w 3644293"/>
                <a:gd name="connsiteY1" fmla="*/ 0 h 2700863"/>
                <a:gd name="connsiteX2" fmla="*/ 3644292 w 3644293"/>
                <a:gd name="connsiteY2" fmla="*/ 906875 h 2700863"/>
                <a:gd name="connsiteX3" fmla="*/ 1811666 w 3644293"/>
                <a:gd name="connsiteY3" fmla="*/ 2690391 h 2700863"/>
                <a:gd name="connsiteX4" fmla="*/ -1 w 3644293"/>
                <a:gd name="connsiteY4" fmla="*/ 1279149 h 2700863"/>
                <a:gd name="connsiteX0" fmla="*/ -1 w 3674013"/>
                <a:gd name="connsiteY0" fmla="*/ 1279149 h 2700821"/>
                <a:gd name="connsiteX1" fmla="*/ 1599341 w 3674013"/>
                <a:gd name="connsiteY1" fmla="*/ 0 h 2700821"/>
                <a:gd name="connsiteX2" fmla="*/ 3674013 w 3674013"/>
                <a:gd name="connsiteY2" fmla="*/ 899361 h 2700821"/>
                <a:gd name="connsiteX3" fmla="*/ 1811666 w 3674013"/>
                <a:gd name="connsiteY3" fmla="*/ 2690391 h 2700821"/>
                <a:gd name="connsiteX4" fmla="*/ -1 w 3674013"/>
                <a:gd name="connsiteY4" fmla="*/ 1279149 h 2700821"/>
                <a:gd name="connsiteX0" fmla="*/ -1 w 3674013"/>
                <a:gd name="connsiteY0" fmla="*/ 1279149 h 2701253"/>
                <a:gd name="connsiteX1" fmla="*/ 1599341 w 3674013"/>
                <a:gd name="connsiteY1" fmla="*/ 0 h 2701253"/>
                <a:gd name="connsiteX2" fmla="*/ 3674013 w 3674013"/>
                <a:gd name="connsiteY2" fmla="*/ 899361 h 2701253"/>
                <a:gd name="connsiteX3" fmla="*/ 1811666 w 3674013"/>
                <a:gd name="connsiteY3" fmla="*/ 2690391 h 2701253"/>
                <a:gd name="connsiteX4" fmla="*/ -1 w 3674013"/>
                <a:gd name="connsiteY4" fmla="*/ 1279149 h 2701253"/>
                <a:gd name="connsiteX0" fmla="*/ -1 w 3674013"/>
                <a:gd name="connsiteY0" fmla="*/ 1279149 h 2701253"/>
                <a:gd name="connsiteX1" fmla="*/ 1599341 w 3674013"/>
                <a:gd name="connsiteY1" fmla="*/ 0 h 2701253"/>
                <a:gd name="connsiteX2" fmla="*/ 3674013 w 3674013"/>
                <a:gd name="connsiteY2" fmla="*/ 899361 h 2701253"/>
                <a:gd name="connsiteX3" fmla="*/ 1811666 w 3674013"/>
                <a:gd name="connsiteY3" fmla="*/ 2690391 h 2701253"/>
                <a:gd name="connsiteX4" fmla="*/ -1 w 3674013"/>
                <a:gd name="connsiteY4" fmla="*/ 1279149 h 2701253"/>
                <a:gd name="connsiteX0" fmla="*/ -1 w 3674013"/>
                <a:gd name="connsiteY0" fmla="*/ 1279149 h 2701253"/>
                <a:gd name="connsiteX1" fmla="*/ 1599341 w 3674013"/>
                <a:gd name="connsiteY1" fmla="*/ 0 h 2701253"/>
                <a:gd name="connsiteX2" fmla="*/ 3674013 w 3674013"/>
                <a:gd name="connsiteY2" fmla="*/ 899361 h 2701253"/>
                <a:gd name="connsiteX3" fmla="*/ 1811666 w 3674013"/>
                <a:gd name="connsiteY3" fmla="*/ 2690391 h 2701253"/>
                <a:gd name="connsiteX4" fmla="*/ -1 w 3674013"/>
                <a:gd name="connsiteY4" fmla="*/ 1279149 h 2701253"/>
                <a:gd name="connsiteX0" fmla="*/ -1 w 3748916"/>
                <a:gd name="connsiteY0" fmla="*/ 1359201 h 2701253"/>
                <a:gd name="connsiteX1" fmla="*/ 1674244 w 3748916"/>
                <a:gd name="connsiteY1" fmla="*/ 0 h 2701253"/>
                <a:gd name="connsiteX2" fmla="*/ 3748916 w 3748916"/>
                <a:gd name="connsiteY2" fmla="*/ 899361 h 2701253"/>
                <a:gd name="connsiteX3" fmla="*/ 1886569 w 3748916"/>
                <a:gd name="connsiteY3" fmla="*/ 2690391 h 2701253"/>
                <a:gd name="connsiteX4" fmla="*/ -1 w 3748916"/>
                <a:gd name="connsiteY4" fmla="*/ 1359201 h 2701253"/>
                <a:gd name="connsiteX0" fmla="*/ 1 w 3069694"/>
                <a:gd name="connsiteY0" fmla="*/ 1827604 h 2701253"/>
                <a:gd name="connsiteX1" fmla="*/ 995022 w 3069694"/>
                <a:gd name="connsiteY1" fmla="*/ 0 h 2701253"/>
                <a:gd name="connsiteX2" fmla="*/ 3069694 w 3069694"/>
                <a:gd name="connsiteY2" fmla="*/ 899361 h 2701253"/>
                <a:gd name="connsiteX3" fmla="*/ 1207347 w 3069694"/>
                <a:gd name="connsiteY3" fmla="*/ 2690391 h 2701253"/>
                <a:gd name="connsiteX4" fmla="*/ 1 w 3069694"/>
                <a:gd name="connsiteY4" fmla="*/ 1827604 h 2701253"/>
                <a:gd name="connsiteX0" fmla="*/ 1 w 3151566"/>
                <a:gd name="connsiteY0" fmla="*/ 2043938 h 2701253"/>
                <a:gd name="connsiteX1" fmla="*/ 1076894 w 3151566"/>
                <a:gd name="connsiteY1" fmla="*/ 0 h 2701253"/>
                <a:gd name="connsiteX2" fmla="*/ 3151566 w 3151566"/>
                <a:gd name="connsiteY2" fmla="*/ 899361 h 2701253"/>
                <a:gd name="connsiteX3" fmla="*/ 1289219 w 3151566"/>
                <a:gd name="connsiteY3" fmla="*/ 2690391 h 2701253"/>
                <a:gd name="connsiteX4" fmla="*/ 1 w 3151566"/>
                <a:gd name="connsiteY4" fmla="*/ 2043938 h 2701253"/>
                <a:gd name="connsiteX0" fmla="*/ 1 w 2884345"/>
                <a:gd name="connsiteY0" fmla="*/ 2043938 h 2705771"/>
                <a:gd name="connsiteX1" fmla="*/ 1076894 w 2884345"/>
                <a:gd name="connsiteY1" fmla="*/ 0 h 2705771"/>
                <a:gd name="connsiteX2" fmla="*/ 2884346 w 2884345"/>
                <a:gd name="connsiteY2" fmla="*/ 1416839 h 2705771"/>
                <a:gd name="connsiteX3" fmla="*/ 1289219 w 2884345"/>
                <a:gd name="connsiteY3" fmla="*/ 2690391 h 2705771"/>
                <a:gd name="connsiteX4" fmla="*/ 1 w 2884345"/>
                <a:gd name="connsiteY4" fmla="*/ 2043938 h 2705771"/>
                <a:gd name="connsiteX0" fmla="*/ 1 w 2884345"/>
                <a:gd name="connsiteY0" fmla="*/ 2043938 h 2705771"/>
                <a:gd name="connsiteX1" fmla="*/ 1076894 w 2884345"/>
                <a:gd name="connsiteY1" fmla="*/ 0 h 2705771"/>
                <a:gd name="connsiteX2" fmla="*/ 2884346 w 2884345"/>
                <a:gd name="connsiteY2" fmla="*/ 1416839 h 2705771"/>
                <a:gd name="connsiteX3" fmla="*/ 1289219 w 2884345"/>
                <a:gd name="connsiteY3" fmla="*/ 2690391 h 2705771"/>
                <a:gd name="connsiteX4" fmla="*/ 1 w 2884345"/>
                <a:gd name="connsiteY4" fmla="*/ 2043938 h 2705771"/>
                <a:gd name="connsiteX0" fmla="*/ 1 w 2884345"/>
                <a:gd name="connsiteY0" fmla="*/ 2043938 h 2706179"/>
                <a:gd name="connsiteX1" fmla="*/ 1076894 w 2884345"/>
                <a:gd name="connsiteY1" fmla="*/ 0 h 2706179"/>
                <a:gd name="connsiteX2" fmla="*/ 2884346 w 2884345"/>
                <a:gd name="connsiteY2" fmla="*/ 1416839 h 2706179"/>
                <a:gd name="connsiteX3" fmla="*/ 1289219 w 2884345"/>
                <a:gd name="connsiteY3" fmla="*/ 2690391 h 2706179"/>
                <a:gd name="connsiteX4" fmla="*/ 1 w 2884345"/>
                <a:gd name="connsiteY4" fmla="*/ 2043938 h 2706179"/>
                <a:gd name="connsiteX0" fmla="*/ 1 w 2884345"/>
                <a:gd name="connsiteY0" fmla="*/ 2043938 h 2703745"/>
                <a:gd name="connsiteX1" fmla="*/ 1076894 w 2884345"/>
                <a:gd name="connsiteY1" fmla="*/ 0 h 2703745"/>
                <a:gd name="connsiteX2" fmla="*/ 2884346 w 2884345"/>
                <a:gd name="connsiteY2" fmla="*/ 1416839 h 2703745"/>
                <a:gd name="connsiteX3" fmla="*/ 1289219 w 2884345"/>
                <a:gd name="connsiteY3" fmla="*/ 2690391 h 2703745"/>
                <a:gd name="connsiteX4" fmla="*/ 1 w 2884345"/>
                <a:gd name="connsiteY4" fmla="*/ 2043938 h 2703745"/>
                <a:gd name="connsiteX0" fmla="*/ 1 w 3002235"/>
                <a:gd name="connsiteY0" fmla="*/ 2043938 h 2703921"/>
                <a:gd name="connsiteX1" fmla="*/ 1076894 w 3002235"/>
                <a:gd name="connsiteY1" fmla="*/ 0 h 2703921"/>
                <a:gd name="connsiteX2" fmla="*/ 3002235 w 3002235"/>
                <a:gd name="connsiteY2" fmla="*/ 1435372 h 2703921"/>
                <a:gd name="connsiteX3" fmla="*/ 1289219 w 3002235"/>
                <a:gd name="connsiteY3" fmla="*/ 2690391 h 2703921"/>
                <a:gd name="connsiteX4" fmla="*/ 1 w 3002235"/>
                <a:gd name="connsiteY4" fmla="*/ 2043938 h 270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2235" h="2703921">
                  <a:moveTo>
                    <a:pt x="1" y="2043938"/>
                  </a:moveTo>
                  <a:lnTo>
                    <a:pt x="1076894" y="0"/>
                  </a:lnTo>
                  <a:lnTo>
                    <a:pt x="3002235" y="1435372"/>
                  </a:lnTo>
                  <a:cubicBezTo>
                    <a:pt x="2997662" y="1550781"/>
                    <a:pt x="2397277" y="2849767"/>
                    <a:pt x="1289219" y="2690391"/>
                  </a:cubicBezTo>
                  <a:cubicBezTo>
                    <a:pt x="732945" y="2654044"/>
                    <a:pt x="199565" y="2310772"/>
                    <a:pt x="1" y="2043938"/>
                  </a:cubicBezTo>
                  <a:close/>
                </a:path>
              </a:pathLst>
            </a:custGeom>
            <a:solidFill>
              <a:schemeClr val="tx2">
                <a:alpha val="23000"/>
              </a:schemeClr>
            </a:solidFill>
            <a:ln>
              <a:solidFill>
                <a:schemeClr val="accent3">
                  <a:lumMod val="75000"/>
                  <a:alpha val="3000"/>
                </a:schemeClr>
              </a:solidFill>
            </a:ln>
            <a:scene3d>
              <a:camera prst="orthographicFront">
                <a:rot lat="2400000" lon="0" rev="0"/>
              </a:camera>
              <a:lightRig rig="threePt" dir="t"/>
            </a:scene3d>
            <a:sp3d z="-698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 name="Isosceles Triangle 255"/>
            <p:cNvSpPr/>
            <p:nvPr/>
          </p:nvSpPr>
          <p:spPr>
            <a:xfrm flipV="1">
              <a:off x="8122098" y="3455018"/>
              <a:ext cx="90823" cy="46782"/>
            </a:xfrm>
            <a:prstGeom prst="triangle">
              <a:avLst/>
            </a:prstGeom>
            <a:solidFill>
              <a:srgbClr val="CC0066"/>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endParaRPr>
            </a:p>
          </p:txBody>
        </p:sp>
        <p:grpSp>
          <p:nvGrpSpPr>
            <p:cNvPr id="257" name="Group 256"/>
            <p:cNvGrpSpPr/>
            <p:nvPr/>
          </p:nvGrpSpPr>
          <p:grpSpPr>
            <a:xfrm>
              <a:off x="8106884" y="3527763"/>
              <a:ext cx="121250" cy="121352"/>
              <a:chOff x="3175794" y="2486150"/>
              <a:chExt cx="186652" cy="179834"/>
            </a:xfrm>
          </p:grpSpPr>
          <p:sp>
            <p:nvSpPr>
              <p:cNvPr id="332" name="Rectangle 331"/>
              <p:cNvSpPr/>
              <p:nvPr/>
            </p:nvSpPr>
            <p:spPr>
              <a:xfrm>
                <a:off x="3175794" y="2491232"/>
                <a:ext cx="45719" cy="160529"/>
              </a:xfrm>
              <a:prstGeom prst="rect">
                <a:avLst/>
              </a:prstGeom>
              <a:solidFill>
                <a:srgbClr val="00B0F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3" name="Oval 332"/>
              <p:cNvSpPr/>
              <p:nvPr/>
            </p:nvSpPr>
            <p:spPr>
              <a:xfrm>
                <a:off x="3243643" y="2555748"/>
                <a:ext cx="45719" cy="45719"/>
              </a:xfrm>
              <a:prstGeom prst="ellipse">
                <a:avLst/>
              </a:prstGeom>
              <a:solidFill>
                <a:schemeClr val="tx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4" name="Arc 333"/>
              <p:cNvSpPr/>
              <p:nvPr/>
            </p:nvSpPr>
            <p:spPr>
              <a:xfrm>
                <a:off x="3264978" y="2534412"/>
                <a:ext cx="55088" cy="82804"/>
              </a:xfrm>
              <a:prstGeom prst="arc">
                <a:avLst>
                  <a:gd name="adj1" fmla="val 16200000"/>
                  <a:gd name="adj2" fmla="val 4949237"/>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5" name="Arc 334"/>
              <p:cNvSpPr/>
              <p:nvPr/>
            </p:nvSpPr>
            <p:spPr>
              <a:xfrm>
                <a:off x="3243644" y="2486150"/>
                <a:ext cx="118802" cy="179834"/>
              </a:xfrm>
              <a:prstGeom prst="arc">
                <a:avLst>
                  <a:gd name="adj1" fmla="val 16200000"/>
                  <a:gd name="adj2" fmla="val 4949237"/>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6" name="Arc 335"/>
              <p:cNvSpPr/>
              <p:nvPr/>
            </p:nvSpPr>
            <p:spPr>
              <a:xfrm>
                <a:off x="3243643" y="2510282"/>
                <a:ext cx="96784" cy="129287"/>
              </a:xfrm>
              <a:prstGeom prst="arc">
                <a:avLst>
                  <a:gd name="adj1" fmla="val 16200000"/>
                  <a:gd name="adj2" fmla="val 4949237"/>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58" name="Group 257"/>
            <p:cNvGrpSpPr/>
            <p:nvPr/>
          </p:nvGrpSpPr>
          <p:grpSpPr>
            <a:xfrm>
              <a:off x="8105515" y="3338350"/>
              <a:ext cx="147004" cy="112303"/>
              <a:chOff x="3457460" y="2047276"/>
              <a:chExt cx="224083" cy="177884"/>
            </a:xfrm>
          </p:grpSpPr>
          <p:cxnSp>
            <p:nvCxnSpPr>
              <p:cNvPr id="323" name="Straight Connector 322"/>
              <p:cNvCxnSpPr/>
              <p:nvPr/>
            </p:nvCxnSpPr>
            <p:spPr>
              <a:xfrm>
                <a:off x="3599737" y="2047276"/>
                <a:ext cx="0" cy="17788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4" name="Straight Connector 323"/>
              <p:cNvCxnSpPr/>
              <p:nvPr/>
            </p:nvCxnSpPr>
            <p:spPr>
              <a:xfrm flipV="1">
                <a:off x="3457460" y="2136218"/>
                <a:ext cx="224083" cy="7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5" name="Straight Connector 324"/>
              <p:cNvCxnSpPr/>
              <p:nvPr/>
            </p:nvCxnSpPr>
            <p:spPr>
              <a:xfrm flipV="1">
                <a:off x="3538572" y="2068853"/>
                <a:ext cx="124633" cy="13464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6" name="Straight Connector 325"/>
              <p:cNvCxnSpPr/>
              <p:nvPr/>
            </p:nvCxnSpPr>
            <p:spPr>
              <a:xfrm>
                <a:off x="3538572" y="2068853"/>
                <a:ext cx="124633" cy="13464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27" name="Oval 326"/>
              <p:cNvSpPr/>
              <p:nvPr/>
            </p:nvSpPr>
            <p:spPr>
              <a:xfrm>
                <a:off x="3587036" y="2123228"/>
                <a:ext cx="24569" cy="245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8" name="Straight Connector 327"/>
              <p:cNvCxnSpPr/>
              <p:nvPr/>
            </p:nvCxnSpPr>
            <p:spPr>
              <a:xfrm>
                <a:off x="3580646" y="2088705"/>
                <a:ext cx="42074" cy="10098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9" name="Straight Connector 328"/>
              <p:cNvCxnSpPr/>
              <p:nvPr/>
            </p:nvCxnSpPr>
            <p:spPr>
              <a:xfrm flipV="1">
                <a:off x="3580646" y="2088705"/>
                <a:ext cx="36517" cy="10098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30" name="Straight Connector 329"/>
              <p:cNvCxnSpPr/>
              <p:nvPr/>
            </p:nvCxnSpPr>
            <p:spPr>
              <a:xfrm>
                <a:off x="3557624" y="2113103"/>
                <a:ext cx="91292" cy="4982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31" name="Straight Connector 330"/>
              <p:cNvCxnSpPr/>
              <p:nvPr/>
            </p:nvCxnSpPr>
            <p:spPr>
              <a:xfrm flipV="1">
                <a:off x="3558418" y="2114829"/>
                <a:ext cx="87323" cy="4292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59" name="Isosceles Triangle 258"/>
            <p:cNvSpPr/>
            <p:nvPr/>
          </p:nvSpPr>
          <p:spPr>
            <a:xfrm flipV="1">
              <a:off x="7211394" y="3026015"/>
              <a:ext cx="90823" cy="46782"/>
            </a:xfrm>
            <a:prstGeom prst="triangle">
              <a:avLst/>
            </a:prstGeom>
            <a:solidFill>
              <a:srgbClr val="CC0066"/>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endParaRPr>
            </a:p>
          </p:txBody>
        </p:sp>
        <p:grpSp>
          <p:nvGrpSpPr>
            <p:cNvPr id="260" name="Group 259"/>
            <p:cNvGrpSpPr/>
            <p:nvPr/>
          </p:nvGrpSpPr>
          <p:grpSpPr>
            <a:xfrm rot="10800000">
              <a:off x="7186785" y="2879972"/>
              <a:ext cx="134526" cy="127878"/>
              <a:chOff x="3457460" y="2047276"/>
              <a:chExt cx="224083" cy="177884"/>
            </a:xfrm>
            <a:scene3d>
              <a:camera prst="orthographicFront">
                <a:rot lat="0" lon="0" rev="20099999"/>
              </a:camera>
              <a:lightRig rig="threePt" dir="t"/>
            </a:scene3d>
          </p:grpSpPr>
          <p:cxnSp>
            <p:nvCxnSpPr>
              <p:cNvPr id="314" name="Straight Connector 313"/>
              <p:cNvCxnSpPr/>
              <p:nvPr/>
            </p:nvCxnSpPr>
            <p:spPr>
              <a:xfrm>
                <a:off x="3599737" y="2047276"/>
                <a:ext cx="0" cy="17788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5" name="Straight Connector 314"/>
              <p:cNvCxnSpPr/>
              <p:nvPr/>
            </p:nvCxnSpPr>
            <p:spPr>
              <a:xfrm flipV="1">
                <a:off x="3457460" y="2136218"/>
                <a:ext cx="224083" cy="7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6" name="Straight Connector 315"/>
              <p:cNvCxnSpPr/>
              <p:nvPr/>
            </p:nvCxnSpPr>
            <p:spPr>
              <a:xfrm flipV="1">
                <a:off x="3538572" y="2068853"/>
                <a:ext cx="124633" cy="13464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7" name="Straight Connector 316"/>
              <p:cNvCxnSpPr/>
              <p:nvPr/>
            </p:nvCxnSpPr>
            <p:spPr>
              <a:xfrm>
                <a:off x="3538572" y="2068853"/>
                <a:ext cx="124633" cy="13464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18" name="Oval 317"/>
              <p:cNvSpPr/>
              <p:nvPr/>
            </p:nvSpPr>
            <p:spPr>
              <a:xfrm>
                <a:off x="3587036" y="2123228"/>
                <a:ext cx="24569" cy="245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9" name="Straight Connector 318"/>
              <p:cNvCxnSpPr/>
              <p:nvPr/>
            </p:nvCxnSpPr>
            <p:spPr>
              <a:xfrm>
                <a:off x="3580646" y="2088705"/>
                <a:ext cx="42074" cy="10098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0" name="Straight Connector 319"/>
              <p:cNvCxnSpPr/>
              <p:nvPr/>
            </p:nvCxnSpPr>
            <p:spPr>
              <a:xfrm flipV="1">
                <a:off x="3580646" y="2088705"/>
                <a:ext cx="36517" cy="10098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1" name="Straight Connector 320"/>
              <p:cNvCxnSpPr/>
              <p:nvPr/>
            </p:nvCxnSpPr>
            <p:spPr>
              <a:xfrm>
                <a:off x="3557624" y="2113103"/>
                <a:ext cx="91292" cy="4982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2" name="Straight Connector 321"/>
              <p:cNvCxnSpPr/>
              <p:nvPr/>
            </p:nvCxnSpPr>
            <p:spPr>
              <a:xfrm flipV="1">
                <a:off x="3558418" y="2114829"/>
                <a:ext cx="87323" cy="4292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261" name="Group 168"/>
            <p:cNvGrpSpPr/>
            <p:nvPr/>
          </p:nvGrpSpPr>
          <p:grpSpPr>
            <a:xfrm rot="10800000" flipH="1">
              <a:off x="8113006" y="3265929"/>
              <a:ext cx="103224" cy="66148"/>
              <a:chOff x="4876800" y="3276600"/>
              <a:chExt cx="315000" cy="304800"/>
            </a:xfrm>
            <a:solidFill>
              <a:srgbClr val="FF0000"/>
            </a:solidFill>
          </p:grpSpPr>
          <p:sp>
            <p:nvSpPr>
              <p:cNvPr id="312" name="Rectangle 311"/>
              <p:cNvSpPr/>
              <p:nvPr/>
            </p:nvSpPr>
            <p:spPr>
              <a:xfrm>
                <a:off x="4876800" y="3276600"/>
                <a:ext cx="228600" cy="304800"/>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endParaRPr>
              </a:p>
            </p:txBody>
          </p:sp>
          <p:sp>
            <p:nvSpPr>
              <p:cNvPr id="313" name="Trapezoid 312"/>
              <p:cNvSpPr/>
              <p:nvPr/>
            </p:nvSpPr>
            <p:spPr>
              <a:xfrm rot="16200000">
                <a:off x="5039400" y="3396600"/>
                <a:ext cx="228600" cy="76200"/>
              </a:xfrm>
              <a:prstGeom prst="trapezoid">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endParaRPr>
              </a:p>
            </p:txBody>
          </p:sp>
        </p:grpSp>
        <p:sp>
          <p:nvSpPr>
            <p:cNvPr id="262" name="Isosceles Triangle 261"/>
            <p:cNvSpPr/>
            <p:nvPr/>
          </p:nvSpPr>
          <p:spPr>
            <a:xfrm rot="7314078" flipV="1">
              <a:off x="7426778" y="3542489"/>
              <a:ext cx="90823" cy="46782"/>
            </a:xfrm>
            <a:prstGeom prst="triangle">
              <a:avLst/>
            </a:prstGeom>
            <a:solidFill>
              <a:srgbClr val="CC0066"/>
            </a:solidFill>
            <a:ln w="12700">
              <a:solidFill>
                <a:schemeClr val="tx1"/>
              </a:solidFill>
            </a:ln>
            <a:scene3d>
              <a:camera prst="orthographicFront">
                <a:rot lat="0" lon="21599992" rev="5400000"/>
              </a:camera>
              <a:lightRig rig="threePt" dir="t"/>
            </a:scene3d>
            <a:sp3d z="520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endParaRPr>
            </a:p>
          </p:txBody>
        </p:sp>
        <p:grpSp>
          <p:nvGrpSpPr>
            <p:cNvPr id="263" name="Group 262"/>
            <p:cNvGrpSpPr/>
            <p:nvPr/>
          </p:nvGrpSpPr>
          <p:grpSpPr>
            <a:xfrm rot="7314078">
              <a:off x="7326317" y="3416773"/>
              <a:ext cx="117573" cy="134254"/>
              <a:chOff x="3457460" y="2047276"/>
              <a:chExt cx="224083" cy="177884"/>
            </a:xfrm>
            <a:scene3d>
              <a:camera prst="orthographicFront">
                <a:rot lat="0" lon="0" rev="0"/>
              </a:camera>
              <a:lightRig rig="threePt" dir="t"/>
            </a:scene3d>
          </p:grpSpPr>
          <p:cxnSp>
            <p:nvCxnSpPr>
              <p:cNvPr id="303" name="Straight Connector 302"/>
              <p:cNvCxnSpPr/>
              <p:nvPr/>
            </p:nvCxnSpPr>
            <p:spPr>
              <a:xfrm>
                <a:off x="3599737" y="2047276"/>
                <a:ext cx="0" cy="177884"/>
              </a:xfrm>
              <a:prstGeom prst="line">
                <a:avLst/>
              </a:prstGeom>
              <a:ln>
                <a:solidFill>
                  <a:srgbClr val="C00000"/>
                </a:solidFill>
              </a:ln>
              <a:sp3d z="520700"/>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p:nvCxnSpPr>
            <p:spPr>
              <a:xfrm flipV="1">
                <a:off x="3457460" y="2136218"/>
                <a:ext cx="224083" cy="72"/>
              </a:xfrm>
              <a:prstGeom prst="line">
                <a:avLst/>
              </a:prstGeom>
              <a:ln>
                <a:solidFill>
                  <a:srgbClr val="C00000"/>
                </a:solidFill>
              </a:ln>
              <a:sp3d z="520700"/>
            </p:spPr>
            <p:style>
              <a:lnRef idx="1">
                <a:schemeClr val="accent1"/>
              </a:lnRef>
              <a:fillRef idx="0">
                <a:schemeClr val="accent1"/>
              </a:fillRef>
              <a:effectRef idx="0">
                <a:schemeClr val="accent1"/>
              </a:effectRef>
              <a:fontRef idx="minor">
                <a:schemeClr val="tx1"/>
              </a:fontRef>
            </p:style>
          </p:cxnSp>
          <p:cxnSp>
            <p:nvCxnSpPr>
              <p:cNvPr id="305" name="Straight Connector 304"/>
              <p:cNvCxnSpPr/>
              <p:nvPr/>
            </p:nvCxnSpPr>
            <p:spPr>
              <a:xfrm flipV="1">
                <a:off x="3538572" y="2068853"/>
                <a:ext cx="124633" cy="134643"/>
              </a:xfrm>
              <a:prstGeom prst="line">
                <a:avLst/>
              </a:prstGeom>
              <a:ln>
                <a:solidFill>
                  <a:srgbClr val="C00000"/>
                </a:solidFill>
              </a:ln>
              <a:sp3d z="520700"/>
            </p:spPr>
            <p:style>
              <a:lnRef idx="1">
                <a:schemeClr val="accent1"/>
              </a:lnRef>
              <a:fillRef idx="0">
                <a:schemeClr val="accent1"/>
              </a:fillRef>
              <a:effectRef idx="0">
                <a:schemeClr val="accent1"/>
              </a:effectRef>
              <a:fontRef idx="minor">
                <a:schemeClr val="tx1"/>
              </a:fontRef>
            </p:style>
          </p:cxnSp>
          <p:cxnSp>
            <p:nvCxnSpPr>
              <p:cNvPr id="306" name="Straight Connector 305"/>
              <p:cNvCxnSpPr/>
              <p:nvPr/>
            </p:nvCxnSpPr>
            <p:spPr>
              <a:xfrm>
                <a:off x="3538572" y="2068853"/>
                <a:ext cx="124633" cy="134643"/>
              </a:xfrm>
              <a:prstGeom prst="line">
                <a:avLst/>
              </a:prstGeom>
              <a:ln>
                <a:solidFill>
                  <a:srgbClr val="C00000"/>
                </a:solidFill>
              </a:ln>
              <a:sp3d z="520700"/>
            </p:spPr>
            <p:style>
              <a:lnRef idx="1">
                <a:schemeClr val="accent1"/>
              </a:lnRef>
              <a:fillRef idx="0">
                <a:schemeClr val="accent1"/>
              </a:fillRef>
              <a:effectRef idx="0">
                <a:schemeClr val="accent1"/>
              </a:effectRef>
              <a:fontRef idx="minor">
                <a:schemeClr val="tx1"/>
              </a:fontRef>
            </p:style>
          </p:cxnSp>
          <p:sp>
            <p:nvSpPr>
              <p:cNvPr id="307" name="Oval 306"/>
              <p:cNvSpPr/>
              <p:nvPr/>
            </p:nvSpPr>
            <p:spPr>
              <a:xfrm>
                <a:off x="3587036" y="2123228"/>
                <a:ext cx="24569" cy="24519"/>
              </a:xfrm>
              <a:prstGeom prst="ellipse">
                <a:avLst/>
              </a:prstGeom>
              <a:solidFill>
                <a:srgbClr val="C00000"/>
              </a:solidFill>
              <a:ln>
                <a:solidFill>
                  <a:srgbClr val="C00000"/>
                </a:solidFill>
              </a:ln>
              <a:sp3d z="520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8" name="Straight Connector 307"/>
              <p:cNvCxnSpPr/>
              <p:nvPr/>
            </p:nvCxnSpPr>
            <p:spPr>
              <a:xfrm>
                <a:off x="3580646" y="2088705"/>
                <a:ext cx="42074" cy="100982"/>
              </a:xfrm>
              <a:prstGeom prst="line">
                <a:avLst/>
              </a:prstGeom>
              <a:ln>
                <a:solidFill>
                  <a:srgbClr val="C00000"/>
                </a:solidFill>
              </a:ln>
              <a:sp3d z="520700"/>
            </p:spPr>
            <p:style>
              <a:lnRef idx="1">
                <a:schemeClr val="accent1"/>
              </a:lnRef>
              <a:fillRef idx="0">
                <a:schemeClr val="accent1"/>
              </a:fillRef>
              <a:effectRef idx="0">
                <a:schemeClr val="accent1"/>
              </a:effectRef>
              <a:fontRef idx="minor">
                <a:schemeClr val="tx1"/>
              </a:fontRef>
            </p:style>
          </p:cxnSp>
          <p:cxnSp>
            <p:nvCxnSpPr>
              <p:cNvPr id="309" name="Straight Connector 308"/>
              <p:cNvCxnSpPr/>
              <p:nvPr/>
            </p:nvCxnSpPr>
            <p:spPr>
              <a:xfrm flipV="1">
                <a:off x="3580646" y="2088705"/>
                <a:ext cx="36517" cy="100982"/>
              </a:xfrm>
              <a:prstGeom prst="line">
                <a:avLst/>
              </a:prstGeom>
              <a:ln>
                <a:solidFill>
                  <a:srgbClr val="C00000"/>
                </a:solidFill>
              </a:ln>
              <a:sp3d z="520700"/>
            </p:spPr>
            <p:style>
              <a:lnRef idx="1">
                <a:schemeClr val="accent1"/>
              </a:lnRef>
              <a:fillRef idx="0">
                <a:schemeClr val="accent1"/>
              </a:fillRef>
              <a:effectRef idx="0">
                <a:schemeClr val="accent1"/>
              </a:effectRef>
              <a:fontRef idx="minor">
                <a:schemeClr val="tx1"/>
              </a:fontRef>
            </p:style>
          </p:cxnSp>
          <p:cxnSp>
            <p:nvCxnSpPr>
              <p:cNvPr id="310" name="Straight Connector 309"/>
              <p:cNvCxnSpPr/>
              <p:nvPr/>
            </p:nvCxnSpPr>
            <p:spPr>
              <a:xfrm>
                <a:off x="3557624" y="2113103"/>
                <a:ext cx="91292" cy="49828"/>
              </a:xfrm>
              <a:prstGeom prst="line">
                <a:avLst/>
              </a:prstGeom>
              <a:ln>
                <a:solidFill>
                  <a:srgbClr val="C00000"/>
                </a:solidFill>
              </a:ln>
              <a:sp3d z="520700"/>
            </p:spPr>
            <p:style>
              <a:lnRef idx="1">
                <a:schemeClr val="accent1"/>
              </a:lnRef>
              <a:fillRef idx="0">
                <a:schemeClr val="accent1"/>
              </a:fillRef>
              <a:effectRef idx="0">
                <a:schemeClr val="accent1"/>
              </a:effectRef>
              <a:fontRef idx="minor">
                <a:schemeClr val="tx1"/>
              </a:fontRef>
            </p:style>
          </p:cxnSp>
          <p:cxnSp>
            <p:nvCxnSpPr>
              <p:cNvPr id="311" name="Straight Connector 310"/>
              <p:cNvCxnSpPr/>
              <p:nvPr/>
            </p:nvCxnSpPr>
            <p:spPr>
              <a:xfrm flipV="1">
                <a:off x="3558418" y="2114829"/>
                <a:ext cx="87323" cy="42923"/>
              </a:xfrm>
              <a:prstGeom prst="line">
                <a:avLst/>
              </a:prstGeom>
              <a:ln>
                <a:solidFill>
                  <a:srgbClr val="C00000"/>
                </a:solidFill>
              </a:ln>
              <a:sp3d z="520700"/>
            </p:spPr>
            <p:style>
              <a:lnRef idx="1">
                <a:schemeClr val="accent1"/>
              </a:lnRef>
              <a:fillRef idx="0">
                <a:schemeClr val="accent1"/>
              </a:fillRef>
              <a:effectRef idx="0">
                <a:schemeClr val="accent1"/>
              </a:effectRef>
              <a:fontRef idx="minor">
                <a:schemeClr val="tx1"/>
              </a:fontRef>
            </p:style>
          </p:cxnSp>
        </p:grpSp>
        <p:grpSp>
          <p:nvGrpSpPr>
            <p:cNvPr id="264" name="Group 168"/>
            <p:cNvGrpSpPr/>
            <p:nvPr/>
          </p:nvGrpSpPr>
          <p:grpSpPr>
            <a:xfrm rot="18114078" flipH="1">
              <a:off x="7254586" y="3401488"/>
              <a:ext cx="84054" cy="74377"/>
              <a:chOff x="4876800" y="3276600"/>
              <a:chExt cx="315000" cy="304800"/>
            </a:xfrm>
            <a:solidFill>
              <a:srgbClr val="FF0000"/>
            </a:solidFill>
            <a:scene3d>
              <a:camera prst="orthographicFront">
                <a:rot lat="0" lon="0" rev="0"/>
              </a:camera>
              <a:lightRig rig="threePt" dir="t"/>
            </a:scene3d>
          </p:grpSpPr>
          <p:sp>
            <p:nvSpPr>
              <p:cNvPr id="301" name="Rectangle 300"/>
              <p:cNvSpPr/>
              <p:nvPr/>
            </p:nvSpPr>
            <p:spPr>
              <a:xfrm>
                <a:off x="4876800" y="3276600"/>
                <a:ext cx="228600" cy="304800"/>
              </a:xfrm>
              <a:prstGeom prst="rect">
                <a:avLst/>
              </a:prstGeom>
              <a:grpFill/>
              <a:ln w="19050">
                <a:solidFill>
                  <a:schemeClr val="tx1"/>
                </a:solidFill>
              </a:ln>
              <a:sp3d z="520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endParaRPr>
              </a:p>
            </p:txBody>
          </p:sp>
          <p:sp>
            <p:nvSpPr>
              <p:cNvPr id="302" name="Trapezoid 301"/>
              <p:cNvSpPr/>
              <p:nvPr/>
            </p:nvSpPr>
            <p:spPr>
              <a:xfrm rot="16200000">
                <a:off x="5039400" y="3396600"/>
                <a:ext cx="228600" cy="76200"/>
              </a:xfrm>
              <a:prstGeom prst="trapezoid">
                <a:avLst/>
              </a:prstGeom>
              <a:grpFill/>
              <a:ln>
                <a:solidFill>
                  <a:schemeClr val="tx1"/>
                </a:solidFill>
              </a:ln>
              <a:sp3d z="520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endParaRPr>
              </a:p>
            </p:txBody>
          </p:sp>
        </p:grpSp>
        <p:sp>
          <p:nvSpPr>
            <p:cNvPr id="265" name="Isosceles Triangle 264"/>
            <p:cNvSpPr/>
            <p:nvPr/>
          </p:nvSpPr>
          <p:spPr>
            <a:xfrm flipV="1">
              <a:off x="7983782" y="2973201"/>
              <a:ext cx="90823" cy="46782"/>
            </a:xfrm>
            <a:prstGeom prst="triangle">
              <a:avLst/>
            </a:prstGeom>
            <a:solidFill>
              <a:srgbClr val="CC0066"/>
            </a:solidFill>
            <a:ln w="12700">
              <a:solidFill>
                <a:schemeClr val="tx1"/>
              </a:solidFill>
            </a:ln>
            <a:scene3d>
              <a:camera prst="orthographicFront">
                <a:rot lat="0" lon="0" rev="8100000"/>
              </a:camera>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endParaRPr>
            </a:p>
          </p:txBody>
        </p:sp>
        <p:grpSp>
          <p:nvGrpSpPr>
            <p:cNvPr id="266" name="Group 265"/>
            <p:cNvGrpSpPr/>
            <p:nvPr/>
          </p:nvGrpSpPr>
          <p:grpSpPr>
            <a:xfrm rot="18340810">
              <a:off x="7903127" y="2881053"/>
              <a:ext cx="157814" cy="90652"/>
              <a:chOff x="3457460" y="2047276"/>
              <a:chExt cx="224083" cy="177884"/>
            </a:xfrm>
          </p:grpSpPr>
          <p:cxnSp>
            <p:nvCxnSpPr>
              <p:cNvPr id="292" name="Straight Connector 291"/>
              <p:cNvCxnSpPr/>
              <p:nvPr/>
            </p:nvCxnSpPr>
            <p:spPr>
              <a:xfrm>
                <a:off x="3599737" y="2047276"/>
                <a:ext cx="0" cy="17788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3" name="Straight Connector 292"/>
              <p:cNvCxnSpPr/>
              <p:nvPr/>
            </p:nvCxnSpPr>
            <p:spPr>
              <a:xfrm flipV="1">
                <a:off x="3457460" y="2136218"/>
                <a:ext cx="224083" cy="7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flipV="1">
                <a:off x="3538572" y="2068853"/>
                <a:ext cx="124633" cy="13464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5" name="Straight Connector 294"/>
              <p:cNvCxnSpPr/>
              <p:nvPr/>
            </p:nvCxnSpPr>
            <p:spPr>
              <a:xfrm>
                <a:off x="3538572" y="2068853"/>
                <a:ext cx="124633" cy="13464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96" name="Oval 295"/>
              <p:cNvSpPr/>
              <p:nvPr/>
            </p:nvSpPr>
            <p:spPr>
              <a:xfrm>
                <a:off x="3587036" y="2123228"/>
                <a:ext cx="24569" cy="245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7" name="Straight Connector 296"/>
              <p:cNvCxnSpPr/>
              <p:nvPr/>
            </p:nvCxnSpPr>
            <p:spPr>
              <a:xfrm>
                <a:off x="3580646" y="2088705"/>
                <a:ext cx="42074" cy="10098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flipV="1">
                <a:off x="3580646" y="2088705"/>
                <a:ext cx="36517" cy="10098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a:off x="3557624" y="2113103"/>
                <a:ext cx="91292" cy="4982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0" name="Straight Connector 299"/>
              <p:cNvCxnSpPr/>
              <p:nvPr/>
            </p:nvCxnSpPr>
            <p:spPr>
              <a:xfrm flipV="1">
                <a:off x="3558418" y="2114829"/>
                <a:ext cx="87323" cy="4292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267" name="Group 168"/>
            <p:cNvGrpSpPr/>
            <p:nvPr/>
          </p:nvGrpSpPr>
          <p:grpSpPr>
            <a:xfrm rot="7256715" flipH="1">
              <a:off x="7827607" y="2848173"/>
              <a:ext cx="97729" cy="77325"/>
              <a:chOff x="4876800" y="3276600"/>
              <a:chExt cx="315000" cy="304800"/>
            </a:xfrm>
            <a:solidFill>
              <a:srgbClr val="FF0000"/>
            </a:solidFill>
          </p:grpSpPr>
          <p:sp>
            <p:nvSpPr>
              <p:cNvPr id="290" name="Rectangle 289"/>
              <p:cNvSpPr/>
              <p:nvPr/>
            </p:nvSpPr>
            <p:spPr>
              <a:xfrm>
                <a:off x="4876800" y="3276600"/>
                <a:ext cx="228600" cy="304800"/>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endParaRPr>
              </a:p>
            </p:txBody>
          </p:sp>
          <p:sp>
            <p:nvSpPr>
              <p:cNvPr id="291" name="Trapezoid 290"/>
              <p:cNvSpPr/>
              <p:nvPr/>
            </p:nvSpPr>
            <p:spPr>
              <a:xfrm rot="16200000">
                <a:off x="5039400" y="3396600"/>
                <a:ext cx="228600" cy="76200"/>
              </a:xfrm>
              <a:prstGeom prst="trapezoid">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endParaRPr>
              </a:p>
            </p:txBody>
          </p:sp>
        </p:grpSp>
        <p:grpSp>
          <p:nvGrpSpPr>
            <p:cNvPr id="268" name="Group 168"/>
            <p:cNvGrpSpPr/>
            <p:nvPr/>
          </p:nvGrpSpPr>
          <p:grpSpPr>
            <a:xfrm flipH="1">
              <a:off x="7296555" y="2787561"/>
              <a:ext cx="84594" cy="100750"/>
              <a:chOff x="4876800" y="3276600"/>
              <a:chExt cx="315000" cy="304800"/>
            </a:xfrm>
            <a:solidFill>
              <a:srgbClr val="FF0000"/>
            </a:solidFill>
            <a:scene3d>
              <a:camera prst="orthographicFront">
                <a:rot lat="0" lon="0" rev="20099999"/>
              </a:camera>
              <a:lightRig rig="threePt" dir="t"/>
            </a:scene3d>
          </p:grpSpPr>
          <p:sp>
            <p:nvSpPr>
              <p:cNvPr id="288" name="Rectangle 287"/>
              <p:cNvSpPr/>
              <p:nvPr/>
            </p:nvSpPr>
            <p:spPr>
              <a:xfrm>
                <a:off x="4876800" y="3276600"/>
                <a:ext cx="228600" cy="304800"/>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endParaRPr>
              </a:p>
            </p:txBody>
          </p:sp>
          <p:sp>
            <p:nvSpPr>
              <p:cNvPr id="289" name="Trapezoid 288"/>
              <p:cNvSpPr/>
              <p:nvPr/>
            </p:nvSpPr>
            <p:spPr>
              <a:xfrm rot="16200000">
                <a:off x="5039400" y="3396600"/>
                <a:ext cx="228600" cy="76200"/>
              </a:xfrm>
              <a:prstGeom prst="trapezoid">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endParaRPr>
              </a:p>
            </p:txBody>
          </p:sp>
        </p:grpSp>
        <p:grpSp>
          <p:nvGrpSpPr>
            <p:cNvPr id="269" name="Group 268"/>
            <p:cNvGrpSpPr/>
            <p:nvPr/>
          </p:nvGrpSpPr>
          <p:grpSpPr>
            <a:xfrm rot="7283196">
              <a:off x="7490345" y="3588479"/>
              <a:ext cx="127607" cy="137745"/>
              <a:chOff x="3175794" y="2486150"/>
              <a:chExt cx="186652" cy="179834"/>
            </a:xfrm>
          </p:grpSpPr>
          <p:sp>
            <p:nvSpPr>
              <p:cNvPr id="283" name="Rectangle 282"/>
              <p:cNvSpPr/>
              <p:nvPr/>
            </p:nvSpPr>
            <p:spPr>
              <a:xfrm>
                <a:off x="3175794" y="2491232"/>
                <a:ext cx="45719" cy="160529"/>
              </a:xfrm>
              <a:prstGeom prst="rect">
                <a:avLst/>
              </a:prstGeom>
              <a:solidFill>
                <a:srgbClr val="00B0F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4" name="Oval 283"/>
              <p:cNvSpPr/>
              <p:nvPr/>
            </p:nvSpPr>
            <p:spPr>
              <a:xfrm>
                <a:off x="3243643" y="2555748"/>
                <a:ext cx="45719" cy="45719"/>
              </a:xfrm>
              <a:prstGeom prst="ellipse">
                <a:avLst/>
              </a:prstGeom>
              <a:solidFill>
                <a:schemeClr val="tx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5" name="Arc 284"/>
              <p:cNvSpPr/>
              <p:nvPr/>
            </p:nvSpPr>
            <p:spPr>
              <a:xfrm>
                <a:off x="3264978" y="2534412"/>
                <a:ext cx="55088" cy="82804"/>
              </a:xfrm>
              <a:prstGeom prst="arc">
                <a:avLst>
                  <a:gd name="adj1" fmla="val 16200000"/>
                  <a:gd name="adj2" fmla="val 4949237"/>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6" name="Arc 285"/>
              <p:cNvSpPr/>
              <p:nvPr/>
            </p:nvSpPr>
            <p:spPr>
              <a:xfrm>
                <a:off x="3243644" y="2486150"/>
                <a:ext cx="118802" cy="179834"/>
              </a:xfrm>
              <a:prstGeom prst="arc">
                <a:avLst>
                  <a:gd name="adj1" fmla="val 16200000"/>
                  <a:gd name="adj2" fmla="val 4949237"/>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7" name="Arc 286"/>
              <p:cNvSpPr/>
              <p:nvPr/>
            </p:nvSpPr>
            <p:spPr>
              <a:xfrm>
                <a:off x="3243643" y="2510282"/>
                <a:ext cx="96784" cy="129287"/>
              </a:xfrm>
              <a:prstGeom prst="arc">
                <a:avLst>
                  <a:gd name="adj1" fmla="val 16200000"/>
                  <a:gd name="adj2" fmla="val 4949237"/>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70" name="Group 269"/>
            <p:cNvGrpSpPr/>
            <p:nvPr/>
          </p:nvGrpSpPr>
          <p:grpSpPr>
            <a:xfrm rot="10800000">
              <a:off x="7146543" y="3101243"/>
              <a:ext cx="119323" cy="136290"/>
              <a:chOff x="3175794" y="2486150"/>
              <a:chExt cx="186652" cy="179834"/>
            </a:xfrm>
            <a:scene3d>
              <a:camera prst="orthographicFront">
                <a:rot lat="0" lon="0" rev="20099999"/>
              </a:camera>
              <a:lightRig rig="threePt" dir="t"/>
            </a:scene3d>
          </p:grpSpPr>
          <p:sp>
            <p:nvSpPr>
              <p:cNvPr id="278" name="Rectangle 277"/>
              <p:cNvSpPr/>
              <p:nvPr/>
            </p:nvSpPr>
            <p:spPr>
              <a:xfrm>
                <a:off x="3175794" y="2491232"/>
                <a:ext cx="45719" cy="160529"/>
              </a:xfrm>
              <a:prstGeom prst="rect">
                <a:avLst/>
              </a:prstGeom>
              <a:solidFill>
                <a:srgbClr val="00B0F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9" name="Oval 278"/>
              <p:cNvSpPr/>
              <p:nvPr/>
            </p:nvSpPr>
            <p:spPr>
              <a:xfrm>
                <a:off x="3243643" y="2555748"/>
                <a:ext cx="45719" cy="45719"/>
              </a:xfrm>
              <a:prstGeom prst="ellipse">
                <a:avLst/>
              </a:prstGeom>
              <a:solidFill>
                <a:schemeClr val="tx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0" name="Arc 279"/>
              <p:cNvSpPr/>
              <p:nvPr/>
            </p:nvSpPr>
            <p:spPr>
              <a:xfrm>
                <a:off x="3264978" y="2534412"/>
                <a:ext cx="55088" cy="82804"/>
              </a:xfrm>
              <a:prstGeom prst="arc">
                <a:avLst>
                  <a:gd name="adj1" fmla="val 16200000"/>
                  <a:gd name="adj2" fmla="val 4949237"/>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1" name="Arc 280"/>
              <p:cNvSpPr/>
              <p:nvPr/>
            </p:nvSpPr>
            <p:spPr>
              <a:xfrm>
                <a:off x="3243644" y="2486150"/>
                <a:ext cx="118802" cy="179834"/>
              </a:xfrm>
              <a:prstGeom prst="arc">
                <a:avLst>
                  <a:gd name="adj1" fmla="val 16200000"/>
                  <a:gd name="adj2" fmla="val 4949237"/>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2" name="Arc 281"/>
              <p:cNvSpPr/>
              <p:nvPr/>
            </p:nvSpPr>
            <p:spPr>
              <a:xfrm>
                <a:off x="3243643" y="2510282"/>
                <a:ext cx="96784" cy="129287"/>
              </a:xfrm>
              <a:prstGeom prst="arc">
                <a:avLst>
                  <a:gd name="adj1" fmla="val 16200000"/>
                  <a:gd name="adj2" fmla="val 4949237"/>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71" name="Group 270"/>
            <p:cNvGrpSpPr/>
            <p:nvPr/>
          </p:nvGrpSpPr>
          <p:grpSpPr>
            <a:xfrm rot="18665611">
              <a:off x="8086706" y="2999452"/>
              <a:ext cx="117703" cy="135022"/>
              <a:chOff x="3175794" y="2486150"/>
              <a:chExt cx="186652" cy="179834"/>
            </a:xfrm>
          </p:grpSpPr>
          <p:sp>
            <p:nvSpPr>
              <p:cNvPr id="273" name="Rectangle 272"/>
              <p:cNvSpPr/>
              <p:nvPr/>
            </p:nvSpPr>
            <p:spPr>
              <a:xfrm>
                <a:off x="3175794" y="2491232"/>
                <a:ext cx="45719" cy="160529"/>
              </a:xfrm>
              <a:prstGeom prst="rect">
                <a:avLst/>
              </a:prstGeom>
              <a:solidFill>
                <a:srgbClr val="00B0F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 name="Oval 273"/>
              <p:cNvSpPr/>
              <p:nvPr/>
            </p:nvSpPr>
            <p:spPr>
              <a:xfrm>
                <a:off x="3243643" y="2555748"/>
                <a:ext cx="45719" cy="45719"/>
              </a:xfrm>
              <a:prstGeom prst="ellipse">
                <a:avLst/>
              </a:prstGeom>
              <a:solidFill>
                <a:schemeClr val="tx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 name="Arc 274"/>
              <p:cNvSpPr/>
              <p:nvPr/>
            </p:nvSpPr>
            <p:spPr>
              <a:xfrm>
                <a:off x="3264978" y="2534412"/>
                <a:ext cx="55088" cy="82804"/>
              </a:xfrm>
              <a:prstGeom prst="arc">
                <a:avLst>
                  <a:gd name="adj1" fmla="val 16200000"/>
                  <a:gd name="adj2" fmla="val 4949237"/>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6" name="Arc 275"/>
              <p:cNvSpPr/>
              <p:nvPr/>
            </p:nvSpPr>
            <p:spPr>
              <a:xfrm>
                <a:off x="3243644" y="2486150"/>
                <a:ext cx="118802" cy="179834"/>
              </a:xfrm>
              <a:prstGeom prst="arc">
                <a:avLst>
                  <a:gd name="adj1" fmla="val 16200000"/>
                  <a:gd name="adj2" fmla="val 4949237"/>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7" name="Arc 276"/>
              <p:cNvSpPr/>
              <p:nvPr/>
            </p:nvSpPr>
            <p:spPr>
              <a:xfrm>
                <a:off x="3243643" y="2510282"/>
                <a:ext cx="96784" cy="129287"/>
              </a:xfrm>
              <a:prstGeom prst="arc">
                <a:avLst>
                  <a:gd name="adj1" fmla="val 16200000"/>
                  <a:gd name="adj2" fmla="val 4949237"/>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pic>
          <p:nvPicPr>
            <p:cNvPr id="272"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7164065" y="2622880"/>
              <a:ext cx="1022282" cy="1047050"/>
            </a:xfrm>
            <a:prstGeom prst="rect">
              <a:avLst/>
            </a:prstGeom>
            <a:noFill/>
            <a:ln w="9525" algn="ctr">
              <a:noFill/>
              <a:miter lim="800000"/>
              <a:headEnd/>
              <a:tailEn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40" name="TextBox 339"/>
          <p:cNvSpPr txBox="1"/>
          <p:nvPr/>
        </p:nvSpPr>
        <p:spPr>
          <a:xfrm>
            <a:off x="-77325" y="1137645"/>
            <a:ext cx="4585953" cy="2677656"/>
          </a:xfrm>
          <a:prstGeom prst="rect">
            <a:avLst/>
          </a:prstGeom>
          <a:noFill/>
        </p:spPr>
        <p:txBody>
          <a:bodyPr wrap="square" rtlCol="0">
            <a:spAutoFit/>
          </a:bodyPr>
          <a:lstStyle/>
          <a:p>
            <a:pPr marL="552345" lvl="1" indent="-171450">
              <a:lnSpc>
                <a:spcPct val="150000"/>
              </a:lnSpc>
              <a:buFont typeface="Arial" panose="020B0604020202020204" pitchFamily="34" charset="0"/>
              <a:buChar char="•"/>
            </a:pPr>
            <a:r>
              <a:rPr lang="en-US" sz="1400" b="1" dirty="0"/>
              <a:t>Safer human presence detection     </a:t>
            </a:r>
            <a:r>
              <a:rPr lang="en-US" sz="1400" dirty="0"/>
              <a:t>              (LIDAR, Radar)</a:t>
            </a:r>
          </a:p>
          <a:p>
            <a:pPr lvl="1">
              <a:lnSpc>
                <a:spcPct val="150000"/>
              </a:lnSpc>
            </a:pPr>
            <a:endParaRPr lang="en-US" sz="1400" dirty="0"/>
          </a:p>
          <a:p>
            <a:pPr marL="552345" lvl="1" indent="-171450">
              <a:lnSpc>
                <a:spcPct val="150000"/>
              </a:lnSpc>
              <a:buFont typeface="Arial" panose="020B0604020202020204" pitchFamily="34" charset="0"/>
              <a:buChar char="•"/>
            </a:pPr>
            <a:r>
              <a:rPr lang="en-US" sz="1400" b="1" dirty="0"/>
              <a:t>Mapping and localization                                        </a:t>
            </a:r>
            <a:r>
              <a:rPr lang="en-US" sz="1400" dirty="0"/>
              <a:t>(Stereo camera / LIDAR / Ultrasonic/Radar)</a:t>
            </a:r>
          </a:p>
          <a:p>
            <a:pPr lvl="1">
              <a:lnSpc>
                <a:spcPct val="150000"/>
              </a:lnSpc>
            </a:pPr>
            <a:endParaRPr lang="en-US" sz="1400" dirty="0"/>
          </a:p>
          <a:p>
            <a:pPr marL="552345" lvl="1" indent="-171450">
              <a:lnSpc>
                <a:spcPct val="150000"/>
              </a:lnSpc>
              <a:buFont typeface="Arial" panose="020B0604020202020204" pitchFamily="34" charset="0"/>
              <a:buChar char="•"/>
            </a:pPr>
            <a:r>
              <a:rPr lang="en-US" sz="1400" b="1" dirty="0"/>
              <a:t>Collision avoidance                                              </a:t>
            </a:r>
            <a:r>
              <a:rPr lang="en-US" sz="1400" dirty="0"/>
              <a:t>(Stereo Camera / LIDAR / Ultrasonic / Radar)</a:t>
            </a:r>
          </a:p>
        </p:txBody>
      </p:sp>
      <p:sp>
        <p:nvSpPr>
          <p:cNvPr id="341" name="Title 1"/>
          <p:cNvSpPr>
            <a:spLocks noGrp="1"/>
          </p:cNvSpPr>
          <p:nvPr>
            <p:ph type="title"/>
          </p:nvPr>
        </p:nvSpPr>
        <p:spPr>
          <a:xfrm>
            <a:off x="59055" y="-13368"/>
            <a:ext cx="8528896" cy="610791"/>
          </a:xfrm>
        </p:spPr>
        <p:txBody>
          <a:bodyPr/>
          <a:lstStyle/>
          <a:p>
            <a:r>
              <a:rPr lang="en-US" spc="-60" dirty="0"/>
              <a:t>Autonomous Mobile Robot </a:t>
            </a:r>
            <a:r>
              <a:rPr lang="en-US" spc="-60" dirty="0">
                <a:solidFill>
                  <a:schemeClr val="tx1"/>
                </a:solidFill>
              </a:rPr>
              <a:t>challenges</a:t>
            </a:r>
          </a:p>
        </p:txBody>
      </p:sp>
      <p:sp>
        <p:nvSpPr>
          <p:cNvPr id="2" name="Slide Number Placeholder 1">
            <a:extLst>
              <a:ext uri="{FF2B5EF4-FFF2-40B4-BE49-F238E27FC236}">
                <a16:creationId xmlns:a16="http://schemas.microsoft.com/office/drawing/2014/main" id="{93510BDB-6435-C744-AF38-8EADEF11D828}"/>
              </a:ext>
            </a:extLst>
          </p:cNvPr>
          <p:cNvSpPr>
            <a:spLocks noGrp="1"/>
          </p:cNvSpPr>
          <p:nvPr>
            <p:ph type="sldNum" sz="quarter" idx="10"/>
          </p:nvPr>
        </p:nvSpPr>
        <p:spPr/>
        <p:txBody>
          <a:bodyPr/>
          <a:lstStyle/>
          <a:p>
            <a:pPr>
              <a:defRPr/>
            </a:pPr>
            <a:fld id="{2B97888F-6AF7-4263-B69D-592D8C33BAC7}" type="slidenum">
              <a:rPr lang="en-US" smtClean="0"/>
              <a:pPr>
                <a:defRPr/>
              </a:pPr>
              <a:t>10</a:t>
            </a:fld>
            <a:endParaRPr lang="en-US"/>
          </a:p>
        </p:txBody>
      </p:sp>
    </p:spTree>
    <p:extLst>
      <p:ext uri="{BB962C8B-B14F-4D97-AF65-F5344CB8AC3E}">
        <p14:creationId xmlns:p14="http://schemas.microsoft.com/office/powerpoint/2010/main" val="23107286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055" y="-13368"/>
            <a:ext cx="8528896" cy="610791"/>
          </a:xfrm>
        </p:spPr>
        <p:txBody>
          <a:bodyPr/>
          <a:lstStyle/>
          <a:p>
            <a:r>
              <a:rPr lang="en-US" sz="2400" spc="-60" dirty="0"/>
              <a:t>AMR Sensing </a:t>
            </a:r>
            <a:r>
              <a:rPr lang="en-US" sz="2400" spc="-60" dirty="0">
                <a:solidFill>
                  <a:schemeClr val="tx1"/>
                </a:solidFill>
              </a:rPr>
              <a:t>with TI mmWave Radar Sensors</a:t>
            </a:r>
          </a:p>
        </p:txBody>
      </p:sp>
      <p:sp>
        <p:nvSpPr>
          <p:cNvPr id="61" name="Rectangle 60"/>
          <p:cNvSpPr/>
          <p:nvPr/>
        </p:nvSpPr>
        <p:spPr>
          <a:xfrm>
            <a:off x="126999" y="469558"/>
            <a:ext cx="8884921" cy="446276"/>
          </a:xfrm>
          <a:prstGeom prst="rect">
            <a:avLst/>
          </a:prstGeom>
          <a:solidFill>
            <a:srgbClr val="D20000"/>
          </a:solidFill>
          <a:ln w="19050">
            <a:solidFill>
              <a:schemeClr val="tx1"/>
            </a:solidFill>
          </a:ln>
        </p:spPr>
        <p:txBody>
          <a:bodyPr wrap="square">
            <a:spAutoFit/>
          </a:bodyPr>
          <a:lstStyle/>
          <a:p>
            <a:r>
              <a:rPr lang="en-US" sz="1150" dirty="0">
                <a:solidFill>
                  <a:schemeClr val="bg1"/>
                </a:solidFill>
              </a:rPr>
              <a:t>Complement or displace established sensor solutions with SIL 2 capable TI mmWave sensors that can solve the most challenging AGV and AMR sensing problems including safe human presence detection and autonomous navigation</a:t>
            </a:r>
          </a:p>
        </p:txBody>
      </p:sp>
      <p:graphicFrame>
        <p:nvGraphicFramePr>
          <p:cNvPr id="63" name="Content Placeholder 6"/>
          <p:cNvGraphicFramePr>
            <a:graphicFrameLocks/>
          </p:cNvGraphicFramePr>
          <p:nvPr>
            <p:extLst/>
          </p:nvPr>
        </p:nvGraphicFramePr>
        <p:xfrm>
          <a:off x="126999" y="3272695"/>
          <a:ext cx="8875111" cy="1356360"/>
        </p:xfrm>
        <a:graphic>
          <a:graphicData uri="http://schemas.openxmlformats.org/drawingml/2006/table">
            <a:tbl>
              <a:tblPr firstRow="1" bandRow="1"/>
              <a:tblGrid>
                <a:gridCol w="1709684">
                  <a:extLst>
                    <a:ext uri="{9D8B030D-6E8A-4147-A177-3AD203B41FA5}">
                      <a16:colId xmlns:a16="http://schemas.microsoft.com/office/drawing/2014/main" val="20000"/>
                    </a:ext>
                  </a:extLst>
                </a:gridCol>
                <a:gridCol w="7165427">
                  <a:extLst>
                    <a:ext uri="{9D8B030D-6E8A-4147-A177-3AD203B41FA5}">
                      <a16:colId xmlns:a16="http://schemas.microsoft.com/office/drawing/2014/main" val="20001"/>
                    </a:ext>
                  </a:extLst>
                </a:gridCol>
              </a:tblGrid>
              <a:tr h="170953">
                <a:tc>
                  <a:txBody>
                    <a:bodyPr/>
                    <a:lstStyle>
                      <a:lvl1pPr marL="0" algn="l" defTabSz="761790" rtl="0" eaLnBrk="1" latinLnBrk="0" hangingPunct="1">
                        <a:defRPr sz="1500" b="1" kern="1200">
                          <a:solidFill>
                            <a:schemeClr val="lt1"/>
                          </a:solidFill>
                          <a:latin typeface="Arial"/>
                        </a:defRPr>
                      </a:lvl1pPr>
                      <a:lvl2pPr marL="380895" algn="l" defTabSz="761790" rtl="0" eaLnBrk="1" latinLnBrk="0" hangingPunct="1">
                        <a:defRPr sz="1500" b="1" kern="1200">
                          <a:solidFill>
                            <a:schemeClr val="lt1"/>
                          </a:solidFill>
                          <a:latin typeface="Arial"/>
                        </a:defRPr>
                      </a:lvl2pPr>
                      <a:lvl3pPr marL="761790" algn="l" defTabSz="761790" rtl="0" eaLnBrk="1" latinLnBrk="0" hangingPunct="1">
                        <a:defRPr sz="1500" b="1" kern="1200">
                          <a:solidFill>
                            <a:schemeClr val="lt1"/>
                          </a:solidFill>
                          <a:latin typeface="Arial"/>
                        </a:defRPr>
                      </a:lvl3pPr>
                      <a:lvl4pPr marL="1142683" algn="l" defTabSz="761790" rtl="0" eaLnBrk="1" latinLnBrk="0" hangingPunct="1">
                        <a:defRPr sz="1500" b="1" kern="1200">
                          <a:solidFill>
                            <a:schemeClr val="lt1"/>
                          </a:solidFill>
                          <a:latin typeface="Arial"/>
                        </a:defRPr>
                      </a:lvl4pPr>
                      <a:lvl5pPr marL="1523573" algn="l" defTabSz="761790" rtl="0" eaLnBrk="1" latinLnBrk="0" hangingPunct="1">
                        <a:defRPr sz="1500" b="1" kern="1200">
                          <a:solidFill>
                            <a:schemeClr val="lt1"/>
                          </a:solidFill>
                          <a:latin typeface="Arial"/>
                        </a:defRPr>
                      </a:lvl5pPr>
                      <a:lvl6pPr marL="1904467" algn="l" defTabSz="761790" rtl="0" eaLnBrk="1" latinLnBrk="0" hangingPunct="1">
                        <a:defRPr sz="1500" b="1" kern="1200">
                          <a:solidFill>
                            <a:schemeClr val="lt1"/>
                          </a:solidFill>
                          <a:latin typeface="Arial"/>
                        </a:defRPr>
                      </a:lvl6pPr>
                      <a:lvl7pPr marL="2285362" algn="l" defTabSz="761790" rtl="0" eaLnBrk="1" latinLnBrk="0" hangingPunct="1">
                        <a:defRPr sz="1500" b="1" kern="1200">
                          <a:solidFill>
                            <a:schemeClr val="lt1"/>
                          </a:solidFill>
                          <a:latin typeface="Arial"/>
                        </a:defRPr>
                      </a:lvl7pPr>
                      <a:lvl8pPr marL="2666253" algn="l" defTabSz="761790" rtl="0" eaLnBrk="1" latinLnBrk="0" hangingPunct="1">
                        <a:defRPr sz="1500" b="1" kern="1200">
                          <a:solidFill>
                            <a:schemeClr val="lt1"/>
                          </a:solidFill>
                          <a:latin typeface="Arial"/>
                        </a:defRPr>
                      </a:lvl8pPr>
                      <a:lvl9pPr marL="3047146" algn="l" defTabSz="761790" rtl="0" eaLnBrk="1" latinLnBrk="0" hangingPunct="1">
                        <a:defRPr sz="1500" b="1" kern="1200">
                          <a:solidFill>
                            <a:schemeClr val="lt1"/>
                          </a:solidFill>
                          <a:latin typeface="Arial"/>
                        </a:defRPr>
                      </a:lvl9pPr>
                    </a:lstStyle>
                    <a:p>
                      <a:r>
                        <a:rPr lang="en-US" sz="800" dirty="0"/>
                        <a:t>TI </a:t>
                      </a:r>
                      <a:r>
                        <a:rPr lang="en-US" sz="800" dirty="0" err="1"/>
                        <a:t>mmWave</a:t>
                      </a:r>
                      <a:r>
                        <a:rPr lang="en-US" sz="800" dirty="0"/>
                        <a:t> features</a:t>
                      </a:r>
                    </a:p>
                  </a:txBody>
                  <a:tcPr>
                    <a:lnL>
                      <a:noFill/>
                    </a:lnL>
                    <a:lnR>
                      <a:noFill/>
                    </a:lnR>
                    <a:lnT w="25400" cmpd="sng">
                      <a:solidFill>
                        <a:srgbClr val="000000"/>
                      </a:solidFill>
                    </a:lnT>
                    <a:lnB w="25400" cmpd="sng">
                      <a:solidFill>
                        <a:srgbClr val="000000"/>
                      </a:solidFill>
                    </a:lnB>
                    <a:lnTlToBr w="12700" cmpd="sng">
                      <a:noFill/>
                      <a:prstDash val="solid"/>
                    </a:lnTlToBr>
                    <a:lnBlToTr w="12700" cmpd="sng">
                      <a:noFill/>
                      <a:prstDash val="solid"/>
                    </a:lnBlToTr>
                    <a:solidFill>
                      <a:srgbClr val="DE0000"/>
                    </a:solidFill>
                  </a:tcPr>
                </a:tc>
                <a:tc>
                  <a:txBody>
                    <a:bodyPr/>
                    <a:lstStyle>
                      <a:lvl1pPr marL="0" algn="l" defTabSz="761790" rtl="0" eaLnBrk="1" latinLnBrk="0" hangingPunct="1">
                        <a:defRPr sz="1500" b="1" kern="1200">
                          <a:solidFill>
                            <a:schemeClr val="lt1"/>
                          </a:solidFill>
                          <a:latin typeface="Arial"/>
                        </a:defRPr>
                      </a:lvl1pPr>
                      <a:lvl2pPr marL="380895" algn="l" defTabSz="761790" rtl="0" eaLnBrk="1" latinLnBrk="0" hangingPunct="1">
                        <a:defRPr sz="1500" b="1" kern="1200">
                          <a:solidFill>
                            <a:schemeClr val="lt1"/>
                          </a:solidFill>
                          <a:latin typeface="Arial"/>
                        </a:defRPr>
                      </a:lvl2pPr>
                      <a:lvl3pPr marL="761790" algn="l" defTabSz="761790" rtl="0" eaLnBrk="1" latinLnBrk="0" hangingPunct="1">
                        <a:defRPr sz="1500" b="1" kern="1200">
                          <a:solidFill>
                            <a:schemeClr val="lt1"/>
                          </a:solidFill>
                          <a:latin typeface="Arial"/>
                        </a:defRPr>
                      </a:lvl3pPr>
                      <a:lvl4pPr marL="1142683" algn="l" defTabSz="761790" rtl="0" eaLnBrk="1" latinLnBrk="0" hangingPunct="1">
                        <a:defRPr sz="1500" b="1" kern="1200">
                          <a:solidFill>
                            <a:schemeClr val="lt1"/>
                          </a:solidFill>
                          <a:latin typeface="Arial"/>
                        </a:defRPr>
                      </a:lvl4pPr>
                      <a:lvl5pPr marL="1523573" algn="l" defTabSz="761790" rtl="0" eaLnBrk="1" latinLnBrk="0" hangingPunct="1">
                        <a:defRPr sz="1500" b="1" kern="1200">
                          <a:solidFill>
                            <a:schemeClr val="lt1"/>
                          </a:solidFill>
                          <a:latin typeface="Arial"/>
                        </a:defRPr>
                      </a:lvl5pPr>
                      <a:lvl6pPr marL="1904467" algn="l" defTabSz="761790" rtl="0" eaLnBrk="1" latinLnBrk="0" hangingPunct="1">
                        <a:defRPr sz="1500" b="1" kern="1200">
                          <a:solidFill>
                            <a:schemeClr val="lt1"/>
                          </a:solidFill>
                          <a:latin typeface="Arial"/>
                        </a:defRPr>
                      </a:lvl6pPr>
                      <a:lvl7pPr marL="2285362" algn="l" defTabSz="761790" rtl="0" eaLnBrk="1" latinLnBrk="0" hangingPunct="1">
                        <a:defRPr sz="1500" b="1" kern="1200">
                          <a:solidFill>
                            <a:schemeClr val="lt1"/>
                          </a:solidFill>
                          <a:latin typeface="Arial"/>
                        </a:defRPr>
                      </a:lvl7pPr>
                      <a:lvl8pPr marL="2666253" algn="l" defTabSz="761790" rtl="0" eaLnBrk="1" latinLnBrk="0" hangingPunct="1">
                        <a:defRPr sz="1500" b="1" kern="1200">
                          <a:solidFill>
                            <a:schemeClr val="lt1"/>
                          </a:solidFill>
                          <a:latin typeface="Arial"/>
                        </a:defRPr>
                      </a:lvl8pPr>
                      <a:lvl9pPr marL="3047146" algn="l" defTabSz="761790" rtl="0" eaLnBrk="1" latinLnBrk="0" hangingPunct="1">
                        <a:defRPr sz="1500" b="1" kern="1200">
                          <a:solidFill>
                            <a:schemeClr val="lt1"/>
                          </a:solidFill>
                          <a:latin typeface="Arial"/>
                        </a:defRPr>
                      </a:lvl9pPr>
                    </a:lstStyle>
                    <a:p>
                      <a:r>
                        <a:rPr lang="en-US" sz="800" dirty="0"/>
                        <a:t>Robotics Benefits</a:t>
                      </a:r>
                    </a:p>
                  </a:txBody>
                  <a:tcPr>
                    <a:lnL>
                      <a:noFill/>
                    </a:lnL>
                    <a:lnR>
                      <a:noFill/>
                    </a:lnR>
                    <a:lnT w="25400" cmpd="sng">
                      <a:solidFill>
                        <a:srgbClr val="000000"/>
                      </a:solidFill>
                    </a:lnT>
                    <a:lnB w="25400" cmpd="sng">
                      <a:solidFill>
                        <a:srgbClr val="000000"/>
                      </a:solidFill>
                    </a:lnB>
                    <a:lnTlToBr w="12700" cmpd="sng">
                      <a:noFill/>
                      <a:prstDash val="solid"/>
                    </a:lnTlToBr>
                    <a:lnBlToTr w="12700" cmpd="sng">
                      <a:noFill/>
                      <a:prstDash val="solid"/>
                    </a:lnBlToTr>
                    <a:solidFill>
                      <a:srgbClr val="DE0000"/>
                    </a:solidFill>
                  </a:tcPr>
                </a:tc>
                <a:extLst>
                  <a:ext uri="{0D108BD9-81ED-4DB2-BD59-A6C34878D82A}">
                    <a16:rowId xmlns:a16="http://schemas.microsoft.com/office/drawing/2014/main" val="10000"/>
                  </a:ext>
                </a:extLst>
              </a:tr>
              <a:tr h="181321">
                <a:tc>
                  <a:txBody>
                    <a:bodyPr/>
                    <a:lstStyle>
                      <a:lvl1pPr marL="0" algn="l" defTabSz="761790" rtl="0" eaLnBrk="1" latinLnBrk="0" hangingPunct="1">
                        <a:defRPr sz="1500" kern="1200">
                          <a:solidFill>
                            <a:schemeClr val="dk1"/>
                          </a:solidFill>
                          <a:latin typeface="Arial"/>
                        </a:defRPr>
                      </a:lvl1pPr>
                      <a:lvl2pPr marL="380895" algn="l" defTabSz="761790" rtl="0" eaLnBrk="1" latinLnBrk="0" hangingPunct="1">
                        <a:defRPr sz="1500" kern="1200">
                          <a:solidFill>
                            <a:schemeClr val="dk1"/>
                          </a:solidFill>
                          <a:latin typeface="Arial"/>
                        </a:defRPr>
                      </a:lvl2pPr>
                      <a:lvl3pPr marL="761790" algn="l" defTabSz="761790" rtl="0" eaLnBrk="1" latinLnBrk="0" hangingPunct="1">
                        <a:defRPr sz="1500" kern="1200">
                          <a:solidFill>
                            <a:schemeClr val="dk1"/>
                          </a:solidFill>
                          <a:latin typeface="Arial"/>
                        </a:defRPr>
                      </a:lvl3pPr>
                      <a:lvl4pPr marL="1142683" algn="l" defTabSz="761790" rtl="0" eaLnBrk="1" latinLnBrk="0" hangingPunct="1">
                        <a:defRPr sz="1500" kern="1200">
                          <a:solidFill>
                            <a:schemeClr val="dk1"/>
                          </a:solidFill>
                          <a:latin typeface="Arial"/>
                        </a:defRPr>
                      </a:lvl4pPr>
                      <a:lvl5pPr marL="1523573" algn="l" defTabSz="761790" rtl="0" eaLnBrk="1" latinLnBrk="0" hangingPunct="1">
                        <a:defRPr sz="1500" kern="1200">
                          <a:solidFill>
                            <a:schemeClr val="dk1"/>
                          </a:solidFill>
                          <a:latin typeface="Arial"/>
                        </a:defRPr>
                      </a:lvl5pPr>
                      <a:lvl6pPr marL="1904467" algn="l" defTabSz="761790" rtl="0" eaLnBrk="1" latinLnBrk="0" hangingPunct="1">
                        <a:defRPr sz="1500" kern="1200">
                          <a:solidFill>
                            <a:schemeClr val="dk1"/>
                          </a:solidFill>
                          <a:latin typeface="Arial"/>
                        </a:defRPr>
                      </a:lvl6pPr>
                      <a:lvl7pPr marL="2285362" algn="l" defTabSz="761790" rtl="0" eaLnBrk="1" latinLnBrk="0" hangingPunct="1">
                        <a:defRPr sz="1500" kern="1200">
                          <a:solidFill>
                            <a:schemeClr val="dk1"/>
                          </a:solidFill>
                          <a:latin typeface="Arial"/>
                        </a:defRPr>
                      </a:lvl7pPr>
                      <a:lvl8pPr marL="2666253" algn="l" defTabSz="761790" rtl="0" eaLnBrk="1" latinLnBrk="0" hangingPunct="1">
                        <a:defRPr sz="1500" kern="1200">
                          <a:solidFill>
                            <a:schemeClr val="dk1"/>
                          </a:solidFill>
                          <a:latin typeface="Arial"/>
                        </a:defRPr>
                      </a:lvl8pPr>
                      <a:lvl9pPr marL="3047146" algn="l" defTabSz="761790" rtl="0" eaLnBrk="1" latinLnBrk="0" hangingPunct="1">
                        <a:defRPr sz="1500" kern="1200">
                          <a:solidFill>
                            <a:schemeClr val="dk1"/>
                          </a:solidFill>
                          <a:latin typeface="Arial"/>
                        </a:defRPr>
                      </a:lvl9pPr>
                    </a:lstStyle>
                    <a:p>
                      <a:r>
                        <a:rPr lang="en-US" sz="750" dirty="0"/>
                        <a:t>3D presence detection</a:t>
                      </a:r>
                    </a:p>
                  </a:txBody>
                  <a:tcPr>
                    <a:lnL>
                      <a:noFill/>
                    </a:lnL>
                    <a:lnR>
                      <a:noFill/>
                    </a:lnR>
                    <a:lnT w="25400" cmpd="sng">
                      <a:solidFill>
                        <a:srgbClr val="000000"/>
                      </a:solidFill>
                    </a:lnT>
                    <a:lnB>
                      <a:noFill/>
                    </a:lnB>
                    <a:lnTlToBr w="12700" cmpd="sng">
                      <a:noFill/>
                      <a:prstDash val="solid"/>
                    </a:lnTlToBr>
                    <a:lnBlToTr w="12700" cmpd="sng">
                      <a:noFill/>
                      <a:prstDash val="solid"/>
                    </a:lnBlToTr>
                    <a:solidFill>
                      <a:srgbClr val="000000">
                        <a:tint val="20000"/>
                      </a:srgbClr>
                    </a:solidFill>
                  </a:tcPr>
                </a:tc>
                <a:tc>
                  <a:txBody>
                    <a:bodyPr/>
                    <a:lstStyle>
                      <a:lvl1pPr marL="0" algn="l" defTabSz="761790" rtl="0" eaLnBrk="1" latinLnBrk="0" hangingPunct="1">
                        <a:defRPr sz="1500" kern="1200">
                          <a:solidFill>
                            <a:schemeClr val="dk1"/>
                          </a:solidFill>
                          <a:latin typeface="Arial"/>
                        </a:defRPr>
                      </a:lvl1pPr>
                      <a:lvl2pPr marL="380895" algn="l" defTabSz="761790" rtl="0" eaLnBrk="1" latinLnBrk="0" hangingPunct="1">
                        <a:defRPr sz="1500" kern="1200">
                          <a:solidFill>
                            <a:schemeClr val="dk1"/>
                          </a:solidFill>
                          <a:latin typeface="Arial"/>
                        </a:defRPr>
                      </a:lvl2pPr>
                      <a:lvl3pPr marL="761790" algn="l" defTabSz="761790" rtl="0" eaLnBrk="1" latinLnBrk="0" hangingPunct="1">
                        <a:defRPr sz="1500" kern="1200">
                          <a:solidFill>
                            <a:schemeClr val="dk1"/>
                          </a:solidFill>
                          <a:latin typeface="Arial"/>
                        </a:defRPr>
                      </a:lvl3pPr>
                      <a:lvl4pPr marL="1142683" algn="l" defTabSz="761790" rtl="0" eaLnBrk="1" latinLnBrk="0" hangingPunct="1">
                        <a:defRPr sz="1500" kern="1200">
                          <a:solidFill>
                            <a:schemeClr val="dk1"/>
                          </a:solidFill>
                          <a:latin typeface="Arial"/>
                        </a:defRPr>
                      </a:lvl4pPr>
                      <a:lvl5pPr marL="1523573" algn="l" defTabSz="761790" rtl="0" eaLnBrk="1" latinLnBrk="0" hangingPunct="1">
                        <a:defRPr sz="1500" kern="1200">
                          <a:solidFill>
                            <a:schemeClr val="dk1"/>
                          </a:solidFill>
                          <a:latin typeface="Arial"/>
                        </a:defRPr>
                      </a:lvl5pPr>
                      <a:lvl6pPr marL="1904467" algn="l" defTabSz="761790" rtl="0" eaLnBrk="1" latinLnBrk="0" hangingPunct="1">
                        <a:defRPr sz="1500" kern="1200">
                          <a:solidFill>
                            <a:schemeClr val="dk1"/>
                          </a:solidFill>
                          <a:latin typeface="Arial"/>
                        </a:defRPr>
                      </a:lvl6pPr>
                      <a:lvl7pPr marL="2285362" algn="l" defTabSz="761790" rtl="0" eaLnBrk="1" latinLnBrk="0" hangingPunct="1">
                        <a:defRPr sz="1500" kern="1200">
                          <a:solidFill>
                            <a:schemeClr val="dk1"/>
                          </a:solidFill>
                          <a:latin typeface="Arial"/>
                        </a:defRPr>
                      </a:lvl7pPr>
                      <a:lvl8pPr marL="2666253" algn="l" defTabSz="761790" rtl="0" eaLnBrk="1" latinLnBrk="0" hangingPunct="1">
                        <a:defRPr sz="1500" kern="1200">
                          <a:solidFill>
                            <a:schemeClr val="dk1"/>
                          </a:solidFill>
                          <a:latin typeface="Arial"/>
                        </a:defRPr>
                      </a:lvl8pPr>
                      <a:lvl9pPr marL="3047146" algn="l" defTabSz="761790" rtl="0" eaLnBrk="1" latinLnBrk="0" hangingPunct="1">
                        <a:defRPr sz="1500" kern="1200">
                          <a:solidFill>
                            <a:schemeClr val="dk1"/>
                          </a:solidFill>
                          <a:latin typeface="Arial"/>
                        </a:defRPr>
                      </a:lvl9pPr>
                    </a:lstStyle>
                    <a:p>
                      <a:pPr marL="171450" indent="-171450">
                        <a:buFont typeface="Arial" panose="020B0604020202020204" pitchFamily="34" charset="0"/>
                        <a:buChar char="•"/>
                      </a:pPr>
                      <a:r>
                        <a:rPr lang="en-US" sz="750" kern="1200" dirty="0">
                          <a:solidFill>
                            <a:schemeClr val="dk1"/>
                          </a:solidFill>
                          <a:latin typeface="Arial"/>
                          <a:ea typeface="+mn-ea"/>
                          <a:cs typeface="+mn-cs"/>
                        </a:rPr>
                        <a:t>True 3D information (range, velocity &amp; angle) of objects vs. LIDAR/</a:t>
                      </a:r>
                      <a:r>
                        <a:rPr lang="en-US" sz="750" kern="1200" dirty="0" err="1">
                          <a:solidFill>
                            <a:schemeClr val="dk1"/>
                          </a:solidFill>
                          <a:latin typeface="Arial"/>
                          <a:ea typeface="+mn-ea"/>
                          <a:cs typeface="+mn-cs"/>
                        </a:rPr>
                        <a:t>ToF</a:t>
                      </a:r>
                      <a:r>
                        <a:rPr lang="en-US" sz="750" kern="1200" dirty="0">
                          <a:solidFill>
                            <a:schemeClr val="dk1"/>
                          </a:solidFill>
                          <a:latin typeface="Arial"/>
                          <a:ea typeface="+mn-ea"/>
                          <a:cs typeface="+mn-cs"/>
                        </a:rPr>
                        <a:t> used mainly for distance measurement</a:t>
                      </a:r>
                    </a:p>
                    <a:p>
                      <a:pPr marL="171450" indent="-171450">
                        <a:buFont typeface="Arial" panose="020B0604020202020204" pitchFamily="34" charset="0"/>
                        <a:buChar char="•"/>
                      </a:pPr>
                      <a:r>
                        <a:rPr lang="en-US" sz="750" kern="1200" dirty="0">
                          <a:solidFill>
                            <a:schemeClr val="dk1"/>
                          </a:solidFill>
                          <a:latin typeface="Arial"/>
                          <a:ea typeface="+mn-ea"/>
                          <a:cs typeface="+mn-cs"/>
                        </a:rPr>
                        <a:t>Quickly detect and prevent possible collisions minimizing machine downtimes</a:t>
                      </a:r>
                    </a:p>
                  </a:txBody>
                  <a:tcPr>
                    <a:lnL>
                      <a:noFill/>
                    </a:lnL>
                    <a:lnR>
                      <a:noFill/>
                    </a:lnR>
                    <a:lnT w="25400" cmpd="sng">
                      <a:solidFill>
                        <a:srgbClr val="000000"/>
                      </a:solidFill>
                    </a:lnT>
                    <a:lnB>
                      <a:noFill/>
                    </a:lnB>
                    <a:lnTlToBr w="12700" cmpd="sng">
                      <a:noFill/>
                      <a:prstDash val="solid"/>
                    </a:lnTlToBr>
                    <a:lnBlToTr w="12700" cmpd="sng">
                      <a:noFill/>
                      <a:prstDash val="solid"/>
                    </a:lnBlToTr>
                    <a:solidFill>
                      <a:srgbClr val="000000">
                        <a:tint val="20000"/>
                      </a:srgbClr>
                    </a:solidFill>
                  </a:tcPr>
                </a:tc>
                <a:extLst>
                  <a:ext uri="{0D108BD9-81ED-4DB2-BD59-A6C34878D82A}">
                    <a16:rowId xmlns:a16="http://schemas.microsoft.com/office/drawing/2014/main" val="10001"/>
                  </a:ext>
                </a:extLst>
              </a:tr>
              <a:tr h="164848">
                <a:tc>
                  <a:txBody>
                    <a:bodyPr/>
                    <a:lstStyle>
                      <a:lvl1pPr marL="0" algn="l" defTabSz="761790" rtl="0" eaLnBrk="1" latinLnBrk="0" hangingPunct="1">
                        <a:defRPr sz="1500" kern="1200">
                          <a:solidFill>
                            <a:schemeClr val="dk1"/>
                          </a:solidFill>
                          <a:latin typeface="Arial"/>
                        </a:defRPr>
                      </a:lvl1pPr>
                      <a:lvl2pPr marL="380895" algn="l" defTabSz="761790" rtl="0" eaLnBrk="1" latinLnBrk="0" hangingPunct="1">
                        <a:defRPr sz="1500" kern="1200">
                          <a:solidFill>
                            <a:schemeClr val="dk1"/>
                          </a:solidFill>
                          <a:latin typeface="Arial"/>
                        </a:defRPr>
                      </a:lvl2pPr>
                      <a:lvl3pPr marL="761790" algn="l" defTabSz="761790" rtl="0" eaLnBrk="1" latinLnBrk="0" hangingPunct="1">
                        <a:defRPr sz="1500" kern="1200">
                          <a:solidFill>
                            <a:schemeClr val="dk1"/>
                          </a:solidFill>
                          <a:latin typeface="Arial"/>
                        </a:defRPr>
                      </a:lvl3pPr>
                      <a:lvl4pPr marL="1142683" algn="l" defTabSz="761790" rtl="0" eaLnBrk="1" latinLnBrk="0" hangingPunct="1">
                        <a:defRPr sz="1500" kern="1200">
                          <a:solidFill>
                            <a:schemeClr val="dk1"/>
                          </a:solidFill>
                          <a:latin typeface="Arial"/>
                        </a:defRPr>
                      </a:lvl4pPr>
                      <a:lvl5pPr marL="1523573" algn="l" defTabSz="761790" rtl="0" eaLnBrk="1" latinLnBrk="0" hangingPunct="1">
                        <a:defRPr sz="1500" kern="1200">
                          <a:solidFill>
                            <a:schemeClr val="dk1"/>
                          </a:solidFill>
                          <a:latin typeface="Arial"/>
                        </a:defRPr>
                      </a:lvl5pPr>
                      <a:lvl6pPr marL="1904467" algn="l" defTabSz="761790" rtl="0" eaLnBrk="1" latinLnBrk="0" hangingPunct="1">
                        <a:defRPr sz="1500" kern="1200">
                          <a:solidFill>
                            <a:schemeClr val="dk1"/>
                          </a:solidFill>
                          <a:latin typeface="Arial"/>
                        </a:defRPr>
                      </a:lvl6pPr>
                      <a:lvl7pPr marL="2285362" algn="l" defTabSz="761790" rtl="0" eaLnBrk="1" latinLnBrk="0" hangingPunct="1">
                        <a:defRPr sz="1500" kern="1200">
                          <a:solidFill>
                            <a:schemeClr val="dk1"/>
                          </a:solidFill>
                          <a:latin typeface="Arial"/>
                        </a:defRPr>
                      </a:lvl7pPr>
                      <a:lvl8pPr marL="2666253" algn="l" defTabSz="761790" rtl="0" eaLnBrk="1" latinLnBrk="0" hangingPunct="1">
                        <a:defRPr sz="1500" kern="1200">
                          <a:solidFill>
                            <a:schemeClr val="dk1"/>
                          </a:solidFill>
                          <a:latin typeface="Arial"/>
                        </a:defRPr>
                      </a:lvl8pPr>
                      <a:lvl9pPr marL="3047146" algn="l" defTabSz="761790" rtl="0" eaLnBrk="1" latinLnBrk="0" hangingPunct="1">
                        <a:defRPr sz="1500" kern="1200">
                          <a:solidFill>
                            <a:schemeClr val="dk1"/>
                          </a:solidFill>
                          <a:latin typeface="Arial"/>
                        </a:defRPr>
                      </a:lvl9pPr>
                    </a:lstStyle>
                    <a:p>
                      <a:r>
                        <a:rPr lang="en-US" sz="750" dirty="0"/>
                        <a:t>IEC 61508 SIL 2 targeted</a:t>
                      </a:r>
                    </a:p>
                  </a:txBody>
                  <a:tcPr>
                    <a:lnL>
                      <a:noFill/>
                    </a:lnL>
                    <a:lnR>
                      <a:noFill/>
                    </a:lnR>
                    <a:lnT>
                      <a:noFill/>
                    </a:lnT>
                    <a:lnB>
                      <a:noFill/>
                    </a:lnB>
                    <a:lnTlToBr w="12700" cmpd="sng">
                      <a:noFill/>
                      <a:prstDash val="solid"/>
                    </a:lnTlToBr>
                    <a:lnBlToTr w="12700" cmpd="sng">
                      <a:noFill/>
                      <a:prstDash val="solid"/>
                    </a:lnBlToTr>
                    <a:solidFill>
                      <a:srgbClr val="FFFFFF"/>
                    </a:solidFill>
                  </a:tcPr>
                </a:tc>
                <a:tc>
                  <a:txBody>
                    <a:bodyPr/>
                    <a:lstStyle>
                      <a:lvl1pPr marL="0" algn="l" defTabSz="761790" rtl="0" eaLnBrk="1" latinLnBrk="0" hangingPunct="1">
                        <a:defRPr sz="1500" kern="1200">
                          <a:solidFill>
                            <a:schemeClr val="dk1"/>
                          </a:solidFill>
                          <a:latin typeface="Arial"/>
                        </a:defRPr>
                      </a:lvl1pPr>
                      <a:lvl2pPr marL="380895" algn="l" defTabSz="761790" rtl="0" eaLnBrk="1" latinLnBrk="0" hangingPunct="1">
                        <a:defRPr sz="1500" kern="1200">
                          <a:solidFill>
                            <a:schemeClr val="dk1"/>
                          </a:solidFill>
                          <a:latin typeface="Arial"/>
                        </a:defRPr>
                      </a:lvl2pPr>
                      <a:lvl3pPr marL="761790" algn="l" defTabSz="761790" rtl="0" eaLnBrk="1" latinLnBrk="0" hangingPunct="1">
                        <a:defRPr sz="1500" kern="1200">
                          <a:solidFill>
                            <a:schemeClr val="dk1"/>
                          </a:solidFill>
                          <a:latin typeface="Arial"/>
                        </a:defRPr>
                      </a:lvl3pPr>
                      <a:lvl4pPr marL="1142683" algn="l" defTabSz="761790" rtl="0" eaLnBrk="1" latinLnBrk="0" hangingPunct="1">
                        <a:defRPr sz="1500" kern="1200">
                          <a:solidFill>
                            <a:schemeClr val="dk1"/>
                          </a:solidFill>
                          <a:latin typeface="Arial"/>
                        </a:defRPr>
                      </a:lvl4pPr>
                      <a:lvl5pPr marL="1523573" algn="l" defTabSz="761790" rtl="0" eaLnBrk="1" latinLnBrk="0" hangingPunct="1">
                        <a:defRPr sz="1500" kern="1200">
                          <a:solidFill>
                            <a:schemeClr val="dk1"/>
                          </a:solidFill>
                          <a:latin typeface="Arial"/>
                        </a:defRPr>
                      </a:lvl5pPr>
                      <a:lvl6pPr marL="1904467" algn="l" defTabSz="761790" rtl="0" eaLnBrk="1" latinLnBrk="0" hangingPunct="1">
                        <a:defRPr sz="1500" kern="1200">
                          <a:solidFill>
                            <a:schemeClr val="dk1"/>
                          </a:solidFill>
                          <a:latin typeface="Arial"/>
                        </a:defRPr>
                      </a:lvl6pPr>
                      <a:lvl7pPr marL="2285362" algn="l" defTabSz="761790" rtl="0" eaLnBrk="1" latinLnBrk="0" hangingPunct="1">
                        <a:defRPr sz="1500" kern="1200">
                          <a:solidFill>
                            <a:schemeClr val="dk1"/>
                          </a:solidFill>
                          <a:latin typeface="Arial"/>
                        </a:defRPr>
                      </a:lvl7pPr>
                      <a:lvl8pPr marL="2666253" algn="l" defTabSz="761790" rtl="0" eaLnBrk="1" latinLnBrk="0" hangingPunct="1">
                        <a:defRPr sz="1500" kern="1200">
                          <a:solidFill>
                            <a:schemeClr val="dk1"/>
                          </a:solidFill>
                          <a:latin typeface="Arial"/>
                        </a:defRPr>
                      </a:lvl8pPr>
                      <a:lvl9pPr marL="3047146" algn="l" defTabSz="761790" rtl="0" eaLnBrk="1" latinLnBrk="0" hangingPunct="1">
                        <a:defRPr sz="1500" kern="1200">
                          <a:solidFill>
                            <a:schemeClr val="dk1"/>
                          </a:solidFill>
                          <a:latin typeface="Arial"/>
                        </a:defRPr>
                      </a:lvl9pPr>
                    </a:lstStyle>
                    <a:p>
                      <a:pPr marL="171450" marR="0" lvl="0" indent="-171450" algn="l" defTabSz="76179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750" dirty="0"/>
                        <a:t>Enable safe human presence detection that has traditionally been solved by expensive</a:t>
                      </a:r>
                      <a:r>
                        <a:rPr lang="en-US" sz="750" baseline="0" dirty="0"/>
                        <a:t> safety certified LiDAR sensors</a:t>
                      </a:r>
                      <a:endParaRPr lang="en-US" sz="750" dirty="0"/>
                    </a:p>
                  </a:txBody>
                  <a:tcPr>
                    <a:lnL>
                      <a:noFill/>
                    </a:lnL>
                    <a:lnR>
                      <a:noFill/>
                    </a:lnR>
                    <a:lnT>
                      <a:noFill/>
                    </a:lnT>
                    <a:lnB>
                      <a:no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189435">
                <a:tc>
                  <a:txBody>
                    <a:bodyPr/>
                    <a:lstStyle>
                      <a:lvl1pPr marL="0" algn="l" defTabSz="761790" rtl="0" eaLnBrk="1" latinLnBrk="0" hangingPunct="1">
                        <a:defRPr sz="1500" kern="1200">
                          <a:solidFill>
                            <a:schemeClr val="dk1"/>
                          </a:solidFill>
                          <a:latin typeface="Arial"/>
                        </a:defRPr>
                      </a:lvl1pPr>
                      <a:lvl2pPr marL="380895" algn="l" defTabSz="761790" rtl="0" eaLnBrk="1" latinLnBrk="0" hangingPunct="1">
                        <a:defRPr sz="1500" kern="1200">
                          <a:solidFill>
                            <a:schemeClr val="dk1"/>
                          </a:solidFill>
                          <a:latin typeface="Arial"/>
                        </a:defRPr>
                      </a:lvl2pPr>
                      <a:lvl3pPr marL="761790" algn="l" defTabSz="761790" rtl="0" eaLnBrk="1" latinLnBrk="0" hangingPunct="1">
                        <a:defRPr sz="1500" kern="1200">
                          <a:solidFill>
                            <a:schemeClr val="dk1"/>
                          </a:solidFill>
                          <a:latin typeface="Arial"/>
                        </a:defRPr>
                      </a:lvl3pPr>
                      <a:lvl4pPr marL="1142683" algn="l" defTabSz="761790" rtl="0" eaLnBrk="1" latinLnBrk="0" hangingPunct="1">
                        <a:defRPr sz="1500" kern="1200">
                          <a:solidFill>
                            <a:schemeClr val="dk1"/>
                          </a:solidFill>
                          <a:latin typeface="Arial"/>
                        </a:defRPr>
                      </a:lvl4pPr>
                      <a:lvl5pPr marL="1523573" algn="l" defTabSz="761790" rtl="0" eaLnBrk="1" latinLnBrk="0" hangingPunct="1">
                        <a:defRPr sz="1500" kern="1200">
                          <a:solidFill>
                            <a:schemeClr val="dk1"/>
                          </a:solidFill>
                          <a:latin typeface="Arial"/>
                        </a:defRPr>
                      </a:lvl5pPr>
                      <a:lvl6pPr marL="1904467" algn="l" defTabSz="761790" rtl="0" eaLnBrk="1" latinLnBrk="0" hangingPunct="1">
                        <a:defRPr sz="1500" kern="1200">
                          <a:solidFill>
                            <a:schemeClr val="dk1"/>
                          </a:solidFill>
                          <a:latin typeface="Arial"/>
                        </a:defRPr>
                      </a:lvl6pPr>
                      <a:lvl7pPr marL="2285362" algn="l" defTabSz="761790" rtl="0" eaLnBrk="1" latinLnBrk="0" hangingPunct="1">
                        <a:defRPr sz="1500" kern="1200">
                          <a:solidFill>
                            <a:schemeClr val="dk1"/>
                          </a:solidFill>
                          <a:latin typeface="Arial"/>
                        </a:defRPr>
                      </a:lvl7pPr>
                      <a:lvl8pPr marL="2666253" algn="l" defTabSz="761790" rtl="0" eaLnBrk="1" latinLnBrk="0" hangingPunct="1">
                        <a:defRPr sz="1500" kern="1200">
                          <a:solidFill>
                            <a:schemeClr val="dk1"/>
                          </a:solidFill>
                          <a:latin typeface="Arial"/>
                        </a:defRPr>
                      </a:lvl8pPr>
                      <a:lvl9pPr marL="3047146" algn="l" defTabSz="761790" rtl="0" eaLnBrk="1" latinLnBrk="0" hangingPunct="1">
                        <a:defRPr sz="1500" kern="1200">
                          <a:solidFill>
                            <a:schemeClr val="dk1"/>
                          </a:solidFill>
                          <a:latin typeface="Arial"/>
                        </a:defRPr>
                      </a:lvl9pPr>
                    </a:lstStyle>
                    <a:p>
                      <a:r>
                        <a:rPr lang="en-US" sz="750" dirty="0"/>
                        <a:t>Accurate glass detection</a:t>
                      </a:r>
                    </a:p>
                  </a:txBody>
                  <a:tcPr>
                    <a:lnL>
                      <a:noFill/>
                    </a:lnL>
                    <a:lnR>
                      <a:noFill/>
                    </a:lnR>
                    <a:lnT>
                      <a:noFill/>
                    </a:lnT>
                    <a:lnB>
                      <a:noFill/>
                    </a:lnB>
                    <a:lnTlToBr w="12700" cmpd="sng">
                      <a:noFill/>
                      <a:prstDash val="solid"/>
                    </a:lnTlToBr>
                    <a:lnBlToTr w="12700" cmpd="sng">
                      <a:noFill/>
                      <a:prstDash val="solid"/>
                    </a:lnBlToTr>
                    <a:solidFill>
                      <a:srgbClr val="000000">
                        <a:tint val="20000"/>
                      </a:srgbClr>
                    </a:solidFill>
                  </a:tcPr>
                </a:tc>
                <a:tc>
                  <a:txBody>
                    <a:bodyPr/>
                    <a:lstStyle>
                      <a:lvl1pPr marL="0" algn="l" defTabSz="761790" rtl="0" eaLnBrk="1" latinLnBrk="0" hangingPunct="1">
                        <a:defRPr sz="1500" kern="1200">
                          <a:solidFill>
                            <a:schemeClr val="dk1"/>
                          </a:solidFill>
                          <a:latin typeface="Arial"/>
                        </a:defRPr>
                      </a:lvl1pPr>
                      <a:lvl2pPr marL="380895" algn="l" defTabSz="761790" rtl="0" eaLnBrk="1" latinLnBrk="0" hangingPunct="1">
                        <a:defRPr sz="1500" kern="1200">
                          <a:solidFill>
                            <a:schemeClr val="dk1"/>
                          </a:solidFill>
                          <a:latin typeface="Arial"/>
                        </a:defRPr>
                      </a:lvl2pPr>
                      <a:lvl3pPr marL="761790" algn="l" defTabSz="761790" rtl="0" eaLnBrk="1" latinLnBrk="0" hangingPunct="1">
                        <a:defRPr sz="1500" kern="1200">
                          <a:solidFill>
                            <a:schemeClr val="dk1"/>
                          </a:solidFill>
                          <a:latin typeface="Arial"/>
                        </a:defRPr>
                      </a:lvl3pPr>
                      <a:lvl4pPr marL="1142683" algn="l" defTabSz="761790" rtl="0" eaLnBrk="1" latinLnBrk="0" hangingPunct="1">
                        <a:defRPr sz="1500" kern="1200">
                          <a:solidFill>
                            <a:schemeClr val="dk1"/>
                          </a:solidFill>
                          <a:latin typeface="Arial"/>
                        </a:defRPr>
                      </a:lvl4pPr>
                      <a:lvl5pPr marL="1523573" algn="l" defTabSz="761790" rtl="0" eaLnBrk="1" latinLnBrk="0" hangingPunct="1">
                        <a:defRPr sz="1500" kern="1200">
                          <a:solidFill>
                            <a:schemeClr val="dk1"/>
                          </a:solidFill>
                          <a:latin typeface="Arial"/>
                        </a:defRPr>
                      </a:lvl5pPr>
                      <a:lvl6pPr marL="1904467" algn="l" defTabSz="761790" rtl="0" eaLnBrk="1" latinLnBrk="0" hangingPunct="1">
                        <a:defRPr sz="1500" kern="1200">
                          <a:solidFill>
                            <a:schemeClr val="dk1"/>
                          </a:solidFill>
                          <a:latin typeface="Arial"/>
                        </a:defRPr>
                      </a:lvl6pPr>
                      <a:lvl7pPr marL="2285362" algn="l" defTabSz="761790" rtl="0" eaLnBrk="1" latinLnBrk="0" hangingPunct="1">
                        <a:defRPr sz="1500" kern="1200">
                          <a:solidFill>
                            <a:schemeClr val="dk1"/>
                          </a:solidFill>
                          <a:latin typeface="Arial"/>
                        </a:defRPr>
                      </a:lvl7pPr>
                      <a:lvl8pPr marL="2666253" algn="l" defTabSz="761790" rtl="0" eaLnBrk="1" latinLnBrk="0" hangingPunct="1">
                        <a:defRPr sz="1500" kern="1200">
                          <a:solidFill>
                            <a:schemeClr val="dk1"/>
                          </a:solidFill>
                          <a:latin typeface="Arial"/>
                        </a:defRPr>
                      </a:lvl8pPr>
                      <a:lvl9pPr marL="3047146" algn="l" defTabSz="761790" rtl="0" eaLnBrk="1" latinLnBrk="0" hangingPunct="1">
                        <a:defRPr sz="1500" kern="1200">
                          <a:solidFill>
                            <a:schemeClr val="dk1"/>
                          </a:solidFill>
                          <a:latin typeface="Arial"/>
                        </a:defRPr>
                      </a:lvl9pPr>
                    </a:lstStyle>
                    <a:p>
                      <a:pPr marL="171450" marR="0" lvl="0" indent="-171450" algn="l" defTabSz="76179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750" dirty="0"/>
                        <a:t>Ensure reliable detection of glass walls/doors over existing sensors that “see” through them</a:t>
                      </a:r>
                    </a:p>
                  </a:txBody>
                  <a:tcPr>
                    <a:lnL>
                      <a:noFill/>
                    </a:lnL>
                    <a:lnR>
                      <a:noFill/>
                    </a:lnR>
                    <a:lnT>
                      <a:noFill/>
                    </a:lnT>
                    <a:lnB>
                      <a:noFill/>
                    </a:lnB>
                    <a:lnTlToBr w="12700" cmpd="sng">
                      <a:noFill/>
                      <a:prstDash val="solid"/>
                    </a:lnTlToBr>
                    <a:lnBlToTr w="12700" cmpd="sng">
                      <a:noFill/>
                      <a:prstDash val="solid"/>
                    </a:lnBlToTr>
                    <a:solidFill>
                      <a:srgbClr val="000000">
                        <a:tint val="20000"/>
                      </a:srgbClr>
                    </a:solidFill>
                  </a:tcPr>
                </a:tc>
                <a:extLst>
                  <a:ext uri="{0D108BD9-81ED-4DB2-BD59-A6C34878D82A}">
                    <a16:rowId xmlns:a16="http://schemas.microsoft.com/office/drawing/2014/main" val="10003"/>
                  </a:ext>
                </a:extLst>
              </a:tr>
              <a:tr h="164848">
                <a:tc>
                  <a:txBody>
                    <a:bodyPr/>
                    <a:lstStyle>
                      <a:lvl1pPr marL="0" algn="l" defTabSz="761790" rtl="0" eaLnBrk="1" latinLnBrk="0" hangingPunct="1">
                        <a:defRPr sz="1500" kern="1200">
                          <a:solidFill>
                            <a:schemeClr val="dk1"/>
                          </a:solidFill>
                          <a:latin typeface="Arial"/>
                        </a:defRPr>
                      </a:lvl1pPr>
                      <a:lvl2pPr marL="380895" algn="l" defTabSz="761790" rtl="0" eaLnBrk="1" latinLnBrk="0" hangingPunct="1">
                        <a:defRPr sz="1500" kern="1200">
                          <a:solidFill>
                            <a:schemeClr val="dk1"/>
                          </a:solidFill>
                          <a:latin typeface="Arial"/>
                        </a:defRPr>
                      </a:lvl2pPr>
                      <a:lvl3pPr marL="761790" algn="l" defTabSz="761790" rtl="0" eaLnBrk="1" latinLnBrk="0" hangingPunct="1">
                        <a:defRPr sz="1500" kern="1200">
                          <a:solidFill>
                            <a:schemeClr val="dk1"/>
                          </a:solidFill>
                          <a:latin typeface="Arial"/>
                        </a:defRPr>
                      </a:lvl3pPr>
                      <a:lvl4pPr marL="1142683" algn="l" defTabSz="761790" rtl="0" eaLnBrk="1" latinLnBrk="0" hangingPunct="1">
                        <a:defRPr sz="1500" kern="1200">
                          <a:solidFill>
                            <a:schemeClr val="dk1"/>
                          </a:solidFill>
                          <a:latin typeface="Arial"/>
                        </a:defRPr>
                      </a:lvl4pPr>
                      <a:lvl5pPr marL="1523573" algn="l" defTabSz="761790" rtl="0" eaLnBrk="1" latinLnBrk="0" hangingPunct="1">
                        <a:defRPr sz="1500" kern="1200">
                          <a:solidFill>
                            <a:schemeClr val="dk1"/>
                          </a:solidFill>
                          <a:latin typeface="Arial"/>
                        </a:defRPr>
                      </a:lvl5pPr>
                      <a:lvl6pPr marL="1904467" algn="l" defTabSz="761790" rtl="0" eaLnBrk="1" latinLnBrk="0" hangingPunct="1">
                        <a:defRPr sz="1500" kern="1200">
                          <a:solidFill>
                            <a:schemeClr val="dk1"/>
                          </a:solidFill>
                          <a:latin typeface="Arial"/>
                        </a:defRPr>
                      </a:lvl6pPr>
                      <a:lvl7pPr marL="2285362" algn="l" defTabSz="761790" rtl="0" eaLnBrk="1" latinLnBrk="0" hangingPunct="1">
                        <a:defRPr sz="1500" kern="1200">
                          <a:solidFill>
                            <a:schemeClr val="dk1"/>
                          </a:solidFill>
                          <a:latin typeface="Arial"/>
                        </a:defRPr>
                      </a:lvl7pPr>
                      <a:lvl8pPr marL="2666253" algn="l" defTabSz="761790" rtl="0" eaLnBrk="1" latinLnBrk="0" hangingPunct="1">
                        <a:defRPr sz="1500" kern="1200">
                          <a:solidFill>
                            <a:schemeClr val="dk1"/>
                          </a:solidFill>
                          <a:latin typeface="Arial"/>
                        </a:defRPr>
                      </a:lvl8pPr>
                      <a:lvl9pPr marL="3047146" algn="l" defTabSz="761790" rtl="0" eaLnBrk="1" latinLnBrk="0" hangingPunct="1">
                        <a:defRPr sz="1500" kern="1200">
                          <a:solidFill>
                            <a:schemeClr val="dk1"/>
                          </a:solidFill>
                          <a:latin typeface="Arial"/>
                        </a:defRPr>
                      </a:lvl9pPr>
                    </a:lstStyle>
                    <a:p>
                      <a:r>
                        <a:rPr lang="en-US" sz="750" dirty="0"/>
                        <a:t>Wide azimuth area coverage</a:t>
                      </a:r>
                    </a:p>
                  </a:txBody>
                  <a:tcPr>
                    <a:lnL>
                      <a:noFill/>
                    </a:lnL>
                    <a:lnR>
                      <a:noFill/>
                    </a:lnR>
                    <a:lnT>
                      <a:noFill/>
                    </a:lnT>
                    <a:lnB>
                      <a:noFill/>
                    </a:lnB>
                    <a:lnTlToBr w="12700" cmpd="sng">
                      <a:noFill/>
                      <a:prstDash val="solid"/>
                    </a:lnTlToBr>
                    <a:lnBlToTr w="12700" cmpd="sng">
                      <a:noFill/>
                      <a:prstDash val="solid"/>
                    </a:lnBlToTr>
                    <a:solidFill>
                      <a:srgbClr val="FFFFFF"/>
                    </a:solidFill>
                  </a:tcPr>
                </a:tc>
                <a:tc>
                  <a:txBody>
                    <a:bodyPr/>
                    <a:lstStyle>
                      <a:lvl1pPr marL="0" algn="l" defTabSz="761790" rtl="0" eaLnBrk="1" latinLnBrk="0" hangingPunct="1">
                        <a:defRPr sz="1500" kern="1200">
                          <a:solidFill>
                            <a:schemeClr val="dk1"/>
                          </a:solidFill>
                          <a:latin typeface="Arial"/>
                        </a:defRPr>
                      </a:lvl1pPr>
                      <a:lvl2pPr marL="380895" algn="l" defTabSz="761790" rtl="0" eaLnBrk="1" latinLnBrk="0" hangingPunct="1">
                        <a:defRPr sz="1500" kern="1200">
                          <a:solidFill>
                            <a:schemeClr val="dk1"/>
                          </a:solidFill>
                          <a:latin typeface="Arial"/>
                        </a:defRPr>
                      </a:lvl2pPr>
                      <a:lvl3pPr marL="761790" algn="l" defTabSz="761790" rtl="0" eaLnBrk="1" latinLnBrk="0" hangingPunct="1">
                        <a:defRPr sz="1500" kern="1200">
                          <a:solidFill>
                            <a:schemeClr val="dk1"/>
                          </a:solidFill>
                          <a:latin typeface="Arial"/>
                        </a:defRPr>
                      </a:lvl3pPr>
                      <a:lvl4pPr marL="1142683" algn="l" defTabSz="761790" rtl="0" eaLnBrk="1" latinLnBrk="0" hangingPunct="1">
                        <a:defRPr sz="1500" kern="1200">
                          <a:solidFill>
                            <a:schemeClr val="dk1"/>
                          </a:solidFill>
                          <a:latin typeface="Arial"/>
                        </a:defRPr>
                      </a:lvl4pPr>
                      <a:lvl5pPr marL="1523573" algn="l" defTabSz="761790" rtl="0" eaLnBrk="1" latinLnBrk="0" hangingPunct="1">
                        <a:defRPr sz="1500" kern="1200">
                          <a:solidFill>
                            <a:schemeClr val="dk1"/>
                          </a:solidFill>
                          <a:latin typeface="Arial"/>
                        </a:defRPr>
                      </a:lvl5pPr>
                      <a:lvl6pPr marL="1904467" algn="l" defTabSz="761790" rtl="0" eaLnBrk="1" latinLnBrk="0" hangingPunct="1">
                        <a:defRPr sz="1500" kern="1200">
                          <a:solidFill>
                            <a:schemeClr val="dk1"/>
                          </a:solidFill>
                          <a:latin typeface="Arial"/>
                        </a:defRPr>
                      </a:lvl6pPr>
                      <a:lvl7pPr marL="2285362" algn="l" defTabSz="761790" rtl="0" eaLnBrk="1" latinLnBrk="0" hangingPunct="1">
                        <a:defRPr sz="1500" kern="1200">
                          <a:solidFill>
                            <a:schemeClr val="dk1"/>
                          </a:solidFill>
                          <a:latin typeface="Arial"/>
                        </a:defRPr>
                      </a:lvl7pPr>
                      <a:lvl8pPr marL="2666253" algn="l" defTabSz="761790" rtl="0" eaLnBrk="1" latinLnBrk="0" hangingPunct="1">
                        <a:defRPr sz="1500" kern="1200">
                          <a:solidFill>
                            <a:schemeClr val="dk1"/>
                          </a:solidFill>
                          <a:latin typeface="Arial"/>
                        </a:defRPr>
                      </a:lvl8pPr>
                      <a:lvl9pPr marL="3047146" algn="l" defTabSz="761790" rtl="0" eaLnBrk="1" latinLnBrk="0" hangingPunct="1">
                        <a:defRPr sz="1500" kern="1200">
                          <a:solidFill>
                            <a:schemeClr val="dk1"/>
                          </a:solidFill>
                          <a:latin typeface="Arial"/>
                        </a:defRPr>
                      </a:lvl9pPr>
                    </a:lstStyle>
                    <a:p>
                      <a:pPr marL="171450" indent="-171450">
                        <a:buFont typeface="Arial" panose="020B0604020202020204" pitchFamily="34" charset="0"/>
                        <a:buChar char="•"/>
                      </a:pPr>
                      <a:r>
                        <a:rPr lang="en-US" sz="750" dirty="0"/>
                        <a:t>Create 360 degree detection zones around the robot to prevent collisions with humans to minimize injury and reduce machine downtimes </a:t>
                      </a:r>
                    </a:p>
                  </a:txBody>
                  <a:tcPr>
                    <a:lnL>
                      <a:noFill/>
                    </a:lnL>
                    <a:lnR>
                      <a:noFill/>
                    </a:lnR>
                    <a:lnT>
                      <a:noFill/>
                    </a:lnT>
                    <a:lnB>
                      <a:no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r h="164848">
                <a:tc>
                  <a:txBody>
                    <a:bodyPr/>
                    <a:lstStyle>
                      <a:lvl1pPr marL="0" algn="l" defTabSz="761790" rtl="0" eaLnBrk="1" latinLnBrk="0" hangingPunct="1">
                        <a:defRPr sz="1500" kern="1200">
                          <a:solidFill>
                            <a:schemeClr val="dk1"/>
                          </a:solidFill>
                          <a:latin typeface="Arial"/>
                        </a:defRPr>
                      </a:lvl1pPr>
                      <a:lvl2pPr marL="380895" algn="l" defTabSz="761790" rtl="0" eaLnBrk="1" latinLnBrk="0" hangingPunct="1">
                        <a:defRPr sz="1500" kern="1200">
                          <a:solidFill>
                            <a:schemeClr val="dk1"/>
                          </a:solidFill>
                          <a:latin typeface="Arial"/>
                        </a:defRPr>
                      </a:lvl2pPr>
                      <a:lvl3pPr marL="761790" algn="l" defTabSz="761790" rtl="0" eaLnBrk="1" latinLnBrk="0" hangingPunct="1">
                        <a:defRPr sz="1500" kern="1200">
                          <a:solidFill>
                            <a:schemeClr val="dk1"/>
                          </a:solidFill>
                          <a:latin typeface="Arial"/>
                        </a:defRPr>
                      </a:lvl3pPr>
                      <a:lvl4pPr marL="1142683" algn="l" defTabSz="761790" rtl="0" eaLnBrk="1" latinLnBrk="0" hangingPunct="1">
                        <a:defRPr sz="1500" kern="1200">
                          <a:solidFill>
                            <a:schemeClr val="dk1"/>
                          </a:solidFill>
                          <a:latin typeface="Arial"/>
                        </a:defRPr>
                      </a:lvl4pPr>
                      <a:lvl5pPr marL="1523573" algn="l" defTabSz="761790" rtl="0" eaLnBrk="1" latinLnBrk="0" hangingPunct="1">
                        <a:defRPr sz="1500" kern="1200">
                          <a:solidFill>
                            <a:schemeClr val="dk1"/>
                          </a:solidFill>
                          <a:latin typeface="Arial"/>
                        </a:defRPr>
                      </a:lvl5pPr>
                      <a:lvl6pPr marL="1904467" algn="l" defTabSz="761790" rtl="0" eaLnBrk="1" latinLnBrk="0" hangingPunct="1">
                        <a:defRPr sz="1500" kern="1200">
                          <a:solidFill>
                            <a:schemeClr val="dk1"/>
                          </a:solidFill>
                          <a:latin typeface="Arial"/>
                        </a:defRPr>
                      </a:lvl6pPr>
                      <a:lvl7pPr marL="2285362" algn="l" defTabSz="761790" rtl="0" eaLnBrk="1" latinLnBrk="0" hangingPunct="1">
                        <a:defRPr sz="1500" kern="1200">
                          <a:solidFill>
                            <a:schemeClr val="dk1"/>
                          </a:solidFill>
                          <a:latin typeface="Arial"/>
                        </a:defRPr>
                      </a:lvl7pPr>
                      <a:lvl8pPr marL="2666253" algn="l" defTabSz="761790" rtl="0" eaLnBrk="1" latinLnBrk="0" hangingPunct="1">
                        <a:defRPr sz="1500" kern="1200">
                          <a:solidFill>
                            <a:schemeClr val="dk1"/>
                          </a:solidFill>
                          <a:latin typeface="Arial"/>
                        </a:defRPr>
                      </a:lvl8pPr>
                      <a:lvl9pPr marL="3047146" algn="l" defTabSz="761790" rtl="0" eaLnBrk="1" latinLnBrk="0" hangingPunct="1">
                        <a:defRPr sz="1500" kern="1200">
                          <a:solidFill>
                            <a:schemeClr val="dk1"/>
                          </a:solidFill>
                          <a:latin typeface="Arial"/>
                        </a:defRPr>
                      </a:lvl9pPr>
                    </a:lstStyle>
                    <a:p>
                      <a:r>
                        <a:rPr lang="en-US" sz="750" dirty="0"/>
                        <a:t>Robust in challenging </a:t>
                      </a:r>
                      <a:r>
                        <a:rPr lang="en-US" sz="750" baseline="0" dirty="0"/>
                        <a:t>environments</a:t>
                      </a:r>
                      <a:endParaRPr lang="en-US" sz="750" dirty="0"/>
                    </a:p>
                  </a:txBody>
                  <a:tcPr>
                    <a:lnL>
                      <a:noFill/>
                    </a:lnL>
                    <a:lnR>
                      <a:noFill/>
                    </a:lnR>
                    <a:lnT>
                      <a:noFill/>
                    </a:lnT>
                    <a:lnB w="25400" cmpd="sng">
                      <a:solidFill>
                        <a:srgbClr val="000000"/>
                      </a:solidFill>
                    </a:lnB>
                    <a:lnTlToBr w="12700" cmpd="sng">
                      <a:noFill/>
                      <a:prstDash val="solid"/>
                    </a:lnTlToBr>
                    <a:lnBlToTr w="12700" cmpd="sng">
                      <a:noFill/>
                      <a:prstDash val="solid"/>
                    </a:lnBlToTr>
                    <a:solidFill>
                      <a:srgbClr val="000000">
                        <a:tint val="20000"/>
                      </a:srgbClr>
                    </a:solidFill>
                  </a:tcPr>
                </a:tc>
                <a:tc>
                  <a:txBody>
                    <a:bodyPr/>
                    <a:lstStyle>
                      <a:lvl1pPr marL="0" algn="l" defTabSz="761790" rtl="0" eaLnBrk="1" latinLnBrk="0" hangingPunct="1">
                        <a:defRPr sz="1500" kern="1200">
                          <a:solidFill>
                            <a:schemeClr val="dk1"/>
                          </a:solidFill>
                          <a:latin typeface="Arial"/>
                        </a:defRPr>
                      </a:lvl1pPr>
                      <a:lvl2pPr marL="380895" algn="l" defTabSz="761790" rtl="0" eaLnBrk="1" latinLnBrk="0" hangingPunct="1">
                        <a:defRPr sz="1500" kern="1200">
                          <a:solidFill>
                            <a:schemeClr val="dk1"/>
                          </a:solidFill>
                          <a:latin typeface="Arial"/>
                        </a:defRPr>
                      </a:lvl2pPr>
                      <a:lvl3pPr marL="761790" algn="l" defTabSz="761790" rtl="0" eaLnBrk="1" latinLnBrk="0" hangingPunct="1">
                        <a:defRPr sz="1500" kern="1200">
                          <a:solidFill>
                            <a:schemeClr val="dk1"/>
                          </a:solidFill>
                          <a:latin typeface="Arial"/>
                        </a:defRPr>
                      </a:lvl3pPr>
                      <a:lvl4pPr marL="1142683" algn="l" defTabSz="761790" rtl="0" eaLnBrk="1" latinLnBrk="0" hangingPunct="1">
                        <a:defRPr sz="1500" kern="1200">
                          <a:solidFill>
                            <a:schemeClr val="dk1"/>
                          </a:solidFill>
                          <a:latin typeface="Arial"/>
                        </a:defRPr>
                      </a:lvl4pPr>
                      <a:lvl5pPr marL="1523573" algn="l" defTabSz="761790" rtl="0" eaLnBrk="1" latinLnBrk="0" hangingPunct="1">
                        <a:defRPr sz="1500" kern="1200">
                          <a:solidFill>
                            <a:schemeClr val="dk1"/>
                          </a:solidFill>
                          <a:latin typeface="Arial"/>
                        </a:defRPr>
                      </a:lvl5pPr>
                      <a:lvl6pPr marL="1904467" algn="l" defTabSz="761790" rtl="0" eaLnBrk="1" latinLnBrk="0" hangingPunct="1">
                        <a:defRPr sz="1500" kern="1200">
                          <a:solidFill>
                            <a:schemeClr val="dk1"/>
                          </a:solidFill>
                          <a:latin typeface="Arial"/>
                        </a:defRPr>
                      </a:lvl6pPr>
                      <a:lvl7pPr marL="2285362" algn="l" defTabSz="761790" rtl="0" eaLnBrk="1" latinLnBrk="0" hangingPunct="1">
                        <a:defRPr sz="1500" kern="1200">
                          <a:solidFill>
                            <a:schemeClr val="dk1"/>
                          </a:solidFill>
                          <a:latin typeface="Arial"/>
                        </a:defRPr>
                      </a:lvl7pPr>
                      <a:lvl8pPr marL="2666253" algn="l" defTabSz="761790" rtl="0" eaLnBrk="1" latinLnBrk="0" hangingPunct="1">
                        <a:defRPr sz="1500" kern="1200">
                          <a:solidFill>
                            <a:schemeClr val="dk1"/>
                          </a:solidFill>
                          <a:latin typeface="Arial"/>
                        </a:defRPr>
                      </a:lvl8pPr>
                      <a:lvl9pPr marL="3047146" algn="l" defTabSz="761790" rtl="0" eaLnBrk="1" latinLnBrk="0" hangingPunct="1">
                        <a:defRPr sz="1500" kern="1200">
                          <a:solidFill>
                            <a:schemeClr val="dk1"/>
                          </a:solidFill>
                          <a:latin typeface="Arial"/>
                        </a:defRPr>
                      </a:lvl9pPr>
                    </a:lstStyle>
                    <a:p>
                      <a:pPr marL="171450" indent="-171450">
                        <a:buFont typeface="Arial" panose="020B0604020202020204" pitchFamily="34" charset="0"/>
                        <a:buChar char="•"/>
                      </a:pPr>
                      <a:r>
                        <a:rPr lang="en-US" sz="750" dirty="0"/>
                        <a:t>Increase reliability over existing vision/LiDAR based sensors in conditions such as rain, dust,</a:t>
                      </a:r>
                      <a:r>
                        <a:rPr lang="en-US" sz="750" baseline="0" dirty="0"/>
                        <a:t> smoke, complete darkness or in the glare of sunlight</a:t>
                      </a:r>
                      <a:endParaRPr lang="en-US" sz="750" dirty="0"/>
                    </a:p>
                  </a:txBody>
                  <a:tcPr>
                    <a:lnL>
                      <a:noFill/>
                    </a:lnL>
                    <a:lnR>
                      <a:noFill/>
                    </a:lnR>
                    <a:lnT>
                      <a:noFill/>
                    </a:lnT>
                    <a:lnB w="25400" cmpd="sng">
                      <a:solidFill>
                        <a:srgbClr val="000000"/>
                      </a:solidFill>
                    </a:lnB>
                    <a:lnTlToBr w="12700" cmpd="sng">
                      <a:noFill/>
                      <a:prstDash val="solid"/>
                    </a:lnTlToBr>
                    <a:lnBlToTr w="12700" cmpd="sng">
                      <a:noFill/>
                      <a:prstDash val="solid"/>
                    </a:lnBlToTr>
                    <a:solidFill>
                      <a:srgbClr val="000000">
                        <a:tint val="20000"/>
                      </a:srgbClr>
                    </a:solidFill>
                  </a:tcPr>
                </a:tc>
                <a:extLst>
                  <a:ext uri="{0D108BD9-81ED-4DB2-BD59-A6C34878D82A}">
                    <a16:rowId xmlns:a16="http://schemas.microsoft.com/office/drawing/2014/main" val="10007"/>
                  </a:ext>
                </a:extLst>
              </a:tr>
            </a:tbl>
          </a:graphicData>
        </a:graphic>
      </p:graphicFrame>
      <p:sp>
        <p:nvSpPr>
          <p:cNvPr id="7" name="TextBox 6">
            <a:extLst>
              <a:ext uri="{FF2B5EF4-FFF2-40B4-BE49-F238E27FC236}">
                <a16:creationId xmlns:a16="http://schemas.microsoft.com/office/drawing/2014/main" id="{2A8C1BC2-BFDC-48A5-A770-EF3F2B4457F5}"/>
              </a:ext>
            </a:extLst>
          </p:cNvPr>
          <p:cNvSpPr txBox="1"/>
          <p:nvPr/>
        </p:nvSpPr>
        <p:spPr>
          <a:xfrm>
            <a:off x="820765" y="1003846"/>
            <a:ext cx="3013582" cy="276999"/>
          </a:xfrm>
          <a:prstGeom prst="rect">
            <a:avLst/>
          </a:prstGeom>
          <a:noFill/>
        </p:spPr>
        <p:txBody>
          <a:bodyPr wrap="none" rtlCol="0">
            <a:spAutoFit/>
          </a:bodyPr>
          <a:lstStyle/>
          <a:p>
            <a:r>
              <a:rPr lang="en-US" sz="1200" b="1" dirty="0"/>
              <a:t>Sense and Avoid - Collision Avoidance</a:t>
            </a:r>
          </a:p>
        </p:txBody>
      </p:sp>
      <p:sp>
        <p:nvSpPr>
          <p:cNvPr id="8" name="TextBox 7">
            <a:extLst>
              <a:ext uri="{FF2B5EF4-FFF2-40B4-BE49-F238E27FC236}">
                <a16:creationId xmlns:a16="http://schemas.microsoft.com/office/drawing/2014/main" id="{21A8F1A5-ED4B-486B-8797-777350B1F35E}"/>
              </a:ext>
            </a:extLst>
          </p:cNvPr>
          <p:cNvSpPr txBox="1"/>
          <p:nvPr/>
        </p:nvSpPr>
        <p:spPr>
          <a:xfrm>
            <a:off x="195409" y="2776954"/>
            <a:ext cx="3908436" cy="215444"/>
          </a:xfrm>
          <a:prstGeom prst="rect">
            <a:avLst/>
          </a:prstGeom>
          <a:noFill/>
          <a:ln>
            <a:noFill/>
          </a:ln>
        </p:spPr>
        <p:txBody>
          <a:bodyPr wrap="square" rtlCol="0">
            <a:spAutoFit/>
          </a:bodyPr>
          <a:lstStyle/>
          <a:p>
            <a:r>
              <a:rPr lang="en-US" sz="800" dirty="0"/>
              <a:t>Detect humans/obstacles and navigate around them to avoid collisions </a:t>
            </a:r>
          </a:p>
        </p:txBody>
      </p:sp>
      <p:cxnSp>
        <p:nvCxnSpPr>
          <p:cNvPr id="10" name="Straight Connector 9">
            <a:extLst>
              <a:ext uri="{FF2B5EF4-FFF2-40B4-BE49-F238E27FC236}">
                <a16:creationId xmlns:a16="http://schemas.microsoft.com/office/drawing/2014/main" id="{841BE916-BCD5-4626-9148-02C6922679BE}"/>
              </a:ext>
            </a:extLst>
          </p:cNvPr>
          <p:cNvCxnSpPr>
            <a:cxnSpLocks/>
          </p:cNvCxnSpPr>
          <p:nvPr/>
        </p:nvCxnSpPr>
        <p:spPr>
          <a:xfrm>
            <a:off x="4572000" y="1138133"/>
            <a:ext cx="0" cy="190806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15" name="TextBox 214">
            <a:extLst>
              <a:ext uri="{FF2B5EF4-FFF2-40B4-BE49-F238E27FC236}">
                <a16:creationId xmlns:a16="http://schemas.microsoft.com/office/drawing/2014/main" id="{CD256A2D-A64B-457D-8E84-85E526297A0A}"/>
              </a:ext>
            </a:extLst>
          </p:cNvPr>
          <p:cNvSpPr txBox="1"/>
          <p:nvPr/>
        </p:nvSpPr>
        <p:spPr>
          <a:xfrm>
            <a:off x="4846073" y="1016192"/>
            <a:ext cx="4063933" cy="276999"/>
          </a:xfrm>
          <a:prstGeom prst="rect">
            <a:avLst/>
          </a:prstGeom>
          <a:noFill/>
        </p:spPr>
        <p:txBody>
          <a:bodyPr wrap="none" rtlCol="0">
            <a:spAutoFit/>
          </a:bodyPr>
          <a:lstStyle/>
          <a:p>
            <a:r>
              <a:rPr lang="en-US" sz="1200" b="1" dirty="0"/>
              <a:t>360° Safety Bubble - Safe Human Presence Detection</a:t>
            </a:r>
          </a:p>
        </p:txBody>
      </p:sp>
      <p:pic>
        <p:nvPicPr>
          <p:cNvPr id="216" name="Picture 6">
            <a:extLst>
              <a:ext uri="{FF2B5EF4-FFF2-40B4-BE49-F238E27FC236}">
                <a16:creationId xmlns:a16="http://schemas.microsoft.com/office/drawing/2014/main" id="{63851A4B-4EDF-420C-8984-05C8BEC7E2D6}"/>
              </a:ext>
            </a:extLst>
          </p:cNvPr>
          <p:cNvPicPr>
            <a:picLocks noChangeAspect="1" noChangeArrowheads="1"/>
          </p:cNvPicPr>
          <p:nvPr/>
        </p:nvPicPr>
        <p:blipFill rotWithShape="1">
          <a:blip r:embed="rId3" cstate="hqprint">
            <a:extLst>
              <a:ext uri="{28A0092B-C50C-407E-A947-70E740481C1C}">
                <a14:useLocalDpi xmlns:a14="http://schemas.microsoft.com/office/drawing/2010/main"/>
              </a:ext>
            </a:extLst>
          </a:blip>
          <a:srcRect t="10507" b="12009"/>
          <a:stretch/>
        </p:blipFill>
        <p:spPr bwMode="auto">
          <a:xfrm>
            <a:off x="4732267" y="1203452"/>
            <a:ext cx="2057936" cy="1385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a:extLst>
              <a:ext uri="{FF2B5EF4-FFF2-40B4-BE49-F238E27FC236}">
                <a16:creationId xmlns:a16="http://schemas.microsoft.com/office/drawing/2014/main" id="{239D3163-D0DF-4566-AF13-DB877CA9E4FB}"/>
              </a:ext>
            </a:extLst>
          </p:cNvPr>
          <p:cNvPicPr>
            <a:picLocks noChangeAspect="1"/>
          </p:cNvPicPr>
          <p:nvPr/>
        </p:nvPicPr>
        <p:blipFill>
          <a:blip r:embed="rId4"/>
          <a:stretch>
            <a:fillRect/>
          </a:stretch>
        </p:blipFill>
        <p:spPr>
          <a:xfrm>
            <a:off x="119738" y="1170748"/>
            <a:ext cx="2299937" cy="1549400"/>
          </a:xfrm>
          <a:prstGeom prst="rect">
            <a:avLst/>
          </a:prstGeom>
        </p:spPr>
      </p:pic>
      <p:pic>
        <p:nvPicPr>
          <p:cNvPr id="13" name="Picture 12">
            <a:extLst>
              <a:ext uri="{FF2B5EF4-FFF2-40B4-BE49-F238E27FC236}">
                <a16:creationId xmlns:a16="http://schemas.microsoft.com/office/drawing/2014/main" id="{7CAE546D-8449-4759-B9FC-CDC080D1CF39}"/>
              </a:ext>
            </a:extLst>
          </p:cNvPr>
          <p:cNvPicPr>
            <a:picLocks noChangeAspect="1"/>
          </p:cNvPicPr>
          <p:nvPr/>
        </p:nvPicPr>
        <p:blipFill>
          <a:blip r:embed="rId5"/>
          <a:stretch>
            <a:fillRect/>
          </a:stretch>
        </p:blipFill>
        <p:spPr>
          <a:xfrm>
            <a:off x="2175710" y="1188084"/>
            <a:ext cx="2311630" cy="1532064"/>
          </a:xfrm>
          <a:prstGeom prst="rect">
            <a:avLst/>
          </a:prstGeom>
        </p:spPr>
      </p:pic>
      <p:pic>
        <p:nvPicPr>
          <p:cNvPr id="15" name="Picture 14">
            <a:extLst>
              <a:ext uri="{FF2B5EF4-FFF2-40B4-BE49-F238E27FC236}">
                <a16:creationId xmlns:a16="http://schemas.microsoft.com/office/drawing/2014/main" id="{AE401170-2CDF-41E7-828A-28F21F12C9E0}"/>
              </a:ext>
            </a:extLst>
          </p:cNvPr>
          <p:cNvPicPr>
            <a:picLocks noChangeAspect="1"/>
          </p:cNvPicPr>
          <p:nvPr/>
        </p:nvPicPr>
        <p:blipFill>
          <a:blip r:embed="rId6"/>
          <a:stretch>
            <a:fillRect/>
          </a:stretch>
        </p:blipFill>
        <p:spPr>
          <a:xfrm>
            <a:off x="6869526" y="1026561"/>
            <a:ext cx="1981767" cy="1808739"/>
          </a:xfrm>
          <a:prstGeom prst="rect">
            <a:avLst/>
          </a:prstGeom>
        </p:spPr>
      </p:pic>
      <p:sp>
        <p:nvSpPr>
          <p:cNvPr id="245" name="TextBox 244">
            <a:extLst>
              <a:ext uri="{FF2B5EF4-FFF2-40B4-BE49-F238E27FC236}">
                <a16:creationId xmlns:a16="http://schemas.microsoft.com/office/drawing/2014/main" id="{0E77B2DF-CEFE-44B7-AEA4-841A5BD779B7}"/>
              </a:ext>
            </a:extLst>
          </p:cNvPr>
          <p:cNvSpPr txBox="1"/>
          <p:nvPr/>
        </p:nvSpPr>
        <p:spPr>
          <a:xfrm>
            <a:off x="4681956" y="2707639"/>
            <a:ext cx="3722711" cy="338554"/>
          </a:xfrm>
          <a:prstGeom prst="rect">
            <a:avLst/>
          </a:prstGeom>
          <a:noFill/>
          <a:ln>
            <a:noFill/>
          </a:ln>
        </p:spPr>
        <p:txBody>
          <a:bodyPr wrap="square" rtlCol="0">
            <a:spAutoFit/>
          </a:bodyPr>
          <a:lstStyle/>
          <a:p>
            <a:r>
              <a:rPr lang="en-US" sz="800" dirty="0"/>
              <a:t>Slow down and stop the robot when human is detected within safety bubble. Robot resumes only when human is out of safety bubble </a:t>
            </a:r>
          </a:p>
        </p:txBody>
      </p:sp>
      <p:sp>
        <p:nvSpPr>
          <p:cNvPr id="3" name="Slide Number Placeholder 2">
            <a:extLst>
              <a:ext uri="{FF2B5EF4-FFF2-40B4-BE49-F238E27FC236}">
                <a16:creationId xmlns:a16="http://schemas.microsoft.com/office/drawing/2014/main" id="{18FAAD47-EB1E-4C47-AF2D-81AD3946E1BB}"/>
              </a:ext>
            </a:extLst>
          </p:cNvPr>
          <p:cNvSpPr>
            <a:spLocks noGrp="1"/>
          </p:cNvSpPr>
          <p:nvPr>
            <p:ph type="sldNum" sz="quarter" idx="10"/>
          </p:nvPr>
        </p:nvSpPr>
        <p:spPr/>
        <p:txBody>
          <a:bodyPr/>
          <a:lstStyle/>
          <a:p>
            <a:pPr>
              <a:defRPr/>
            </a:pPr>
            <a:fld id="{2B97888F-6AF7-4263-B69D-592D8C33BAC7}" type="slidenum">
              <a:rPr lang="en-US" smtClean="0"/>
              <a:pPr>
                <a:defRPr/>
              </a:pPr>
              <a:t>11</a:t>
            </a:fld>
            <a:endParaRPr lang="en-US"/>
          </a:p>
        </p:txBody>
      </p:sp>
    </p:spTree>
    <p:extLst>
      <p:ext uri="{BB962C8B-B14F-4D97-AF65-F5344CB8AC3E}">
        <p14:creationId xmlns:p14="http://schemas.microsoft.com/office/powerpoint/2010/main" val="18760944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txBox="1">
            <a:spLocks/>
          </p:cNvSpPr>
          <p:nvPr/>
        </p:nvSpPr>
        <p:spPr bwMode="auto">
          <a:xfrm>
            <a:off x="6642098" y="4515247"/>
            <a:ext cx="2133600" cy="123320"/>
          </a:xfrm>
          <a:prstGeom prst="rect">
            <a:avLst/>
          </a:prstGeom>
          <a:noFill/>
          <a:ln w="9525">
            <a:noFill/>
            <a:miter lim="800000"/>
            <a:headEnd/>
            <a:tailEnd/>
          </a:ln>
          <a:effectLst/>
        </p:spPr>
        <p:txBody>
          <a:bodyPr vert="horz" wrap="square" lIns="57106" tIns="28565" rIns="57106" bIns="28565" numCol="1" anchor="t" anchorCtr="0" compatLnSpc="1">
            <a:prstTxWarp prst="textNoShape">
              <a:avLst/>
            </a:prstTxWarp>
          </a:bodyPr>
          <a:lstStyle>
            <a:defPPr>
              <a:defRPr lang="en-US"/>
            </a:defPPr>
            <a:lvl1pPr algn="r" rtl="0" fontAlgn="base">
              <a:spcBef>
                <a:spcPct val="0"/>
              </a:spcBef>
              <a:spcAft>
                <a:spcPct val="0"/>
              </a:spcAft>
              <a:defRPr sz="700" kern="1200">
                <a:solidFill>
                  <a:schemeClr val="tx1"/>
                </a:solidFill>
                <a:latin typeface="Arial" charset="0"/>
                <a:ea typeface="+mn-ea"/>
                <a:cs typeface="+mn-cs"/>
              </a:defRPr>
            </a:lvl1pPr>
            <a:lvl2pPr marL="380895" algn="l" rtl="0" fontAlgn="base">
              <a:spcBef>
                <a:spcPct val="0"/>
              </a:spcBef>
              <a:spcAft>
                <a:spcPct val="0"/>
              </a:spcAft>
              <a:defRPr kern="1200">
                <a:solidFill>
                  <a:schemeClr val="tx1"/>
                </a:solidFill>
                <a:latin typeface="Arial" charset="0"/>
                <a:ea typeface="+mn-ea"/>
                <a:cs typeface="+mn-cs"/>
              </a:defRPr>
            </a:lvl2pPr>
            <a:lvl3pPr marL="761790" algn="l" rtl="0" fontAlgn="base">
              <a:spcBef>
                <a:spcPct val="0"/>
              </a:spcBef>
              <a:spcAft>
                <a:spcPct val="0"/>
              </a:spcAft>
              <a:defRPr kern="1200">
                <a:solidFill>
                  <a:schemeClr val="tx1"/>
                </a:solidFill>
                <a:latin typeface="Arial" charset="0"/>
                <a:ea typeface="+mn-ea"/>
                <a:cs typeface="+mn-cs"/>
              </a:defRPr>
            </a:lvl3pPr>
            <a:lvl4pPr marL="1142683" algn="l" rtl="0" fontAlgn="base">
              <a:spcBef>
                <a:spcPct val="0"/>
              </a:spcBef>
              <a:spcAft>
                <a:spcPct val="0"/>
              </a:spcAft>
              <a:defRPr kern="1200">
                <a:solidFill>
                  <a:schemeClr val="tx1"/>
                </a:solidFill>
                <a:latin typeface="Arial" charset="0"/>
                <a:ea typeface="+mn-ea"/>
                <a:cs typeface="+mn-cs"/>
              </a:defRPr>
            </a:lvl4pPr>
            <a:lvl5pPr marL="1523573" algn="l" rtl="0" fontAlgn="base">
              <a:spcBef>
                <a:spcPct val="0"/>
              </a:spcBef>
              <a:spcAft>
                <a:spcPct val="0"/>
              </a:spcAft>
              <a:defRPr kern="1200">
                <a:solidFill>
                  <a:schemeClr val="tx1"/>
                </a:solidFill>
                <a:latin typeface="Arial" charset="0"/>
                <a:ea typeface="+mn-ea"/>
                <a:cs typeface="+mn-cs"/>
              </a:defRPr>
            </a:lvl5pPr>
            <a:lvl6pPr marL="1904467" algn="l" defTabSz="761790" rtl="0" eaLnBrk="1" latinLnBrk="0" hangingPunct="1">
              <a:defRPr kern="1200">
                <a:solidFill>
                  <a:schemeClr val="tx1"/>
                </a:solidFill>
                <a:latin typeface="Arial" charset="0"/>
                <a:ea typeface="+mn-ea"/>
                <a:cs typeface="+mn-cs"/>
              </a:defRPr>
            </a:lvl6pPr>
            <a:lvl7pPr marL="2285362" algn="l" defTabSz="761790" rtl="0" eaLnBrk="1" latinLnBrk="0" hangingPunct="1">
              <a:defRPr kern="1200">
                <a:solidFill>
                  <a:schemeClr val="tx1"/>
                </a:solidFill>
                <a:latin typeface="Arial" charset="0"/>
                <a:ea typeface="+mn-ea"/>
                <a:cs typeface="+mn-cs"/>
              </a:defRPr>
            </a:lvl7pPr>
            <a:lvl8pPr marL="2666253" algn="l" defTabSz="761790" rtl="0" eaLnBrk="1" latinLnBrk="0" hangingPunct="1">
              <a:defRPr kern="1200">
                <a:solidFill>
                  <a:schemeClr val="tx1"/>
                </a:solidFill>
                <a:latin typeface="Arial" charset="0"/>
                <a:ea typeface="+mn-ea"/>
                <a:cs typeface="+mn-cs"/>
              </a:defRPr>
            </a:lvl8pPr>
            <a:lvl9pPr marL="3047146" algn="l" defTabSz="761790" rtl="0" eaLnBrk="1" latinLnBrk="0" hangingPunct="1">
              <a:defRPr kern="1200">
                <a:solidFill>
                  <a:schemeClr val="tx1"/>
                </a:solidFill>
                <a:latin typeface="Arial" charset="0"/>
                <a:ea typeface="+mn-ea"/>
                <a:cs typeface="+mn-cs"/>
              </a:defRPr>
            </a:lvl9pPr>
          </a:lstStyle>
          <a:p>
            <a:pPr defTabSz="685800">
              <a:defRPr/>
            </a:pPr>
            <a:fld id="{2B97888F-6AF7-4263-B69D-592D8C33BAC7}" type="slidenum">
              <a:rPr lang="en-US" smtClean="0">
                <a:solidFill>
                  <a:srgbClr val="000000"/>
                </a:solidFill>
              </a:rPr>
              <a:pPr defTabSz="685800">
                <a:defRPr/>
              </a:pPr>
              <a:t>12</a:t>
            </a:fld>
            <a:endParaRPr lang="en-US">
              <a:solidFill>
                <a:srgbClr val="000000"/>
              </a:solidFill>
            </a:endParaRPr>
          </a:p>
        </p:txBody>
      </p:sp>
      <p:sp>
        <p:nvSpPr>
          <p:cNvPr id="9" name="AutoShape 17" descr="https://confluence.itg.ti.com/download/attachments/122243690/arc_3m_180.gif?version=1&amp;modificationDate=1529674194000&amp;api=v2"/>
          <p:cNvSpPr>
            <a:spLocks noChangeAspect="1" noChangeArrowheads="1"/>
          </p:cNvSpPr>
          <p:nvPr/>
        </p:nvSpPr>
        <p:spPr bwMode="auto">
          <a:xfrm>
            <a:off x="6107111" y="1555944"/>
            <a:ext cx="1428750" cy="113833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685800" fontAlgn="auto">
              <a:spcBef>
                <a:spcPts val="0"/>
              </a:spcBef>
              <a:spcAft>
                <a:spcPts val="0"/>
              </a:spcAft>
            </a:pPr>
            <a:endParaRPr lang="en-US" sz="1350">
              <a:solidFill>
                <a:srgbClr val="000000"/>
              </a:solidFill>
              <a:latin typeface="Arial"/>
            </a:endParaRPr>
          </a:p>
        </p:txBody>
      </p:sp>
      <p:sp>
        <p:nvSpPr>
          <p:cNvPr id="10" name="AutoShape 18" descr="(error)"/>
          <p:cNvSpPr>
            <a:spLocks noChangeAspect="1" noChangeArrowheads="1"/>
          </p:cNvSpPr>
          <p:nvPr/>
        </p:nvSpPr>
        <p:spPr bwMode="auto">
          <a:xfrm>
            <a:off x="7821611" y="1327482"/>
            <a:ext cx="304800" cy="2428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685800" fontAlgn="auto">
              <a:spcBef>
                <a:spcPts val="0"/>
              </a:spcBef>
              <a:spcAft>
                <a:spcPts val="0"/>
              </a:spcAft>
            </a:pPr>
            <a:endParaRPr lang="en-US" sz="1350">
              <a:solidFill>
                <a:srgbClr val="000000"/>
              </a:solidFill>
              <a:latin typeface="Arial"/>
            </a:endParaRPr>
          </a:p>
        </p:txBody>
      </p:sp>
      <p:sp>
        <p:nvSpPr>
          <p:cNvPr id="11" name="AutoShape 19" descr="(tick)"/>
          <p:cNvSpPr>
            <a:spLocks noChangeAspect="1" noChangeArrowheads="1"/>
          </p:cNvSpPr>
          <p:nvPr/>
        </p:nvSpPr>
        <p:spPr bwMode="auto">
          <a:xfrm>
            <a:off x="8167686" y="1327482"/>
            <a:ext cx="304800" cy="2428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685800" fontAlgn="auto">
              <a:spcBef>
                <a:spcPts val="0"/>
              </a:spcBef>
              <a:spcAft>
                <a:spcPts val="0"/>
              </a:spcAft>
            </a:pPr>
            <a:endParaRPr lang="en-US" sz="1350">
              <a:solidFill>
                <a:srgbClr val="000000"/>
              </a:solidFill>
              <a:latin typeface="Arial"/>
            </a:endParaRPr>
          </a:p>
        </p:txBody>
      </p:sp>
      <p:sp>
        <p:nvSpPr>
          <p:cNvPr id="12" name="AutoShape 20" descr="(tick)"/>
          <p:cNvSpPr>
            <a:spLocks noChangeAspect="1" noChangeArrowheads="1"/>
          </p:cNvSpPr>
          <p:nvPr/>
        </p:nvSpPr>
        <p:spPr bwMode="auto">
          <a:xfrm>
            <a:off x="8513761" y="1327482"/>
            <a:ext cx="304800" cy="2428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685800" fontAlgn="auto">
              <a:spcBef>
                <a:spcPts val="0"/>
              </a:spcBef>
              <a:spcAft>
                <a:spcPts val="0"/>
              </a:spcAft>
            </a:pPr>
            <a:endParaRPr lang="en-US" sz="1350">
              <a:solidFill>
                <a:srgbClr val="000000"/>
              </a:solidFill>
              <a:latin typeface="Arial"/>
            </a:endParaRPr>
          </a:p>
        </p:txBody>
      </p:sp>
      <p:sp>
        <p:nvSpPr>
          <p:cNvPr id="13" name="AutoShape 21" descr="(tick)"/>
          <p:cNvSpPr>
            <a:spLocks noChangeAspect="1" noChangeArrowheads="1"/>
          </p:cNvSpPr>
          <p:nvPr/>
        </p:nvSpPr>
        <p:spPr bwMode="auto">
          <a:xfrm>
            <a:off x="8859836" y="1327482"/>
            <a:ext cx="304800" cy="2428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685800" fontAlgn="auto">
              <a:spcBef>
                <a:spcPts val="0"/>
              </a:spcBef>
              <a:spcAft>
                <a:spcPts val="0"/>
              </a:spcAft>
            </a:pPr>
            <a:endParaRPr lang="en-US" sz="1350">
              <a:solidFill>
                <a:srgbClr val="000000"/>
              </a:solidFill>
              <a:latin typeface="Arial"/>
            </a:endParaRPr>
          </a:p>
        </p:txBody>
      </p:sp>
      <p:graphicFrame>
        <p:nvGraphicFramePr>
          <p:cNvPr id="18" name="Table 17"/>
          <p:cNvGraphicFramePr>
            <a:graphicFrameLocks noGrp="1"/>
          </p:cNvGraphicFramePr>
          <p:nvPr>
            <p:extLst/>
          </p:nvPr>
        </p:nvGraphicFramePr>
        <p:xfrm>
          <a:off x="218966" y="1151832"/>
          <a:ext cx="4066182" cy="2905338"/>
        </p:xfrm>
        <a:graphic>
          <a:graphicData uri="http://schemas.openxmlformats.org/drawingml/2006/table">
            <a:tbl>
              <a:tblPr firstRow="1" bandRow="1">
                <a:tableStyleId>{21E4AEA4-8DFA-4A89-87EB-49C32662AFE0}</a:tableStyleId>
              </a:tblPr>
              <a:tblGrid>
                <a:gridCol w="765772">
                  <a:extLst>
                    <a:ext uri="{9D8B030D-6E8A-4147-A177-3AD203B41FA5}">
                      <a16:colId xmlns:a16="http://schemas.microsoft.com/office/drawing/2014/main" val="20000"/>
                    </a:ext>
                  </a:extLst>
                </a:gridCol>
                <a:gridCol w="1655496">
                  <a:extLst>
                    <a:ext uri="{9D8B030D-6E8A-4147-A177-3AD203B41FA5}">
                      <a16:colId xmlns:a16="http://schemas.microsoft.com/office/drawing/2014/main" val="20001"/>
                    </a:ext>
                  </a:extLst>
                </a:gridCol>
                <a:gridCol w="1644914">
                  <a:extLst>
                    <a:ext uri="{9D8B030D-6E8A-4147-A177-3AD203B41FA5}">
                      <a16:colId xmlns:a16="http://schemas.microsoft.com/office/drawing/2014/main" val="20002"/>
                    </a:ext>
                  </a:extLst>
                </a:gridCol>
              </a:tblGrid>
              <a:tr h="346955">
                <a:tc>
                  <a:txBody>
                    <a:bodyPr/>
                    <a:lstStyle/>
                    <a:p>
                      <a:endParaRPr lang="en-US" sz="600" dirty="0"/>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900" dirty="0"/>
                        <a:t>Sense and avoid</a:t>
                      </a:r>
                      <a:r>
                        <a:rPr lang="en-US" sz="900" baseline="0" dirty="0"/>
                        <a:t> [IWR6843]</a:t>
                      </a:r>
                      <a:endParaRPr lang="en-US" sz="900" dirty="0"/>
                    </a:p>
                  </a:txBody>
                  <a:tcPr marL="27432" marR="27432" marT="27432" marB="2743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indent="0" algn="ctr" defTabSz="761790" rtl="0" eaLnBrk="1" fontAlgn="auto" latinLnBrk="0" hangingPunct="1">
                        <a:lnSpc>
                          <a:spcPct val="100000"/>
                        </a:lnSpc>
                        <a:spcBef>
                          <a:spcPts val="0"/>
                        </a:spcBef>
                        <a:spcAft>
                          <a:spcPts val="0"/>
                        </a:spcAft>
                        <a:buClrTx/>
                        <a:buSzTx/>
                        <a:buFontTx/>
                        <a:buNone/>
                        <a:tabLst/>
                        <a:defRPr/>
                      </a:pPr>
                      <a:r>
                        <a:rPr lang="en-US" sz="900" dirty="0"/>
                        <a:t>Sense and avoid</a:t>
                      </a:r>
                      <a:r>
                        <a:rPr lang="en-US" sz="900" baseline="0" dirty="0"/>
                        <a:t> [IWR1843]</a:t>
                      </a:r>
                      <a:endParaRPr lang="en-US" sz="900" dirty="0"/>
                    </a:p>
                  </a:txBody>
                  <a:tcPr marL="27432" marR="27432" marT="27432" marB="2743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0"/>
                  </a:ext>
                </a:extLst>
              </a:tr>
              <a:tr h="472598">
                <a:tc>
                  <a:txBody>
                    <a:bodyPr/>
                    <a:lstStyle/>
                    <a:p>
                      <a:pPr marL="0" algn="l" defTabSz="761790" rtl="0" eaLnBrk="1" fontAlgn="ctr" latinLnBrk="0" hangingPunct="1"/>
                      <a:r>
                        <a:rPr lang="en-US" sz="900" kern="1200" dirty="0">
                          <a:solidFill>
                            <a:schemeClr val="dk1"/>
                          </a:solidFill>
                          <a:latin typeface="+mn-lt"/>
                          <a:ea typeface="+mn-ea"/>
                          <a:cs typeface="+mn-cs"/>
                        </a:rPr>
                        <a:t>Tuning range</a:t>
                      </a:r>
                    </a:p>
                  </a:txBody>
                  <a:tcPr marL="9525" marR="9525" marT="9525" marB="0" anchor="ctr">
                    <a:lnL w="12700" cap="flat" cmpd="sng" algn="ctr">
                      <a:solidFill>
                        <a:schemeClr val="tx1"/>
                      </a:solidFill>
                      <a:prstDash val="solid"/>
                      <a:round/>
                      <a:headEnd type="none" w="med" len="med"/>
                      <a:tailEnd type="none" w="med" len="med"/>
                    </a:lnL>
                  </a:tcPr>
                </a:tc>
                <a:tc>
                  <a:txBody>
                    <a:bodyPr/>
                    <a:lstStyle/>
                    <a:p>
                      <a:pPr marL="0" algn="ctr" defTabSz="761790" rtl="0" eaLnBrk="1" fontAlgn="ctr" latinLnBrk="0" hangingPunct="1"/>
                      <a:r>
                        <a:rPr lang="en-US" sz="900" kern="1200" dirty="0">
                          <a:solidFill>
                            <a:schemeClr val="dk1"/>
                          </a:solidFill>
                          <a:latin typeface="+mn-lt"/>
                          <a:ea typeface="+mn-ea"/>
                          <a:cs typeface="+mn-cs"/>
                        </a:rPr>
                        <a:t>60-64 GHz.</a:t>
                      </a:r>
                    </a:p>
                  </a:txBody>
                  <a:tcPr marL="9525" marR="9525" marT="9525"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marL="0" marR="0" indent="0" algn="ctr" defTabSz="761790" rtl="0" eaLnBrk="1" fontAlgn="ctr"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mn-cs"/>
                        </a:rPr>
                        <a:t>77-81 GHz.</a:t>
                      </a:r>
                    </a:p>
                  </a:txBody>
                  <a:tcPr marL="9525" marR="9525" marT="9525"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10001"/>
                  </a:ext>
                </a:extLst>
              </a:tr>
              <a:tr h="472598">
                <a:tc>
                  <a:txBody>
                    <a:bodyPr/>
                    <a:lstStyle/>
                    <a:p>
                      <a:pPr marL="0" algn="l" defTabSz="761790" rtl="0" eaLnBrk="1" fontAlgn="ctr" latinLnBrk="0" hangingPunct="1"/>
                      <a:r>
                        <a:rPr lang="en-US" sz="900" kern="1200" dirty="0">
                          <a:solidFill>
                            <a:schemeClr val="dk1"/>
                          </a:solidFill>
                          <a:latin typeface="+mn-lt"/>
                          <a:ea typeface="+mn-ea"/>
                          <a:cs typeface="+mn-cs"/>
                        </a:rPr>
                        <a:t>Offering</a:t>
                      </a:r>
                    </a:p>
                  </a:txBody>
                  <a:tcPr marL="9525" marR="9525" marT="9525" marB="0" anchor="ctr">
                    <a:lnL w="12700" cap="flat" cmpd="sng" algn="ctr">
                      <a:solidFill>
                        <a:schemeClr val="tx1"/>
                      </a:solidFill>
                      <a:prstDash val="solid"/>
                      <a:round/>
                      <a:headEnd type="none" w="med" len="med"/>
                      <a:tailEnd type="none" w="med" len="med"/>
                    </a:lnL>
                  </a:tcPr>
                </a:tc>
                <a:tc>
                  <a:txBody>
                    <a:bodyPr/>
                    <a:lstStyle/>
                    <a:p>
                      <a:pPr marL="0" algn="ctr" defTabSz="761790" rtl="0" eaLnBrk="1" fontAlgn="ctr" latinLnBrk="0" hangingPunct="1"/>
                      <a:r>
                        <a:rPr lang="en-US" sz="900" kern="1200" dirty="0">
                          <a:solidFill>
                            <a:schemeClr val="dk1"/>
                          </a:solidFill>
                          <a:latin typeface="+mn-lt"/>
                          <a:ea typeface="+mn-ea"/>
                          <a:cs typeface="+mn-cs"/>
                          <a:hlinkClick r:id="rId3"/>
                        </a:rPr>
                        <a:t>TIDEP – 01006</a:t>
                      </a:r>
                      <a:r>
                        <a:rPr lang="en-US" sz="900" kern="1200" dirty="0">
                          <a:solidFill>
                            <a:schemeClr val="dk1"/>
                          </a:solidFill>
                          <a:latin typeface="+mn-lt"/>
                          <a:ea typeface="+mn-ea"/>
                          <a:cs typeface="+mn-cs"/>
                        </a:rPr>
                        <a:t> / </a:t>
                      </a:r>
                      <a:r>
                        <a:rPr lang="en-US" sz="900" kern="1200" dirty="0">
                          <a:solidFill>
                            <a:schemeClr val="dk1"/>
                          </a:solidFill>
                          <a:latin typeface="+mn-lt"/>
                          <a:ea typeface="+mn-ea"/>
                          <a:cs typeface="+mn-cs"/>
                          <a:hlinkClick r:id="rId4"/>
                        </a:rPr>
                        <a:t>TIREX Lab</a:t>
                      </a:r>
                      <a:endParaRPr lang="en-US" sz="900" kern="1200" dirty="0">
                        <a:solidFill>
                          <a:schemeClr val="dk1"/>
                        </a:solidFill>
                        <a:latin typeface="+mn-lt"/>
                        <a:ea typeface="+mn-ea"/>
                        <a:cs typeface="+mn-cs"/>
                      </a:endParaRPr>
                    </a:p>
                  </a:txBody>
                  <a:tcPr marL="9525" marR="9525" marT="9525"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marL="0" algn="ctr" defTabSz="761790" rtl="0" eaLnBrk="1" fontAlgn="ctr" latinLnBrk="0" hangingPunct="1"/>
                      <a:r>
                        <a:rPr lang="en-US" sz="900" kern="1200" dirty="0">
                          <a:solidFill>
                            <a:schemeClr val="dk1"/>
                          </a:solidFill>
                          <a:latin typeface="+mn-lt"/>
                          <a:ea typeface="+mn-ea"/>
                          <a:cs typeface="+mn-cs"/>
                          <a:hlinkClick r:id="rId4"/>
                        </a:rPr>
                        <a:t>TIREX</a:t>
                      </a:r>
                      <a:r>
                        <a:rPr lang="en-US" sz="900" kern="1200" baseline="0" dirty="0">
                          <a:solidFill>
                            <a:schemeClr val="dk1"/>
                          </a:solidFill>
                          <a:latin typeface="+mn-lt"/>
                          <a:ea typeface="+mn-ea"/>
                          <a:cs typeface="+mn-cs"/>
                          <a:hlinkClick r:id="rId4"/>
                        </a:rPr>
                        <a:t> Lab: Sense &amp; Avoid</a:t>
                      </a:r>
                      <a:endParaRPr lang="en-US" sz="900" kern="1200" dirty="0">
                        <a:solidFill>
                          <a:schemeClr val="dk1"/>
                        </a:solidFill>
                        <a:latin typeface="+mn-lt"/>
                        <a:ea typeface="+mn-ea"/>
                        <a:cs typeface="+mn-cs"/>
                      </a:endParaRPr>
                    </a:p>
                  </a:txBody>
                  <a:tcPr marL="9525" marR="9525" marT="9525"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10002"/>
                  </a:ext>
                </a:extLst>
              </a:tr>
              <a:tr h="639285">
                <a:tc>
                  <a:txBody>
                    <a:bodyPr/>
                    <a:lstStyle/>
                    <a:p>
                      <a:pPr marL="0" indent="0" algn="l" defTabSz="761790" rtl="0" eaLnBrk="1" fontAlgn="auto" latinLnBrk="0" hangingPunct="1">
                        <a:spcBef>
                          <a:spcPts val="0"/>
                        </a:spcBef>
                        <a:spcAft>
                          <a:spcPts val="0"/>
                        </a:spcAft>
                        <a:buFont typeface="Arial" panose="020B0604020202020204" pitchFamily="34" charset="0"/>
                        <a:buNone/>
                      </a:pPr>
                      <a:r>
                        <a:rPr lang="en-US" sz="900" kern="1200" dirty="0">
                          <a:solidFill>
                            <a:schemeClr val="dk1"/>
                          </a:solidFill>
                          <a:latin typeface="+mn-lt"/>
                          <a:ea typeface="+mn-ea"/>
                          <a:cs typeface="+mn-cs"/>
                        </a:rPr>
                        <a:t>HW / EVM</a:t>
                      </a:r>
                    </a:p>
                  </a:txBody>
                  <a:tcPr marL="27432" marR="27432" marT="27432" marB="27432" anchor="ctr">
                    <a:lnL w="12700" cap="flat" cmpd="sng" algn="ctr">
                      <a:solidFill>
                        <a:schemeClr val="tx1"/>
                      </a:solidFill>
                      <a:prstDash val="solid"/>
                      <a:round/>
                      <a:headEnd type="none" w="med" len="med"/>
                      <a:tailEnd type="none" w="med" len="med"/>
                    </a:lnL>
                  </a:tcPr>
                </a:tc>
                <a:tc>
                  <a:txBody>
                    <a:bodyPr/>
                    <a:lstStyle/>
                    <a:p>
                      <a:pPr marL="0" algn="ctr" defTabSz="761790" rtl="0" eaLnBrk="1" latinLnBrk="0" hangingPunct="1"/>
                      <a:r>
                        <a:rPr lang="en-US" sz="900" kern="1200" dirty="0">
                          <a:solidFill>
                            <a:schemeClr val="dk1"/>
                          </a:solidFill>
                          <a:latin typeface="+mn-lt"/>
                          <a:ea typeface="+mn-ea"/>
                          <a:cs typeface="+mn-cs"/>
                          <a:hlinkClick r:id="rId5"/>
                        </a:rPr>
                        <a:t>IWR6843 ISK</a:t>
                      </a:r>
                      <a:endParaRPr lang="en-US" sz="900" kern="1200" dirty="0">
                        <a:solidFill>
                          <a:schemeClr val="dk1"/>
                        </a:solidFill>
                        <a:latin typeface="+mn-lt"/>
                        <a:ea typeface="+mn-ea"/>
                        <a:cs typeface="+mn-cs"/>
                      </a:endParaRPr>
                    </a:p>
                  </a:txBody>
                  <a:tcPr marL="27432" marR="27432" marT="27432" marB="27432" anchor="ctr">
                    <a:lnT w="12700" cap="flat" cmpd="sng" algn="ctr">
                      <a:solidFill>
                        <a:schemeClr val="bg1"/>
                      </a:solidFill>
                      <a:prstDash val="solid"/>
                      <a:round/>
                      <a:headEnd type="none" w="med" len="med"/>
                      <a:tailEnd type="none" w="med" len="med"/>
                    </a:lnT>
                  </a:tcPr>
                </a:tc>
                <a:tc>
                  <a:txBody>
                    <a:bodyPr/>
                    <a:lstStyle/>
                    <a:p>
                      <a:pPr marL="0" marR="0" lvl="1" indent="0" algn="ctr" defTabSz="761790" rtl="0" eaLnBrk="1" fontAlgn="auto" latinLnBrk="0" hangingPunct="1">
                        <a:lnSpc>
                          <a:spcPct val="100000"/>
                        </a:lnSpc>
                        <a:spcBef>
                          <a:spcPts val="0"/>
                        </a:spcBef>
                        <a:spcAft>
                          <a:spcPts val="0"/>
                        </a:spcAft>
                        <a:buClrTx/>
                        <a:buSzTx/>
                        <a:buFontTx/>
                        <a:buNone/>
                        <a:tabLst/>
                        <a:defRPr/>
                      </a:pPr>
                      <a:r>
                        <a:rPr lang="en-US" sz="900" dirty="0">
                          <a:solidFill>
                            <a:srgbClr val="000000"/>
                          </a:solidFill>
                          <a:latin typeface="+mn-lt"/>
                          <a:hlinkClick r:id="rId6"/>
                        </a:rPr>
                        <a:t>IWR1843 BOOST</a:t>
                      </a:r>
                      <a:endParaRPr lang="en-US" sz="900" dirty="0">
                        <a:solidFill>
                          <a:srgbClr val="000000"/>
                        </a:solidFill>
                        <a:latin typeface="+mn-lt"/>
                      </a:endParaRPr>
                    </a:p>
                  </a:txBody>
                  <a:tcPr marL="27432" marR="27432" marT="27432" marB="27432" anchor="ct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0003"/>
                  </a:ext>
                </a:extLst>
              </a:tr>
              <a:tr h="449021">
                <a:tc>
                  <a:txBody>
                    <a:bodyPr/>
                    <a:lstStyle/>
                    <a:p>
                      <a:pPr marL="0" indent="0" algn="l" defTabSz="761790" rtl="0" eaLnBrk="1" fontAlgn="auto" latinLnBrk="0" hangingPunct="1">
                        <a:spcBef>
                          <a:spcPts val="0"/>
                        </a:spcBef>
                        <a:spcAft>
                          <a:spcPts val="0"/>
                        </a:spcAft>
                        <a:buFont typeface="Arial" panose="020B0604020202020204" pitchFamily="34" charset="0"/>
                        <a:buNone/>
                      </a:pPr>
                      <a:r>
                        <a:rPr lang="en-US" sz="900" kern="1200" dirty="0">
                          <a:solidFill>
                            <a:schemeClr val="dk1"/>
                          </a:solidFill>
                          <a:latin typeface="+mn-lt"/>
                          <a:ea typeface="+mn-ea"/>
                          <a:cs typeface="+mn-cs"/>
                        </a:rPr>
                        <a:t>Field of View</a:t>
                      </a:r>
                    </a:p>
                  </a:txBody>
                  <a:tcPr marL="27432" marR="27432" marT="27432" marB="27432" anchor="ctr">
                    <a:lnL w="12700" cap="flat" cmpd="sng" algn="ctr">
                      <a:solidFill>
                        <a:schemeClr val="tx1"/>
                      </a:solidFill>
                      <a:prstDash val="solid"/>
                      <a:round/>
                      <a:headEnd type="none" w="med" len="med"/>
                      <a:tailEnd type="none" w="med" len="med"/>
                    </a:lnL>
                  </a:tcPr>
                </a:tc>
                <a:tc>
                  <a:txBody>
                    <a:bodyPr/>
                    <a:lstStyle/>
                    <a:p>
                      <a:pPr marL="0" algn="ctr" defTabSz="761790" rtl="0" eaLnBrk="1" latinLnBrk="0" hangingPunct="1"/>
                      <a:r>
                        <a:rPr lang="en-US" sz="900" kern="1200" dirty="0">
                          <a:solidFill>
                            <a:schemeClr val="dk1"/>
                          </a:solidFill>
                          <a:latin typeface="+mn-lt"/>
                          <a:ea typeface="+mn-ea"/>
                          <a:cs typeface="+mn-cs"/>
                        </a:rPr>
                        <a:t>120° Horizontal, 30° Vertical</a:t>
                      </a:r>
                    </a:p>
                  </a:txBody>
                  <a:tcPr marL="27432" marR="27432" marT="27432" marB="27432" anchor="ctr"/>
                </a:tc>
                <a:tc>
                  <a:txBody>
                    <a:bodyPr/>
                    <a:lstStyle/>
                    <a:p>
                      <a:pPr marL="0" marR="0" indent="0" algn="ctr" defTabSz="76179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mn-cs"/>
                        </a:rPr>
                        <a:t>120° Horizontal, 30° Vertical</a:t>
                      </a:r>
                    </a:p>
                  </a:txBody>
                  <a:tcPr marL="27432" marR="27432" marT="27432" marB="27432" anchor="ctr"/>
                </a:tc>
                <a:extLst>
                  <a:ext uri="{0D108BD9-81ED-4DB2-BD59-A6C34878D82A}">
                    <a16:rowId xmlns:a16="http://schemas.microsoft.com/office/drawing/2014/main" val="10004"/>
                  </a:ext>
                </a:extLst>
              </a:tr>
              <a:tr h="524881">
                <a:tc>
                  <a:txBody>
                    <a:bodyPr/>
                    <a:lstStyle/>
                    <a:p>
                      <a:pPr marL="0" indent="0" algn="l" defTabSz="761790" rtl="0" eaLnBrk="1" fontAlgn="auto" latinLnBrk="0" hangingPunct="1">
                        <a:spcBef>
                          <a:spcPts val="0"/>
                        </a:spcBef>
                        <a:spcAft>
                          <a:spcPts val="0"/>
                        </a:spcAft>
                        <a:buFont typeface="Arial" panose="020B0604020202020204" pitchFamily="34" charset="0"/>
                        <a:buNone/>
                      </a:pPr>
                      <a:r>
                        <a:rPr lang="en-US" sz="900" kern="1200" dirty="0">
                          <a:solidFill>
                            <a:schemeClr val="dk1"/>
                          </a:solidFill>
                          <a:latin typeface="+mn-lt"/>
                          <a:ea typeface="+mn-ea"/>
                          <a:cs typeface="+mn-cs"/>
                        </a:rPr>
                        <a:t>Max Range</a:t>
                      </a:r>
                    </a:p>
                    <a:p>
                      <a:pPr marL="0" indent="0" algn="l" defTabSz="761790" rtl="0" eaLnBrk="1" fontAlgn="auto" latinLnBrk="0" hangingPunct="1">
                        <a:spcBef>
                          <a:spcPts val="0"/>
                        </a:spcBef>
                        <a:spcAft>
                          <a:spcPts val="0"/>
                        </a:spcAft>
                        <a:buFont typeface="Arial" panose="020B0604020202020204" pitchFamily="34" charset="0"/>
                        <a:buNone/>
                      </a:pPr>
                      <a:r>
                        <a:rPr lang="en-US" sz="900" kern="1200" dirty="0">
                          <a:solidFill>
                            <a:schemeClr val="dk1"/>
                          </a:solidFill>
                          <a:latin typeface="+mn-lt"/>
                          <a:ea typeface="+mn-ea"/>
                          <a:cs typeface="+mn-cs"/>
                        </a:rPr>
                        <a:t>(Resolution)</a:t>
                      </a:r>
                    </a:p>
                  </a:txBody>
                  <a:tcPr marL="27432" marR="27432" marT="27432" marB="27432"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algn="ctr" defTabSz="761790" rtl="0" eaLnBrk="1" latinLnBrk="0" hangingPunct="1"/>
                      <a:r>
                        <a:rPr lang="en-US" sz="900" kern="1200" dirty="0">
                          <a:solidFill>
                            <a:schemeClr val="dk1"/>
                          </a:solidFill>
                          <a:latin typeface="+mn-lt"/>
                          <a:ea typeface="+mn-ea"/>
                          <a:cs typeface="+mn-cs"/>
                        </a:rPr>
                        <a:t>10m</a:t>
                      </a:r>
                    </a:p>
                    <a:p>
                      <a:pPr marL="0" algn="ctr" defTabSz="761790" rtl="0" eaLnBrk="1" latinLnBrk="0" hangingPunct="1"/>
                      <a:r>
                        <a:rPr lang="en-US" sz="900" kern="1200" dirty="0">
                          <a:solidFill>
                            <a:schemeClr val="dk1"/>
                          </a:solidFill>
                          <a:latin typeface="+mn-lt"/>
                          <a:ea typeface="+mn-ea"/>
                          <a:cs typeface="+mn-cs"/>
                        </a:rPr>
                        <a:t>(0.047m)</a:t>
                      </a:r>
                    </a:p>
                  </a:txBody>
                  <a:tcPr marL="27432" marR="27432" marT="27432" marB="27432" anchor="ctr">
                    <a:lnB w="12700" cap="flat" cmpd="sng" algn="ctr">
                      <a:solidFill>
                        <a:schemeClr val="tx1"/>
                      </a:solidFill>
                      <a:prstDash val="solid"/>
                      <a:round/>
                      <a:headEnd type="none" w="med" len="med"/>
                      <a:tailEnd type="none" w="med" len="med"/>
                    </a:lnB>
                  </a:tcPr>
                </a:tc>
                <a:tc>
                  <a:txBody>
                    <a:bodyPr/>
                    <a:lstStyle/>
                    <a:p>
                      <a:pPr marL="0" algn="ctr" defTabSz="761790" rtl="0" eaLnBrk="1" latinLnBrk="0" hangingPunct="1"/>
                      <a:r>
                        <a:rPr lang="en-US" sz="900" kern="1200" dirty="0">
                          <a:solidFill>
                            <a:schemeClr val="dk1"/>
                          </a:solidFill>
                          <a:latin typeface="+mn-lt"/>
                          <a:ea typeface="+mn-ea"/>
                          <a:cs typeface="+mn-cs"/>
                        </a:rPr>
                        <a:t>10m</a:t>
                      </a:r>
                    </a:p>
                    <a:p>
                      <a:pPr marL="0" algn="ctr" defTabSz="761790" rtl="0" eaLnBrk="1" latinLnBrk="0" hangingPunct="1"/>
                      <a:r>
                        <a:rPr lang="en-US" sz="900" kern="1200" dirty="0">
                          <a:solidFill>
                            <a:schemeClr val="dk1"/>
                          </a:solidFill>
                          <a:latin typeface="+mn-lt"/>
                          <a:ea typeface="+mn-ea"/>
                          <a:cs typeface="+mn-cs"/>
                        </a:rPr>
                        <a:t>(0.047m)</a:t>
                      </a:r>
                    </a:p>
                  </a:txBody>
                  <a:tcPr marL="27432" marR="27432" marT="27432" marB="27432"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17" name="Rectangle 16">
            <a:extLst>
              <a:ext uri="{FF2B5EF4-FFF2-40B4-BE49-F238E27FC236}">
                <a16:creationId xmlns:a16="http://schemas.microsoft.com/office/drawing/2014/main" id="{CEBE3F25-145E-1142-B0EC-2B73DEC9E579}"/>
              </a:ext>
            </a:extLst>
          </p:cNvPr>
          <p:cNvSpPr/>
          <p:nvPr/>
        </p:nvSpPr>
        <p:spPr>
          <a:xfrm>
            <a:off x="4435864" y="440638"/>
            <a:ext cx="4576371" cy="600164"/>
          </a:xfrm>
          <a:prstGeom prst="rect">
            <a:avLst/>
          </a:prstGeom>
          <a:solidFill>
            <a:schemeClr val="accent2"/>
          </a:solidFill>
        </p:spPr>
        <p:txBody>
          <a:bodyPr wrap="square">
            <a:spAutoFit/>
          </a:bodyPr>
          <a:lstStyle/>
          <a:p>
            <a:pPr defTabSz="761790" fontAlgn="auto">
              <a:spcBef>
                <a:spcPts val="0"/>
              </a:spcBef>
              <a:spcAft>
                <a:spcPts val="0"/>
              </a:spcAft>
              <a:defRPr/>
            </a:pPr>
            <a:r>
              <a:rPr lang="en-US" sz="1100" b="1" dirty="0">
                <a:solidFill>
                  <a:srgbClr val="000000"/>
                </a:solidFill>
                <a:latin typeface="Arial"/>
              </a:rPr>
              <a:t>Get started with </a:t>
            </a:r>
            <a:r>
              <a:rPr lang="en-US" sz="1100" b="1" dirty="0">
                <a:solidFill>
                  <a:srgbClr val="C00000"/>
                </a:solidFill>
                <a:latin typeface="Arial"/>
              </a:rPr>
              <a:t>mmWave</a:t>
            </a:r>
            <a:r>
              <a:rPr lang="en-US" sz="1100" b="1" dirty="0">
                <a:solidFill>
                  <a:srgbClr val="FF0000"/>
                </a:solidFill>
                <a:latin typeface="Arial"/>
              </a:rPr>
              <a:t> </a:t>
            </a:r>
            <a:r>
              <a:rPr lang="en-US" sz="1100" b="1" dirty="0">
                <a:solidFill>
                  <a:srgbClr val="000000"/>
                </a:solidFill>
                <a:latin typeface="Arial"/>
              </a:rPr>
              <a:t>for </a:t>
            </a:r>
            <a:r>
              <a:rPr lang="en-US" sz="1100" b="1" dirty="0">
                <a:solidFill>
                  <a:srgbClr val="C00000"/>
                </a:solidFill>
                <a:latin typeface="Arial"/>
              </a:rPr>
              <a:t>Robotics </a:t>
            </a:r>
          </a:p>
          <a:p>
            <a:pPr defTabSz="761790" fontAlgn="auto">
              <a:spcBef>
                <a:spcPts val="0"/>
              </a:spcBef>
              <a:spcAft>
                <a:spcPts val="0"/>
              </a:spcAft>
              <a:defRPr/>
            </a:pPr>
            <a:r>
              <a:rPr lang="en-US" sz="1100" dirty="0">
                <a:solidFill>
                  <a:srgbClr val="000000"/>
                </a:solidFill>
                <a:latin typeface="Arial"/>
                <a:hlinkClick r:id="rId3"/>
              </a:rPr>
              <a:t>TIDEP- 01006: Autonomous Robotics using </a:t>
            </a:r>
            <a:r>
              <a:rPr lang="en-US" sz="1100" dirty="0" err="1">
                <a:solidFill>
                  <a:srgbClr val="000000"/>
                </a:solidFill>
                <a:latin typeface="Arial"/>
                <a:hlinkClick r:id="rId3"/>
              </a:rPr>
              <a:t>mmWave</a:t>
            </a:r>
            <a:r>
              <a:rPr lang="en-US" sz="1100" dirty="0">
                <a:solidFill>
                  <a:srgbClr val="000000"/>
                </a:solidFill>
                <a:latin typeface="Arial"/>
                <a:hlinkClick r:id="rId3"/>
              </a:rPr>
              <a:t> and </a:t>
            </a:r>
            <a:r>
              <a:rPr lang="en-US" sz="1100" dirty="0" err="1">
                <a:solidFill>
                  <a:srgbClr val="000000"/>
                </a:solidFill>
                <a:latin typeface="Arial"/>
                <a:hlinkClick r:id="rId3"/>
              </a:rPr>
              <a:t>Sitara</a:t>
            </a:r>
            <a:r>
              <a:rPr lang="en-US" sz="1100" dirty="0">
                <a:solidFill>
                  <a:srgbClr val="000000"/>
                </a:solidFill>
                <a:latin typeface="Arial"/>
                <a:hlinkClick r:id="rId3"/>
              </a:rPr>
              <a:t> processor</a:t>
            </a:r>
            <a:endParaRPr lang="en-US" sz="1100" dirty="0">
              <a:solidFill>
                <a:srgbClr val="000000"/>
              </a:solidFill>
              <a:latin typeface="Arial"/>
            </a:endParaRPr>
          </a:p>
        </p:txBody>
      </p:sp>
      <p:sp>
        <p:nvSpPr>
          <p:cNvPr id="16" name="TextBox 15">
            <a:extLst>
              <a:ext uri="{FF2B5EF4-FFF2-40B4-BE49-F238E27FC236}">
                <a16:creationId xmlns:a16="http://schemas.microsoft.com/office/drawing/2014/main" id="{73CBCE6A-40D4-A64A-A83A-67E582FEEF5B}"/>
              </a:ext>
            </a:extLst>
          </p:cNvPr>
          <p:cNvSpPr txBox="1"/>
          <p:nvPr/>
        </p:nvSpPr>
        <p:spPr>
          <a:xfrm>
            <a:off x="4441141" y="2865552"/>
            <a:ext cx="4563143" cy="1869743"/>
          </a:xfrm>
          <a:prstGeom prst="rect">
            <a:avLst/>
          </a:prstGeom>
          <a:noFill/>
          <a:ln>
            <a:solidFill>
              <a:schemeClr val="accent4"/>
            </a:solidFill>
          </a:ln>
        </p:spPr>
        <p:txBody>
          <a:bodyPr wrap="square" rtlCol="0">
            <a:spAutoFit/>
          </a:bodyPr>
          <a:lstStyle/>
          <a:p>
            <a:pPr marL="228600" indent="-228600" defTabSz="685800" fontAlgn="auto">
              <a:spcBef>
                <a:spcPts val="0"/>
              </a:spcBef>
              <a:spcAft>
                <a:spcPts val="0"/>
              </a:spcAft>
              <a:buFont typeface="+mj-lt"/>
              <a:buAutoNum type="arabicPeriod"/>
            </a:pPr>
            <a:r>
              <a:rPr lang="en-US" sz="1050" dirty="0">
                <a:solidFill>
                  <a:srgbClr val="000000"/>
                </a:solidFill>
                <a:latin typeface="Arial"/>
              </a:rPr>
              <a:t>Discover </a:t>
            </a:r>
            <a:r>
              <a:rPr lang="en-US" sz="1050" dirty="0" err="1">
                <a:solidFill>
                  <a:srgbClr val="000000"/>
                </a:solidFill>
                <a:latin typeface="Arial"/>
              </a:rPr>
              <a:t>mmWave</a:t>
            </a:r>
            <a:r>
              <a:rPr lang="en-US" sz="1050" dirty="0">
                <a:solidFill>
                  <a:srgbClr val="000000"/>
                </a:solidFill>
                <a:latin typeface="Arial"/>
              </a:rPr>
              <a:t> offering for robotics </a:t>
            </a:r>
            <a:r>
              <a:rPr lang="en-US" sz="1050" dirty="0">
                <a:solidFill>
                  <a:srgbClr val="000000"/>
                </a:solidFill>
                <a:latin typeface="Arial"/>
                <a:hlinkClick r:id="rId7"/>
              </a:rPr>
              <a:t>here </a:t>
            </a:r>
            <a:endParaRPr lang="en-US" sz="1050" dirty="0">
              <a:solidFill>
                <a:srgbClr val="000000"/>
              </a:solidFill>
              <a:latin typeface="Arial"/>
            </a:endParaRPr>
          </a:p>
          <a:p>
            <a:pPr marL="228600" indent="-228600" defTabSz="685800" fontAlgn="auto">
              <a:spcBef>
                <a:spcPts val="0"/>
              </a:spcBef>
              <a:spcAft>
                <a:spcPts val="0"/>
              </a:spcAft>
              <a:buFont typeface="+mj-lt"/>
              <a:buAutoNum type="arabicPeriod"/>
            </a:pPr>
            <a:endParaRPr lang="en-US" sz="1050" dirty="0">
              <a:solidFill>
                <a:srgbClr val="000000"/>
              </a:solidFill>
              <a:latin typeface="Arial"/>
            </a:endParaRPr>
          </a:p>
          <a:p>
            <a:pPr marL="233363" indent="-233363" defTabSz="685800" fontAlgn="auto">
              <a:spcBef>
                <a:spcPts val="0"/>
              </a:spcBef>
              <a:spcAft>
                <a:spcPts val="0"/>
              </a:spcAft>
              <a:buFontTx/>
              <a:buAutoNum type="arabicPeriod"/>
            </a:pPr>
            <a:r>
              <a:rPr lang="en-US" sz="1050" dirty="0">
                <a:solidFill>
                  <a:srgbClr val="000000"/>
                </a:solidFill>
                <a:latin typeface="Arial"/>
              </a:rPr>
              <a:t>Evaluate the performance</a:t>
            </a:r>
          </a:p>
          <a:p>
            <a:pPr marL="609495" lvl="1" indent="-228600" defTabSz="685800" fontAlgn="auto">
              <a:spcBef>
                <a:spcPts val="0"/>
              </a:spcBef>
              <a:spcAft>
                <a:spcPts val="0"/>
              </a:spcAft>
              <a:buFontTx/>
              <a:buAutoNum type="arabicPeriod"/>
            </a:pPr>
            <a:r>
              <a:rPr lang="en-US" sz="1050" dirty="0">
                <a:solidFill>
                  <a:srgbClr val="000000"/>
                </a:solidFill>
                <a:latin typeface="Arial"/>
                <a:hlinkClick r:id="rId8"/>
              </a:rPr>
              <a:t>IWR6843 ISK </a:t>
            </a:r>
            <a:endParaRPr lang="en-US" sz="1050" dirty="0">
              <a:solidFill>
                <a:srgbClr val="000000"/>
              </a:solidFill>
              <a:latin typeface="Arial"/>
            </a:endParaRPr>
          </a:p>
          <a:p>
            <a:pPr marL="609495" lvl="1" indent="-228600" defTabSz="685800" fontAlgn="auto">
              <a:spcBef>
                <a:spcPts val="0"/>
              </a:spcBef>
              <a:spcAft>
                <a:spcPts val="0"/>
              </a:spcAft>
              <a:buFontTx/>
              <a:buAutoNum type="arabicPeriod"/>
            </a:pPr>
            <a:r>
              <a:rPr lang="en-US" sz="1050" dirty="0">
                <a:solidFill>
                  <a:srgbClr val="000000"/>
                </a:solidFill>
                <a:latin typeface="Arial"/>
                <a:hlinkClick r:id="rId6"/>
              </a:rPr>
              <a:t>IWR1843 BOOST</a:t>
            </a:r>
            <a:endParaRPr lang="en-US" sz="1050" dirty="0">
              <a:solidFill>
                <a:srgbClr val="000000"/>
              </a:solidFill>
              <a:latin typeface="Arial"/>
            </a:endParaRPr>
          </a:p>
          <a:p>
            <a:pPr marL="609495" lvl="1" indent="-228600" defTabSz="685800" fontAlgn="auto">
              <a:spcBef>
                <a:spcPts val="0"/>
              </a:spcBef>
              <a:spcAft>
                <a:spcPts val="0"/>
              </a:spcAft>
              <a:buFontTx/>
              <a:buAutoNum type="arabicPeriod"/>
            </a:pPr>
            <a:r>
              <a:rPr lang="en-US" sz="1050" dirty="0">
                <a:solidFill>
                  <a:srgbClr val="000000"/>
                </a:solidFill>
                <a:latin typeface="Arial"/>
                <a:hlinkClick r:id="rId4"/>
              </a:rPr>
              <a:t>Sense and Avoid Lab [IWR6843 and IWR1843]</a:t>
            </a:r>
            <a:endParaRPr lang="en-US" sz="1050" dirty="0">
              <a:solidFill>
                <a:srgbClr val="000000"/>
              </a:solidFill>
              <a:latin typeface="Arial"/>
            </a:endParaRPr>
          </a:p>
          <a:p>
            <a:pPr marL="609495" lvl="1" indent="-228600" defTabSz="685800" fontAlgn="auto">
              <a:spcBef>
                <a:spcPts val="0"/>
              </a:spcBef>
              <a:spcAft>
                <a:spcPts val="0"/>
              </a:spcAft>
              <a:buFontTx/>
              <a:buAutoNum type="arabicPeriod"/>
            </a:pPr>
            <a:r>
              <a:rPr lang="en-US" sz="1050" dirty="0">
                <a:solidFill>
                  <a:srgbClr val="000000"/>
                </a:solidFill>
                <a:latin typeface="Arial"/>
                <a:hlinkClick r:id="rId9"/>
              </a:rPr>
              <a:t>Detecting walls of different materials experiment</a:t>
            </a:r>
            <a:endParaRPr lang="en-US" sz="1050" dirty="0">
              <a:solidFill>
                <a:srgbClr val="000000"/>
              </a:solidFill>
              <a:latin typeface="Arial"/>
            </a:endParaRPr>
          </a:p>
          <a:p>
            <a:pPr marL="609495" lvl="1" indent="-228600" defTabSz="685800" fontAlgn="auto">
              <a:spcBef>
                <a:spcPts val="0"/>
              </a:spcBef>
              <a:spcAft>
                <a:spcPts val="0"/>
              </a:spcAft>
              <a:buFontTx/>
              <a:buAutoNum type="arabicPeriod"/>
            </a:pPr>
            <a:endParaRPr lang="en-US" sz="1050" dirty="0">
              <a:solidFill>
                <a:srgbClr val="000000"/>
              </a:solidFill>
              <a:latin typeface="Arial"/>
            </a:endParaRPr>
          </a:p>
          <a:p>
            <a:pPr defTabSz="685800" fontAlgn="auto">
              <a:spcBef>
                <a:spcPts val="0"/>
              </a:spcBef>
              <a:spcAft>
                <a:spcPts val="0"/>
              </a:spcAft>
            </a:pPr>
            <a:r>
              <a:rPr lang="en-US" sz="1050" dirty="0">
                <a:solidFill>
                  <a:srgbClr val="000000"/>
                </a:solidFill>
                <a:latin typeface="Arial"/>
              </a:rPr>
              <a:t>3.   Design custom boards with IWR6843 silicon</a:t>
            </a:r>
          </a:p>
          <a:p>
            <a:pPr marL="609495" lvl="1" indent="-228600" defTabSz="685800" fontAlgn="auto">
              <a:spcBef>
                <a:spcPts val="0"/>
              </a:spcBef>
              <a:spcAft>
                <a:spcPts val="0"/>
              </a:spcAft>
              <a:buFontTx/>
              <a:buAutoNum type="arabicPeriod"/>
            </a:pPr>
            <a:r>
              <a:rPr lang="en-US" sz="1050" dirty="0">
                <a:solidFill>
                  <a:srgbClr val="000000"/>
                </a:solidFill>
                <a:latin typeface="Arial"/>
                <a:hlinkClick r:id="rId10"/>
              </a:rPr>
              <a:t>Online datasheet &amp; other technical documents</a:t>
            </a:r>
            <a:endParaRPr lang="en-US" sz="1050" dirty="0">
              <a:solidFill>
                <a:srgbClr val="000000"/>
              </a:solidFill>
              <a:latin typeface="Arial"/>
            </a:endParaRPr>
          </a:p>
          <a:p>
            <a:pPr marL="609495" lvl="1" indent="-228600" defTabSz="685800" fontAlgn="auto">
              <a:spcBef>
                <a:spcPts val="0"/>
              </a:spcBef>
              <a:spcAft>
                <a:spcPts val="0"/>
              </a:spcAft>
              <a:buFontTx/>
              <a:buAutoNum type="arabicPeriod"/>
            </a:pPr>
            <a:r>
              <a:rPr lang="en-US" sz="1050" dirty="0">
                <a:solidFill>
                  <a:srgbClr val="000000"/>
                </a:solidFill>
                <a:latin typeface="Arial"/>
                <a:hlinkClick r:id="rId11"/>
              </a:rPr>
              <a:t>Hardware design checklist</a:t>
            </a:r>
            <a:endParaRPr lang="en-US" sz="1050" dirty="0">
              <a:solidFill>
                <a:srgbClr val="000000"/>
              </a:solidFill>
              <a:latin typeface="Arial"/>
            </a:endParaRPr>
          </a:p>
        </p:txBody>
      </p:sp>
      <p:sp>
        <p:nvSpPr>
          <p:cNvPr id="19" name="Rectangle 18"/>
          <p:cNvSpPr/>
          <p:nvPr/>
        </p:nvSpPr>
        <p:spPr>
          <a:xfrm>
            <a:off x="236443" y="434176"/>
            <a:ext cx="4074300" cy="637660"/>
          </a:xfrm>
          <a:prstGeom prst="rect">
            <a:avLst/>
          </a:prstGeom>
          <a:ln>
            <a:solidFill>
              <a:schemeClr val="tx1"/>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t"/>
          <a:lstStyle/>
          <a:p>
            <a:pPr marL="171450" indent="-171450" defTabSz="914327" fontAlgn="auto">
              <a:spcBef>
                <a:spcPts val="300"/>
              </a:spcBef>
              <a:spcAft>
                <a:spcPts val="0"/>
              </a:spcAft>
              <a:buFont typeface="Arial" panose="020B0604020202020204" pitchFamily="34" charset="0"/>
              <a:buChar char="•"/>
            </a:pPr>
            <a:r>
              <a:rPr lang="en-US" sz="1100" b="1" dirty="0">
                <a:solidFill>
                  <a:srgbClr val="000000"/>
                </a:solidFill>
              </a:rPr>
              <a:t>Enhanced workplace safety </a:t>
            </a:r>
            <a:r>
              <a:rPr lang="en-US" sz="1100" dirty="0">
                <a:solidFill>
                  <a:srgbClr val="000000"/>
                </a:solidFill>
              </a:rPr>
              <a:t>with</a:t>
            </a:r>
            <a:r>
              <a:rPr lang="en-US" sz="1100" b="1" dirty="0">
                <a:solidFill>
                  <a:srgbClr val="000000"/>
                </a:solidFill>
              </a:rPr>
              <a:t> collision avoidance </a:t>
            </a:r>
            <a:r>
              <a:rPr lang="en-US" sz="1100" dirty="0">
                <a:solidFill>
                  <a:srgbClr val="000000"/>
                </a:solidFill>
              </a:rPr>
              <a:t>even in the </a:t>
            </a:r>
            <a:r>
              <a:rPr lang="en-US" sz="1100" b="1" dirty="0">
                <a:solidFill>
                  <a:srgbClr val="000000"/>
                </a:solidFill>
              </a:rPr>
              <a:t>most challenging environmental conditions </a:t>
            </a:r>
          </a:p>
          <a:p>
            <a:pPr marL="171450" lvl="1" indent="-171450" defTabSz="914327" fontAlgn="auto">
              <a:spcBef>
                <a:spcPts val="300"/>
              </a:spcBef>
              <a:spcAft>
                <a:spcPts val="0"/>
              </a:spcAft>
              <a:buFont typeface="Arial" panose="020B0604020202020204" pitchFamily="34" charset="0"/>
              <a:buChar char="•"/>
            </a:pPr>
            <a:r>
              <a:rPr lang="en-US" sz="1050" dirty="0">
                <a:solidFill>
                  <a:srgbClr val="000000"/>
                </a:solidFill>
              </a:rPr>
              <a:t>Watch </a:t>
            </a:r>
            <a:r>
              <a:rPr lang="en-US" sz="1050" dirty="0">
                <a:solidFill>
                  <a:srgbClr val="000000"/>
                </a:solidFill>
                <a:hlinkClick r:id="rId12"/>
              </a:rPr>
              <a:t>AMR Collision Avoidance use case video </a:t>
            </a:r>
            <a:endParaRPr lang="en-US" sz="1050" dirty="0">
              <a:solidFill>
                <a:srgbClr val="000000"/>
              </a:solidFill>
            </a:endParaRPr>
          </a:p>
        </p:txBody>
      </p:sp>
      <p:sp>
        <p:nvSpPr>
          <p:cNvPr id="21" name="Title 5">
            <a:extLst>
              <a:ext uri="{FF2B5EF4-FFF2-40B4-BE49-F238E27FC236}">
                <a16:creationId xmlns:a16="http://schemas.microsoft.com/office/drawing/2014/main" id="{60F510CC-A1D1-244A-A63F-0EDB2A934409}"/>
              </a:ext>
            </a:extLst>
          </p:cNvPr>
          <p:cNvSpPr>
            <a:spLocks noGrp="1"/>
          </p:cNvSpPr>
          <p:nvPr>
            <p:ph type="title"/>
          </p:nvPr>
        </p:nvSpPr>
        <p:spPr>
          <a:xfrm>
            <a:off x="145415" y="46203"/>
            <a:ext cx="8458200" cy="610791"/>
          </a:xfrm>
        </p:spPr>
        <p:txBody>
          <a:bodyPr/>
          <a:lstStyle/>
          <a:p>
            <a:r>
              <a:rPr lang="en-US" sz="2400" dirty="0"/>
              <a:t>TI mmWave Sense &amp; Avoid Demo </a:t>
            </a:r>
            <a:r>
              <a:rPr lang="en-US" sz="2400" dirty="0">
                <a:solidFill>
                  <a:schemeClr val="tx1"/>
                </a:solidFill>
              </a:rPr>
              <a:t>for AMRs</a:t>
            </a:r>
            <a:br>
              <a:rPr lang="en-US" altLang="en-US" sz="2400" dirty="0">
                <a:solidFill>
                  <a:schemeClr val="tx1"/>
                </a:solidFill>
              </a:rPr>
            </a:br>
            <a:r>
              <a:rPr lang="en-US" sz="2000" dirty="0"/>
              <a:t>   </a:t>
            </a:r>
          </a:p>
        </p:txBody>
      </p:sp>
      <p:grpSp>
        <p:nvGrpSpPr>
          <p:cNvPr id="2" name="Group 1"/>
          <p:cNvGrpSpPr/>
          <p:nvPr/>
        </p:nvGrpSpPr>
        <p:grpSpPr>
          <a:xfrm>
            <a:off x="4440945" y="1040801"/>
            <a:ext cx="4571291" cy="1864506"/>
            <a:chOff x="4440945" y="1040801"/>
            <a:chExt cx="4571291" cy="1864506"/>
          </a:xfrm>
        </p:grpSpPr>
        <p:pic>
          <p:nvPicPr>
            <p:cNvPr id="1026" name="Picture 2"/>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4440945" y="1040802"/>
              <a:ext cx="1507735" cy="18645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14" cstate="hqprint">
              <a:extLst>
                <a:ext uri="{28A0092B-C50C-407E-A947-70E740481C1C}">
                  <a14:useLocalDpi xmlns:a14="http://schemas.microsoft.com/office/drawing/2010/main"/>
                </a:ext>
              </a:extLst>
            </a:blip>
            <a:srcRect r="1069"/>
            <a:stretch/>
          </p:blipFill>
          <p:spPr bwMode="auto">
            <a:xfrm>
              <a:off x="5908600" y="1040802"/>
              <a:ext cx="1562735" cy="18645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7471335" y="1040801"/>
              <a:ext cx="1540901" cy="18645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2050" name="Picture 2"/>
          <p:cNvPicPr>
            <a:picLocks noChangeAspect="1" noChangeArrowheads="1"/>
          </p:cNvPicPr>
          <p:nvPr/>
        </p:nvPicPr>
        <p:blipFill rotWithShape="1">
          <a:blip r:embed="rId16">
            <a:extLst>
              <a:ext uri="{28A0092B-C50C-407E-A947-70E740481C1C}">
                <a14:useLocalDpi xmlns:a14="http://schemas.microsoft.com/office/drawing/2010/main"/>
              </a:ext>
            </a:extLst>
          </a:blip>
          <a:srcRect/>
          <a:stretch/>
        </p:blipFill>
        <p:spPr bwMode="auto">
          <a:xfrm>
            <a:off x="238538" y="4183194"/>
            <a:ext cx="4088107" cy="493508"/>
          </a:xfrm>
          <a:prstGeom prst="rect">
            <a:avLst/>
          </a:prstGeom>
          <a:noFill/>
          <a:ln w="6350">
            <a:noFill/>
            <a:miter lim="800000"/>
            <a:headEnd/>
            <a:tailEnd/>
          </a:ln>
          <a:extLst>
            <a:ext uri="{909E8E84-426E-40DD-AFC4-6F175D3DCCD1}">
              <a14:hiddenFill xmlns:a14="http://schemas.microsoft.com/office/drawing/2010/main">
                <a:solidFill>
                  <a:schemeClr val="accent1"/>
                </a:solidFill>
              </a14:hiddenFill>
            </a:ext>
          </a:extLst>
        </p:spPr>
      </p:pic>
      <p:sp>
        <p:nvSpPr>
          <p:cNvPr id="3" name="Slide Number Placeholder 2">
            <a:extLst>
              <a:ext uri="{FF2B5EF4-FFF2-40B4-BE49-F238E27FC236}">
                <a16:creationId xmlns:a16="http://schemas.microsoft.com/office/drawing/2014/main" id="{5AA7D64F-BF0E-0B45-8B9C-55893C74F09E}"/>
              </a:ext>
            </a:extLst>
          </p:cNvPr>
          <p:cNvSpPr>
            <a:spLocks noGrp="1"/>
          </p:cNvSpPr>
          <p:nvPr>
            <p:ph type="sldNum" sz="quarter" idx="10"/>
          </p:nvPr>
        </p:nvSpPr>
        <p:spPr/>
        <p:txBody>
          <a:bodyPr/>
          <a:lstStyle/>
          <a:p>
            <a:pPr>
              <a:defRPr/>
            </a:pPr>
            <a:fld id="{2B97888F-6AF7-4263-B69D-592D8C33BAC7}" type="slidenum">
              <a:rPr lang="en-US" smtClean="0"/>
              <a:pPr>
                <a:defRPr/>
              </a:pPr>
              <a:t>12</a:t>
            </a:fld>
            <a:endParaRPr lang="en-US"/>
          </a:p>
        </p:txBody>
      </p:sp>
    </p:spTree>
    <p:extLst>
      <p:ext uri="{BB962C8B-B14F-4D97-AF65-F5344CB8AC3E}">
        <p14:creationId xmlns:p14="http://schemas.microsoft.com/office/powerpoint/2010/main" val="37793003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utoShape 18" descr="(error)"/>
          <p:cNvSpPr>
            <a:spLocks noChangeAspect="1" noChangeArrowheads="1"/>
          </p:cNvSpPr>
          <p:nvPr/>
        </p:nvSpPr>
        <p:spPr bwMode="auto">
          <a:xfrm>
            <a:off x="7821611" y="1327482"/>
            <a:ext cx="304800" cy="2428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685800" fontAlgn="auto">
              <a:spcBef>
                <a:spcPts val="0"/>
              </a:spcBef>
              <a:spcAft>
                <a:spcPts val="0"/>
              </a:spcAft>
            </a:pPr>
            <a:endParaRPr lang="en-US" sz="1350">
              <a:solidFill>
                <a:srgbClr val="000000"/>
              </a:solidFill>
              <a:latin typeface="Arial"/>
            </a:endParaRPr>
          </a:p>
        </p:txBody>
      </p:sp>
      <p:sp>
        <p:nvSpPr>
          <p:cNvPr id="22" name="AutoShape 19" descr="(tick)"/>
          <p:cNvSpPr>
            <a:spLocks noChangeAspect="1" noChangeArrowheads="1"/>
          </p:cNvSpPr>
          <p:nvPr/>
        </p:nvSpPr>
        <p:spPr bwMode="auto">
          <a:xfrm>
            <a:off x="8167686" y="1327482"/>
            <a:ext cx="304800" cy="2428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685800" fontAlgn="auto">
              <a:spcBef>
                <a:spcPts val="0"/>
              </a:spcBef>
              <a:spcAft>
                <a:spcPts val="0"/>
              </a:spcAft>
            </a:pPr>
            <a:endParaRPr lang="en-US" sz="1350">
              <a:solidFill>
                <a:srgbClr val="000000"/>
              </a:solidFill>
              <a:latin typeface="Arial"/>
            </a:endParaRPr>
          </a:p>
        </p:txBody>
      </p:sp>
      <p:sp>
        <p:nvSpPr>
          <p:cNvPr id="23" name="AutoShape 20" descr="(tick)"/>
          <p:cNvSpPr>
            <a:spLocks noChangeAspect="1" noChangeArrowheads="1"/>
          </p:cNvSpPr>
          <p:nvPr/>
        </p:nvSpPr>
        <p:spPr bwMode="auto">
          <a:xfrm>
            <a:off x="8513761" y="1327482"/>
            <a:ext cx="304800" cy="2428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685800" fontAlgn="auto">
              <a:spcBef>
                <a:spcPts val="0"/>
              </a:spcBef>
              <a:spcAft>
                <a:spcPts val="0"/>
              </a:spcAft>
            </a:pPr>
            <a:endParaRPr lang="en-US" sz="1350">
              <a:solidFill>
                <a:srgbClr val="000000"/>
              </a:solidFill>
              <a:latin typeface="Arial"/>
            </a:endParaRPr>
          </a:p>
        </p:txBody>
      </p:sp>
      <p:sp>
        <p:nvSpPr>
          <p:cNvPr id="24" name="AutoShape 21" descr="(tick)"/>
          <p:cNvSpPr>
            <a:spLocks noChangeAspect="1" noChangeArrowheads="1"/>
          </p:cNvSpPr>
          <p:nvPr/>
        </p:nvSpPr>
        <p:spPr bwMode="auto">
          <a:xfrm>
            <a:off x="8859836" y="1327482"/>
            <a:ext cx="304800" cy="2428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685800" fontAlgn="auto">
              <a:spcBef>
                <a:spcPts val="0"/>
              </a:spcBef>
              <a:spcAft>
                <a:spcPts val="0"/>
              </a:spcAft>
            </a:pPr>
            <a:endParaRPr lang="en-US" sz="1350">
              <a:solidFill>
                <a:srgbClr val="000000"/>
              </a:solidFill>
              <a:latin typeface="Arial"/>
            </a:endParaRPr>
          </a:p>
        </p:txBody>
      </p:sp>
      <p:graphicFrame>
        <p:nvGraphicFramePr>
          <p:cNvPr id="25" name="Table 24"/>
          <p:cNvGraphicFramePr>
            <a:graphicFrameLocks noGrp="1"/>
          </p:cNvGraphicFramePr>
          <p:nvPr>
            <p:extLst/>
          </p:nvPr>
        </p:nvGraphicFramePr>
        <p:xfrm>
          <a:off x="238538" y="1040802"/>
          <a:ext cx="4072204" cy="3080761"/>
        </p:xfrm>
        <a:graphic>
          <a:graphicData uri="http://schemas.openxmlformats.org/drawingml/2006/table">
            <a:tbl>
              <a:tblPr firstRow="1" bandRow="1"/>
              <a:tblGrid>
                <a:gridCol w="1287912">
                  <a:extLst>
                    <a:ext uri="{9D8B030D-6E8A-4147-A177-3AD203B41FA5}">
                      <a16:colId xmlns:a16="http://schemas.microsoft.com/office/drawing/2014/main" val="20000"/>
                    </a:ext>
                  </a:extLst>
                </a:gridCol>
                <a:gridCol w="2784292">
                  <a:extLst>
                    <a:ext uri="{9D8B030D-6E8A-4147-A177-3AD203B41FA5}">
                      <a16:colId xmlns:a16="http://schemas.microsoft.com/office/drawing/2014/main" val="20001"/>
                    </a:ext>
                  </a:extLst>
                </a:gridCol>
              </a:tblGrid>
              <a:tr h="270255">
                <a:tc>
                  <a:txBody>
                    <a:bodyPr/>
                    <a:lstStyle>
                      <a:lvl1pPr marL="0" algn="l" defTabSz="761790" rtl="0" eaLnBrk="1" latinLnBrk="0" hangingPunct="1">
                        <a:defRPr sz="1500" b="1" kern="1200">
                          <a:solidFill>
                            <a:schemeClr val="lt1"/>
                          </a:solidFill>
                          <a:latin typeface="Arial"/>
                        </a:defRPr>
                      </a:lvl1pPr>
                      <a:lvl2pPr marL="380895" algn="l" defTabSz="761790" rtl="0" eaLnBrk="1" latinLnBrk="0" hangingPunct="1">
                        <a:defRPr sz="1500" b="1" kern="1200">
                          <a:solidFill>
                            <a:schemeClr val="lt1"/>
                          </a:solidFill>
                          <a:latin typeface="Arial"/>
                        </a:defRPr>
                      </a:lvl2pPr>
                      <a:lvl3pPr marL="761790" algn="l" defTabSz="761790" rtl="0" eaLnBrk="1" latinLnBrk="0" hangingPunct="1">
                        <a:defRPr sz="1500" b="1" kern="1200">
                          <a:solidFill>
                            <a:schemeClr val="lt1"/>
                          </a:solidFill>
                          <a:latin typeface="Arial"/>
                        </a:defRPr>
                      </a:lvl3pPr>
                      <a:lvl4pPr marL="1142683" algn="l" defTabSz="761790" rtl="0" eaLnBrk="1" latinLnBrk="0" hangingPunct="1">
                        <a:defRPr sz="1500" b="1" kern="1200">
                          <a:solidFill>
                            <a:schemeClr val="lt1"/>
                          </a:solidFill>
                          <a:latin typeface="Arial"/>
                        </a:defRPr>
                      </a:lvl4pPr>
                      <a:lvl5pPr marL="1523573" algn="l" defTabSz="761790" rtl="0" eaLnBrk="1" latinLnBrk="0" hangingPunct="1">
                        <a:defRPr sz="1500" b="1" kern="1200">
                          <a:solidFill>
                            <a:schemeClr val="lt1"/>
                          </a:solidFill>
                          <a:latin typeface="Arial"/>
                        </a:defRPr>
                      </a:lvl5pPr>
                      <a:lvl6pPr marL="1904467" algn="l" defTabSz="761790" rtl="0" eaLnBrk="1" latinLnBrk="0" hangingPunct="1">
                        <a:defRPr sz="1500" b="1" kern="1200">
                          <a:solidFill>
                            <a:schemeClr val="lt1"/>
                          </a:solidFill>
                          <a:latin typeface="Arial"/>
                        </a:defRPr>
                      </a:lvl6pPr>
                      <a:lvl7pPr marL="2285362" algn="l" defTabSz="761790" rtl="0" eaLnBrk="1" latinLnBrk="0" hangingPunct="1">
                        <a:defRPr sz="1500" b="1" kern="1200">
                          <a:solidFill>
                            <a:schemeClr val="lt1"/>
                          </a:solidFill>
                          <a:latin typeface="Arial"/>
                        </a:defRPr>
                      </a:lvl7pPr>
                      <a:lvl8pPr marL="2666253" algn="l" defTabSz="761790" rtl="0" eaLnBrk="1" latinLnBrk="0" hangingPunct="1">
                        <a:defRPr sz="1500" b="1" kern="1200">
                          <a:solidFill>
                            <a:schemeClr val="lt1"/>
                          </a:solidFill>
                          <a:latin typeface="Arial"/>
                        </a:defRPr>
                      </a:lvl8pPr>
                      <a:lvl9pPr marL="3047146" algn="l" defTabSz="761790" rtl="0" eaLnBrk="1" latinLnBrk="0" hangingPunct="1">
                        <a:defRPr sz="1500" b="1" kern="1200">
                          <a:solidFill>
                            <a:schemeClr val="lt1"/>
                          </a:solidFill>
                          <a:latin typeface="Arial"/>
                        </a:defRPr>
                      </a:lvl9pPr>
                    </a:lstStyle>
                    <a:p>
                      <a:endParaRPr lang="en-US" sz="600" dirty="0"/>
                    </a:p>
                  </a:txBody>
                  <a:tcPr marL="27432" marR="27432" marT="27432" marB="27432">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solidFill>
                        <a:srgbClr val="FFFFFF"/>
                      </a:solidFill>
                    </a:lnB>
                    <a:lnTlToBr w="12700" cmpd="sng">
                      <a:noFill/>
                      <a:prstDash val="solid"/>
                    </a:lnTlToBr>
                    <a:lnBlToTr w="12700" cmpd="sng">
                      <a:noFill/>
                      <a:prstDash val="solid"/>
                    </a:lnBlToTr>
                    <a:solidFill>
                      <a:srgbClr val="A4A4A4"/>
                    </a:solidFill>
                  </a:tcPr>
                </a:tc>
                <a:tc>
                  <a:txBody>
                    <a:bodyPr/>
                    <a:lstStyle>
                      <a:lvl1pPr marL="0" algn="l" defTabSz="761790" rtl="0" eaLnBrk="1" latinLnBrk="0" hangingPunct="1">
                        <a:defRPr sz="1500" b="1" kern="1200">
                          <a:solidFill>
                            <a:schemeClr val="lt1"/>
                          </a:solidFill>
                          <a:latin typeface="Arial"/>
                        </a:defRPr>
                      </a:lvl1pPr>
                      <a:lvl2pPr marL="380895" algn="l" defTabSz="761790" rtl="0" eaLnBrk="1" latinLnBrk="0" hangingPunct="1">
                        <a:defRPr sz="1500" b="1" kern="1200">
                          <a:solidFill>
                            <a:schemeClr val="lt1"/>
                          </a:solidFill>
                          <a:latin typeface="Arial"/>
                        </a:defRPr>
                      </a:lvl2pPr>
                      <a:lvl3pPr marL="761790" algn="l" defTabSz="761790" rtl="0" eaLnBrk="1" latinLnBrk="0" hangingPunct="1">
                        <a:defRPr sz="1500" b="1" kern="1200">
                          <a:solidFill>
                            <a:schemeClr val="lt1"/>
                          </a:solidFill>
                          <a:latin typeface="Arial"/>
                        </a:defRPr>
                      </a:lvl3pPr>
                      <a:lvl4pPr marL="1142683" algn="l" defTabSz="761790" rtl="0" eaLnBrk="1" latinLnBrk="0" hangingPunct="1">
                        <a:defRPr sz="1500" b="1" kern="1200">
                          <a:solidFill>
                            <a:schemeClr val="lt1"/>
                          </a:solidFill>
                          <a:latin typeface="Arial"/>
                        </a:defRPr>
                      </a:lvl4pPr>
                      <a:lvl5pPr marL="1523573" algn="l" defTabSz="761790" rtl="0" eaLnBrk="1" latinLnBrk="0" hangingPunct="1">
                        <a:defRPr sz="1500" b="1" kern="1200">
                          <a:solidFill>
                            <a:schemeClr val="lt1"/>
                          </a:solidFill>
                          <a:latin typeface="Arial"/>
                        </a:defRPr>
                      </a:lvl5pPr>
                      <a:lvl6pPr marL="1904467" algn="l" defTabSz="761790" rtl="0" eaLnBrk="1" latinLnBrk="0" hangingPunct="1">
                        <a:defRPr sz="1500" b="1" kern="1200">
                          <a:solidFill>
                            <a:schemeClr val="lt1"/>
                          </a:solidFill>
                          <a:latin typeface="Arial"/>
                        </a:defRPr>
                      </a:lvl6pPr>
                      <a:lvl7pPr marL="2285362" algn="l" defTabSz="761790" rtl="0" eaLnBrk="1" latinLnBrk="0" hangingPunct="1">
                        <a:defRPr sz="1500" b="1" kern="1200">
                          <a:solidFill>
                            <a:schemeClr val="lt1"/>
                          </a:solidFill>
                          <a:latin typeface="Arial"/>
                        </a:defRPr>
                      </a:lvl7pPr>
                      <a:lvl8pPr marL="2666253" algn="l" defTabSz="761790" rtl="0" eaLnBrk="1" latinLnBrk="0" hangingPunct="1">
                        <a:defRPr sz="1500" b="1" kern="1200">
                          <a:solidFill>
                            <a:schemeClr val="lt1"/>
                          </a:solidFill>
                          <a:latin typeface="Arial"/>
                        </a:defRPr>
                      </a:lvl8pPr>
                      <a:lvl9pPr marL="3047146" algn="l" defTabSz="761790" rtl="0" eaLnBrk="1" latinLnBrk="0" hangingPunct="1">
                        <a:defRPr sz="1500" b="1" kern="1200">
                          <a:solidFill>
                            <a:schemeClr val="lt1"/>
                          </a:solidFill>
                          <a:latin typeface="Arial"/>
                        </a:defRPr>
                      </a:lvl9pPr>
                    </a:lstStyle>
                    <a:p>
                      <a:pPr algn="ctr"/>
                      <a:r>
                        <a:rPr lang="en-US" sz="900" dirty="0"/>
                        <a:t>360 Degree Safety Bubble </a:t>
                      </a:r>
                      <a:r>
                        <a:rPr lang="en-US" sz="900" baseline="0" dirty="0"/>
                        <a:t>[IWR6843]</a:t>
                      </a:r>
                      <a:endParaRPr lang="en-US" sz="900" dirty="0"/>
                    </a:p>
                  </a:txBody>
                  <a:tcPr marL="27432" marR="27432" marT="27432" marB="27432">
                    <a:lnL w="1270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4A4A4"/>
                    </a:solidFill>
                  </a:tcPr>
                </a:tc>
                <a:extLst>
                  <a:ext uri="{0D108BD9-81ED-4DB2-BD59-A6C34878D82A}">
                    <a16:rowId xmlns:a16="http://schemas.microsoft.com/office/drawing/2014/main" val="10000"/>
                  </a:ext>
                </a:extLst>
              </a:tr>
              <a:tr h="368122">
                <a:tc>
                  <a:txBody>
                    <a:bodyPr/>
                    <a:lstStyle>
                      <a:lvl1pPr marL="0" algn="l" defTabSz="761790" rtl="0" eaLnBrk="1" latinLnBrk="0" hangingPunct="1">
                        <a:defRPr sz="1500" kern="1200">
                          <a:solidFill>
                            <a:schemeClr val="dk1"/>
                          </a:solidFill>
                          <a:latin typeface="Arial"/>
                        </a:defRPr>
                      </a:lvl1pPr>
                      <a:lvl2pPr marL="380895" algn="l" defTabSz="761790" rtl="0" eaLnBrk="1" latinLnBrk="0" hangingPunct="1">
                        <a:defRPr sz="1500" kern="1200">
                          <a:solidFill>
                            <a:schemeClr val="dk1"/>
                          </a:solidFill>
                          <a:latin typeface="Arial"/>
                        </a:defRPr>
                      </a:lvl2pPr>
                      <a:lvl3pPr marL="761790" algn="l" defTabSz="761790" rtl="0" eaLnBrk="1" latinLnBrk="0" hangingPunct="1">
                        <a:defRPr sz="1500" kern="1200">
                          <a:solidFill>
                            <a:schemeClr val="dk1"/>
                          </a:solidFill>
                          <a:latin typeface="Arial"/>
                        </a:defRPr>
                      </a:lvl3pPr>
                      <a:lvl4pPr marL="1142683" algn="l" defTabSz="761790" rtl="0" eaLnBrk="1" latinLnBrk="0" hangingPunct="1">
                        <a:defRPr sz="1500" kern="1200">
                          <a:solidFill>
                            <a:schemeClr val="dk1"/>
                          </a:solidFill>
                          <a:latin typeface="Arial"/>
                        </a:defRPr>
                      </a:lvl4pPr>
                      <a:lvl5pPr marL="1523573" algn="l" defTabSz="761790" rtl="0" eaLnBrk="1" latinLnBrk="0" hangingPunct="1">
                        <a:defRPr sz="1500" kern="1200">
                          <a:solidFill>
                            <a:schemeClr val="dk1"/>
                          </a:solidFill>
                          <a:latin typeface="Arial"/>
                        </a:defRPr>
                      </a:lvl5pPr>
                      <a:lvl6pPr marL="1904467" algn="l" defTabSz="761790" rtl="0" eaLnBrk="1" latinLnBrk="0" hangingPunct="1">
                        <a:defRPr sz="1500" kern="1200">
                          <a:solidFill>
                            <a:schemeClr val="dk1"/>
                          </a:solidFill>
                          <a:latin typeface="Arial"/>
                        </a:defRPr>
                      </a:lvl6pPr>
                      <a:lvl7pPr marL="2285362" algn="l" defTabSz="761790" rtl="0" eaLnBrk="1" latinLnBrk="0" hangingPunct="1">
                        <a:defRPr sz="1500" kern="1200">
                          <a:solidFill>
                            <a:schemeClr val="dk1"/>
                          </a:solidFill>
                          <a:latin typeface="Arial"/>
                        </a:defRPr>
                      </a:lvl7pPr>
                      <a:lvl8pPr marL="2666253" algn="l" defTabSz="761790" rtl="0" eaLnBrk="1" latinLnBrk="0" hangingPunct="1">
                        <a:defRPr sz="1500" kern="1200">
                          <a:solidFill>
                            <a:schemeClr val="dk1"/>
                          </a:solidFill>
                          <a:latin typeface="Arial"/>
                        </a:defRPr>
                      </a:lvl8pPr>
                      <a:lvl9pPr marL="3047146" algn="l" defTabSz="761790" rtl="0" eaLnBrk="1" latinLnBrk="0" hangingPunct="1">
                        <a:defRPr sz="1500" kern="1200">
                          <a:solidFill>
                            <a:schemeClr val="dk1"/>
                          </a:solidFill>
                          <a:latin typeface="Arial"/>
                        </a:defRPr>
                      </a:lvl9pPr>
                    </a:lstStyle>
                    <a:p>
                      <a:pPr marL="0" algn="l" defTabSz="761790" rtl="0" eaLnBrk="1" fontAlgn="ctr" latinLnBrk="0" hangingPunct="1"/>
                      <a:r>
                        <a:rPr lang="en-US" sz="900" kern="1200" dirty="0">
                          <a:solidFill>
                            <a:schemeClr val="dk1"/>
                          </a:solidFill>
                          <a:latin typeface="+mn-lt"/>
                          <a:ea typeface="+mn-ea"/>
                          <a:cs typeface="+mn-cs"/>
                        </a:rPr>
                        <a:t>Tuning range</a:t>
                      </a:r>
                    </a:p>
                  </a:txBody>
                  <a:tcPr marL="9525" marR="9525" marT="9525" marB="0" anchor="ctr">
                    <a:lnL w="12700" cap="flat" cmpd="sng" algn="ctr">
                      <a:solidFill>
                        <a:schemeClr val="tx1"/>
                      </a:solidFill>
                      <a:prstDash val="solid"/>
                      <a:round/>
                      <a:headEnd type="none" w="med" len="med"/>
                      <a:tailEnd type="none" w="med" len="med"/>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A4A4A4">
                        <a:tint val="40000"/>
                      </a:srgbClr>
                    </a:solidFill>
                  </a:tcPr>
                </a:tc>
                <a:tc>
                  <a:txBody>
                    <a:bodyPr/>
                    <a:lstStyle>
                      <a:lvl1pPr marL="0" algn="l" defTabSz="761790" rtl="0" eaLnBrk="1" latinLnBrk="0" hangingPunct="1">
                        <a:defRPr sz="1500" kern="1200">
                          <a:solidFill>
                            <a:schemeClr val="dk1"/>
                          </a:solidFill>
                          <a:latin typeface="Arial"/>
                        </a:defRPr>
                      </a:lvl1pPr>
                      <a:lvl2pPr marL="380895" algn="l" defTabSz="761790" rtl="0" eaLnBrk="1" latinLnBrk="0" hangingPunct="1">
                        <a:defRPr sz="1500" kern="1200">
                          <a:solidFill>
                            <a:schemeClr val="dk1"/>
                          </a:solidFill>
                          <a:latin typeface="Arial"/>
                        </a:defRPr>
                      </a:lvl2pPr>
                      <a:lvl3pPr marL="761790" algn="l" defTabSz="761790" rtl="0" eaLnBrk="1" latinLnBrk="0" hangingPunct="1">
                        <a:defRPr sz="1500" kern="1200">
                          <a:solidFill>
                            <a:schemeClr val="dk1"/>
                          </a:solidFill>
                          <a:latin typeface="Arial"/>
                        </a:defRPr>
                      </a:lvl3pPr>
                      <a:lvl4pPr marL="1142683" algn="l" defTabSz="761790" rtl="0" eaLnBrk="1" latinLnBrk="0" hangingPunct="1">
                        <a:defRPr sz="1500" kern="1200">
                          <a:solidFill>
                            <a:schemeClr val="dk1"/>
                          </a:solidFill>
                          <a:latin typeface="Arial"/>
                        </a:defRPr>
                      </a:lvl4pPr>
                      <a:lvl5pPr marL="1523573" algn="l" defTabSz="761790" rtl="0" eaLnBrk="1" latinLnBrk="0" hangingPunct="1">
                        <a:defRPr sz="1500" kern="1200">
                          <a:solidFill>
                            <a:schemeClr val="dk1"/>
                          </a:solidFill>
                          <a:latin typeface="Arial"/>
                        </a:defRPr>
                      </a:lvl5pPr>
                      <a:lvl6pPr marL="1904467" algn="l" defTabSz="761790" rtl="0" eaLnBrk="1" latinLnBrk="0" hangingPunct="1">
                        <a:defRPr sz="1500" kern="1200">
                          <a:solidFill>
                            <a:schemeClr val="dk1"/>
                          </a:solidFill>
                          <a:latin typeface="Arial"/>
                        </a:defRPr>
                      </a:lvl6pPr>
                      <a:lvl7pPr marL="2285362" algn="l" defTabSz="761790" rtl="0" eaLnBrk="1" latinLnBrk="0" hangingPunct="1">
                        <a:defRPr sz="1500" kern="1200">
                          <a:solidFill>
                            <a:schemeClr val="dk1"/>
                          </a:solidFill>
                          <a:latin typeface="Arial"/>
                        </a:defRPr>
                      </a:lvl7pPr>
                      <a:lvl8pPr marL="2666253" algn="l" defTabSz="761790" rtl="0" eaLnBrk="1" latinLnBrk="0" hangingPunct="1">
                        <a:defRPr sz="1500" kern="1200">
                          <a:solidFill>
                            <a:schemeClr val="dk1"/>
                          </a:solidFill>
                          <a:latin typeface="Arial"/>
                        </a:defRPr>
                      </a:lvl8pPr>
                      <a:lvl9pPr marL="3047146" algn="l" defTabSz="761790" rtl="0" eaLnBrk="1" latinLnBrk="0" hangingPunct="1">
                        <a:defRPr sz="1500" kern="1200">
                          <a:solidFill>
                            <a:schemeClr val="dk1"/>
                          </a:solidFill>
                          <a:latin typeface="Arial"/>
                        </a:defRPr>
                      </a:lvl9pPr>
                    </a:lstStyle>
                    <a:p>
                      <a:pPr marL="0" algn="ctr" defTabSz="761790" rtl="0" eaLnBrk="1" fontAlgn="ctr" latinLnBrk="0" hangingPunct="1"/>
                      <a:r>
                        <a:rPr lang="en-US" sz="900" kern="1200" dirty="0">
                          <a:solidFill>
                            <a:schemeClr val="dk1"/>
                          </a:solidFill>
                          <a:latin typeface="+mn-lt"/>
                          <a:ea typeface="+mn-ea"/>
                          <a:cs typeface="+mn-cs"/>
                        </a:rPr>
                        <a:t>60-64 GHz.</a:t>
                      </a:r>
                    </a:p>
                  </a:txBody>
                  <a:tcPr marL="9525" marR="9525" marT="9525" marB="0" anchor="ctr">
                    <a:lnL w="12700" cmpd="sng">
                      <a:solidFill>
                        <a:srgbClr val="FFFFFF"/>
                      </a:solidFill>
                    </a:lnL>
                    <a:lnR w="12700" cap="flat" cmpd="sng" algn="ctr">
                      <a:solidFill>
                        <a:schemeClr val="tx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4A4A4">
                        <a:lumMod val="40000"/>
                        <a:lumOff val="60000"/>
                      </a:srgbClr>
                    </a:solidFill>
                  </a:tcPr>
                </a:tc>
                <a:extLst>
                  <a:ext uri="{0D108BD9-81ED-4DB2-BD59-A6C34878D82A}">
                    <a16:rowId xmlns:a16="http://schemas.microsoft.com/office/drawing/2014/main" val="10001"/>
                  </a:ext>
                </a:extLst>
              </a:tr>
              <a:tr h="368122">
                <a:tc>
                  <a:txBody>
                    <a:bodyPr/>
                    <a:lstStyle>
                      <a:lvl1pPr marL="0" algn="l" defTabSz="761790" rtl="0" eaLnBrk="1" latinLnBrk="0" hangingPunct="1">
                        <a:defRPr sz="1500" kern="1200">
                          <a:solidFill>
                            <a:schemeClr val="dk1"/>
                          </a:solidFill>
                          <a:latin typeface="Arial"/>
                        </a:defRPr>
                      </a:lvl1pPr>
                      <a:lvl2pPr marL="380895" algn="l" defTabSz="761790" rtl="0" eaLnBrk="1" latinLnBrk="0" hangingPunct="1">
                        <a:defRPr sz="1500" kern="1200">
                          <a:solidFill>
                            <a:schemeClr val="dk1"/>
                          </a:solidFill>
                          <a:latin typeface="Arial"/>
                        </a:defRPr>
                      </a:lvl2pPr>
                      <a:lvl3pPr marL="761790" algn="l" defTabSz="761790" rtl="0" eaLnBrk="1" latinLnBrk="0" hangingPunct="1">
                        <a:defRPr sz="1500" kern="1200">
                          <a:solidFill>
                            <a:schemeClr val="dk1"/>
                          </a:solidFill>
                          <a:latin typeface="Arial"/>
                        </a:defRPr>
                      </a:lvl3pPr>
                      <a:lvl4pPr marL="1142683" algn="l" defTabSz="761790" rtl="0" eaLnBrk="1" latinLnBrk="0" hangingPunct="1">
                        <a:defRPr sz="1500" kern="1200">
                          <a:solidFill>
                            <a:schemeClr val="dk1"/>
                          </a:solidFill>
                          <a:latin typeface="Arial"/>
                        </a:defRPr>
                      </a:lvl4pPr>
                      <a:lvl5pPr marL="1523573" algn="l" defTabSz="761790" rtl="0" eaLnBrk="1" latinLnBrk="0" hangingPunct="1">
                        <a:defRPr sz="1500" kern="1200">
                          <a:solidFill>
                            <a:schemeClr val="dk1"/>
                          </a:solidFill>
                          <a:latin typeface="Arial"/>
                        </a:defRPr>
                      </a:lvl5pPr>
                      <a:lvl6pPr marL="1904467" algn="l" defTabSz="761790" rtl="0" eaLnBrk="1" latinLnBrk="0" hangingPunct="1">
                        <a:defRPr sz="1500" kern="1200">
                          <a:solidFill>
                            <a:schemeClr val="dk1"/>
                          </a:solidFill>
                          <a:latin typeface="Arial"/>
                        </a:defRPr>
                      </a:lvl6pPr>
                      <a:lvl7pPr marL="2285362" algn="l" defTabSz="761790" rtl="0" eaLnBrk="1" latinLnBrk="0" hangingPunct="1">
                        <a:defRPr sz="1500" kern="1200">
                          <a:solidFill>
                            <a:schemeClr val="dk1"/>
                          </a:solidFill>
                          <a:latin typeface="Arial"/>
                        </a:defRPr>
                      </a:lvl7pPr>
                      <a:lvl8pPr marL="2666253" algn="l" defTabSz="761790" rtl="0" eaLnBrk="1" latinLnBrk="0" hangingPunct="1">
                        <a:defRPr sz="1500" kern="1200">
                          <a:solidFill>
                            <a:schemeClr val="dk1"/>
                          </a:solidFill>
                          <a:latin typeface="Arial"/>
                        </a:defRPr>
                      </a:lvl8pPr>
                      <a:lvl9pPr marL="3047146" algn="l" defTabSz="761790" rtl="0" eaLnBrk="1" latinLnBrk="0" hangingPunct="1">
                        <a:defRPr sz="1500" kern="1200">
                          <a:solidFill>
                            <a:schemeClr val="dk1"/>
                          </a:solidFill>
                          <a:latin typeface="Arial"/>
                        </a:defRPr>
                      </a:lvl9pPr>
                    </a:lstStyle>
                    <a:p>
                      <a:pPr marL="0" algn="l" defTabSz="761790" rtl="0" eaLnBrk="1" fontAlgn="ctr" latinLnBrk="0" hangingPunct="1"/>
                      <a:r>
                        <a:rPr lang="en-US" sz="900" kern="1200" dirty="0">
                          <a:solidFill>
                            <a:schemeClr val="dk1"/>
                          </a:solidFill>
                          <a:latin typeface="+mn-lt"/>
                          <a:ea typeface="+mn-ea"/>
                          <a:cs typeface="+mn-cs"/>
                        </a:rPr>
                        <a:t>Offering</a:t>
                      </a:r>
                    </a:p>
                  </a:txBody>
                  <a:tcPr marL="9525" marR="9525" marT="9525" marB="0" anchor="ctr">
                    <a:lnL w="12700" cap="flat" cmpd="sng" algn="ctr">
                      <a:solidFill>
                        <a:schemeClr val="tx1"/>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A4A4A4">
                        <a:tint val="20000"/>
                      </a:srgbClr>
                    </a:solidFill>
                  </a:tcPr>
                </a:tc>
                <a:tc>
                  <a:txBody>
                    <a:bodyPr/>
                    <a:lstStyle>
                      <a:lvl1pPr marL="0" algn="l" defTabSz="761790" rtl="0" eaLnBrk="1" latinLnBrk="0" hangingPunct="1">
                        <a:defRPr sz="1500" kern="1200">
                          <a:solidFill>
                            <a:schemeClr val="dk1"/>
                          </a:solidFill>
                          <a:latin typeface="Arial"/>
                        </a:defRPr>
                      </a:lvl1pPr>
                      <a:lvl2pPr marL="380895" algn="l" defTabSz="761790" rtl="0" eaLnBrk="1" latinLnBrk="0" hangingPunct="1">
                        <a:defRPr sz="1500" kern="1200">
                          <a:solidFill>
                            <a:schemeClr val="dk1"/>
                          </a:solidFill>
                          <a:latin typeface="Arial"/>
                        </a:defRPr>
                      </a:lvl2pPr>
                      <a:lvl3pPr marL="761790" algn="l" defTabSz="761790" rtl="0" eaLnBrk="1" latinLnBrk="0" hangingPunct="1">
                        <a:defRPr sz="1500" kern="1200">
                          <a:solidFill>
                            <a:schemeClr val="dk1"/>
                          </a:solidFill>
                          <a:latin typeface="Arial"/>
                        </a:defRPr>
                      </a:lvl3pPr>
                      <a:lvl4pPr marL="1142683" algn="l" defTabSz="761790" rtl="0" eaLnBrk="1" latinLnBrk="0" hangingPunct="1">
                        <a:defRPr sz="1500" kern="1200">
                          <a:solidFill>
                            <a:schemeClr val="dk1"/>
                          </a:solidFill>
                          <a:latin typeface="Arial"/>
                        </a:defRPr>
                      </a:lvl4pPr>
                      <a:lvl5pPr marL="1523573" algn="l" defTabSz="761790" rtl="0" eaLnBrk="1" latinLnBrk="0" hangingPunct="1">
                        <a:defRPr sz="1500" kern="1200">
                          <a:solidFill>
                            <a:schemeClr val="dk1"/>
                          </a:solidFill>
                          <a:latin typeface="Arial"/>
                        </a:defRPr>
                      </a:lvl5pPr>
                      <a:lvl6pPr marL="1904467" algn="l" defTabSz="761790" rtl="0" eaLnBrk="1" latinLnBrk="0" hangingPunct="1">
                        <a:defRPr sz="1500" kern="1200">
                          <a:solidFill>
                            <a:schemeClr val="dk1"/>
                          </a:solidFill>
                          <a:latin typeface="Arial"/>
                        </a:defRPr>
                      </a:lvl6pPr>
                      <a:lvl7pPr marL="2285362" algn="l" defTabSz="761790" rtl="0" eaLnBrk="1" latinLnBrk="0" hangingPunct="1">
                        <a:defRPr sz="1500" kern="1200">
                          <a:solidFill>
                            <a:schemeClr val="dk1"/>
                          </a:solidFill>
                          <a:latin typeface="Arial"/>
                        </a:defRPr>
                      </a:lvl7pPr>
                      <a:lvl8pPr marL="2666253" algn="l" defTabSz="761790" rtl="0" eaLnBrk="1" latinLnBrk="0" hangingPunct="1">
                        <a:defRPr sz="1500" kern="1200">
                          <a:solidFill>
                            <a:schemeClr val="dk1"/>
                          </a:solidFill>
                          <a:latin typeface="Arial"/>
                        </a:defRPr>
                      </a:lvl8pPr>
                      <a:lvl9pPr marL="3047146" algn="l" defTabSz="761790" rtl="0" eaLnBrk="1" latinLnBrk="0" hangingPunct="1">
                        <a:defRPr sz="1500" kern="1200">
                          <a:solidFill>
                            <a:schemeClr val="dk1"/>
                          </a:solidFill>
                          <a:latin typeface="Arial"/>
                        </a:defRPr>
                      </a:lvl9pPr>
                    </a:lstStyle>
                    <a:p>
                      <a:pPr marL="0" algn="ctr" defTabSz="761790" rtl="0" eaLnBrk="1" fontAlgn="ctr" latinLnBrk="0" hangingPunct="1"/>
                      <a:r>
                        <a:rPr lang="en-US" sz="900" kern="1200" dirty="0">
                          <a:solidFill>
                            <a:schemeClr val="dk1"/>
                          </a:solidFill>
                          <a:latin typeface="+mn-lt"/>
                          <a:ea typeface="+mn-ea"/>
                          <a:cs typeface="+mn-cs"/>
                          <a:hlinkClick r:id="rId2"/>
                        </a:rPr>
                        <a:t>TIREX Lab</a:t>
                      </a:r>
                      <a:endParaRPr lang="en-US" sz="900" kern="1200" dirty="0">
                        <a:solidFill>
                          <a:schemeClr val="dk1"/>
                        </a:solidFill>
                        <a:latin typeface="+mn-lt"/>
                        <a:ea typeface="+mn-ea"/>
                        <a:cs typeface="+mn-cs"/>
                      </a:endParaRPr>
                    </a:p>
                  </a:txBody>
                  <a:tcPr marL="9525" marR="9525" marT="9525" marB="0" anchor="ctr">
                    <a:lnL w="12700" cmpd="sng">
                      <a:solidFill>
                        <a:srgbClr val="FFFFFF"/>
                      </a:solidFill>
                    </a:lnL>
                    <a:lnR w="12700" cap="flat" cmpd="sng" algn="ctr">
                      <a:solidFill>
                        <a:schemeClr val="tx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4A4A4">
                        <a:lumMod val="40000"/>
                        <a:lumOff val="60000"/>
                      </a:srgbClr>
                    </a:solidFill>
                  </a:tcPr>
                </a:tc>
                <a:extLst>
                  <a:ext uri="{0D108BD9-81ED-4DB2-BD59-A6C34878D82A}">
                    <a16:rowId xmlns:a16="http://schemas.microsoft.com/office/drawing/2014/main" val="10002"/>
                  </a:ext>
                </a:extLst>
              </a:tr>
              <a:tr h="497960">
                <a:tc>
                  <a:txBody>
                    <a:bodyPr/>
                    <a:lstStyle>
                      <a:lvl1pPr marL="0" algn="l" defTabSz="761790" rtl="0" eaLnBrk="1" latinLnBrk="0" hangingPunct="1">
                        <a:defRPr sz="1500" kern="1200">
                          <a:solidFill>
                            <a:schemeClr val="dk1"/>
                          </a:solidFill>
                          <a:latin typeface="Arial"/>
                        </a:defRPr>
                      </a:lvl1pPr>
                      <a:lvl2pPr marL="380895" algn="l" defTabSz="761790" rtl="0" eaLnBrk="1" latinLnBrk="0" hangingPunct="1">
                        <a:defRPr sz="1500" kern="1200">
                          <a:solidFill>
                            <a:schemeClr val="dk1"/>
                          </a:solidFill>
                          <a:latin typeface="Arial"/>
                        </a:defRPr>
                      </a:lvl2pPr>
                      <a:lvl3pPr marL="761790" algn="l" defTabSz="761790" rtl="0" eaLnBrk="1" latinLnBrk="0" hangingPunct="1">
                        <a:defRPr sz="1500" kern="1200">
                          <a:solidFill>
                            <a:schemeClr val="dk1"/>
                          </a:solidFill>
                          <a:latin typeface="Arial"/>
                        </a:defRPr>
                      </a:lvl3pPr>
                      <a:lvl4pPr marL="1142683" algn="l" defTabSz="761790" rtl="0" eaLnBrk="1" latinLnBrk="0" hangingPunct="1">
                        <a:defRPr sz="1500" kern="1200">
                          <a:solidFill>
                            <a:schemeClr val="dk1"/>
                          </a:solidFill>
                          <a:latin typeface="Arial"/>
                        </a:defRPr>
                      </a:lvl4pPr>
                      <a:lvl5pPr marL="1523573" algn="l" defTabSz="761790" rtl="0" eaLnBrk="1" latinLnBrk="0" hangingPunct="1">
                        <a:defRPr sz="1500" kern="1200">
                          <a:solidFill>
                            <a:schemeClr val="dk1"/>
                          </a:solidFill>
                          <a:latin typeface="Arial"/>
                        </a:defRPr>
                      </a:lvl5pPr>
                      <a:lvl6pPr marL="1904467" algn="l" defTabSz="761790" rtl="0" eaLnBrk="1" latinLnBrk="0" hangingPunct="1">
                        <a:defRPr sz="1500" kern="1200">
                          <a:solidFill>
                            <a:schemeClr val="dk1"/>
                          </a:solidFill>
                          <a:latin typeface="Arial"/>
                        </a:defRPr>
                      </a:lvl6pPr>
                      <a:lvl7pPr marL="2285362" algn="l" defTabSz="761790" rtl="0" eaLnBrk="1" latinLnBrk="0" hangingPunct="1">
                        <a:defRPr sz="1500" kern="1200">
                          <a:solidFill>
                            <a:schemeClr val="dk1"/>
                          </a:solidFill>
                          <a:latin typeface="Arial"/>
                        </a:defRPr>
                      </a:lvl7pPr>
                      <a:lvl8pPr marL="2666253" algn="l" defTabSz="761790" rtl="0" eaLnBrk="1" latinLnBrk="0" hangingPunct="1">
                        <a:defRPr sz="1500" kern="1200">
                          <a:solidFill>
                            <a:schemeClr val="dk1"/>
                          </a:solidFill>
                          <a:latin typeface="Arial"/>
                        </a:defRPr>
                      </a:lvl8pPr>
                      <a:lvl9pPr marL="3047146" algn="l" defTabSz="761790" rtl="0" eaLnBrk="1" latinLnBrk="0" hangingPunct="1">
                        <a:defRPr sz="1500" kern="1200">
                          <a:solidFill>
                            <a:schemeClr val="dk1"/>
                          </a:solidFill>
                          <a:latin typeface="Arial"/>
                        </a:defRPr>
                      </a:lvl9pPr>
                    </a:lstStyle>
                    <a:p>
                      <a:pPr marL="0" indent="0" algn="l" defTabSz="761790" rtl="0" eaLnBrk="1" fontAlgn="auto" latinLnBrk="0" hangingPunct="1">
                        <a:spcBef>
                          <a:spcPts val="0"/>
                        </a:spcBef>
                        <a:spcAft>
                          <a:spcPts val="0"/>
                        </a:spcAft>
                        <a:buFont typeface="Arial" panose="020B0604020202020204" pitchFamily="34" charset="0"/>
                        <a:buNone/>
                      </a:pPr>
                      <a:r>
                        <a:rPr lang="en-US" sz="900" kern="1200" dirty="0">
                          <a:solidFill>
                            <a:schemeClr val="dk1"/>
                          </a:solidFill>
                          <a:latin typeface="+mn-lt"/>
                          <a:ea typeface="+mn-ea"/>
                          <a:cs typeface="+mn-cs"/>
                        </a:rPr>
                        <a:t>HW / EVM</a:t>
                      </a:r>
                    </a:p>
                  </a:txBody>
                  <a:tcPr marL="27432" marR="27432" marT="27432" marB="27432" anchor="ctr">
                    <a:lnL w="12700" cap="flat" cmpd="sng" algn="ctr">
                      <a:solidFill>
                        <a:schemeClr val="tx1"/>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A4A4A4">
                        <a:tint val="40000"/>
                      </a:srgbClr>
                    </a:solidFill>
                  </a:tcPr>
                </a:tc>
                <a:tc>
                  <a:txBody>
                    <a:bodyPr/>
                    <a:lstStyle>
                      <a:lvl1pPr marL="0" algn="l" defTabSz="761790" rtl="0" eaLnBrk="1" latinLnBrk="0" hangingPunct="1">
                        <a:defRPr sz="1500" kern="1200">
                          <a:solidFill>
                            <a:schemeClr val="dk1"/>
                          </a:solidFill>
                          <a:latin typeface="Arial"/>
                        </a:defRPr>
                      </a:lvl1pPr>
                      <a:lvl2pPr marL="380895" algn="l" defTabSz="761790" rtl="0" eaLnBrk="1" latinLnBrk="0" hangingPunct="1">
                        <a:defRPr sz="1500" kern="1200">
                          <a:solidFill>
                            <a:schemeClr val="dk1"/>
                          </a:solidFill>
                          <a:latin typeface="Arial"/>
                        </a:defRPr>
                      </a:lvl2pPr>
                      <a:lvl3pPr marL="761790" algn="l" defTabSz="761790" rtl="0" eaLnBrk="1" latinLnBrk="0" hangingPunct="1">
                        <a:defRPr sz="1500" kern="1200">
                          <a:solidFill>
                            <a:schemeClr val="dk1"/>
                          </a:solidFill>
                          <a:latin typeface="Arial"/>
                        </a:defRPr>
                      </a:lvl3pPr>
                      <a:lvl4pPr marL="1142683" algn="l" defTabSz="761790" rtl="0" eaLnBrk="1" latinLnBrk="0" hangingPunct="1">
                        <a:defRPr sz="1500" kern="1200">
                          <a:solidFill>
                            <a:schemeClr val="dk1"/>
                          </a:solidFill>
                          <a:latin typeface="Arial"/>
                        </a:defRPr>
                      </a:lvl4pPr>
                      <a:lvl5pPr marL="1523573" algn="l" defTabSz="761790" rtl="0" eaLnBrk="1" latinLnBrk="0" hangingPunct="1">
                        <a:defRPr sz="1500" kern="1200">
                          <a:solidFill>
                            <a:schemeClr val="dk1"/>
                          </a:solidFill>
                          <a:latin typeface="Arial"/>
                        </a:defRPr>
                      </a:lvl5pPr>
                      <a:lvl6pPr marL="1904467" algn="l" defTabSz="761790" rtl="0" eaLnBrk="1" latinLnBrk="0" hangingPunct="1">
                        <a:defRPr sz="1500" kern="1200">
                          <a:solidFill>
                            <a:schemeClr val="dk1"/>
                          </a:solidFill>
                          <a:latin typeface="Arial"/>
                        </a:defRPr>
                      </a:lvl6pPr>
                      <a:lvl7pPr marL="2285362" algn="l" defTabSz="761790" rtl="0" eaLnBrk="1" latinLnBrk="0" hangingPunct="1">
                        <a:defRPr sz="1500" kern="1200">
                          <a:solidFill>
                            <a:schemeClr val="dk1"/>
                          </a:solidFill>
                          <a:latin typeface="Arial"/>
                        </a:defRPr>
                      </a:lvl7pPr>
                      <a:lvl8pPr marL="2666253" algn="l" defTabSz="761790" rtl="0" eaLnBrk="1" latinLnBrk="0" hangingPunct="1">
                        <a:defRPr sz="1500" kern="1200">
                          <a:solidFill>
                            <a:schemeClr val="dk1"/>
                          </a:solidFill>
                          <a:latin typeface="Arial"/>
                        </a:defRPr>
                      </a:lvl8pPr>
                      <a:lvl9pPr marL="3047146" algn="l" defTabSz="761790" rtl="0" eaLnBrk="1" latinLnBrk="0" hangingPunct="1">
                        <a:defRPr sz="1500" kern="1200">
                          <a:solidFill>
                            <a:schemeClr val="dk1"/>
                          </a:solidFill>
                          <a:latin typeface="Arial"/>
                        </a:defRPr>
                      </a:lvl9pPr>
                    </a:lstStyle>
                    <a:p>
                      <a:pPr marL="0" algn="ctr" defTabSz="761790" rtl="0" eaLnBrk="1" latinLnBrk="0" hangingPunct="1"/>
                      <a:r>
                        <a:rPr lang="en-US" sz="900" kern="1200" dirty="0">
                          <a:solidFill>
                            <a:schemeClr val="dk1"/>
                          </a:solidFill>
                          <a:latin typeface="Arial"/>
                          <a:ea typeface="+mn-ea"/>
                          <a:cs typeface="+mn-cs"/>
                        </a:rPr>
                        <a:t>4x </a:t>
                      </a:r>
                      <a:r>
                        <a:rPr lang="en-US" sz="900" kern="1200" dirty="0">
                          <a:solidFill>
                            <a:schemeClr val="dk1"/>
                          </a:solidFill>
                          <a:latin typeface="+mn-lt"/>
                          <a:ea typeface="+mn-ea"/>
                          <a:cs typeface="+mn-cs"/>
                          <a:hlinkClick r:id="rId3"/>
                        </a:rPr>
                        <a:t>IWR6843 ISK</a:t>
                      </a:r>
                      <a:endParaRPr lang="en-US" sz="900" kern="1200" dirty="0">
                        <a:solidFill>
                          <a:schemeClr val="dk1"/>
                        </a:solidFill>
                        <a:latin typeface="+mn-lt"/>
                        <a:ea typeface="+mn-ea"/>
                        <a:cs typeface="+mn-cs"/>
                      </a:endParaRPr>
                    </a:p>
                  </a:txBody>
                  <a:tcPr marL="27432" marR="27432" marT="27432" marB="27432" anchor="ctr">
                    <a:lnL w="12700" cmpd="sng">
                      <a:solidFill>
                        <a:srgbClr val="FFFFFF"/>
                      </a:solidFill>
                    </a:lnL>
                    <a:lnR w="12700" cap="flat" cmpd="sng" algn="ctr">
                      <a:solidFill>
                        <a:schemeClr val="tx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A4A4A4">
                        <a:tint val="40000"/>
                      </a:srgbClr>
                    </a:solidFill>
                  </a:tcPr>
                </a:tc>
                <a:extLst>
                  <a:ext uri="{0D108BD9-81ED-4DB2-BD59-A6C34878D82A}">
                    <a16:rowId xmlns:a16="http://schemas.microsoft.com/office/drawing/2014/main" val="10003"/>
                  </a:ext>
                </a:extLst>
              </a:tr>
              <a:tr h="349758">
                <a:tc>
                  <a:txBody>
                    <a:bodyPr/>
                    <a:lstStyle>
                      <a:lvl1pPr marL="0" algn="l" defTabSz="761790" rtl="0" eaLnBrk="1" latinLnBrk="0" hangingPunct="1">
                        <a:defRPr sz="1500" kern="1200">
                          <a:solidFill>
                            <a:schemeClr val="dk1"/>
                          </a:solidFill>
                          <a:latin typeface="Arial"/>
                        </a:defRPr>
                      </a:lvl1pPr>
                      <a:lvl2pPr marL="380895" algn="l" defTabSz="761790" rtl="0" eaLnBrk="1" latinLnBrk="0" hangingPunct="1">
                        <a:defRPr sz="1500" kern="1200">
                          <a:solidFill>
                            <a:schemeClr val="dk1"/>
                          </a:solidFill>
                          <a:latin typeface="Arial"/>
                        </a:defRPr>
                      </a:lvl2pPr>
                      <a:lvl3pPr marL="761790" algn="l" defTabSz="761790" rtl="0" eaLnBrk="1" latinLnBrk="0" hangingPunct="1">
                        <a:defRPr sz="1500" kern="1200">
                          <a:solidFill>
                            <a:schemeClr val="dk1"/>
                          </a:solidFill>
                          <a:latin typeface="Arial"/>
                        </a:defRPr>
                      </a:lvl3pPr>
                      <a:lvl4pPr marL="1142683" algn="l" defTabSz="761790" rtl="0" eaLnBrk="1" latinLnBrk="0" hangingPunct="1">
                        <a:defRPr sz="1500" kern="1200">
                          <a:solidFill>
                            <a:schemeClr val="dk1"/>
                          </a:solidFill>
                          <a:latin typeface="Arial"/>
                        </a:defRPr>
                      </a:lvl4pPr>
                      <a:lvl5pPr marL="1523573" algn="l" defTabSz="761790" rtl="0" eaLnBrk="1" latinLnBrk="0" hangingPunct="1">
                        <a:defRPr sz="1500" kern="1200">
                          <a:solidFill>
                            <a:schemeClr val="dk1"/>
                          </a:solidFill>
                          <a:latin typeface="Arial"/>
                        </a:defRPr>
                      </a:lvl5pPr>
                      <a:lvl6pPr marL="1904467" algn="l" defTabSz="761790" rtl="0" eaLnBrk="1" latinLnBrk="0" hangingPunct="1">
                        <a:defRPr sz="1500" kern="1200">
                          <a:solidFill>
                            <a:schemeClr val="dk1"/>
                          </a:solidFill>
                          <a:latin typeface="Arial"/>
                        </a:defRPr>
                      </a:lvl6pPr>
                      <a:lvl7pPr marL="2285362" algn="l" defTabSz="761790" rtl="0" eaLnBrk="1" latinLnBrk="0" hangingPunct="1">
                        <a:defRPr sz="1500" kern="1200">
                          <a:solidFill>
                            <a:schemeClr val="dk1"/>
                          </a:solidFill>
                          <a:latin typeface="Arial"/>
                        </a:defRPr>
                      </a:lvl7pPr>
                      <a:lvl8pPr marL="2666253" algn="l" defTabSz="761790" rtl="0" eaLnBrk="1" latinLnBrk="0" hangingPunct="1">
                        <a:defRPr sz="1500" kern="1200">
                          <a:solidFill>
                            <a:schemeClr val="dk1"/>
                          </a:solidFill>
                          <a:latin typeface="Arial"/>
                        </a:defRPr>
                      </a:lvl8pPr>
                      <a:lvl9pPr marL="3047146" algn="l" defTabSz="761790" rtl="0" eaLnBrk="1" latinLnBrk="0" hangingPunct="1">
                        <a:defRPr sz="1500" kern="1200">
                          <a:solidFill>
                            <a:schemeClr val="dk1"/>
                          </a:solidFill>
                          <a:latin typeface="Arial"/>
                        </a:defRPr>
                      </a:lvl9pPr>
                    </a:lstStyle>
                    <a:p>
                      <a:pPr marL="0" indent="0" algn="l" defTabSz="761790" rtl="0" eaLnBrk="1" fontAlgn="auto" latinLnBrk="0" hangingPunct="1">
                        <a:spcBef>
                          <a:spcPts val="0"/>
                        </a:spcBef>
                        <a:spcAft>
                          <a:spcPts val="0"/>
                        </a:spcAft>
                        <a:buFont typeface="Arial" panose="020B0604020202020204" pitchFamily="34" charset="0"/>
                        <a:buNone/>
                      </a:pPr>
                      <a:r>
                        <a:rPr lang="en-US" sz="900" kern="1200" dirty="0">
                          <a:solidFill>
                            <a:schemeClr val="dk1"/>
                          </a:solidFill>
                          <a:latin typeface="+mn-lt"/>
                          <a:ea typeface="+mn-ea"/>
                          <a:cs typeface="+mn-cs"/>
                        </a:rPr>
                        <a:t>Field of View</a:t>
                      </a:r>
                    </a:p>
                  </a:txBody>
                  <a:tcPr marL="27432" marR="27432" marT="27432" marB="27432" anchor="ctr">
                    <a:lnL w="12700" cap="flat" cmpd="sng" algn="ctr">
                      <a:solidFill>
                        <a:schemeClr val="tx1"/>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A4A4A4">
                        <a:tint val="20000"/>
                      </a:srgbClr>
                    </a:solidFill>
                  </a:tcPr>
                </a:tc>
                <a:tc>
                  <a:txBody>
                    <a:bodyPr/>
                    <a:lstStyle>
                      <a:lvl1pPr marL="0" algn="l" defTabSz="761790" rtl="0" eaLnBrk="1" latinLnBrk="0" hangingPunct="1">
                        <a:defRPr sz="1500" kern="1200">
                          <a:solidFill>
                            <a:schemeClr val="dk1"/>
                          </a:solidFill>
                          <a:latin typeface="Arial"/>
                        </a:defRPr>
                      </a:lvl1pPr>
                      <a:lvl2pPr marL="380895" algn="l" defTabSz="761790" rtl="0" eaLnBrk="1" latinLnBrk="0" hangingPunct="1">
                        <a:defRPr sz="1500" kern="1200">
                          <a:solidFill>
                            <a:schemeClr val="dk1"/>
                          </a:solidFill>
                          <a:latin typeface="Arial"/>
                        </a:defRPr>
                      </a:lvl2pPr>
                      <a:lvl3pPr marL="761790" algn="l" defTabSz="761790" rtl="0" eaLnBrk="1" latinLnBrk="0" hangingPunct="1">
                        <a:defRPr sz="1500" kern="1200">
                          <a:solidFill>
                            <a:schemeClr val="dk1"/>
                          </a:solidFill>
                          <a:latin typeface="Arial"/>
                        </a:defRPr>
                      </a:lvl3pPr>
                      <a:lvl4pPr marL="1142683" algn="l" defTabSz="761790" rtl="0" eaLnBrk="1" latinLnBrk="0" hangingPunct="1">
                        <a:defRPr sz="1500" kern="1200">
                          <a:solidFill>
                            <a:schemeClr val="dk1"/>
                          </a:solidFill>
                          <a:latin typeface="Arial"/>
                        </a:defRPr>
                      </a:lvl4pPr>
                      <a:lvl5pPr marL="1523573" algn="l" defTabSz="761790" rtl="0" eaLnBrk="1" latinLnBrk="0" hangingPunct="1">
                        <a:defRPr sz="1500" kern="1200">
                          <a:solidFill>
                            <a:schemeClr val="dk1"/>
                          </a:solidFill>
                          <a:latin typeface="Arial"/>
                        </a:defRPr>
                      </a:lvl5pPr>
                      <a:lvl6pPr marL="1904467" algn="l" defTabSz="761790" rtl="0" eaLnBrk="1" latinLnBrk="0" hangingPunct="1">
                        <a:defRPr sz="1500" kern="1200">
                          <a:solidFill>
                            <a:schemeClr val="dk1"/>
                          </a:solidFill>
                          <a:latin typeface="Arial"/>
                        </a:defRPr>
                      </a:lvl6pPr>
                      <a:lvl7pPr marL="2285362" algn="l" defTabSz="761790" rtl="0" eaLnBrk="1" latinLnBrk="0" hangingPunct="1">
                        <a:defRPr sz="1500" kern="1200">
                          <a:solidFill>
                            <a:schemeClr val="dk1"/>
                          </a:solidFill>
                          <a:latin typeface="Arial"/>
                        </a:defRPr>
                      </a:lvl7pPr>
                      <a:lvl8pPr marL="2666253" algn="l" defTabSz="761790" rtl="0" eaLnBrk="1" latinLnBrk="0" hangingPunct="1">
                        <a:defRPr sz="1500" kern="1200">
                          <a:solidFill>
                            <a:schemeClr val="dk1"/>
                          </a:solidFill>
                          <a:latin typeface="Arial"/>
                        </a:defRPr>
                      </a:lvl8pPr>
                      <a:lvl9pPr marL="3047146" algn="l" defTabSz="761790" rtl="0" eaLnBrk="1" latinLnBrk="0" hangingPunct="1">
                        <a:defRPr sz="1500" kern="1200">
                          <a:solidFill>
                            <a:schemeClr val="dk1"/>
                          </a:solidFill>
                          <a:latin typeface="Arial"/>
                        </a:defRPr>
                      </a:lvl9pPr>
                    </a:lstStyle>
                    <a:p>
                      <a:pPr marL="0" algn="ctr" defTabSz="761790" rtl="0" eaLnBrk="1" latinLnBrk="0" hangingPunct="1"/>
                      <a:r>
                        <a:rPr lang="en-US" sz="900" kern="1200" dirty="0">
                          <a:solidFill>
                            <a:schemeClr val="dk1"/>
                          </a:solidFill>
                          <a:latin typeface="+mn-lt"/>
                          <a:ea typeface="+mn-ea"/>
                          <a:cs typeface="+mn-cs"/>
                        </a:rPr>
                        <a:t>360° Horizontal, 30° Vertical</a:t>
                      </a:r>
                    </a:p>
                  </a:txBody>
                  <a:tcPr marL="27432" marR="27432" marT="27432" marB="27432" anchor="ctr">
                    <a:lnL w="12700" cmpd="sng">
                      <a:solidFill>
                        <a:srgbClr val="FFFFFF"/>
                      </a:solidFill>
                    </a:lnL>
                    <a:lnR w="12700" cap="flat" cmpd="sng" algn="ctr">
                      <a:solidFill>
                        <a:schemeClr val="tx1"/>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A4A4A4">
                        <a:tint val="20000"/>
                      </a:srgbClr>
                    </a:solidFill>
                  </a:tcPr>
                </a:tc>
                <a:extLst>
                  <a:ext uri="{0D108BD9-81ED-4DB2-BD59-A6C34878D82A}">
                    <a16:rowId xmlns:a16="http://schemas.microsoft.com/office/drawing/2014/main" val="10004"/>
                  </a:ext>
                </a:extLst>
              </a:tr>
              <a:tr h="408848">
                <a:tc>
                  <a:txBody>
                    <a:bodyPr/>
                    <a:lstStyle>
                      <a:lvl1pPr marL="0" algn="l" defTabSz="761790" rtl="0" eaLnBrk="1" latinLnBrk="0" hangingPunct="1">
                        <a:defRPr sz="1500" kern="1200">
                          <a:solidFill>
                            <a:schemeClr val="dk1"/>
                          </a:solidFill>
                          <a:latin typeface="Arial"/>
                        </a:defRPr>
                      </a:lvl1pPr>
                      <a:lvl2pPr marL="380895" algn="l" defTabSz="761790" rtl="0" eaLnBrk="1" latinLnBrk="0" hangingPunct="1">
                        <a:defRPr sz="1500" kern="1200">
                          <a:solidFill>
                            <a:schemeClr val="dk1"/>
                          </a:solidFill>
                          <a:latin typeface="Arial"/>
                        </a:defRPr>
                      </a:lvl2pPr>
                      <a:lvl3pPr marL="761790" algn="l" defTabSz="761790" rtl="0" eaLnBrk="1" latinLnBrk="0" hangingPunct="1">
                        <a:defRPr sz="1500" kern="1200">
                          <a:solidFill>
                            <a:schemeClr val="dk1"/>
                          </a:solidFill>
                          <a:latin typeface="Arial"/>
                        </a:defRPr>
                      </a:lvl3pPr>
                      <a:lvl4pPr marL="1142683" algn="l" defTabSz="761790" rtl="0" eaLnBrk="1" latinLnBrk="0" hangingPunct="1">
                        <a:defRPr sz="1500" kern="1200">
                          <a:solidFill>
                            <a:schemeClr val="dk1"/>
                          </a:solidFill>
                          <a:latin typeface="Arial"/>
                        </a:defRPr>
                      </a:lvl4pPr>
                      <a:lvl5pPr marL="1523573" algn="l" defTabSz="761790" rtl="0" eaLnBrk="1" latinLnBrk="0" hangingPunct="1">
                        <a:defRPr sz="1500" kern="1200">
                          <a:solidFill>
                            <a:schemeClr val="dk1"/>
                          </a:solidFill>
                          <a:latin typeface="Arial"/>
                        </a:defRPr>
                      </a:lvl5pPr>
                      <a:lvl6pPr marL="1904467" algn="l" defTabSz="761790" rtl="0" eaLnBrk="1" latinLnBrk="0" hangingPunct="1">
                        <a:defRPr sz="1500" kern="1200">
                          <a:solidFill>
                            <a:schemeClr val="dk1"/>
                          </a:solidFill>
                          <a:latin typeface="Arial"/>
                        </a:defRPr>
                      </a:lvl6pPr>
                      <a:lvl7pPr marL="2285362" algn="l" defTabSz="761790" rtl="0" eaLnBrk="1" latinLnBrk="0" hangingPunct="1">
                        <a:defRPr sz="1500" kern="1200">
                          <a:solidFill>
                            <a:schemeClr val="dk1"/>
                          </a:solidFill>
                          <a:latin typeface="Arial"/>
                        </a:defRPr>
                      </a:lvl7pPr>
                      <a:lvl8pPr marL="2666253" algn="l" defTabSz="761790" rtl="0" eaLnBrk="1" latinLnBrk="0" hangingPunct="1">
                        <a:defRPr sz="1500" kern="1200">
                          <a:solidFill>
                            <a:schemeClr val="dk1"/>
                          </a:solidFill>
                          <a:latin typeface="Arial"/>
                        </a:defRPr>
                      </a:lvl8pPr>
                      <a:lvl9pPr marL="3047146" algn="l" defTabSz="761790" rtl="0" eaLnBrk="1" latinLnBrk="0" hangingPunct="1">
                        <a:defRPr sz="1500" kern="1200">
                          <a:solidFill>
                            <a:schemeClr val="dk1"/>
                          </a:solidFill>
                          <a:latin typeface="Arial"/>
                        </a:defRPr>
                      </a:lvl9pPr>
                    </a:lstStyle>
                    <a:p>
                      <a:pPr marL="0" indent="0" algn="l" defTabSz="761790" rtl="0" eaLnBrk="1" fontAlgn="auto" latinLnBrk="0" hangingPunct="1">
                        <a:spcBef>
                          <a:spcPts val="0"/>
                        </a:spcBef>
                        <a:spcAft>
                          <a:spcPts val="0"/>
                        </a:spcAft>
                        <a:buFont typeface="Arial" panose="020B0604020202020204" pitchFamily="34" charset="0"/>
                        <a:buNone/>
                      </a:pPr>
                      <a:r>
                        <a:rPr lang="en-US" sz="900" kern="1200" dirty="0">
                          <a:solidFill>
                            <a:schemeClr val="dk1"/>
                          </a:solidFill>
                          <a:latin typeface="+mn-lt"/>
                          <a:ea typeface="+mn-ea"/>
                          <a:cs typeface="+mn-cs"/>
                        </a:rPr>
                        <a:t>Max Range</a:t>
                      </a:r>
                    </a:p>
                    <a:p>
                      <a:pPr marL="0" indent="0" algn="l" defTabSz="761790" rtl="0" eaLnBrk="1" fontAlgn="auto" latinLnBrk="0" hangingPunct="1">
                        <a:spcBef>
                          <a:spcPts val="0"/>
                        </a:spcBef>
                        <a:spcAft>
                          <a:spcPts val="0"/>
                        </a:spcAft>
                        <a:buFont typeface="Arial" panose="020B0604020202020204" pitchFamily="34" charset="0"/>
                        <a:buNone/>
                      </a:pPr>
                      <a:r>
                        <a:rPr lang="en-US" sz="900" kern="1200" dirty="0">
                          <a:solidFill>
                            <a:schemeClr val="dk1"/>
                          </a:solidFill>
                          <a:latin typeface="+mn-lt"/>
                          <a:ea typeface="+mn-ea"/>
                          <a:cs typeface="+mn-cs"/>
                        </a:rPr>
                        <a:t>(Resolution)</a:t>
                      </a:r>
                    </a:p>
                  </a:txBody>
                  <a:tcPr marL="27432" marR="27432" marT="27432" marB="27432" anchor="ctr">
                    <a:lnL w="12700" cap="flat" cmpd="sng" algn="ctr">
                      <a:solidFill>
                        <a:schemeClr val="tx1"/>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4A4A4">
                        <a:tint val="40000"/>
                      </a:srgbClr>
                    </a:solidFill>
                  </a:tcPr>
                </a:tc>
                <a:tc>
                  <a:txBody>
                    <a:bodyPr/>
                    <a:lstStyle>
                      <a:lvl1pPr marL="0" algn="l" defTabSz="761790" rtl="0" eaLnBrk="1" latinLnBrk="0" hangingPunct="1">
                        <a:defRPr sz="1500" kern="1200">
                          <a:solidFill>
                            <a:schemeClr val="dk1"/>
                          </a:solidFill>
                          <a:latin typeface="Arial"/>
                        </a:defRPr>
                      </a:lvl1pPr>
                      <a:lvl2pPr marL="380895" algn="l" defTabSz="761790" rtl="0" eaLnBrk="1" latinLnBrk="0" hangingPunct="1">
                        <a:defRPr sz="1500" kern="1200">
                          <a:solidFill>
                            <a:schemeClr val="dk1"/>
                          </a:solidFill>
                          <a:latin typeface="Arial"/>
                        </a:defRPr>
                      </a:lvl2pPr>
                      <a:lvl3pPr marL="761790" algn="l" defTabSz="761790" rtl="0" eaLnBrk="1" latinLnBrk="0" hangingPunct="1">
                        <a:defRPr sz="1500" kern="1200">
                          <a:solidFill>
                            <a:schemeClr val="dk1"/>
                          </a:solidFill>
                          <a:latin typeface="Arial"/>
                        </a:defRPr>
                      </a:lvl3pPr>
                      <a:lvl4pPr marL="1142683" algn="l" defTabSz="761790" rtl="0" eaLnBrk="1" latinLnBrk="0" hangingPunct="1">
                        <a:defRPr sz="1500" kern="1200">
                          <a:solidFill>
                            <a:schemeClr val="dk1"/>
                          </a:solidFill>
                          <a:latin typeface="Arial"/>
                        </a:defRPr>
                      </a:lvl4pPr>
                      <a:lvl5pPr marL="1523573" algn="l" defTabSz="761790" rtl="0" eaLnBrk="1" latinLnBrk="0" hangingPunct="1">
                        <a:defRPr sz="1500" kern="1200">
                          <a:solidFill>
                            <a:schemeClr val="dk1"/>
                          </a:solidFill>
                          <a:latin typeface="Arial"/>
                        </a:defRPr>
                      </a:lvl5pPr>
                      <a:lvl6pPr marL="1904467" algn="l" defTabSz="761790" rtl="0" eaLnBrk="1" latinLnBrk="0" hangingPunct="1">
                        <a:defRPr sz="1500" kern="1200">
                          <a:solidFill>
                            <a:schemeClr val="dk1"/>
                          </a:solidFill>
                          <a:latin typeface="Arial"/>
                        </a:defRPr>
                      </a:lvl6pPr>
                      <a:lvl7pPr marL="2285362" algn="l" defTabSz="761790" rtl="0" eaLnBrk="1" latinLnBrk="0" hangingPunct="1">
                        <a:defRPr sz="1500" kern="1200">
                          <a:solidFill>
                            <a:schemeClr val="dk1"/>
                          </a:solidFill>
                          <a:latin typeface="Arial"/>
                        </a:defRPr>
                      </a:lvl7pPr>
                      <a:lvl8pPr marL="2666253" algn="l" defTabSz="761790" rtl="0" eaLnBrk="1" latinLnBrk="0" hangingPunct="1">
                        <a:defRPr sz="1500" kern="1200">
                          <a:solidFill>
                            <a:schemeClr val="dk1"/>
                          </a:solidFill>
                          <a:latin typeface="Arial"/>
                        </a:defRPr>
                      </a:lvl8pPr>
                      <a:lvl9pPr marL="3047146" algn="l" defTabSz="761790" rtl="0" eaLnBrk="1" latinLnBrk="0" hangingPunct="1">
                        <a:defRPr sz="1500" kern="1200">
                          <a:solidFill>
                            <a:schemeClr val="dk1"/>
                          </a:solidFill>
                          <a:latin typeface="Arial"/>
                        </a:defRPr>
                      </a:lvl9pPr>
                    </a:lstStyle>
                    <a:p>
                      <a:pPr marL="0" algn="ctr" defTabSz="761790" rtl="0" eaLnBrk="1" latinLnBrk="0" hangingPunct="1"/>
                      <a:r>
                        <a:rPr lang="en-US" sz="900" kern="1200" dirty="0">
                          <a:solidFill>
                            <a:schemeClr val="dk1"/>
                          </a:solidFill>
                          <a:latin typeface="+mn-lt"/>
                          <a:ea typeface="+mn-ea"/>
                          <a:cs typeface="+mn-cs"/>
                        </a:rPr>
                        <a:t>10m (configurable)</a:t>
                      </a:r>
                    </a:p>
                    <a:p>
                      <a:pPr marL="0" algn="ctr" defTabSz="761790" rtl="0" eaLnBrk="1" latinLnBrk="0" hangingPunct="1"/>
                      <a:r>
                        <a:rPr lang="en-US" sz="900" kern="1200" dirty="0">
                          <a:solidFill>
                            <a:schemeClr val="dk1"/>
                          </a:solidFill>
                          <a:latin typeface="+mn-lt"/>
                          <a:ea typeface="+mn-ea"/>
                          <a:cs typeface="+mn-cs"/>
                        </a:rPr>
                        <a:t>(0.047m)</a:t>
                      </a:r>
                    </a:p>
                  </a:txBody>
                  <a:tcPr marL="27432" marR="27432" marT="27432" marB="27432" anchor="ctr">
                    <a:lnL w="12700" cmpd="sng">
                      <a:solidFill>
                        <a:srgbClr val="FFFFFF"/>
                      </a:solidFill>
                    </a:lnL>
                    <a:lnR w="12700" cap="flat" cmpd="sng" algn="ctr">
                      <a:solidFill>
                        <a:schemeClr val="tx1"/>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4A4A4">
                        <a:tint val="40000"/>
                      </a:srgbClr>
                    </a:solidFill>
                  </a:tcPr>
                </a:tc>
                <a:extLst>
                  <a:ext uri="{0D108BD9-81ED-4DB2-BD59-A6C34878D82A}">
                    <a16:rowId xmlns:a16="http://schemas.microsoft.com/office/drawing/2014/main" val="10005"/>
                  </a:ext>
                </a:extLst>
              </a:tr>
              <a:tr h="408848">
                <a:tc>
                  <a:txBody>
                    <a:bodyPr/>
                    <a:lstStyle/>
                    <a:p>
                      <a:pPr marL="0" indent="0" algn="l" defTabSz="761790" rtl="0" eaLnBrk="1" fontAlgn="auto" latinLnBrk="0" hangingPunct="1">
                        <a:spcBef>
                          <a:spcPts val="0"/>
                        </a:spcBef>
                        <a:spcAft>
                          <a:spcPts val="0"/>
                        </a:spcAft>
                        <a:buFont typeface="Arial" panose="020B0604020202020204" pitchFamily="34" charset="0"/>
                        <a:buNone/>
                      </a:pPr>
                      <a:r>
                        <a:rPr lang="en-US" sz="900" kern="1200" dirty="0">
                          <a:solidFill>
                            <a:schemeClr val="dk1"/>
                          </a:solidFill>
                          <a:latin typeface="+mn-lt"/>
                          <a:ea typeface="+mn-ea"/>
                          <a:cs typeface="+mn-cs"/>
                        </a:rPr>
                        <a:t>Warning Zone (Slow Down)</a:t>
                      </a:r>
                    </a:p>
                  </a:txBody>
                  <a:tcPr marL="27432" marR="27432" marT="27432" marB="27432" anchor="ctr">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4A4A4">
                        <a:tint val="40000"/>
                      </a:srgbClr>
                    </a:solidFill>
                  </a:tcPr>
                </a:tc>
                <a:tc>
                  <a:txBody>
                    <a:bodyPr/>
                    <a:lstStyle/>
                    <a:p>
                      <a:pPr marL="0" algn="ctr" defTabSz="761790" rtl="0" eaLnBrk="1" latinLnBrk="0" hangingPunct="1"/>
                      <a:r>
                        <a:rPr lang="en-US" sz="900" kern="1200" dirty="0">
                          <a:solidFill>
                            <a:schemeClr val="dk1"/>
                          </a:solidFill>
                          <a:latin typeface="+mn-lt"/>
                          <a:ea typeface="+mn-ea"/>
                          <a:cs typeface="+mn-cs"/>
                        </a:rPr>
                        <a:t>2m (configurable)</a:t>
                      </a:r>
                    </a:p>
                  </a:txBody>
                  <a:tcPr marL="27432" marR="27432" marT="27432" marB="27432" anchor="ctr">
                    <a:lnL w="1270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4A4A4">
                        <a:tint val="40000"/>
                      </a:srgbClr>
                    </a:solidFill>
                  </a:tcPr>
                </a:tc>
                <a:extLst>
                  <a:ext uri="{0D108BD9-81ED-4DB2-BD59-A6C34878D82A}">
                    <a16:rowId xmlns:a16="http://schemas.microsoft.com/office/drawing/2014/main" val="10006"/>
                  </a:ext>
                </a:extLst>
              </a:tr>
              <a:tr h="408848">
                <a:tc>
                  <a:txBody>
                    <a:bodyPr/>
                    <a:lstStyle/>
                    <a:p>
                      <a:pPr marL="0" indent="0" algn="l" defTabSz="761790" rtl="0" eaLnBrk="1" fontAlgn="auto" latinLnBrk="0" hangingPunct="1">
                        <a:spcBef>
                          <a:spcPts val="0"/>
                        </a:spcBef>
                        <a:spcAft>
                          <a:spcPts val="0"/>
                        </a:spcAft>
                        <a:buFont typeface="Arial" panose="020B0604020202020204" pitchFamily="34" charset="0"/>
                        <a:buNone/>
                      </a:pPr>
                      <a:r>
                        <a:rPr lang="en-US" sz="900" kern="1200" dirty="0">
                          <a:solidFill>
                            <a:schemeClr val="dk1"/>
                          </a:solidFill>
                          <a:latin typeface="+mn-lt"/>
                          <a:ea typeface="+mn-ea"/>
                          <a:cs typeface="+mn-cs"/>
                        </a:rPr>
                        <a:t>Danger Zone (Stop)</a:t>
                      </a:r>
                    </a:p>
                  </a:txBody>
                  <a:tcPr marL="27432" marR="27432" marT="27432" marB="27432" anchor="ctr">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4A4A4">
                        <a:tint val="40000"/>
                      </a:srgbClr>
                    </a:solidFill>
                  </a:tcPr>
                </a:tc>
                <a:tc>
                  <a:txBody>
                    <a:bodyPr/>
                    <a:lstStyle/>
                    <a:p>
                      <a:pPr marL="0" algn="ctr" defTabSz="761790" rtl="0" eaLnBrk="1" latinLnBrk="0" hangingPunct="1"/>
                      <a:r>
                        <a:rPr lang="en-US" sz="900" kern="1200" dirty="0">
                          <a:solidFill>
                            <a:schemeClr val="dk1"/>
                          </a:solidFill>
                          <a:latin typeface="+mn-lt"/>
                          <a:ea typeface="+mn-ea"/>
                          <a:cs typeface="+mn-cs"/>
                        </a:rPr>
                        <a:t>1m</a:t>
                      </a:r>
                      <a:r>
                        <a:rPr lang="en-US" sz="900" kern="1200" baseline="0" dirty="0">
                          <a:solidFill>
                            <a:schemeClr val="dk1"/>
                          </a:solidFill>
                          <a:latin typeface="+mn-lt"/>
                          <a:ea typeface="+mn-ea"/>
                          <a:cs typeface="+mn-cs"/>
                        </a:rPr>
                        <a:t> (configurable)</a:t>
                      </a:r>
                      <a:endParaRPr lang="en-US" sz="900" kern="1200" dirty="0">
                        <a:solidFill>
                          <a:schemeClr val="dk1"/>
                        </a:solidFill>
                        <a:latin typeface="+mn-lt"/>
                        <a:ea typeface="+mn-ea"/>
                        <a:cs typeface="+mn-cs"/>
                      </a:endParaRPr>
                    </a:p>
                  </a:txBody>
                  <a:tcPr marL="27432" marR="27432" marT="27432" marB="27432" anchor="ctr">
                    <a:lnL w="1270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4A4A4">
                        <a:tint val="40000"/>
                      </a:srgbClr>
                    </a:solidFill>
                  </a:tcPr>
                </a:tc>
                <a:extLst>
                  <a:ext uri="{0D108BD9-81ED-4DB2-BD59-A6C34878D82A}">
                    <a16:rowId xmlns:a16="http://schemas.microsoft.com/office/drawing/2014/main" val="10007"/>
                  </a:ext>
                </a:extLst>
              </a:tr>
            </a:tbl>
          </a:graphicData>
        </a:graphic>
      </p:graphicFrame>
      <p:sp>
        <p:nvSpPr>
          <p:cNvPr id="27" name="TextBox 26">
            <a:extLst>
              <a:ext uri="{FF2B5EF4-FFF2-40B4-BE49-F238E27FC236}">
                <a16:creationId xmlns:a16="http://schemas.microsoft.com/office/drawing/2014/main" id="{73CBCE6A-40D4-A64A-A83A-67E582FEEF5B}"/>
              </a:ext>
            </a:extLst>
          </p:cNvPr>
          <p:cNvSpPr txBox="1"/>
          <p:nvPr/>
        </p:nvSpPr>
        <p:spPr>
          <a:xfrm>
            <a:off x="4420110" y="2865552"/>
            <a:ext cx="4592126" cy="1862048"/>
          </a:xfrm>
          <a:prstGeom prst="rect">
            <a:avLst/>
          </a:prstGeom>
          <a:noFill/>
          <a:ln>
            <a:solidFill>
              <a:srgbClr val="404040"/>
            </a:solidFill>
          </a:ln>
        </p:spPr>
        <p:txBody>
          <a:bodyPr wrap="square" rtlCol="0">
            <a:spAutoFit/>
          </a:bodyPr>
          <a:lstStyle/>
          <a:p>
            <a:pPr marL="228600" marR="0" lvl="0" indent="-228600" defTabSz="685800" eaLnBrk="1" fontAlgn="auto" latinLnBrk="0" hangingPunct="1">
              <a:lnSpc>
                <a:spcPct val="100000"/>
              </a:lnSpc>
              <a:spcBef>
                <a:spcPts val="0"/>
              </a:spcBef>
              <a:spcAft>
                <a:spcPts val="0"/>
              </a:spcAft>
              <a:buClrTx/>
              <a:buSzTx/>
              <a:buFont typeface="+mj-lt"/>
              <a:buAutoNum type="arabicPeriod"/>
              <a:tabLst/>
              <a:defRPr/>
            </a:pPr>
            <a:r>
              <a:rPr kumimoji="0" lang="en-US" sz="1000" b="0" i="0" u="none" strike="noStrike" kern="0" cap="none" spc="0" normalizeH="0" baseline="0" noProof="0" dirty="0">
                <a:ln>
                  <a:noFill/>
                </a:ln>
                <a:solidFill>
                  <a:srgbClr val="000000"/>
                </a:solidFill>
                <a:effectLst/>
                <a:uLnTx/>
                <a:uFillTx/>
                <a:latin typeface="Arial"/>
              </a:rPr>
              <a:t>Discover </a:t>
            </a:r>
            <a:r>
              <a:rPr kumimoji="0" lang="en-US" sz="1000" b="0" i="0" u="none" strike="noStrike" kern="0" cap="none" spc="0" normalizeH="0" baseline="0" noProof="0" dirty="0" err="1">
                <a:ln>
                  <a:noFill/>
                </a:ln>
                <a:solidFill>
                  <a:srgbClr val="000000"/>
                </a:solidFill>
                <a:effectLst/>
                <a:uLnTx/>
                <a:uFillTx/>
                <a:latin typeface="Arial"/>
              </a:rPr>
              <a:t>mmWave</a:t>
            </a:r>
            <a:r>
              <a:rPr kumimoji="0" lang="en-US" sz="1000" b="0" i="0" u="none" strike="noStrike" kern="0" cap="none" spc="0" normalizeH="0" baseline="0" noProof="0" dirty="0">
                <a:ln>
                  <a:noFill/>
                </a:ln>
                <a:solidFill>
                  <a:srgbClr val="000000"/>
                </a:solidFill>
                <a:effectLst/>
                <a:uLnTx/>
                <a:uFillTx/>
                <a:latin typeface="Arial"/>
              </a:rPr>
              <a:t> offering for </a:t>
            </a:r>
            <a:r>
              <a:rPr kumimoji="0" lang="en-US" sz="1000" b="0" i="0" u="none" strike="noStrike" kern="0" cap="none" spc="0" normalizeH="0" baseline="0" noProof="0" dirty="0">
                <a:ln>
                  <a:noFill/>
                </a:ln>
                <a:solidFill>
                  <a:srgbClr val="000000"/>
                </a:solidFill>
                <a:effectLst/>
                <a:uLnTx/>
                <a:uFillTx/>
                <a:latin typeface="Arial"/>
                <a:hlinkClick r:id="rId4"/>
              </a:rPr>
              <a:t>robotics</a:t>
            </a:r>
            <a:endParaRPr kumimoji="0" lang="en-US" sz="1000" b="0" i="0" u="none" strike="noStrike" kern="0" cap="none" spc="0" normalizeH="0" baseline="0" noProof="0" dirty="0">
              <a:ln>
                <a:noFill/>
              </a:ln>
              <a:solidFill>
                <a:srgbClr val="000000"/>
              </a:solidFill>
              <a:effectLst/>
              <a:uLnTx/>
              <a:uFillTx/>
              <a:latin typeface="Arial"/>
            </a:endParaRPr>
          </a:p>
          <a:p>
            <a:pPr marL="233363" marR="0" lvl="0" indent="-233363" defTabSz="685800" eaLnBrk="1" fontAlgn="auto" latinLnBrk="0" hangingPunct="1">
              <a:lnSpc>
                <a:spcPct val="100000"/>
              </a:lnSpc>
              <a:spcBef>
                <a:spcPts val="200"/>
              </a:spcBef>
              <a:spcAft>
                <a:spcPts val="0"/>
              </a:spcAft>
              <a:buClrTx/>
              <a:buSzTx/>
              <a:buFontTx/>
              <a:buAutoNum type="arabicPeriod"/>
              <a:tabLst/>
              <a:defRPr/>
            </a:pPr>
            <a:r>
              <a:rPr kumimoji="0" lang="en-US" sz="1000" b="0" i="0" u="none" strike="noStrike" kern="0" cap="none" spc="0" normalizeH="0" baseline="0" noProof="0" dirty="0">
                <a:ln>
                  <a:noFill/>
                </a:ln>
                <a:solidFill>
                  <a:srgbClr val="000000"/>
                </a:solidFill>
                <a:effectLst/>
                <a:uLnTx/>
                <a:uFillTx/>
                <a:latin typeface="Arial"/>
              </a:rPr>
              <a:t>Evaluate the performance</a:t>
            </a:r>
          </a:p>
          <a:p>
            <a:pPr marL="609495" marR="0" lvl="1" indent="-228600" defTabSz="685800" eaLnBrk="1" fontAlgn="auto" latinLnBrk="0" hangingPunct="1">
              <a:lnSpc>
                <a:spcPct val="100000"/>
              </a:lnSpc>
              <a:spcBef>
                <a:spcPts val="0"/>
              </a:spcBef>
              <a:spcAft>
                <a:spcPts val="0"/>
              </a:spcAft>
              <a:buClrTx/>
              <a:buSzTx/>
              <a:buFont typeface="+mj-lt"/>
              <a:buAutoNum type="alphaLcParenR"/>
              <a:tabLst/>
              <a:defRPr/>
            </a:pPr>
            <a:r>
              <a:rPr kumimoji="0" lang="en-US" sz="1000" b="0" i="0" u="none" strike="noStrike" kern="0" cap="none" spc="0" normalizeH="0" baseline="0" noProof="0" dirty="0">
                <a:ln>
                  <a:noFill/>
                </a:ln>
                <a:solidFill>
                  <a:srgbClr val="000000"/>
                </a:solidFill>
                <a:effectLst/>
                <a:uLnTx/>
                <a:uFillTx/>
                <a:latin typeface="Arial"/>
                <a:hlinkClick r:id="rId5"/>
              </a:rPr>
              <a:t>IWR6843 ISK </a:t>
            </a:r>
            <a:endParaRPr kumimoji="0" lang="en-US" sz="1000" b="0" i="0" u="none" strike="noStrike" kern="0" cap="none" spc="0" normalizeH="0" baseline="0" noProof="0" dirty="0">
              <a:ln>
                <a:noFill/>
              </a:ln>
              <a:solidFill>
                <a:srgbClr val="000000"/>
              </a:solidFill>
              <a:effectLst/>
              <a:uLnTx/>
              <a:uFillTx/>
              <a:latin typeface="Arial"/>
            </a:endParaRPr>
          </a:p>
          <a:p>
            <a:pPr marL="609495" marR="0" lvl="1" indent="-228600" defTabSz="685800" eaLnBrk="1" fontAlgn="auto" latinLnBrk="0" hangingPunct="1">
              <a:lnSpc>
                <a:spcPct val="100000"/>
              </a:lnSpc>
              <a:spcBef>
                <a:spcPts val="0"/>
              </a:spcBef>
              <a:spcAft>
                <a:spcPts val="0"/>
              </a:spcAft>
              <a:buClrTx/>
              <a:buSzTx/>
              <a:buFont typeface="+mj-lt"/>
              <a:buAutoNum type="alphaLcParenR"/>
              <a:tabLst/>
              <a:defRPr/>
            </a:pPr>
            <a:r>
              <a:rPr lang="en-US" sz="1000" kern="0" dirty="0">
                <a:solidFill>
                  <a:srgbClr val="000000"/>
                </a:solidFill>
                <a:latin typeface="Arial"/>
                <a:hlinkClick r:id="rId6"/>
              </a:rPr>
              <a:t>360º Safety Bubble performance video</a:t>
            </a:r>
          </a:p>
          <a:p>
            <a:pPr marL="609495" marR="0" lvl="1" indent="-228600" defTabSz="685800" eaLnBrk="1" fontAlgn="auto" latinLnBrk="0" hangingPunct="1">
              <a:lnSpc>
                <a:spcPct val="100000"/>
              </a:lnSpc>
              <a:spcBef>
                <a:spcPts val="0"/>
              </a:spcBef>
              <a:spcAft>
                <a:spcPts val="0"/>
              </a:spcAft>
              <a:buClrTx/>
              <a:buSzTx/>
              <a:buFont typeface="+mj-lt"/>
              <a:buAutoNum type="alphaLcParenR"/>
              <a:tabLst/>
              <a:defRPr/>
            </a:pPr>
            <a:r>
              <a:rPr lang="en-US" sz="1000" kern="0" dirty="0">
                <a:solidFill>
                  <a:srgbClr val="000000"/>
                </a:solidFill>
                <a:latin typeface="Arial"/>
                <a:hlinkClick r:id="rId2"/>
              </a:rPr>
              <a:t>360º Safety Bubble with ROS Lab</a:t>
            </a:r>
            <a:endParaRPr lang="en-US" sz="1000" kern="0" dirty="0">
              <a:solidFill>
                <a:srgbClr val="000000"/>
              </a:solidFill>
              <a:latin typeface="Arial"/>
            </a:endParaRPr>
          </a:p>
          <a:p>
            <a:pPr marL="609495" lvl="1" indent="-228600" defTabSz="685800" fontAlgn="auto">
              <a:spcBef>
                <a:spcPts val="0"/>
              </a:spcBef>
              <a:spcAft>
                <a:spcPts val="0"/>
              </a:spcAft>
              <a:buFont typeface="+mj-lt"/>
              <a:buAutoNum type="alphaLcParenR"/>
              <a:defRPr/>
            </a:pPr>
            <a:r>
              <a:rPr lang="en-US" sz="1000" kern="0" dirty="0">
                <a:solidFill>
                  <a:srgbClr val="000000"/>
                </a:solidFill>
                <a:latin typeface="Arial"/>
                <a:hlinkClick r:id="rId7"/>
              </a:rPr>
              <a:t>360</a:t>
            </a:r>
            <a:r>
              <a:rPr lang="en-US" sz="1000" dirty="0">
                <a:solidFill>
                  <a:schemeClr val="dk1"/>
                </a:solidFill>
                <a:hlinkClick r:id="rId7"/>
              </a:rPr>
              <a:t>°</a:t>
            </a:r>
            <a:r>
              <a:rPr lang="en-US" sz="1000" kern="0" dirty="0">
                <a:solidFill>
                  <a:srgbClr val="000000"/>
                </a:solidFill>
                <a:latin typeface="Arial"/>
                <a:hlinkClick r:id="rId7"/>
              </a:rPr>
              <a:t> Safety Bubble Lab FAQ </a:t>
            </a:r>
            <a:endParaRPr lang="en-US" sz="1000" kern="0" dirty="0">
              <a:solidFill>
                <a:srgbClr val="000000"/>
              </a:solidFill>
              <a:latin typeface="Arial"/>
            </a:endParaRPr>
          </a:p>
          <a:p>
            <a:pPr marL="0" marR="0" lvl="0" indent="0" defTabSz="685800" eaLnBrk="1" fontAlgn="auto" latinLnBrk="0" hangingPunct="1">
              <a:lnSpc>
                <a:spcPct val="100000"/>
              </a:lnSpc>
              <a:spcBef>
                <a:spcPts val="20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Arial"/>
              </a:rPr>
              <a:t>3.   Design custom boards with IWR6843 silicon</a:t>
            </a:r>
          </a:p>
          <a:p>
            <a:pPr marL="609495" marR="0" lvl="1" indent="-228600" defTabSz="685800" eaLnBrk="1" fontAlgn="auto" latinLnBrk="0" hangingPunct="1">
              <a:lnSpc>
                <a:spcPct val="100000"/>
              </a:lnSpc>
              <a:spcBef>
                <a:spcPts val="0"/>
              </a:spcBef>
              <a:spcAft>
                <a:spcPts val="0"/>
              </a:spcAft>
              <a:buClrTx/>
              <a:buSzTx/>
              <a:buFont typeface="+mj-lt"/>
              <a:buAutoNum type="alphaLcParenR"/>
              <a:tabLst/>
              <a:defRPr/>
            </a:pPr>
            <a:r>
              <a:rPr kumimoji="0" lang="en-US" sz="1000" b="0" i="0" u="none" strike="noStrike" kern="0" cap="none" spc="0" normalizeH="0" baseline="0" noProof="0" dirty="0">
                <a:ln>
                  <a:noFill/>
                </a:ln>
                <a:solidFill>
                  <a:srgbClr val="000000"/>
                </a:solidFill>
                <a:effectLst/>
                <a:uLnTx/>
                <a:uFillTx/>
                <a:latin typeface="Arial"/>
                <a:hlinkClick r:id="rId8"/>
              </a:rPr>
              <a:t>Online datasheet &amp; other technical documents</a:t>
            </a:r>
            <a:endParaRPr kumimoji="0" lang="en-US" sz="1000" b="0" i="0" u="none" strike="noStrike" kern="0" cap="none" spc="0" normalizeH="0" baseline="0" noProof="0" dirty="0">
              <a:ln>
                <a:noFill/>
              </a:ln>
              <a:solidFill>
                <a:srgbClr val="000000"/>
              </a:solidFill>
              <a:effectLst/>
              <a:uLnTx/>
              <a:uFillTx/>
              <a:latin typeface="Arial"/>
            </a:endParaRPr>
          </a:p>
          <a:p>
            <a:pPr marL="609495" marR="0" lvl="1" indent="-228600" defTabSz="685800" eaLnBrk="1" fontAlgn="auto" latinLnBrk="0" hangingPunct="1">
              <a:lnSpc>
                <a:spcPct val="100000"/>
              </a:lnSpc>
              <a:spcBef>
                <a:spcPts val="0"/>
              </a:spcBef>
              <a:spcAft>
                <a:spcPts val="0"/>
              </a:spcAft>
              <a:buClrTx/>
              <a:buSzTx/>
              <a:buFont typeface="+mj-lt"/>
              <a:buAutoNum type="alphaLcParenR"/>
              <a:tabLst/>
              <a:defRPr/>
            </a:pPr>
            <a:r>
              <a:rPr kumimoji="0" lang="en-US" sz="1000" b="0" i="0" u="none" strike="noStrike" kern="0" cap="none" spc="0" normalizeH="0" baseline="0" noProof="0" dirty="0">
                <a:ln>
                  <a:noFill/>
                </a:ln>
                <a:solidFill>
                  <a:srgbClr val="000000"/>
                </a:solidFill>
                <a:effectLst/>
                <a:uLnTx/>
                <a:uFillTx/>
                <a:latin typeface="Arial"/>
                <a:hlinkClick r:id="rId9"/>
              </a:rPr>
              <a:t>Hardware design checklist</a:t>
            </a:r>
            <a:endParaRPr kumimoji="0" lang="en-US" sz="1000" b="0" i="0" u="none" strike="noStrike" kern="0" cap="none" spc="0" normalizeH="0" baseline="0" noProof="0" dirty="0">
              <a:ln>
                <a:noFill/>
              </a:ln>
              <a:solidFill>
                <a:srgbClr val="000000"/>
              </a:solidFill>
              <a:effectLst/>
              <a:uLnTx/>
              <a:uFillTx/>
              <a:latin typeface="Arial"/>
            </a:endParaRPr>
          </a:p>
          <a:p>
            <a:pPr marL="228600" indent="-228600" defTabSz="685800" fontAlgn="auto">
              <a:spcBef>
                <a:spcPts val="200"/>
              </a:spcBef>
              <a:spcAft>
                <a:spcPts val="0"/>
              </a:spcAft>
              <a:buFont typeface="+mj-lt"/>
              <a:buAutoNum type="arabicPeriod" startAt="4"/>
              <a:defRPr/>
            </a:pPr>
            <a:r>
              <a:rPr lang="en-US" sz="1000" kern="0" dirty="0">
                <a:solidFill>
                  <a:srgbClr val="000000"/>
                </a:solidFill>
                <a:latin typeface="Arial"/>
              </a:rPr>
              <a:t>Accelerate path to production with 3P solutions</a:t>
            </a:r>
          </a:p>
          <a:p>
            <a:pPr marL="609495" lvl="1" indent="-228600" defTabSz="685800" fontAlgn="auto">
              <a:spcBef>
                <a:spcPts val="0"/>
              </a:spcBef>
              <a:spcAft>
                <a:spcPts val="0"/>
              </a:spcAft>
              <a:buFont typeface="+mj-lt"/>
              <a:buAutoNum type="alphaLcParenR"/>
              <a:defRPr/>
            </a:pPr>
            <a:r>
              <a:rPr lang="en-US" sz="1000" kern="0" dirty="0">
                <a:solidFill>
                  <a:srgbClr val="000000"/>
                </a:solidFill>
                <a:latin typeface="Arial"/>
                <a:hlinkClick r:id="rId10"/>
              </a:rPr>
              <a:t>Industrial </a:t>
            </a:r>
            <a:r>
              <a:rPr lang="en-US" sz="1000" kern="0" dirty="0" err="1">
                <a:solidFill>
                  <a:srgbClr val="000000"/>
                </a:solidFill>
                <a:latin typeface="Arial"/>
                <a:hlinkClick r:id="rId10"/>
              </a:rPr>
              <a:t>mmWave</a:t>
            </a:r>
            <a:r>
              <a:rPr lang="en-US" sz="1000" kern="0" dirty="0">
                <a:solidFill>
                  <a:srgbClr val="000000"/>
                </a:solidFill>
                <a:latin typeface="Arial"/>
                <a:hlinkClick r:id="rId10"/>
              </a:rPr>
              <a:t> third-party search tool</a:t>
            </a:r>
            <a:endParaRPr kumimoji="0" lang="en-US" sz="1000" b="0" i="0" u="none" strike="noStrike" kern="0" cap="none" spc="0" normalizeH="0" baseline="0" noProof="0" dirty="0">
              <a:ln>
                <a:noFill/>
              </a:ln>
              <a:solidFill>
                <a:srgbClr val="000000"/>
              </a:solidFill>
              <a:effectLst/>
              <a:uLnTx/>
              <a:uFillTx/>
              <a:latin typeface="Arial"/>
            </a:endParaRPr>
          </a:p>
        </p:txBody>
      </p:sp>
      <p:sp>
        <p:nvSpPr>
          <p:cNvPr id="29" name="Title 5">
            <a:extLst>
              <a:ext uri="{FF2B5EF4-FFF2-40B4-BE49-F238E27FC236}">
                <a16:creationId xmlns:a16="http://schemas.microsoft.com/office/drawing/2014/main" id="{60F510CC-A1D1-244A-A63F-0EDB2A934409}"/>
              </a:ext>
            </a:extLst>
          </p:cNvPr>
          <p:cNvSpPr txBox="1">
            <a:spLocks/>
          </p:cNvSpPr>
          <p:nvPr/>
        </p:nvSpPr>
        <p:spPr bwMode="auto">
          <a:xfrm>
            <a:off x="145415" y="190500"/>
            <a:ext cx="8458200" cy="275426"/>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spc="-60" baseline="0">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lvl="0">
              <a:defRPr/>
            </a:pPr>
            <a:r>
              <a:rPr kumimoji="0" lang="en-US" sz="2400" b="1" i="0" u="none" strike="noStrike" kern="0" cap="none" spc="-60" normalizeH="0" baseline="0" noProof="0" dirty="0">
                <a:ln>
                  <a:noFill/>
                </a:ln>
                <a:solidFill>
                  <a:srgbClr val="DE0000"/>
                </a:solidFill>
                <a:effectLst/>
                <a:uLnTx/>
                <a:uFillTx/>
                <a:latin typeface="Arial"/>
                <a:ea typeface="+mj-ea"/>
                <a:cs typeface="+mj-cs"/>
              </a:rPr>
              <a:t>TI mmWave </a:t>
            </a:r>
            <a:r>
              <a:rPr lang="en-US" sz="2400" kern="0" dirty="0">
                <a:solidFill>
                  <a:srgbClr val="DE0000"/>
                </a:solidFill>
              </a:rPr>
              <a:t>360° Safety Bubble Offering </a:t>
            </a:r>
            <a:r>
              <a:rPr kumimoji="0" lang="en-US" sz="2400" b="1" i="0" u="none" strike="noStrike" kern="0" cap="none" spc="-60" normalizeH="0" baseline="0" noProof="0" dirty="0">
                <a:ln>
                  <a:noFill/>
                </a:ln>
                <a:solidFill>
                  <a:srgbClr val="000000"/>
                </a:solidFill>
                <a:effectLst/>
                <a:uLnTx/>
                <a:uFillTx/>
                <a:latin typeface="Arial"/>
                <a:ea typeface="+mj-ea"/>
                <a:cs typeface="+mj-cs"/>
              </a:rPr>
              <a:t>for AGVs/AMRs</a:t>
            </a:r>
            <a:br>
              <a:rPr kumimoji="0" lang="en-US" altLang="en-US" sz="2400" b="1" i="0" u="none" strike="noStrike" kern="0" cap="none" spc="-60" normalizeH="0" baseline="0" noProof="0" dirty="0">
                <a:ln>
                  <a:noFill/>
                </a:ln>
                <a:solidFill>
                  <a:srgbClr val="000000"/>
                </a:solidFill>
                <a:effectLst/>
                <a:uLnTx/>
                <a:uFillTx/>
                <a:latin typeface="Arial"/>
                <a:ea typeface="+mj-ea"/>
                <a:cs typeface="+mj-cs"/>
              </a:rPr>
            </a:br>
            <a:r>
              <a:rPr kumimoji="0" lang="en-US" sz="2000" b="1" i="0" u="none" strike="noStrike" kern="0" cap="none" spc="-60" normalizeH="0" baseline="0" noProof="0" dirty="0">
                <a:ln>
                  <a:noFill/>
                </a:ln>
                <a:solidFill>
                  <a:srgbClr val="DE0000"/>
                </a:solidFill>
                <a:effectLst/>
                <a:uLnTx/>
                <a:uFillTx/>
                <a:latin typeface="Arial"/>
                <a:ea typeface="+mj-ea"/>
                <a:cs typeface="+mj-cs"/>
              </a:rPr>
              <a:t>   </a:t>
            </a:r>
          </a:p>
        </p:txBody>
      </p:sp>
      <p:pic>
        <p:nvPicPr>
          <p:cNvPr id="34" name="Picture 2"/>
          <p:cNvPicPr>
            <a:picLocks noChangeAspect="1" noChangeArrowheads="1"/>
          </p:cNvPicPr>
          <p:nvPr/>
        </p:nvPicPr>
        <p:blipFill rotWithShape="1">
          <a:blip r:embed="rId11">
            <a:extLst>
              <a:ext uri="{28A0092B-C50C-407E-A947-70E740481C1C}">
                <a14:useLocalDpi xmlns:a14="http://schemas.microsoft.com/office/drawing/2010/main"/>
              </a:ext>
            </a:extLst>
          </a:blip>
          <a:srcRect/>
          <a:stretch/>
        </p:blipFill>
        <p:spPr bwMode="auto">
          <a:xfrm>
            <a:off x="238538" y="4183194"/>
            <a:ext cx="4088107" cy="493508"/>
          </a:xfrm>
          <a:prstGeom prst="rect">
            <a:avLst/>
          </a:prstGeom>
          <a:noFill/>
          <a:ln w="6350">
            <a:noFill/>
            <a:miter lim="800000"/>
            <a:headEnd/>
            <a:tailEnd/>
          </a:ln>
          <a:extLst>
            <a:ext uri="{909E8E84-426E-40DD-AFC4-6F175D3DCCD1}">
              <a14:hiddenFill xmlns:a14="http://schemas.microsoft.com/office/drawing/2010/main">
                <a:solidFill>
                  <a:schemeClr val="accent1"/>
                </a:solidFill>
              </a14:hiddenFill>
            </a:ext>
          </a:extLst>
        </p:spPr>
      </p:pic>
      <p:grpSp>
        <p:nvGrpSpPr>
          <p:cNvPr id="56" name="Group 55"/>
          <p:cNvGrpSpPr/>
          <p:nvPr/>
        </p:nvGrpSpPr>
        <p:grpSpPr>
          <a:xfrm>
            <a:off x="4471518" y="1060450"/>
            <a:ext cx="4474922" cy="1765299"/>
            <a:chOff x="4441140" y="1040802"/>
            <a:chExt cx="4571095" cy="1846062"/>
          </a:xfrm>
        </p:grpSpPr>
        <p:sp>
          <p:nvSpPr>
            <p:cNvPr id="20" name="AutoShape 17" descr="https://confluence.itg.ti.com/download/attachments/122243690/arc_3m_180.gif?version=1&amp;modificationDate=1529674194000&amp;api=v2"/>
            <p:cNvSpPr>
              <a:spLocks noChangeAspect="1" noChangeArrowheads="1"/>
            </p:cNvSpPr>
            <p:nvPr/>
          </p:nvSpPr>
          <p:spPr bwMode="auto">
            <a:xfrm>
              <a:off x="6107111" y="1555944"/>
              <a:ext cx="1428750" cy="113833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685800" fontAlgn="auto">
                <a:spcBef>
                  <a:spcPts val="0"/>
                </a:spcBef>
                <a:spcAft>
                  <a:spcPts val="0"/>
                </a:spcAft>
              </a:pPr>
              <a:endParaRPr lang="en-US" sz="1350">
                <a:solidFill>
                  <a:srgbClr val="000000"/>
                </a:solidFill>
                <a:latin typeface="Arial"/>
              </a:endParaRPr>
            </a:p>
          </p:txBody>
        </p:sp>
        <p:pic>
          <p:nvPicPr>
            <p:cNvPr id="1026" name="Picture 2"/>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4441140" y="1040802"/>
              <a:ext cx="2380345" cy="16534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6821486" y="1040802"/>
              <a:ext cx="2190749" cy="16534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9" name="Straight Arrow Connector 38"/>
            <p:cNvCxnSpPr/>
            <p:nvPr/>
          </p:nvCxnSpPr>
          <p:spPr>
            <a:xfrm flipV="1">
              <a:off x="8603615" y="2372663"/>
              <a:ext cx="0" cy="3638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974011" y="2736489"/>
              <a:ext cx="6296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V="1">
              <a:off x="6349365" y="2432050"/>
              <a:ext cx="0" cy="363826"/>
            </a:xfrm>
            <a:prstGeom prst="straightConnector1">
              <a:avLst/>
            </a:prstGeom>
            <a:ln>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6343015" y="2804102"/>
              <a:ext cx="71183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7296150" y="2636610"/>
              <a:ext cx="745717" cy="169277"/>
            </a:xfrm>
            <a:prstGeom prst="rect">
              <a:avLst/>
            </a:prstGeom>
            <a:noFill/>
          </p:spPr>
          <p:txBody>
            <a:bodyPr wrap="none" rtlCol="0">
              <a:spAutoFit/>
            </a:bodyPr>
            <a:lstStyle/>
            <a:p>
              <a:r>
                <a:rPr lang="en-US" sz="500" dirty="0"/>
                <a:t>Danger Zone (Stop)</a:t>
              </a:r>
            </a:p>
          </p:txBody>
        </p:sp>
        <p:sp>
          <p:nvSpPr>
            <p:cNvPr id="52" name="TextBox 51"/>
            <p:cNvSpPr txBox="1"/>
            <p:nvPr/>
          </p:nvSpPr>
          <p:spPr>
            <a:xfrm>
              <a:off x="6991350" y="2717587"/>
              <a:ext cx="952505" cy="169277"/>
            </a:xfrm>
            <a:prstGeom prst="rect">
              <a:avLst/>
            </a:prstGeom>
            <a:noFill/>
          </p:spPr>
          <p:txBody>
            <a:bodyPr wrap="none" rtlCol="0">
              <a:spAutoFit/>
            </a:bodyPr>
            <a:lstStyle/>
            <a:p>
              <a:r>
                <a:rPr lang="en-US" sz="500" dirty="0"/>
                <a:t>Warning Zone (Slow down)</a:t>
              </a:r>
            </a:p>
          </p:txBody>
        </p:sp>
      </p:grpSp>
      <p:sp>
        <p:nvSpPr>
          <p:cNvPr id="28" name="Rectangle 27"/>
          <p:cNvSpPr/>
          <p:nvPr/>
        </p:nvSpPr>
        <p:spPr>
          <a:xfrm>
            <a:off x="236442" y="434176"/>
            <a:ext cx="4090203" cy="537377"/>
          </a:xfrm>
          <a:prstGeom prst="rect">
            <a:avLst/>
          </a:prstGeom>
          <a:solidFill>
            <a:srgbClr val="FFFFFF"/>
          </a:solidFill>
          <a:ln w="19050" cap="flat" cmpd="sng" algn="ctr">
            <a:solidFill>
              <a:srgbClr val="000000"/>
            </a:solidFill>
            <a:prstDash val="solid"/>
          </a:ln>
          <a:effectLst>
            <a:outerShdw blurRad="50800" dist="38100" dir="2700000" algn="tl" rotWithShape="0">
              <a:prstClr val="black">
                <a:alpha val="40000"/>
              </a:prstClr>
            </a:outerShdw>
          </a:effectLst>
        </p:spPr>
        <p:txBody>
          <a:bodyPr rtlCol="0" anchor="t"/>
          <a:lstStyle/>
          <a:p>
            <a:pPr marL="91440" marR="0" lvl="0" indent="-91440" defTabSz="914327"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900" b="1" kern="0" dirty="0">
                <a:solidFill>
                  <a:srgbClr val="000000"/>
                </a:solidFill>
                <a:latin typeface="Arial"/>
              </a:rPr>
              <a:t>Ensure worker safety </a:t>
            </a:r>
            <a:r>
              <a:rPr lang="en-US" sz="900" kern="0" dirty="0">
                <a:solidFill>
                  <a:srgbClr val="000000"/>
                </a:solidFill>
                <a:latin typeface="Arial"/>
              </a:rPr>
              <a:t>with </a:t>
            </a:r>
            <a:r>
              <a:rPr lang="en-US" sz="900" b="1" kern="0" dirty="0">
                <a:solidFill>
                  <a:srgbClr val="000000"/>
                </a:solidFill>
                <a:latin typeface="Arial"/>
              </a:rPr>
              <a:t>360° human presence detection</a:t>
            </a:r>
            <a:r>
              <a:rPr lang="en-US" sz="900" kern="0" dirty="0">
                <a:solidFill>
                  <a:srgbClr val="000000"/>
                </a:solidFill>
                <a:latin typeface="Arial"/>
              </a:rPr>
              <a:t> and collision avoidance </a:t>
            </a:r>
            <a:r>
              <a:rPr kumimoji="0" lang="en-US" sz="900" i="0" u="none" strike="noStrike" kern="0" cap="none" spc="0" normalizeH="0" baseline="0" noProof="0" dirty="0">
                <a:ln>
                  <a:noFill/>
                </a:ln>
                <a:solidFill>
                  <a:srgbClr val="000000"/>
                </a:solidFill>
                <a:effectLst/>
                <a:uLnTx/>
                <a:uFillTx/>
                <a:latin typeface="Arial"/>
              </a:rPr>
              <a:t>even in the </a:t>
            </a:r>
            <a:r>
              <a:rPr kumimoji="0" lang="en-US" sz="900" b="1" i="0" u="none" strike="noStrike" kern="0" cap="none" spc="0" normalizeH="0" baseline="0" noProof="0" dirty="0">
                <a:ln>
                  <a:noFill/>
                </a:ln>
                <a:solidFill>
                  <a:srgbClr val="000000"/>
                </a:solidFill>
                <a:effectLst/>
                <a:uLnTx/>
                <a:uFillTx/>
                <a:latin typeface="Arial"/>
              </a:rPr>
              <a:t>most challenging environmental conditions </a:t>
            </a:r>
          </a:p>
          <a:p>
            <a:pPr marL="91440" marR="0" lvl="1" indent="-91440" defTabSz="914327"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en-US" sz="900" b="0" i="0" u="none" strike="noStrike" kern="0" cap="none" spc="0" normalizeH="0" baseline="0" noProof="0" dirty="0">
                <a:ln>
                  <a:noFill/>
                </a:ln>
                <a:solidFill>
                  <a:srgbClr val="000000"/>
                </a:solidFill>
                <a:effectLst/>
                <a:uLnTx/>
                <a:uFillTx/>
                <a:latin typeface="Arial"/>
              </a:rPr>
              <a:t>Watch </a:t>
            </a:r>
            <a:r>
              <a:rPr kumimoji="0" lang="en-US" sz="900" b="0" i="0" u="none" strike="noStrike" kern="0" cap="none" spc="0" normalizeH="0" baseline="0" noProof="0" dirty="0">
                <a:ln>
                  <a:noFill/>
                </a:ln>
                <a:solidFill>
                  <a:srgbClr val="000000"/>
                </a:solidFill>
                <a:effectLst/>
                <a:uLnTx/>
                <a:uFillTx/>
                <a:latin typeface="Arial"/>
                <a:hlinkClick r:id="rId6"/>
              </a:rPr>
              <a:t>360</a:t>
            </a:r>
            <a:r>
              <a:rPr lang="en-US" sz="900" dirty="0">
                <a:solidFill>
                  <a:schemeClr val="dk1"/>
                </a:solidFill>
                <a:hlinkClick r:id="rId6"/>
              </a:rPr>
              <a:t>° safety bubble performance video</a:t>
            </a:r>
            <a:endParaRPr kumimoji="0" lang="en-US" sz="900" b="0" i="0" u="none" strike="noStrike" kern="0" cap="none" spc="0" normalizeH="0" baseline="0" noProof="0" dirty="0">
              <a:ln>
                <a:noFill/>
              </a:ln>
              <a:solidFill>
                <a:srgbClr val="000000"/>
              </a:solidFill>
              <a:effectLst/>
              <a:uLnTx/>
              <a:uFillTx/>
              <a:latin typeface="Arial"/>
            </a:endParaRPr>
          </a:p>
        </p:txBody>
      </p:sp>
      <p:sp>
        <p:nvSpPr>
          <p:cNvPr id="26" name="Rectangle 25">
            <a:extLst>
              <a:ext uri="{FF2B5EF4-FFF2-40B4-BE49-F238E27FC236}">
                <a16:creationId xmlns:a16="http://schemas.microsoft.com/office/drawing/2014/main" id="{CEBE3F25-145E-1142-B0EC-2B73DEC9E579}"/>
              </a:ext>
            </a:extLst>
          </p:cNvPr>
          <p:cNvSpPr/>
          <p:nvPr/>
        </p:nvSpPr>
        <p:spPr>
          <a:xfrm>
            <a:off x="4435864" y="440638"/>
            <a:ext cx="4576371" cy="523220"/>
          </a:xfrm>
          <a:prstGeom prst="rect">
            <a:avLst/>
          </a:prstGeom>
          <a:solidFill>
            <a:srgbClr val="A4A4A4"/>
          </a:solidFill>
          <a:ln w="19050">
            <a:solidFill>
              <a:schemeClr val="tx1"/>
            </a:solidFill>
          </a:ln>
        </p:spPr>
        <p:txBody>
          <a:bodyPr wrap="square">
            <a:spAutoFit/>
          </a:bodyPr>
          <a:lstStyle/>
          <a:p>
            <a:pPr marL="0" marR="0" lvl="0" indent="0" defTabSz="761790" eaLnBrk="1" fontAlgn="auto" latinLnBrk="0" hangingPunct="1">
              <a:lnSpc>
                <a:spcPct val="100000"/>
              </a:lnSpc>
              <a:spcBef>
                <a:spcPts val="400"/>
              </a:spcBef>
              <a:spcAft>
                <a:spcPts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Arial"/>
              </a:rPr>
              <a:t>Get started with </a:t>
            </a:r>
            <a:r>
              <a:rPr kumimoji="0" lang="en-US" sz="1200" b="1" i="0" u="none" strike="noStrike" kern="0" cap="none" spc="0" normalizeH="0" baseline="0" noProof="0" dirty="0">
                <a:ln>
                  <a:noFill/>
                </a:ln>
                <a:solidFill>
                  <a:srgbClr val="C00000"/>
                </a:solidFill>
                <a:effectLst/>
                <a:uLnTx/>
                <a:uFillTx/>
                <a:latin typeface="Arial"/>
              </a:rPr>
              <a:t>mmWave</a:t>
            </a:r>
            <a:r>
              <a:rPr kumimoji="0" lang="en-US" sz="1200" b="1" i="0" u="none" strike="noStrike" kern="0" cap="none" spc="0" normalizeH="0" baseline="0" noProof="0" dirty="0">
                <a:ln>
                  <a:noFill/>
                </a:ln>
                <a:solidFill>
                  <a:srgbClr val="FF0000"/>
                </a:solidFill>
                <a:effectLst/>
                <a:uLnTx/>
                <a:uFillTx/>
                <a:latin typeface="Arial"/>
              </a:rPr>
              <a:t> </a:t>
            </a:r>
            <a:r>
              <a:rPr kumimoji="0" lang="en-US" sz="1200" b="1" i="0" u="none" strike="noStrike" kern="0" cap="none" spc="0" normalizeH="0" baseline="0" noProof="0" dirty="0">
                <a:ln>
                  <a:noFill/>
                </a:ln>
                <a:solidFill>
                  <a:srgbClr val="000000"/>
                </a:solidFill>
                <a:effectLst/>
                <a:uLnTx/>
                <a:uFillTx/>
                <a:latin typeface="Arial"/>
              </a:rPr>
              <a:t>for </a:t>
            </a:r>
            <a:r>
              <a:rPr kumimoji="0" lang="en-US" sz="1200" b="1" i="0" u="none" strike="noStrike" kern="0" cap="none" spc="0" normalizeH="0" baseline="0" noProof="0" dirty="0">
                <a:ln>
                  <a:noFill/>
                </a:ln>
                <a:solidFill>
                  <a:srgbClr val="C00000"/>
                </a:solidFill>
                <a:effectLst/>
                <a:uLnTx/>
                <a:uFillTx/>
                <a:latin typeface="Arial"/>
              </a:rPr>
              <a:t>Robotics </a:t>
            </a:r>
          </a:p>
          <a:p>
            <a:pPr marL="0" marR="0" lvl="0" indent="0" defTabSz="761790" eaLnBrk="1" fontAlgn="auto" latinLnBrk="0" hangingPunct="1">
              <a:lnSpc>
                <a:spcPct val="100000"/>
              </a:lnSpc>
              <a:spcBef>
                <a:spcPts val="600"/>
              </a:spcBef>
              <a:spcAft>
                <a:spcPts val="0"/>
              </a:spcAft>
              <a:buClrTx/>
              <a:buSzTx/>
              <a:buFontTx/>
              <a:buNone/>
              <a:tabLst/>
              <a:defRPr/>
            </a:pPr>
            <a:r>
              <a:rPr kumimoji="0" lang="en-US" sz="1100" b="0" i="0" u="none" strike="noStrike" kern="0" cap="none" spc="0" normalizeH="0" baseline="0" noProof="0" dirty="0">
                <a:ln>
                  <a:noFill/>
                </a:ln>
                <a:solidFill>
                  <a:srgbClr val="000000"/>
                </a:solidFill>
                <a:effectLst/>
                <a:uLnTx/>
                <a:uFillTx/>
                <a:latin typeface="Arial"/>
                <a:hlinkClick r:id="rId2"/>
              </a:rPr>
              <a:t>TIREX - Lab: 360° Safety Bubble with ROS using </a:t>
            </a:r>
            <a:r>
              <a:rPr kumimoji="0" lang="en-US" sz="1100" b="0" i="0" u="none" strike="noStrike" kern="0" cap="none" spc="0" normalizeH="0" baseline="0" noProof="0" dirty="0" err="1">
                <a:ln>
                  <a:noFill/>
                </a:ln>
                <a:solidFill>
                  <a:srgbClr val="000000"/>
                </a:solidFill>
                <a:effectLst/>
                <a:uLnTx/>
                <a:uFillTx/>
                <a:latin typeface="Arial"/>
                <a:hlinkClick r:id="rId2"/>
              </a:rPr>
              <a:t>mmWave</a:t>
            </a:r>
            <a:endParaRPr kumimoji="0" lang="en-US" sz="1100" b="0" i="0" u="none" strike="noStrike" kern="0" cap="none" spc="0" normalizeH="0" baseline="0" noProof="0" dirty="0">
              <a:ln>
                <a:noFill/>
              </a:ln>
              <a:solidFill>
                <a:srgbClr val="000000"/>
              </a:solidFill>
              <a:effectLst/>
              <a:uLnTx/>
              <a:uFillTx/>
              <a:latin typeface="Arial"/>
            </a:endParaRPr>
          </a:p>
        </p:txBody>
      </p:sp>
      <p:sp>
        <p:nvSpPr>
          <p:cNvPr id="57" name="Rectangle 56"/>
          <p:cNvSpPr/>
          <p:nvPr/>
        </p:nvSpPr>
        <p:spPr>
          <a:xfrm>
            <a:off x="4420110" y="1041400"/>
            <a:ext cx="4583480" cy="1778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AB2A520A-E472-3B47-9C9F-B380F3164EED}"/>
              </a:ext>
            </a:extLst>
          </p:cNvPr>
          <p:cNvSpPr>
            <a:spLocks noGrp="1"/>
          </p:cNvSpPr>
          <p:nvPr>
            <p:ph type="sldNum" sz="quarter" idx="10"/>
          </p:nvPr>
        </p:nvSpPr>
        <p:spPr/>
        <p:txBody>
          <a:bodyPr/>
          <a:lstStyle/>
          <a:p>
            <a:pPr>
              <a:defRPr/>
            </a:pPr>
            <a:fld id="{2B97888F-6AF7-4263-B69D-592D8C33BAC7}" type="slidenum">
              <a:rPr lang="en-US" smtClean="0"/>
              <a:pPr>
                <a:defRPr/>
              </a:pPr>
              <a:t>13</a:t>
            </a:fld>
            <a:endParaRPr lang="en-US"/>
          </a:p>
        </p:txBody>
      </p:sp>
    </p:spTree>
    <p:extLst>
      <p:ext uri="{BB962C8B-B14F-4D97-AF65-F5344CB8AC3E}">
        <p14:creationId xmlns:p14="http://schemas.microsoft.com/office/powerpoint/2010/main" val="21379047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nvPr>
        </p:nvGraphicFramePr>
        <p:xfrm>
          <a:off x="829635" y="575079"/>
          <a:ext cx="6975709" cy="3962400"/>
        </p:xfrm>
        <a:graphic>
          <a:graphicData uri="http://schemas.openxmlformats.org/drawingml/2006/table">
            <a:tbl>
              <a:tblPr firstRow="1">
                <a:tableStyleId>{F5AB1C69-6EDB-4FF4-983F-18BD219EF322}</a:tableStyleId>
              </a:tblPr>
              <a:tblGrid>
                <a:gridCol w="996530">
                  <a:extLst>
                    <a:ext uri="{9D8B030D-6E8A-4147-A177-3AD203B41FA5}">
                      <a16:colId xmlns:a16="http://schemas.microsoft.com/office/drawing/2014/main" val="20000"/>
                    </a:ext>
                  </a:extLst>
                </a:gridCol>
                <a:gridCol w="996530">
                  <a:extLst>
                    <a:ext uri="{9D8B030D-6E8A-4147-A177-3AD203B41FA5}">
                      <a16:colId xmlns:a16="http://schemas.microsoft.com/office/drawing/2014/main" val="20001"/>
                    </a:ext>
                  </a:extLst>
                </a:gridCol>
                <a:gridCol w="996529">
                  <a:extLst>
                    <a:ext uri="{9D8B030D-6E8A-4147-A177-3AD203B41FA5}">
                      <a16:colId xmlns:a16="http://schemas.microsoft.com/office/drawing/2014/main" val="20003"/>
                    </a:ext>
                  </a:extLst>
                </a:gridCol>
                <a:gridCol w="996530">
                  <a:extLst>
                    <a:ext uri="{9D8B030D-6E8A-4147-A177-3AD203B41FA5}">
                      <a16:colId xmlns:a16="http://schemas.microsoft.com/office/drawing/2014/main" val="2405258706"/>
                    </a:ext>
                  </a:extLst>
                </a:gridCol>
                <a:gridCol w="996530">
                  <a:extLst>
                    <a:ext uri="{9D8B030D-6E8A-4147-A177-3AD203B41FA5}">
                      <a16:colId xmlns:a16="http://schemas.microsoft.com/office/drawing/2014/main" val="20005"/>
                    </a:ext>
                  </a:extLst>
                </a:gridCol>
                <a:gridCol w="996530">
                  <a:extLst>
                    <a:ext uri="{9D8B030D-6E8A-4147-A177-3AD203B41FA5}">
                      <a16:colId xmlns:a16="http://schemas.microsoft.com/office/drawing/2014/main" val="20006"/>
                    </a:ext>
                  </a:extLst>
                </a:gridCol>
                <a:gridCol w="996530">
                  <a:extLst>
                    <a:ext uri="{9D8B030D-6E8A-4147-A177-3AD203B41FA5}">
                      <a16:colId xmlns:a16="http://schemas.microsoft.com/office/drawing/2014/main" val="20007"/>
                    </a:ext>
                  </a:extLst>
                </a:gridCol>
              </a:tblGrid>
              <a:tr h="370840">
                <a:tc>
                  <a:txBody>
                    <a:bodyPr/>
                    <a:lstStyle/>
                    <a:p>
                      <a:r>
                        <a:rPr lang="en-US" sz="1200" dirty="0">
                          <a:solidFill>
                            <a:srgbClr val="92D050"/>
                          </a:solidFill>
                        </a:rPr>
                        <a:t>Good</a:t>
                      </a:r>
                    </a:p>
                    <a:p>
                      <a:r>
                        <a:rPr lang="en-US" sz="1200" dirty="0">
                          <a:solidFill>
                            <a:srgbClr val="FFFF00"/>
                          </a:solidFill>
                        </a:rPr>
                        <a:t>Fair</a:t>
                      </a:r>
                    </a:p>
                    <a:p>
                      <a:r>
                        <a:rPr lang="en-US" sz="1200" dirty="0">
                          <a:solidFill>
                            <a:srgbClr val="FF0000"/>
                          </a:solidFill>
                        </a:rPr>
                        <a:t>Poor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t>Human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t>LIDAR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t>Radar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t>2D</a:t>
                      </a:r>
                      <a:r>
                        <a:rPr lang="en-US" sz="1400" baseline="0" dirty="0"/>
                        <a:t> Camera</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t>3D Camera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t>Sensor</a:t>
                      </a:r>
                      <a:r>
                        <a:rPr lang="en-US" sz="1400" baseline="0" dirty="0"/>
                        <a:t> Fusion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r>
                        <a:rPr lang="en-US" sz="1100" dirty="0"/>
                        <a:t>Object detection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solidFill>
                          <a:srgbClr val="92D05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1400" kern="120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0001"/>
                  </a:ext>
                </a:extLst>
              </a:tr>
              <a:tr h="370840">
                <a:tc>
                  <a:txBody>
                    <a:bodyPr/>
                    <a:lstStyle/>
                    <a:p>
                      <a:r>
                        <a:rPr lang="en-US" sz="1100" dirty="0"/>
                        <a:t>Object classification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0002"/>
                  </a:ext>
                </a:extLst>
              </a:tr>
              <a:tr h="370840">
                <a:tc>
                  <a:txBody>
                    <a:bodyPr/>
                    <a:lstStyle/>
                    <a:p>
                      <a:r>
                        <a:rPr lang="en-US" sz="1100" dirty="0"/>
                        <a:t>Range of visibility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0003"/>
                  </a:ext>
                </a:extLst>
              </a:tr>
              <a:tr h="370840">
                <a:tc>
                  <a:txBody>
                    <a:bodyPr/>
                    <a:lstStyle/>
                    <a:p>
                      <a:r>
                        <a:rPr lang="en-US" sz="1100" dirty="0"/>
                        <a:t>Distance estimation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0004"/>
                  </a:ext>
                </a:extLst>
              </a:tr>
              <a:tr h="370840">
                <a:tc>
                  <a:txBody>
                    <a:bodyPr/>
                    <a:lstStyle/>
                    <a:p>
                      <a:r>
                        <a:rPr lang="en-US" sz="1100" dirty="0"/>
                        <a:t>Object edge precision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0005"/>
                  </a:ext>
                </a:extLst>
              </a:tr>
              <a:tr h="370840">
                <a:tc>
                  <a:txBody>
                    <a:bodyPr/>
                    <a:lstStyle/>
                    <a:p>
                      <a:r>
                        <a:rPr lang="en-US" sz="1100" dirty="0"/>
                        <a:t>Detect</a:t>
                      </a:r>
                      <a:r>
                        <a:rPr lang="en-US" sz="1100" baseline="0" dirty="0"/>
                        <a:t> transparent surfaces</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0006"/>
                  </a:ext>
                </a:extLst>
              </a:tr>
              <a:tr h="370840">
                <a:tc>
                  <a:txBody>
                    <a:bodyPr/>
                    <a:lstStyle/>
                    <a:p>
                      <a:r>
                        <a:rPr lang="en-US" sz="1100" dirty="0"/>
                        <a:t>Functioning</a:t>
                      </a:r>
                      <a:r>
                        <a:rPr lang="en-US" sz="1100" baseline="0" dirty="0"/>
                        <a:t> in poor lighting</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0007"/>
                  </a:ext>
                </a:extLst>
              </a:tr>
            </a:tbl>
          </a:graphicData>
        </a:graphic>
      </p:graphicFrame>
      <p:sp>
        <p:nvSpPr>
          <p:cNvPr id="9" name="Title 1"/>
          <p:cNvSpPr>
            <a:spLocks noGrp="1"/>
          </p:cNvSpPr>
          <p:nvPr>
            <p:ph type="title"/>
          </p:nvPr>
        </p:nvSpPr>
        <p:spPr>
          <a:xfrm>
            <a:off x="231775" y="-148554"/>
            <a:ext cx="8458200" cy="610791"/>
          </a:xfrm>
        </p:spPr>
        <p:txBody>
          <a:bodyPr/>
          <a:lstStyle/>
          <a:p>
            <a:br>
              <a:rPr lang="en-US" dirty="0"/>
            </a:br>
            <a:r>
              <a:rPr lang="en-US" sz="2800" dirty="0"/>
              <a:t>Which sensors should I use for my robot?</a:t>
            </a:r>
          </a:p>
        </p:txBody>
      </p:sp>
      <p:sp>
        <p:nvSpPr>
          <p:cNvPr id="2" name="Rectangle 1">
            <a:extLst>
              <a:ext uri="{FF2B5EF4-FFF2-40B4-BE49-F238E27FC236}">
                <a16:creationId xmlns:a16="http://schemas.microsoft.com/office/drawing/2014/main" id="{1C0399E3-9BBD-764D-99E4-49870B6A651C}"/>
              </a:ext>
            </a:extLst>
          </p:cNvPr>
          <p:cNvSpPr/>
          <p:nvPr/>
        </p:nvSpPr>
        <p:spPr>
          <a:xfrm>
            <a:off x="3813111" y="566057"/>
            <a:ext cx="3992234" cy="3971422"/>
          </a:xfrm>
          <a:prstGeom prst="rect">
            <a:avLst/>
          </a:prstGeom>
          <a:noFill/>
          <a:ln w="38100">
            <a:solidFill>
              <a:srgbClr val="D31C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77C309B8-2895-914D-85E3-C1AC7560B5C9}"/>
              </a:ext>
            </a:extLst>
          </p:cNvPr>
          <p:cNvSpPr>
            <a:spLocks noGrp="1"/>
          </p:cNvSpPr>
          <p:nvPr>
            <p:ph type="sldNum" sz="quarter" idx="10"/>
          </p:nvPr>
        </p:nvSpPr>
        <p:spPr/>
        <p:txBody>
          <a:bodyPr/>
          <a:lstStyle/>
          <a:p>
            <a:pPr>
              <a:defRPr/>
            </a:pPr>
            <a:fld id="{2B97888F-6AF7-4263-B69D-592D8C33BAC7}" type="slidenum">
              <a:rPr lang="en-US" smtClean="0"/>
              <a:pPr>
                <a:defRPr/>
              </a:pPr>
              <a:t>14</a:t>
            </a:fld>
            <a:endParaRPr lang="en-US"/>
          </a:p>
        </p:txBody>
      </p:sp>
    </p:spTree>
    <p:extLst>
      <p:ext uri="{BB962C8B-B14F-4D97-AF65-F5344CB8AC3E}">
        <p14:creationId xmlns:p14="http://schemas.microsoft.com/office/powerpoint/2010/main" val="16047670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Rectangle 105">
            <a:extLst>
              <a:ext uri="{FF2B5EF4-FFF2-40B4-BE49-F238E27FC236}">
                <a16:creationId xmlns:a16="http://schemas.microsoft.com/office/drawing/2014/main" id="{4B7E8D26-7E55-B748-A644-F432B5633BB6}"/>
              </a:ext>
            </a:extLst>
          </p:cNvPr>
          <p:cNvSpPr/>
          <p:nvPr/>
        </p:nvSpPr>
        <p:spPr>
          <a:xfrm>
            <a:off x="3856657" y="2228183"/>
            <a:ext cx="2130552" cy="896849"/>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08" name="Rectangle 107">
            <a:extLst>
              <a:ext uri="{FF2B5EF4-FFF2-40B4-BE49-F238E27FC236}">
                <a16:creationId xmlns:a16="http://schemas.microsoft.com/office/drawing/2014/main" id="{A62D1F1F-3719-AB44-AFFB-F6F2F9206A92}"/>
              </a:ext>
            </a:extLst>
          </p:cNvPr>
          <p:cNvSpPr/>
          <p:nvPr/>
        </p:nvSpPr>
        <p:spPr>
          <a:xfrm>
            <a:off x="6464750" y="2225596"/>
            <a:ext cx="2130552" cy="896849"/>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8905D3C8-9AF3-6845-8F87-201D1BFAB08D}"/>
              </a:ext>
            </a:extLst>
          </p:cNvPr>
          <p:cNvSpPr/>
          <p:nvPr/>
        </p:nvSpPr>
        <p:spPr>
          <a:xfrm>
            <a:off x="1121462" y="2237183"/>
            <a:ext cx="2130552" cy="896849"/>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29AD0B8-CE46-CF40-A73D-2F2BA7C5FFBE}"/>
              </a:ext>
            </a:extLst>
          </p:cNvPr>
          <p:cNvSpPr>
            <a:spLocks noGrp="1"/>
          </p:cNvSpPr>
          <p:nvPr>
            <p:ph type="title"/>
          </p:nvPr>
        </p:nvSpPr>
        <p:spPr/>
        <p:txBody>
          <a:bodyPr/>
          <a:lstStyle/>
          <a:p>
            <a:r>
              <a:rPr lang="en-US" dirty="0"/>
              <a:t>Autonomous Mobile Robots </a:t>
            </a:r>
            <a:r>
              <a:rPr lang="en-US" dirty="0">
                <a:solidFill>
                  <a:schemeClr val="tx1"/>
                </a:solidFill>
              </a:rPr>
              <a:t>Processing </a:t>
            </a:r>
          </a:p>
        </p:txBody>
      </p:sp>
      <p:sp>
        <p:nvSpPr>
          <p:cNvPr id="6" name="Rectangle 5">
            <a:extLst>
              <a:ext uri="{FF2B5EF4-FFF2-40B4-BE49-F238E27FC236}">
                <a16:creationId xmlns:a16="http://schemas.microsoft.com/office/drawing/2014/main" id="{58D5AEC9-8CBE-AC4A-9F72-2FD4AA9795D2}"/>
              </a:ext>
            </a:extLst>
          </p:cNvPr>
          <p:cNvSpPr/>
          <p:nvPr/>
        </p:nvSpPr>
        <p:spPr>
          <a:xfrm>
            <a:off x="1121462" y="880163"/>
            <a:ext cx="2130552" cy="3397317"/>
          </a:xfrm>
          <a:prstGeom prst="rect">
            <a:avLst/>
          </a:prstGeom>
          <a:solidFill>
            <a:srgbClr val="F3F6F8">
              <a:alpha val="46000"/>
            </a:srgbClr>
          </a:solidFill>
          <a:ln w="28575">
            <a:noFill/>
          </a:ln>
        </p:spPr>
        <p:style>
          <a:lnRef idx="1">
            <a:schemeClr val="accent3"/>
          </a:lnRef>
          <a:fillRef idx="3">
            <a:schemeClr val="accent3"/>
          </a:fillRef>
          <a:effectRef idx="2">
            <a:schemeClr val="accent3"/>
          </a:effectRef>
          <a:fontRef idx="minor">
            <a:schemeClr val="lt1"/>
          </a:fontRef>
        </p:style>
        <p:txBody>
          <a:bodyPr lIns="91406" tIns="45703" rIns="91406" bIns="45703" rtlCol="0" anchor="t"/>
          <a:lstStyle/>
          <a:p>
            <a:pPr algn="ctr" defTabSz="685783">
              <a:defRPr/>
            </a:pPr>
            <a:r>
              <a:rPr lang="en-US" sz="1200" b="1" dirty="0">
                <a:solidFill>
                  <a:srgbClr val="000000"/>
                </a:solidFill>
                <a:latin typeface="Arial"/>
              </a:rPr>
              <a:t>Sense</a:t>
            </a:r>
            <a:endParaRPr lang="en-US" sz="1200" dirty="0">
              <a:solidFill>
                <a:srgbClr val="000000"/>
              </a:solidFill>
              <a:latin typeface="Arial"/>
            </a:endParaRPr>
          </a:p>
        </p:txBody>
      </p:sp>
      <p:sp>
        <p:nvSpPr>
          <p:cNvPr id="7" name="Rectangle 6">
            <a:extLst>
              <a:ext uri="{FF2B5EF4-FFF2-40B4-BE49-F238E27FC236}">
                <a16:creationId xmlns:a16="http://schemas.microsoft.com/office/drawing/2014/main" id="{2F54A38A-0D4A-E342-81D5-1FF82EDA642B}"/>
              </a:ext>
            </a:extLst>
          </p:cNvPr>
          <p:cNvSpPr/>
          <p:nvPr/>
        </p:nvSpPr>
        <p:spPr>
          <a:xfrm>
            <a:off x="3843989" y="880164"/>
            <a:ext cx="2130552" cy="3377580"/>
          </a:xfrm>
          <a:prstGeom prst="rect">
            <a:avLst/>
          </a:prstGeom>
          <a:solidFill>
            <a:srgbClr val="F3F6F8">
              <a:alpha val="46000"/>
            </a:srgbClr>
          </a:solidFill>
          <a:ln w="28575">
            <a:solidFill>
              <a:schemeClr val="tx2"/>
            </a:solidFill>
          </a:ln>
        </p:spPr>
        <p:style>
          <a:lnRef idx="1">
            <a:schemeClr val="accent3"/>
          </a:lnRef>
          <a:fillRef idx="3">
            <a:schemeClr val="accent3"/>
          </a:fillRef>
          <a:effectRef idx="2">
            <a:schemeClr val="accent3"/>
          </a:effectRef>
          <a:fontRef idx="minor">
            <a:schemeClr val="lt1"/>
          </a:fontRef>
        </p:style>
        <p:txBody>
          <a:bodyPr lIns="91406" tIns="45703" rIns="91406" bIns="45703" rtlCol="0" anchor="t"/>
          <a:lstStyle/>
          <a:p>
            <a:pPr algn="ctr" defTabSz="685783"/>
            <a:r>
              <a:rPr lang="en-US" sz="1200" b="1" dirty="0">
                <a:solidFill>
                  <a:srgbClr val="000000"/>
                </a:solidFill>
                <a:latin typeface="Arial"/>
              </a:rPr>
              <a:t>Perceive &amp; Plan</a:t>
            </a:r>
          </a:p>
          <a:p>
            <a:pPr algn="ctr" defTabSz="685783"/>
            <a:endParaRPr lang="en-US" sz="1200" b="1" dirty="0">
              <a:solidFill>
                <a:srgbClr val="000000"/>
              </a:solidFill>
              <a:latin typeface="Arial"/>
            </a:endParaRPr>
          </a:p>
        </p:txBody>
      </p:sp>
      <p:sp>
        <p:nvSpPr>
          <p:cNvPr id="9" name="Rectangle 8">
            <a:extLst>
              <a:ext uri="{FF2B5EF4-FFF2-40B4-BE49-F238E27FC236}">
                <a16:creationId xmlns:a16="http://schemas.microsoft.com/office/drawing/2014/main" id="{DBAD605C-F61F-9D49-8C17-BA035B71BCA1}"/>
              </a:ext>
            </a:extLst>
          </p:cNvPr>
          <p:cNvSpPr/>
          <p:nvPr/>
        </p:nvSpPr>
        <p:spPr>
          <a:xfrm>
            <a:off x="6464750" y="880163"/>
            <a:ext cx="2130552" cy="3377580"/>
          </a:xfrm>
          <a:prstGeom prst="rect">
            <a:avLst/>
          </a:prstGeom>
          <a:solidFill>
            <a:srgbClr val="F3F6F8">
              <a:alpha val="46000"/>
            </a:srgbClr>
          </a:solidFill>
          <a:ln>
            <a:solidFill>
              <a:srgbClr val="E8EFF7"/>
            </a:solidFill>
          </a:ln>
        </p:spPr>
        <p:style>
          <a:lnRef idx="1">
            <a:schemeClr val="accent3"/>
          </a:lnRef>
          <a:fillRef idx="3">
            <a:schemeClr val="accent3"/>
          </a:fillRef>
          <a:effectRef idx="2">
            <a:schemeClr val="accent3"/>
          </a:effectRef>
          <a:fontRef idx="minor">
            <a:schemeClr val="lt1"/>
          </a:fontRef>
        </p:style>
        <p:txBody>
          <a:bodyPr lIns="91406" tIns="45703" rIns="91406" bIns="45703" rtlCol="0" anchor="t"/>
          <a:lstStyle/>
          <a:p>
            <a:pPr algn="ctr" defTabSz="685783">
              <a:defRPr/>
            </a:pPr>
            <a:r>
              <a:rPr lang="en-US" sz="1200" b="1" dirty="0">
                <a:solidFill>
                  <a:srgbClr val="000000"/>
                </a:solidFill>
                <a:latin typeface="Arial"/>
              </a:rPr>
              <a:t>Act</a:t>
            </a:r>
          </a:p>
          <a:p>
            <a:pPr algn="ctr" defTabSz="685783">
              <a:defRPr/>
            </a:pPr>
            <a:endParaRPr lang="en-US" sz="1200" dirty="0">
              <a:solidFill>
                <a:srgbClr val="000000"/>
              </a:solidFill>
              <a:latin typeface="Arial"/>
            </a:endParaRPr>
          </a:p>
        </p:txBody>
      </p:sp>
      <p:sp>
        <p:nvSpPr>
          <p:cNvPr id="22" name="Rectangle 21">
            <a:extLst>
              <a:ext uri="{FF2B5EF4-FFF2-40B4-BE49-F238E27FC236}">
                <a16:creationId xmlns:a16="http://schemas.microsoft.com/office/drawing/2014/main" id="{A20F8D75-0E3F-EF41-B760-BBB256BE83BF}"/>
              </a:ext>
            </a:extLst>
          </p:cNvPr>
          <p:cNvSpPr/>
          <p:nvPr/>
        </p:nvSpPr>
        <p:spPr>
          <a:xfrm>
            <a:off x="6431192" y="2793126"/>
            <a:ext cx="1255752" cy="704924"/>
          </a:xfrm>
          <a:prstGeom prst="rect">
            <a:avLst/>
          </a:prstGeom>
          <a:noFill/>
          <a:ln w="12700">
            <a:noFill/>
          </a:ln>
        </p:spPr>
        <p:style>
          <a:lnRef idx="2">
            <a:schemeClr val="accent3"/>
          </a:lnRef>
          <a:fillRef idx="1">
            <a:schemeClr val="lt1"/>
          </a:fillRef>
          <a:effectRef idx="0">
            <a:schemeClr val="accent3"/>
          </a:effectRef>
          <a:fontRef idx="minor">
            <a:schemeClr val="dk1"/>
          </a:fontRef>
        </p:style>
        <p:txBody>
          <a:bodyPr tIns="9144" rtlCol="0" anchor="t"/>
          <a:lstStyle/>
          <a:p>
            <a:pPr marL="171450" indent="-171450">
              <a:buFont typeface="Arial" panose="020B0604020202020204" pitchFamily="34" charset="0"/>
              <a:buChar char="•"/>
            </a:pPr>
            <a:endParaRPr lang="en-US" sz="800" dirty="0">
              <a:solidFill>
                <a:schemeClr val="tx1"/>
              </a:solidFill>
              <a:latin typeface="Arial" charset="0"/>
            </a:endParaRPr>
          </a:p>
        </p:txBody>
      </p:sp>
      <p:sp>
        <p:nvSpPr>
          <p:cNvPr id="11" name="Rectangle 10">
            <a:extLst>
              <a:ext uri="{FF2B5EF4-FFF2-40B4-BE49-F238E27FC236}">
                <a16:creationId xmlns:a16="http://schemas.microsoft.com/office/drawing/2014/main" id="{26A711BF-6040-F749-99F0-CA25D389BBE1}"/>
              </a:ext>
            </a:extLst>
          </p:cNvPr>
          <p:cNvSpPr/>
          <p:nvPr/>
        </p:nvSpPr>
        <p:spPr>
          <a:xfrm>
            <a:off x="3782544" y="2736906"/>
            <a:ext cx="1187327" cy="704924"/>
          </a:xfrm>
          <a:prstGeom prst="rect">
            <a:avLst/>
          </a:prstGeom>
          <a:noFill/>
          <a:ln w="12700">
            <a:noFill/>
          </a:ln>
        </p:spPr>
        <p:style>
          <a:lnRef idx="2">
            <a:schemeClr val="accent3"/>
          </a:lnRef>
          <a:fillRef idx="1">
            <a:schemeClr val="lt1"/>
          </a:fillRef>
          <a:effectRef idx="0">
            <a:schemeClr val="accent3"/>
          </a:effectRef>
          <a:fontRef idx="minor">
            <a:schemeClr val="dk1"/>
          </a:fontRef>
        </p:style>
        <p:txBody>
          <a:bodyPr tIns="9144" rtlCol="0" anchor="t"/>
          <a:lstStyle/>
          <a:p>
            <a:pPr marL="171450" indent="-171450">
              <a:buFont typeface="Arial" panose="020B0604020202020204" pitchFamily="34" charset="0"/>
              <a:buChar char="•"/>
            </a:pPr>
            <a:endParaRPr lang="en-US" sz="800" dirty="0">
              <a:solidFill>
                <a:schemeClr val="tx1"/>
              </a:solidFill>
              <a:latin typeface="Arial" charset="0"/>
            </a:endParaRPr>
          </a:p>
        </p:txBody>
      </p:sp>
      <p:pic>
        <p:nvPicPr>
          <p:cNvPr id="53249" name="Picture 1" descr="page1image2746339648">
            <a:extLst>
              <a:ext uri="{FF2B5EF4-FFF2-40B4-BE49-F238E27FC236}">
                <a16:creationId xmlns:a16="http://schemas.microsoft.com/office/drawing/2014/main" id="{E99C6CD2-12F7-2248-8E58-975E2B9001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387600" cy="12700"/>
          </a:xfrm>
          <a:prstGeom prst="rect">
            <a:avLst/>
          </a:prstGeom>
          <a:noFill/>
          <a:extLst>
            <a:ext uri="{909E8E84-426E-40DD-AFC4-6F175D3DCCD1}">
              <a14:hiddenFill xmlns:a14="http://schemas.microsoft.com/office/drawing/2010/main">
                <a:solidFill>
                  <a:srgbClr val="FFFFFF"/>
                </a:solidFill>
              </a14:hiddenFill>
            </a:ext>
          </a:extLst>
        </p:spPr>
      </p:pic>
      <p:pic>
        <p:nvPicPr>
          <p:cNvPr id="53250" name="Picture 2" descr="page1image2746414880">
            <a:extLst>
              <a:ext uri="{FF2B5EF4-FFF2-40B4-BE49-F238E27FC236}">
                <a16:creationId xmlns:a16="http://schemas.microsoft.com/office/drawing/2014/main" id="{E52AAF84-A931-CD4C-81F4-7414762A8D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498600" cy="12700"/>
          </a:xfrm>
          <a:prstGeom prst="rect">
            <a:avLst/>
          </a:prstGeom>
          <a:noFill/>
          <a:extLst>
            <a:ext uri="{909E8E84-426E-40DD-AFC4-6F175D3DCCD1}">
              <a14:hiddenFill xmlns:a14="http://schemas.microsoft.com/office/drawing/2010/main">
                <a:solidFill>
                  <a:srgbClr val="FFFFFF"/>
                </a:solidFill>
              </a14:hiddenFill>
            </a:ext>
          </a:extLst>
        </p:spPr>
      </p:pic>
      <p:pic>
        <p:nvPicPr>
          <p:cNvPr id="53251" name="Picture 3" descr="page1image2746415072">
            <a:extLst>
              <a:ext uri="{FF2B5EF4-FFF2-40B4-BE49-F238E27FC236}">
                <a16:creationId xmlns:a16="http://schemas.microsoft.com/office/drawing/2014/main" id="{0261F1B3-6E29-824D-A7DB-F348818958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498600" cy="12700"/>
          </a:xfrm>
          <a:prstGeom prst="rect">
            <a:avLst/>
          </a:prstGeom>
          <a:noFill/>
          <a:extLst>
            <a:ext uri="{909E8E84-426E-40DD-AFC4-6F175D3DCCD1}">
              <a14:hiddenFill xmlns:a14="http://schemas.microsoft.com/office/drawing/2010/main">
                <a:solidFill>
                  <a:srgbClr val="FFFFFF"/>
                </a:solidFill>
              </a14:hiddenFill>
            </a:ext>
          </a:extLst>
        </p:spPr>
      </p:pic>
      <p:pic>
        <p:nvPicPr>
          <p:cNvPr id="53252" name="Picture 4" descr="page1image2746415360">
            <a:extLst>
              <a:ext uri="{FF2B5EF4-FFF2-40B4-BE49-F238E27FC236}">
                <a16:creationId xmlns:a16="http://schemas.microsoft.com/office/drawing/2014/main" id="{0D009F3F-F0CD-6E4D-A630-E372B4115F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498600" cy="12700"/>
          </a:xfrm>
          <a:prstGeom prst="rect">
            <a:avLst/>
          </a:prstGeom>
          <a:noFill/>
          <a:extLst>
            <a:ext uri="{909E8E84-426E-40DD-AFC4-6F175D3DCCD1}">
              <a14:hiddenFill xmlns:a14="http://schemas.microsoft.com/office/drawing/2010/main">
                <a:solidFill>
                  <a:srgbClr val="FFFFFF"/>
                </a:solidFill>
              </a14:hiddenFill>
            </a:ext>
          </a:extLst>
        </p:spPr>
      </p:pic>
      <p:pic>
        <p:nvPicPr>
          <p:cNvPr id="53253" name="Picture 5" descr="page1image2746415936">
            <a:extLst>
              <a:ext uri="{FF2B5EF4-FFF2-40B4-BE49-F238E27FC236}">
                <a16:creationId xmlns:a16="http://schemas.microsoft.com/office/drawing/2014/main" id="{C4922FC1-CDBD-824A-AB3C-E537BFD44FDB}"/>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0" y="0"/>
            <a:ext cx="596900" cy="1651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9">
            <a:extLst>
              <a:ext uri="{FF2B5EF4-FFF2-40B4-BE49-F238E27FC236}">
                <a16:creationId xmlns:a16="http://schemas.microsoft.com/office/drawing/2014/main" id="{5CB955E8-D491-AC44-AA3E-12045D9A7FD2}"/>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1811482" y="1328541"/>
            <a:ext cx="643393" cy="545829"/>
          </a:xfrm>
          <a:prstGeom prst="rect">
            <a:avLst/>
          </a:prstGeom>
        </p:spPr>
      </p:pic>
      <p:grpSp>
        <p:nvGrpSpPr>
          <p:cNvPr id="52" name="Group 51">
            <a:extLst>
              <a:ext uri="{FF2B5EF4-FFF2-40B4-BE49-F238E27FC236}">
                <a16:creationId xmlns:a16="http://schemas.microsoft.com/office/drawing/2014/main" id="{018F8B5F-5C36-2946-B1D5-520E7F8DD8A5}"/>
              </a:ext>
            </a:extLst>
          </p:cNvPr>
          <p:cNvGrpSpPr/>
          <p:nvPr/>
        </p:nvGrpSpPr>
        <p:grpSpPr>
          <a:xfrm>
            <a:off x="3409956" y="1962863"/>
            <a:ext cx="274320" cy="274320"/>
            <a:chOff x="3232744" y="2714625"/>
            <a:chExt cx="485775" cy="485775"/>
          </a:xfrm>
        </p:grpSpPr>
        <p:sp>
          <p:nvSpPr>
            <p:cNvPr id="53" name="Oval 52">
              <a:extLst>
                <a:ext uri="{FF2B5EF4-FFF2-40B4-BE49-F238E27FC236}">
                  <a16:creationId xmlns:a16="http://schemas.microsoft.com/office/drawing/2014/main" id="{97BDA9A4-6B26-E544-A8CC-A9B00D47BBCB}"/>
                </a:ext>
              </a:extLst>
            </p:cNvPr>
            <p:cNvSpPr/>
            <p:nvPr/>
          </p:nvSpPr>
          <p:spPr>
            <a:xfrm>
              <a:off x="3232744" y="2714625"/>
              <a:ext cx="485775" cy="485775"/>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54" name="Arrow: Chevron 60">
              <a:extLst>
                <a:ext uri="{FF2B5EF4-FFF2-40B4-BE49-F238E27FC236}">
                  <a16:creationId xmlns:a16="http://schemas.microsoft.com/office/drawing/2014/main" id="{D783921F-2AC1-AB4E-AE8E-A97C354EC730}"/>
                </a:ext>
              </a:extLst>
            </p:cNvPr>
            <p:cNvSpPr/>
            <p:nvPr/>
          </p:nvSpPr>
          <p:spPr>
            <a:xfrm>
              <a:off x="3358453" y="2840334"/>
              <a:ext cx="234356" cy="23435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55" name="Group 54">
            <a:extLst>
              <a:ext uri="{FF2B5EF4-FFF2-40B4-BE49-F238E27FC236}">
                <a16:creationId xmlns:a16="http://schemas.microsoft.com/office/drawing/2014/main" id="{99760137-548E-CE42-8C4F-8A67F8C9B462}"/>
              </a:ext>
            </a:extLst>
          </p:cNvPr>
          <p:cNvGrpSpPr/>
          <p:nvPr/>
        </p:nvGrpSpPr>
        <p:grpSpPr>
          <a:xfrm>
            <a:off x="6108333" y="1962863"/>
            <a:ext cx="274320" cy="274320"/>
            <a:chOff x="3232744" y="2714625"/>
            <a:chExt cx="485775" cy="485775"/>
          </a:xfrm>
        </p:grpSpPr>
        <p:sp>
          <p:nvSpPr>
            <p:cNvPr id="56" name="Oval 55">
              <a:extLst>
                <a:ext uri="{FF2B5EF4-FFF2-40B4-BE49-F238E27FC236}">
                  <a16:creationId xmlns:a16="http://schemas.microsoft.com/office/drawing/2014/main" id="{7084A7A8-EF49-AF4D-BBB7-30403A142342}"/>
                </a:ext>
              </a:extLst>
            </p:cNvPr>
            <p:cNvSpPr/>
            <p:nvPr/>
          </p:nvSpPr>
          <p:spPr>
            <a:xfrm>
              <a:off x="3232744" y="2714625"/>
              <a:ext cx="485775" cy="485775"/>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57" name="Arrow: Chevron 60">
              <a:extLst>
                <a:ext uri="{FF2B5EF4-FFF2-40B4-BE49-F238E27FC236}">
                  <a16:creationId xmlns:a16="http://schemas.microsoft.com/office/drawing/2014/main" id="{525EFC22-F06F-5648-AEFE-68F3BDE84EDA}"/>
                </a:ext>
              </a:extLst>
            </p:cNvPr>
            <p:cNvSpPr/>
            <p:nvPr/>
          </p:nvSpPr>
          <p:spPr>
            <a:xfrm>
              <a:off x="3358453" y="2840334"/>
              <a:ext cx="234356" cy="23435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0" name="Rectangle 9">
            <a:extLst>
              <a:ext uri="{FF2B5EF4-FFF2-40B4-BE49-F238E27FC236}">
                <a16:creationId xmlns:a16="http://schemas.microsoft.com/office/drawing/2014/main" id="{4F51A39D-49FB-BC46-BE60-721E2894D4B3}"/>
              </a:ext>
            </a:extLst>
          </p:cNvPr>
          <p:cNvSpPr/>
          <p:nvPr/>
        </p:nvSpPr>
        <p:spPr>
          <a:xfrm>
            <a:off x="1167210" y="3358762"/>
            <a:ext cx="2053789" cy="913469"/>
          </a:xfrm>
          <a:prstGeom prst="rect">
            <a:avLst/>
          </a:prstGeom>
          <a:ln w="127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61" name="Rectangle 60">
            <a:extLst>
              <a:ext uri="{FF2B5EF4-FFF2-40B4-BE49-F238E27FC236}">
                <a16:creationId xmlns:a16="http://schemas.microsoft.com/office/drawing/2014/main" id="{B889329A-EC10-1B41-9341-B0EBD6BD206E}"/>
              </a:ext>
            </a:extLst>
          </p:cNvPr>
          <p:cNvSpPr/>
          <p:nvPr/>
        </p:nvSpPr>
        <p:spPr>
          <a:xfrm>
            <a:off x="3863175" y="3342466"/>
            <a:ext cx="2109596" cy="913469"/>
          </a:xfrm>
          <a:prstGeom prst="rect">
            <a:avLst/>
          </a:prstGeom>
          <a:ln w="127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62" name="Rectangle 61">
            <a:extLst>
              <a:ext uri="{FF2B5EF4-FFF2-40B4-BE49-F238E27FC236}">
                <a16:creationId xmlns:a16="http://schemas.microsoft.com/office/drawing/2014/main" id="{81FD9FA7-46EF-2F45-A192-4BF92376CCE5}"/>
              </a:ext>
            </a:extLst>
          </p:cNvPr>
          <p:cNvSpPr/>
          <p:nvPr/>
        </p:nvSpPr>
        <p:spPr>
          <a:xfrm>
            <a:off x="6462187" y="3352277"/>
            <a:ext cx="2109596" cy="913469"/>
          </a:xfrm>
          <a:prstGeom prst="rect">
            <a:avLst/>
          </a:prstGeom>
          <a:ln w="127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47" name="Picture 46">
            <a:extLst>
              <a:ext uri="{FF2B5EF4-FFF2-40B4-BE49-F238E27FC236}">
                <a16:creationId xmlns:a16="http://schemas.microsoft.com/office/drawing/2014/main" id="{D5F96CED-5516-E34F-929D-A24D1E40E78D}"/>
              </a:ext>
            </a:extLst>
          </p:cNvPr>
          <p:cNvPicPr>
            <a:picLocks noChangeAspect="1"/>
          </p:cNvPicPr>
          <p:nvPr/>
        </p:nvPicPr>
        <p:blipFill>
          <a:blip r:embed="rId8"/>
          <a:stretch>
            <a:fillRect/>
          </a:stretch>
        </p:blipFill>
        <p:spPr>
          <a:xfrm>
            <a:off x="77375" y="990715"/>
            <a:ext cx="863571" cy="863571"/>
          </a:xfrm>
          <a:prstGeom prst="rect">
            <a:avLst/>
          </a:prstGeom>
        </p:spPr>
      </p:pic>
      <p:pic>
        <p:nvPicPr>
          <p:cNvPr id="64" name="Picture 63">
            <a:extLst>
              <a:ext uri="{FF2B5EF4-FFF2-40B4-BE49-F238E27FC236}">
                <a16:creationId xmlns:a16="http://schemas.microsoft.com/office/drawing/2014/main" id="{1BDCDE08-B239-4043-86F8-D716C3AB3A57}"/>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1491915" y="1234592"/>
            <a:ext cx="1140142" cy="757989"/>
          </a:xfrm>
          <a:prstGeom prst="rect">
            <a:avLst/>
          </a:prstGeom>
        </p:spPr>
      </p:pic>
      <p:pic>
        <p:nvPicPr>
          <p:cNvPr id="65" name="Picture 64">
            <a:extLst>
              <a:ext uri="{FF2B5EF4-FFF2-40B4-BE49-F238E27FC236}">
                <a16:creationId xmlns:a16="http://schemas.microsoft.com/office/drawing/2014/main" id="{756A8F36-5713-C644-9ED8-1D73E95FFF77}"/>
              </a:ext>
            </a:extLst>
          </p:cNvPr>
          <p:cNvPicPr>
            <a:picLocks noChangeAspect="1"/>
          </p:cNvPicPr>
          <p:nvPr/>
        </p:nvPicPr>
        <p:blipFill>
          <a:blip r:embed="rId10"/>
          <a:stretch>
            <a:fillRect/>
          </a:stretch>
        </p:blipFill>
        <p:spPr>
          <a:xfrm>
            <a:off x="4271349" y="1238994"/>
            <a:ext cx="1274061" cy="753587"/>
          </a:xfrm>
          <a:prstGeom prst="rect">
            <a:avLst/>
          </a:prstGeom>
        </p:spPr>
      </p:pic>
      <p:pic>
        <p:nvPicPr>
          <p:cNvPr id="66" name="Picture 65">
            <a:extLst>
              <a:ext uri="{FF2B5EF4-FFF2-40B4-BE49-F238E27FC236}">
                <a16:creationId xmlns:a16="http://schemas.microsoft.com/office/drawing/2014/main" id="{D2089F1A-8B78-BA4E-BADC-10BFE9911AE5}"/>
              </a:ext>
            </a:extLst>
          </p:cNvPr>
          <p:cNvPicPr>
            <a:picLocks noChangeAspect="1"/>
          </p:cNvPicPr>
          <p:nvPr/>
        </p:nvPicPr>
        <p:blipFill>
          <a:blip r:embed="rId11"/>
          <a:stretch>
            <a:fillRect/>
          </a:stretch>
        </p:blipFill>
        <p:spPr>
          <a:xfrm>
            <a:off x="6803644" y="956075"/>
            <a:ext cx="1409312" cy="1409312"/>
          </a:xfrm>
          <a:prstGeom prst="rect">
            <a:avLst/>
          </a:prstGeom>
        </p:spPr>
      </p:pic>
      <p:pic>
        <p:nvPicPr>
          <p:cNvPr id="67" name="Picture 66">
            <a:extLst>
              <a:ext uri="{FF2B5EF4-FFF2-40B4-BE49-F238E27FC236}">
                <a16:creationId xmlns:a16="http://schemas.microsoft.com/office/drawing/2014/main" id="{2943E431-47BE-814D-91E5-88513D0FACA2}"/>
              </a:ext>
            </a:extLst>
          </p:cNvPr>
          <p:cNvPicPr>
            <a:picLocks noChangeAspect="1"/>
          </p:cNvPicPr>
          <p:nvPr/>
        </p:nvPicPr>
        <p:blipFill>
          <a:blip r:embed="rId12">
            <a:clrChange>
              <a:clrFrom>
                <a:srgbClr val="FFFFFF"/>
              </a:clrFrom>
              <a:clrTo>
                <a:srgbClr val="FFFFFF">
                  <a:alpha val="0"/>
                </a:srgbClr>
              </a:clrTo>
            </a:clrChange>
          </a:blip>
          <a:stretch>
            <a:fillRect/>
          </a:stretch>
        </p:blipFill>
        <p:spPr>
          <a:xfrm>
            <a:off x="1617643" y="3249404"/>
            <a:ext cx="1087182" cy="1087182"/>
          </a:xfrm>
          <a:prstGeom prst="rect">
            <a:avLst/>
          </a:prstGeom>
        </p:spPr>
      </p:pic>
      <p:sp>
        <p:nvSpPr>
          <p:cNvPr id="68" name="TextBox 67">
            <a:extLst>
              <a:ext uri="{FF2B5EF4-FFF2-40B4-BE49-F238E27FC236}">
                <a16:creationId xmlns:a16="http://schemas.microsoft.com/office/drawing/2014/main" id="{FCF19527-8D5C-8D40-B9EC-829ADA03752C}"/>
              </a:ext>
            </a:extLst>
          </p:cNvPr>
          <p:cNvSpPr txBox="1"/>
          <p:nvPr/>
        </p:nvSpPr>
        <p:spPr>
          <a:xfrm>
            <a:off x="1095039" y="4037284"/>
            <a:ext cx="593438"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Proximity</a:t>
            </a:r>
          </a:p>
        </p:txBody>
      </p:sp>
      <p:sp>
        <p:nvSpPr>
          <p:cNvPr id="69" name="TextBox 68">
            <a:extLst>
              <a:ext uri="{FF2B5EF4-FFF2-40B4-BE49-F238E27FC236}">
                <a16:creationId xmlns:a16="http://schemas.microsoft.com/office/drawing/2014/main" id="{3BE10AD1-43AD-EE46-A526-E3829479BF3F}"/>
              </a:ext>
            </a:extLst>
          </p:cNvPr>
          <p:cNvSpPr txBox="1"/>
          <p:nvPr/>
        </p:nvSpPr>
        <p:spPr>
          <a:xfrm>
            <a:off x="1521057" y="4041929"/>
            <a:ext cx="593438"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Visuals</a:t>
            </a:r>
          </a:p>
        </p:txBody>
      </p:sp>
      <p:sp>
        <p:nvSpPr>
          <p:cNvPr id="70" name="TextBox 69">
            <a:extLst>
              <a:ext uri="{FF2B5EF4-FFF2-40B4-BE49-F238E27FC236}">
                <a16:creationId xmlns:a16="http://schemas.microsoft.com/office/drawing/2014/main" id="{056360AB-A74D-D244-A435-03D73F532E2B}"/>
              </a:ext>
            </a:extLst>
          </p:cNvPr>
          <p:cNvSpPr txBox="1"/>
          <p:nvPr/>
        </p:nvSpPr>
        <p:spPr>
          <a:xfrm>
            <a:off x="1902476" y="4039305"/>
            <a:ext cx="593438"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Contact</a:t>
            </a:r>
          </a:p>
        </p:txBody>
      </p:sp>
      <p:sp>
        <p:nvSpPr>
          <p:cNvPr id="71" name="TextBox 70">
            <a:extLst>
              <a:ext uri="{FF2B5EF4-FFF2-40B4-BE49-F238E27FC236}">
                <a16:creationId xmlns:a16="http://schemas.microsoft.com/office/drawing/2014/main" id="{2B709222-EC80-F248-8632-568903712E0F}"/>
              </a:ext>
            </a:extLst>
          </p:cNvPr>
          <p:cNvSpPr txBox="1"/>
          <p:nvPr/>
        </p:nvSpPr>
        <p:spPr>
          <a:xfrm>
            <a:off x="2515680" y="4032965"/>
            <a:ext cx="840860"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GPS</a:t>
            </a:r>
          </a:p>
        </p:txBody>
      </p:sp>
      <p:sp>
        <p:nvSpPr>
          <p:cNvPr id="72" name="TextBox 71">
            <a:extLst>
              <a:ext uri="{FF2B5EF4-FFF2-40B4-BE49-F238E27FC236}">
                <a16:creationId xmlns:a16="http://schemas.microsoft.com/office/drawing/2014/main" id="{B0D25A0E-86CB-274B-87A8-67FA69392EE3}"/>
              </a:ext>
            </a:extLst>
          </p:cNvPr>
          <p:cNvSpPr txBox="1"/>
          <p:nvPr/>
        </p:nvSpPr>
        <p:spPr>
          <a:xfrm>
            <a:off x="2171143" y="4039304"/>
            <a:ext cx="840860"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Internal</a:t>
            </a:r>
          </a:p>
        </p:txBody>
      </p:sp>
      <p:pic>
        <p:nvPicPr>
          <p:cNvPr id="73" name="Picture 72">
            <a:extLst>
              <a:ext uri="{FF2B5EF4-FFF2-40B4-BE49-F238E27FC236}">
                <a16:creationId xmlns:a16="http://schemas.microsoft.com/office/drawing/2014/main" id="{A806A957-1240-3743-A151-87C89F835659}"/>
              </a:ext>
            </a:extLst>
          </p:cNvPr>
          <p:cNvPicPr>
            <a:picLocks noChangeAspect="1"/>
          </p:cNvPicPr>
          <p:nvPr/>
        </p:nvPicPr>
        <p:blipFill>
          <a:blip r:embed="rId13">
            <a:clrChange>
              <a:clrFrom>
                <a:srgbClr val="F7F7F7"/>
              </a:clrFrom>
              <a:clrTo>
                <a:srgbClr val="F7F7F7">
                  <a:alpha val="0"/>
                </a:srgbClr>
              </a:clrTo>
            </a:clrChange>
          </a:blip>
          <a:stretch>
            <a:fillRect/>
          </a:stretch>
        </p:blipFill>
        <p:spPr>
          <a:xfrm>
            <a:off x="5269723" y="3335932"/>
            <a:ext cx="670968" cy="726883"/>
          </a:xfrm>
          <a:prstGeom prst="rect">
            <a:avLst/>
          </a:prstGeom>
        </p:spPr>
      </p:pic>
      <p:pic>
        <p:nvPicPr>
          <p:cNvPr id="74" name="Picture 73">
            <a:extLst>
              <a:ext uri="{FF2B5EF4-FFF2-40B4-BE49-F238E27FC236}">
                <a16:creationId xmlns:a16="http://schemas.microsoft.com/office/drawing/2014/main" id="{47E1CEA3-0ABE-004D-9F81-03926401081B}"/>
              </a:ext>
            </a:extLst>
          </p:cNvPr>
          <p:cNvPicPr>
            <a:picLocks noChangeAspect="1"/>
          </p:cNvPicPr>
          <p:nvPr/>
        </p:nvPicPr>
        <p:blipFill>
          <a:blip r:embed="rId14" cstate="hqprint">
            <a:clrChange>
              <a:clrFrom>
                <a:srgbClr val="FFFFFF"/>
              </a:clrFrom>
              <a:clrTo>
                <a:srgbClr val="FFFFFF">
                  <a:alpha val="0"/>
                </a:srgbClr>
              </a:clrTo>
            </a:clrChange>
            <a:duotone>
              <a:prstClr val="black"/>
              <a:schemeClr val="accent3">
                <a:lumMod val="20000"/>
                <a:lumOff val="80000"/>
                <a:tint val="45000"/>
                <a:satMod val="400000"/>
              </a:schemeClr>
            </a:duotone>
            <a:extLst>
              <a:ext uri="{28A0092B-C50C-407E-A947-70E740481C1C}">
                <a14:useLocalDpi xmlns:a14="http://schemas.microsoft.com/office/drawing/2010/main"/>
              </a:ext>
            </a:extLst>
          </a:blip>
          <a:stretch>
            <a:fillRect/>
          </a:stretch>
        </p:blipFill>
        <p:spPr>
          <a:xfrm>
            <a:off x="3886864" y="3456427"/>
            <a:ext cx="425636" cy="392896"/>
          </a:xfrm>
          <a:prstGeom prst="rect">
            <a:avLst/>
          </a:prstGeom>
        </p:spPr>
      </p:pic>
      <p:pic>
        <p:nvPicPr>
          <p:cNvPr id="75" name="Picture 74">
            <a:extLst>
              <a:ext uri="{FF2B5EF4-FFF2-40B4-BE49-F238E27FC236}">
                <a16:creationId xmlns:a16="http://schemas.microsoft.com/office/drawing/2014/main" id="{93CC2766-F888-3246-A18F-A070852B27BF}"/>
              </a:ext>
            </a:extLst>
          </p:cNvPr>
          <p:cNvPicPr>
            <a:picLocks noChangeAspect="1"/>
          </p:cNvPicPr>
          <p:nvPr/>
        </p:nvPicPr>
        <p:blipFill>
          <a:blip r:embed="rId15" cstate="hqprint">
            <a:extLst>
              <a:ext uri="{28A0092B-C50C-407E-A947-70E740481C1C}">
                <a14:useLocalDpi xmlns:a14="http://schemas.microsoft.com/office/drawing/2010/main"/>
              </a:ext>
            </a:extLst>
          </a:blip>
          <a:stretch>
            <a:fillRect/>
          </a:stretch>
        </p:blipFill>
        <p:spPr>
          <a:xfrm>
            <a:off x="4469548" y="3379726"/>
            <a:ext cx="735488" cy="583992"/>
          </a:xfrm>
          <a:prstGeom prst="rect">
            <a:avLst/>
          </a:prstGeom>
        </p:spPr>
      </p:pic>
      <p:sp>
        <p:nvSpPr>
          <p:cNvPr id="76" name="TextBox 75">
            <a:extLst>
              <a:ext uri="{FF2B5EF4-FFF2-40B4-BE49-F238E27FC236}">
                <a16:creationId xmlns:a16="http://schemas.microsoft.com/office/drawing/2014/main" id="{3FFB93F0-EBC0-2240-854C-E7CA2799E85B}"/>
              </a:ext>
            </a:extLst>
          </p:cNvPr>
          <p:cNvSpPr txBox="1"/>
          <p:nvPr/>
        </p:nvSpPr>
        <p:spPr>
          <a:xfrm>
            <a:off x="3789741" y="3931582"/>
            <a:ext cx="593438" cy="307777"/>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Where Am I?</a:t>
            </a:r>
          </a:p>
        </p:txBody>
      </p:sp>
      <p:sp>
        <p:nvSpPr>
          <p:cNvPr id="77" name="TextBox 76">
            <a:extLst>
              <a:ext uri="{FF2B5EF4-FFF2-40B4-BE49-F238E27FC236}">
                <a16:creationId xmlns:a16="http://schemas.microsoft.com/office/drawing/2014/main" id="{75E6F257-F050-B84F-AFE7-495BDF1117F3}"/>
              </a:ext>
            </a:extLst>
          </p:cNvPr>
          <p:cNvSpPr txBox="1"/>
          <p:nvPr/>
        </p:nvSpPr>
        <p:spPr>
          <a:xfrm>
            <a:off x="4303371" y="3967056"/>
            <a:ext cx="1155770" cy="415498"/>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What are the objects around me? </a:t>
            </a:r>
          </a:p>
          <a:p>
            <a:pPr algn="ctr"/>
            <a:endParaRPr lang="en-US" sz="700" b="1" dirty="0">
              <a:ln w="0"/>
              <a:effectLst>
                <a:outerShdw blurRad="38100" dist="19050" dir="2700000" algn="tl" rotWithShape="0">
                  <a:schemeClr val="dk1">
                    <a:alpha val="40000"/>
                  </a:schemeClr>
                </a:outerShdw>
              </a:effectLst>
            </a:endParaRPr>
          </a:p>
        </p:txBody>
      </p:sp>
      <p:sp>
        <p:nvSpPr>
          <p:cNvPr id="78" name="TextBox 77">
            <a:extLst>
              <a:ext uri="{FF2B5EF4-FFF2-40B4-BE49-F238E27FC236}">
                <a16:creationId xmlns:a16="http://schemas.microsoft.com/office/drawing/2014/main" id="{E9AA84BE-C12E-334F-ADF4-8F810EBA484B}"/>
              </a:ext>
            </a:extLst>
          </p:cNvPr>
          <p:cNvSpPr txBox="1"/>
          <p:nvPr/>
        </p:nvSpPr>
        <p:spPr>
          <a:xfrm>
            <a:off x="5247718" y="3957454"/>
            <a:ext cx="877357" cy="307777"/>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How do I get there?</a:t>
            </a:r>
          </a:p>
        </p:txBody>
      </p:sp>
      <p:pic>
        <p:nvPicPr>
          <p:cNvPr id="80" name="Picture 79">
            <a:extLst>
              <a:ext uri="{FF2B5EF4-FFF2-40B4-BE49-F238E27FC236}">
                <a16:creationId xmlns:a16="http://schemas.microsoft.com/office/drawing/2014/main" id="{231F7AC7-2810-2847-9C53-31890427B20B}"/>
              </a:ext>
            </a:extLst>
          </p:cNvPr>
          <p:cNvPicPr>
            <a:picLocks noChangeAspect="1"/>
          </p:cNvPicPr>
          <p:nvPr/>
        </p:nvPicPr>
        <p:blipFill>
          <a:blip r:embed="rId16" cstate="hq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174737" y="3418648"/>
            <a:ext cx="593035" cy="593035"/>
          </a:xfrm>
          <a:prstGeom prst="rect">
            <a:avLst/>
          </a:prstGeom>
        </p:spPr>
      </p:pic>
      <p:sp>
        <p:nvSpPr>
          <p:cNvPr id="82" name="TextBox 81">
            <a:extLst>
              <a:ext uri="{FF2B5EF4-FFF2-40B4-BE49-F238E27FC236}">
                <a16:creationId xmlns:a16="http://schemas.microsoft.com/office/drawing/2014/main" id="{EF661985-2D9D-8043-9211-899FC7E8ACAE}"/>
              </a:ext>
            </a:extLst>
          </p:cNvPr>
          <p:cNvSpPr txBox="1"/>
          <p:nvPr/>
        </p:nvSpPr>
        <p:spPr>
          <a:xfrm>
            <a:off x="6652509" y="4011683"/>
            <a:ext cx="1708207"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Motor Control, break, throttle </a:t>
            </a:r>
          </a:p>
        </p:txBody>
      </p:sp>
      <p:sp>
        <p:nvSpPr>
          <p:cNvPr id="84" name="TextBox 83">
            <a:extLst>
              <a:ext uri="{FF2B5EF4-FFF2-40B4-BE49-F238E27FC236}">
                <a16:creationId xmlns:a16="http://schemas.microsoft.com/office/drawing/2014/main" id="{1C12FC30-AADA-D045-9E9B-AF745F3D9662}"/>
              </a:ext>
            </a:extLst>
          </p:cNvPr>
          <p:cNvSpPr txBox="1"/>
          <p:nvPr/>
        </p:nvSpPr>
        <p:spPr>
          <a:xfrm>
            <a:off x="1874424" y="3379726"/>
            <a:ext cx="593438" cy="215444"/>
          </a:xfrm>
          <a:prstGeom prst="rect">
            <a:avLst/>
          </a:prstGeom>
          <a:noFill/>
        </p:spPr>
        <p:txBody>
          <a:bodyPr wrap="square" rtlCol="0">
            <a:spAutoFit/>
          </a:bodyPr>
          <a:lstStyle/>
          <a:p>
            <a:pPr algn="ctr"/>
            <a:r>
              <a:rPr lang="en-US" sz="800" b="1" dirty="0">
                <a:ln w="0"/>
                <a:effectLst>
                  <a:outerShdw blurRad="38100" dist="19050" dir="2700000" algn="tl" rotWithShape="0">
                    <a:schemeClr val="dk1">
                      <a:alpha val="40000"/>
                    </a:schemeClr>
                  </a:outerShdw>
                </a:effectLst>
              </a:rPr>
              <a:t>Sensors</a:t>
            </a:r>
          </a:p>
        </p:txBody>
      </p:sp>
      <p:grpSp>
        <p:nvGrpSpPr>
          <p:cNvPr id="63" name="Group 62">
            <a:extLst>
              <a:ext uri="{FF2B5EF4-FFF2-40B4-BE49-F238E27FC236}">
                <a16:creationId xmlns:a16="http://schemas.microsoft.com/office/drawing/2014/main" id="{DC68F77A-FF0C-1D4D-9E0A-78A3D0322E6D}"/>
              </a:ext>
            </a:extLst>
          </p:cNvPr>
          <p:cNvGrpSpPr/>
          <p:nvPr/>
        </p:nvGrpSpPr>
        <p:grpSpPr>
          <a:xfrm>
            <a:off x="4506211" y="2239478"/>
            <a:ext cx="1227173" cy="805062"/>
            <a:chOff x="957475" y="1902563"/>
            <a:chExt cx="1120038" cy="858562"/>
          </a:xfrm>
        </p:grpSpPr>
        <p:pic>
          <p:nvPicPr>
            <p:cNvPr id="79" name="Picture 78" descr="A picture containing sitting, screen, computer, monitor&#10;&#10;Description automatically generated">
              <a:extLst>
                <a:ext uri="{FF2B5EF4-FFF2-40B4-BE49-F238E27FC236}">
                  <a16:creationId xmlns:a16="http://schemas.microsoft.com/office/drawing/2014/main" id="{C56DD113-573A-9C4F-97D9-A2697E407AE2}"/>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957475" y="1902563"/>
              <a:ext cx="858561" cy="858562"/>
            </a:xfrm>
            <a:prstGeom prst="rect">
              <a:avLst/>
            </a:prstGeom>
            <a:effectLst/>
          </p:spPr>
        </p:pic>
        <p:sp>
          <p:nvSpPr>
            <p:cNvPr id="81" name="TextBox 80">
              <a:extLst>
                <a:ext uri="{FF2B5EF4-FFF2-40B4-BE49-F238E27FC236}">
                  <a16:creationId xmlns:a16="http://schemas.microsoft.com/office/drawing/2014/main" id="{E8461D91-914A-BB4B-AC1E-1251D6E0DAD6}"/>
                </a:ext>
              </a:extLst>
            </p:cNvPr>
            <p:cNvSpPr txBox="1"/>
            <p:nvPr/>
          </p:nvSpPr>
          <p:spPr>
            <a:xfrm>
              <a:off x="1028302" y="1938745"/>
              <a:ext cx="1049211" cy="338552"/>
            </a:xfrm>
            <a:prstGeom prst="rect">
              <a:avLst/>
            </a:prstGeom>
            <a:noFill/>
          </p:spPr>
          <p:txBody>
            <a:bodyPr wrap="square" lIns="91411" tIns="45719" rIns="91411" bIns="45719" rtlCol="0">
              <a:spAutoFit/>
            </a:bodyPr>
            <a:lstStyle/>
            <a:p>
              <a:pPr defTabSz="913973">
                <a:defRPr/>
              </a:pPr>
              <a:r>
                <a:rPr lang="en-US" sz="1050" b="1" dirty="0">
                  <a:solidFill>
                    <a:srgbClr val="FFFFFF"/>
                  </a:solidFill>
                </a:rPr>
                <a:t>TDA4VM</a:t>
              </a:r>
            </a:p>
          </p:txBody>
        </p:sp>
      </p:grpSp>
      <p:grpSp>
        <p:nvGrpSpPr>
          <p:cNvPr id="83" name="Group 82">
            <a:extLst>
              <a:ext uri="{FF2B5EF4-FFF2-40B4-BE49-F238E27FC236}">
                <a16:creationId xmlns:a16="http://schemas.microsoft.com/office/drawing/2014/main" id="{0C44278A-1B92-CB4D-B90E-DB4B6322D4BB}"/>
              </a:ext>
            </a:extLst>
          </p:cNvPr>
          <p:cNvGrpSpPr/>
          <p:nvPr/>
        </p:nvGrpSpPr>
        <p:grpSpPr>
          <a:xfrm>
            <a:off x="7195599" y="2325801"/>
            <a:ext cx="756709" cy="643922"/>
            <a:chOff x="927015" y="1902563"/>
            <a:chExt cx="1008946" cy="858562"/>
          </a:xfrm>
        </p:grpSpPr>
        <p:pic>
          <p:nvPicPr>
            <p:cNvPr id="85" name="Picture 84" descr="A picture containing sitting, screen, computer, monitor&#10;&#10;Description automatically generated">
              <a:extLst>
                <a:ext uri="{FF2B5EF4-FFF2-40B4-BE49-F238E27FC236}">
                  <a16:creationId xmlns:a16="http://schemas.microsoft.com/office/drawing/2014/main" id="{ED8A5118-CF45-184F-BFFF-BB74B3621286}"/>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957475" y="1902563"/>
              <a:ext cx="858561" cy="858562"/>
            </a:xfrm>
            <a:prstGeom prst="rect">
              <a:avLst/>
            </a:prstGeom>
            <a:effectLst/>
          </p:spPr>
        </p:pic>
        <p:sp>
          <p:nvSpPr>
            <p:cNvPr id="86" name="TextBox 85">
              <a:extLst>
                <a:ext uri="{FF2B5EF4-FFF2-40B4-BE49-F238E27FC236}">
                  <a16:creationId xmlns:a16="http://schemas.microsoft.com/office/drawing/2014/main" id="{76BAD0DD-A3EB-6B49-827B-77F8ECDDCD6A}"/>
                </a:ext>
              </a:extLst>
            </p:cNvPr>
            <p:cNvSpPr txBox="1"/>
            <p:nvPr/>
          </p:nvSpPr>
          <p:spPr>
            <a:xfrm>
              <a:off x="927015" y="1956932"/>
              <a:ext cx="1008946" cy="328292"/>
            </a:xfrm>
            <a:prstGeom prst="rect">
              <a:avLst/>
            </a:prstGeom>
            <a:noFill/>
          </p:spPr>
          <p:txBody>
            <a:bodyPr wrap="square" lIns="91411" tIns="45719" rIns="91411" bIns="45719" rtlCol="0">
              <a:spAutoFit/>
            </a:bodyPr>
            <a:lstStyle/>
            <a:p>
              <a:pPr defTabSz="913973">
                <a:defRPr/>
              </a:pPr>
              <a:r>
                <a:rPr lang="en-US" sz="1000" b="1" dirty="0">
                  <a:solidFill>
                    <a:srgbClr val="FFFFFF"/>
                  </a:solidFill>
                </a:rPr>
                <a:t>AM6442</a:t>
              </a:r>
            </a:p>
          </p:txBody>
        </p:sp>
      </p:grpSp>
      <p:grpSp>
        <p:nvGrpSpPr>
          <p:cNvPr id="87" name="Group 86">
            <a:extLst>
              <a:ext uri="{FF2B5EF4-FFF2-40B4-BE49-F238E27FC236}">
                <a16:creationId xmlns:a16="http://schemas.microsoft.com/office/drawing/2014/main" id="{F9F571F9-9D58-794D-BF3F-BD5A317750ED}"/>
              </a:ext>
            </a:extLst>
          </p:cNvPr>
          <p:cNvGrpSpPr/>
          <p:nvPr/>
        </p:nvGrpSpPr>
        <p:grpSpPr>
          <a:xfrm>
            <a:off x="7894864" y="2325801"/>
            <a:ext cx="817233" cy="643922"/>
            <a:chOff x="957475" y="1902563"/>
            <a:chExt cx="1089644" cy="858562"/>
          </a:xfrm>
        </p:grpSpPr>
        <p:pic>
          <p:nvPicPr>
            <p:cNvPr id="88" name="Picture 87" descr="A picture containing sitting, screen, computer, monitor&#10;&#10;Description automatically generated">
              <a:extLst>
                <a:ext uri="{FF2B5EF4-FFF2-40B4-BE49-F238E27FC236}">
                  <a16:creationId xmlns:a16="http://schemas.microsoft.com/office/drawing/2014/main" id="{CCF64664-87B3-8A4E-870B-E4C6ED3E459F}"/>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957475" y="1902563"/>
              <a:ext cx="858561" cy="858562"/>
            </a:xfrm>
            <a:prstGeom prst="rect">
              <a:avLst/>
            </a:prstGeom>
            <a:effectLst/>
          </p:spPr>
        </p:pic>
        <p:sp>
          <p:nvSpPr>
            <p:cNvPr id="89" name="TextBox 88">
              <a:extLst>
                <a:ext uri="{FF2B5EF4-FFF2-40B4-BE49-F238E27FC236}">
                  <a16:creationId xmlns:a16="http://schemas.microsoft.com/office/drawing/2014/main" id="{3AA13207-8981-7649-A65F-F89D71BFE0FA}"/>
                </a:ext>
              </a:extLst>
            </p:cNvPr>
            <p:cNvSpPr txBox="1"/>
            <p:nvPr/>
          </p:nvSpPr>
          <p:spPr>
            <a:xfrm>
              <a:off x="979776" y="1958318"/>
              <a:ext cx="1067343" cy="328292"/>
            </a:xfrm>
            <a:prstGeom prst="rect">
              <a:avLst/>
            </a:prstGeom>
            <a:noFill/>
          </p:spPr>
          <p:txBody>
            <a:bodyPr wrap="square" lIns="91411" tIns="45719" rIns="91411" bIns="45719" rtlCol="0">
              <a:spAutoFit/>
            </a:bodyPr>
            <a:lstStyle/>
            <a:p>
              <a:pPr defTabSz="913973">
                <a:defRPr/>
              </a:pPr>
              <a:r>
                <a:rPr lang="en-US" sz="1000" b="1" dirty="0">
                  <a:solidFill>
                    <a:srgbClr val="FFFFFF"/>
                  </a:solidFill>
                </a:rPr>
                <a:t>Hercules</a:t>
              </a:r>
            </a:p>
          </p:txBody>
        </p:sp>
      </p:grpSp>
      <p:grpSp>
        <p:nvGrpSpPr>
          <p:cNvPr id="90" name="Group 89">
            <a:extLst>
              <a:ext uri="{FF2B5EF4-FFF2-40B4-BE49-F238E27FC236}">
                <a16:creationId xmlns:a16="http://schemas.microsoft.com/office/drawing/2014/main" id="{239DE871-5931-A240-B340-5056F73FA44C}"/>
              </a:ext>
            </a:extLst>
          </p:cNvPr>
          <p:cNvGrpSpPr/>
          <p:nvPr/>
        </p:nvGrpSpPr>
        <p:grpSpPr>
          <a:xfrm>
            <a:off x="1322402" y="2325801"/>
            <a:ext cx="786908" cy="643922"/>
            <a:chOff x="897850" y="1902563"/>
            <a:chExt cx="1049211" cy="858562"/>
          </a:xfrm>
        </p:grpSpPr>
        <p:pic>
          <p:nvPicPr>
            <p:cNvPr id="91" name="Picture 90" descr="A picture containing sitting, screen, computer, monitor&#10;&#10;Description automatically generated">
              <a:extLst>
                <a:ext uri="{FF2B5EF4-FFF2-40B4-BE49-F238E27FC236}">
                  <a16:creationId xmlns:a16="http://schemas.microsoft.com/office/drawing/2014/main" id="{45E6E515-B07D-5647-8DBA-7340B433775C}"/>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957475" y="1902563"/>
              <a:ext cx="858561" cy="858562"/>
            </a:xfrm>
            <a:prstGeom prst="rect">
              <a:avLst/>
            </a:prstGeom>
            <a:effectLst/>
          </p:spPr>
        </p:pic>
        <p:sp>
          <p:nvSpPr>
            <p:cNvPr id="92" name="TextBox 91">
              <a:extLst>
                <a:ext uri="{FF2B5EF4-FFF2-40B4-BE49-F238E27FC236}">
                  <a16:creationId xmlns:a16="http://schemas.microsoft.com/office/drawing/2014/main" id="{7FE4185B-8BF8-114B-95C7-02C3067C1DBC}"/>
                </a:ext>
              </a:extLst>
            </p:cNvPr>
            <p:cNvSpPr txBox="1"/>
            <p:nvPr/>
          </p:nvSpPr>
          <p:spPr>
            <a:xfrm>
              <a:off x="897850" y="1941852"/>
              <a:ext cx="1049211" cy="338552"/>
            </a:xfrm>
            <a:prstGeom prst="rect">
              <a:avLst/>
            </a:prstGeom>
            <a:noFill/>
          </p:spPr>
          <p:txBody>
            <a:bodyPr wrap="square" lIns="91411" tIns="45719" rIns="91411" bIns="45719" rtlCol="0">
              <a:spAutoFit/>
            </a:bodyPr>
            <a:lstStyle/>
            <a:p>
              <a:pPr defTabSz="913973">
                <a:defRPr/>
              </a:pPr>
              <a:r>
                <a:rPr lang="en-US" sz="1050" b="1" dirty="0">
                  <a:solidFill>
                    <a:srgbClr val="FFFFFF"/>
                  </a:solidFill>
                </a:rPr>
                <a:t>IWR6843</a:t>
              </a:r>
            </a:p>
          </p:txBody>
        </p:sp>
      </p:grpSp>
      <p:grpSp>
        <p:nvGrpSpPr>
          <p:cNvPr id="93" name="Group 92">
            <a:extLst>
              <a:ext uri="{FF2B5EF4-FFF2-40B4-BE49-F238E27FC236}">
                <a16:creationId xmlns:a16="http://schemas.microsoft.com/office/drawing/2014/main" id="{6B708E3D-B2B6-A54D-A8D1-487085D7C02F}"/>
              </a:ext>
            </a:extLst>
          </p:cNvPr>
          <p:cNvGrpSpPr/>
          <p:nvPr/>
        </p:nvGrpSpPr>
        <p:grpSpPr>
          <a:xfrm>
            <a:off x="2171792" y="2325801"/>
            <a:ext cx="786908" cy="643922"/>
            <a:chOff x="897850" y="1902563"/>
            <a:chExt cx="1049211" cy="858562"/>
          </a:xfrm>
        </p:grpSpPr>
        <p:pic>
          <p:nvPicPr>
            <p:cNvPr id="94" name="Picture 93" descr="A picture containing sitting, screen, computer, monitor&#10;&#10;Description automatically generated">
              <a:extLst>
                <a:ext uri="{FF2B5EF4-FFF2-40B4-BE49-F238E27FC236}">
                  <a16:creationId xmlns:a16="http://schemas.microsoft.com/office/drawing/2014/main" id="{872D518E-7C81-344C-89EB-D15D414E347D}"/>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957475" y="1902563"/>
              <a:ext cx="858561" cy="858562"/>
            </a:xfrm>
            <a:prstGeom prst="rect">
              <a:avLst/>
            </a:prstGeom>
            <a:effectLst/>
          </p:spPr>
        </p:pic>
        <p:sp>
          <p:nvSpPr>
            <p:cNvPr id="95" name="TextBox 94">
              <a:extLst>
                <a:ext uri="{FF2B5EF4-FFF2-40B4-BE49-F238E27FC236}">
                  <a16:creationId xmlns:a16="http://schemas.microsoft.com/office/drawing/2014/main" id="{F8B2BAE4-0C6E-784E-A1A0-C628DB9B890D}"/>
                </a:ext>
              </a:extLst>
            </p:cNvPr>
            <p:cNvSpPr txBox="1"/>
            <p:nvPr/>
          </p:nvSpPr>
          <p:spPr>
            <a:xfrm>
              <a:off x="897850" y="1941852"/>
              <a:ext cx="1049211" cy="338552"/>
            </a:xfrm>
            <a:prstGeom prst="rect">
              <a:avLst/>
            </a:prstGeom>
            <a:noFill/>
          </p:spPr>
          <p:txBody>
            <a:bodyPr wrap="square" lIns="91411" tIns="45719" rIns="91411" bIns="45719" rtlCol="0">
              <a:spAutoFit/>
            </a:bodyPr>
            <a:lstStyle/>
            <a:p>
              <a:pPr defTabSz="913973">
                <a:defRPr/>
              </a:pPr>
              <a:r>
                <a:rPr lang="en-US" sz="1050" b="1" dirty="0">
                  <a:solidFill>
                    <a:srgbClr val="FFFFFF"/>
                  </a:solidFill>
                </a:rPr>
                <a:t>IWR1843</a:t>
              </a:r>
            </a:p>
          </p:txBody>
        </p:sp>
      </p:grpSp>
      <p:grpSp>
        <p:nvGrpSpPr>
          <p:cNvPr id="102" name="Group 101">
            <a:extLst>
              <a:ext uri="{FF2B5EF4-FFF2-40B4-BE49-F238E27FC236}">
                <a16:creationId xmlns:a16="http://schemas.microsoft.com/office/drawing/2014/main" id="{77A2FF26-A85F-3E4B-BC2A-45A31067F9B6}"/>
              </a:ext>
            </a:extLst>
          </p:cNvPr>
          <p:cNvGrpSpPr/>
          <p:nvPr/>
        </p:nvGrpSpPr>
        <p:grpSpPr>
          <a:xfrm>
            <a:off x="6471365" y="2325801"/>
            <a:ext cx="786908" cy="643922"/>
            <a:chOff x="895888" y="1902563"/>
            <a:chExt cx="1049211" cy="858562"/>
          </a:xfrm>
        </p:grpSpPr>
        <p:pic>
          <p:nvPicPr>
            <p:cNvPr id="103" name="Picture 102" descr="A picture containing sitting, screen, computer, monitor&#10;&#10;Description automatically generated">
              <a:extLst>
                <a:ext uri="{FF2B5EF4-FFF2-40B4-BE49-F238E27FC236}">
                  <a16:creationId xmlns:a16="http://schemas.microsoft.com/office/drawing/2014/main" id="{58181FD3-9742-B741-9BC1-FEE0C69B4F39}"/>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957475" y="1902563"/>
              <a:ext cx="858561" cy="858562"/>
            </a:xfrm>
            <a:prstGeom prst="rect">
              <a:avLst/>
            </a:prstGeom>
            <a:effectLst/>
          </p:spPr>
        </p:pic>
        <p:sp>
          <p:nvSpPr>
            <p:cNvPr id="104" name="TextBox 103">
              <a:extLst>
                <a:ext uri="{FF2B5EF4-FFF2-40B4-BE49-F238E27FC236}">
                  <a16:creationId xmlns:a16="http://schemas.microsoft.com/office/drawing/2014/main" id="{B843B1A0-D259-6C44-BC72-F460A3ABB475}"/>
                </a:ext>
              </a:extLst>
            </p:cNvPr>
            <p:cNvSpPr txBox="1"/>
            <p:nvPr/>
          </p:nvSpPr>
          <p:spPr>
            <a:xfrm>
              <a:off x="895888" y="1938840"/>
              <a:ext cx="1049211" cy="338552"/>
            </a:xfrm>
            <a:prstGeom prst="rect">
              <a:avLst/>
            </a:prstGeom>
            <a:noFill/>
          </p:spPr>
          <p:txBody>
            <a:bodyPr wrap="square" lIns="91411" tIns="45719" rIns="91411" bIns="45719" rtlCol="0">
              <a:spAutoFit/>
            </a:bodyPr>
            <a:lstStyle/>
            <a:p>
              <a:pPr defTabSz="913973">
                <a:defRPr/>
              </a:pPr>
              <a:r>
                <a:rPr lang="en-US" sz="1050" b="1" dirty="0">
                  <a:solidFill>
                    <a:srgbClr val="FFFFFF"/>
                  </a:solidFill>
                </a:rPr>
                <a:t>DRA821</a:t>
              </a:r>
            </a:p>
          </p:txBody>
        </p:sp>
      </p:grpSp>
      <p:sp>
        <p:nvSpPr>
          <p:cNvPr id="105" name="Rounded Rectangle 104">
            <a:extLst>
              <a:ext uri="{FF2B5EF4-FFF2-40B4-BE49-F238E27FC236}">
                <a16:creationId xmlns:a16="http://schemas.microsoft.com/office/drawing/2014/main" id="{838691BE-104F-A142-9E3A-67FA9397D2E6}"/>
              </a:ext>
            </a:extLst>
          </p:cNvPr>
          <p:cNvSpPr/>
          <p:nvPr/>
        </p:nvSpPr>
        <p:spPr>
          <a:xfrm>
            <a:off x="1489898" y="3058341"/>
            <a:ext cx="1393680" cy="195842"/>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tx1"/>
                </a:solidFill>
                <a:latin typeface="Calibri" panose="020F0502020204030204" pitchFamily="34" charset="0"/>
                <a:cs typeface="Calibri" panose="020F0502020204030204" pitchFamily="34" charset="0"/>
              </a:rPr>
              <a:t>Functional Safety</a:t>
            </a:r>
          </a:p>
        </p:txBody>
      </p:sp>
      <p:sp>
        <p:nvSpPr>
          <p:cNvPr id="107" name="Rounded Rectangle 106">
            <a:extLst>
              <a:ext uri="{FF2B5EF4-FFF2-40B4-BE49-F238E27FC236}">
                <a16:creationId xmlns:a16="http://schemas.microsoft.com/office/drawing/2014/main" id="{2CBF02F6-54F3-4F46-A8EA-22CD8B0D7EB6}"/>
              </a:ext>
            </a:extLst>
          </p:cNvPr>
          <p:cNvSpPr/>
          <p:nvPr/>
        </p:nvSpPr>
        <p:spPr>
          <a:xfrm>
            <a:off x="4225093" y="3049341"/>
            <a:ext cx="1393680" cy="195842"/>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tx1"/>
                </a:solidFill>
                <a:latin typeface="Calibri" panose="020F0502020204030204" pitchFamily="34" charset="0"/>
                <a:cs typeface="Calibri" panose="020F0502020204030204" pitchFamily="34" charset="0"/>
              </a:rPr>
              <a:t>Functional Safety</a:t>
            </a:r>
          </a:p>
        </p:txBody>
      </p:sp>
      <p:sp>
        <p:nvSpPr>
          <p:cNvPr id="109" name="Rounded Rectangle 108">
            <a:extLst>
              <a:ext uri="{FF2B5EF4-FFF2-40B4-BE49-F238E27FC236}">
                <a16:creationId xmlns:a16="http://schemas.microsoft.com/office/drawing/2014/main" id="{CC6FA992-9A43-7C43-B629-F40A288B328C}"/>
              </a:ext>
            </a:extLst>
          </p:cNvPr>
          <p:cNvSpPr/>
          <p:nvPr/>
        </p:nvSpPr>
        <p:spPr>
          <a:xfrm>
            <a:off x="6833186" y="3046754"/>
            <a:ext cx="1393680" cy="195842"/>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tx1"/>
                </a:solidFill>
                <a:latin typeface="Calibri" panose="020F0502020204030204" pitchFamily="34" charset="0"/>
                <a:cs typeface="Calibri" panose="020F0502020204030204" pitchFamily="34" charset="0"/>
              </a:rPr>
              <a:t>Functional Safety</a:t>
            </a:r>
          </a:p>
        </p:txBody>
      </p:sp>
      <p:sp>
        <p:nvSpPr>
          <p:cNvPr id="5" name="Rectangle 4">
            <a:extLst>
              <a:ext uri="{FF2B5EF4-FFF2-40B4-BE49-F238E27FC236}">
                <a16:creationId xmlns:a16="http://schemas.microsoft.com/office/drawing/2014/main" id="{DF4D9ECA-2504-E04B-8F14-8148D0E6E978}"/>
              </a:ext>
            </a:extLst>
          </p:cNvPr>
          <p:cNvSpPr/>
          <p:nvPr/>
        </p:nvSpPr>
        <p:spPr>
          <a:xfrm>
            <a:off x="1084688" y="890825"/>
            <a:ext cx="2207647" cy="3400071"/>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95">
            <a:extLst>
              <a:ext uri="{FF2B5EF4-FFF2-40B4-BE49-F238E27FC236}">
                <a16:creationId xmlns:a16="http://schemas.microsoft.com/office/drawing/2014/main" id="{D77304EE-E36D-7042-A2BB-CF52C3F80407}"/>
              </a:ext>
            </a:extLst>
          </p:cNvPr>
          <p:cNvSpPr/>
          <p:nvPr/>
        </p:nvSpPr>
        <p:spPr>
          <a:xfrm>
            <a:off x="6446597" y="872160"/>
            <a:ext cx="2207647" cy="3400071"/>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7">
            <a:extLst>
              <a:ext uri="{FF2B5EF4-FFF2-40B4-BE49-F238E27FC236}">
                <a16:creationId xmlns:a16="http://schemas.microsoft.com/office/drawing/2014/main" id="{79D024A7-01B1-B242-A733-C2DC19BD284A}"/>
              </a:ext>
            </a:extLst>
          </p:cNvPr>
          <p:cNvSpPr>
            <a:spLocks noGrp="1"/>
          </p:cNvSpPr>
          <p:nvPr>
            <p:ph type="sldNum" sz="quarter" idx="10"/>
          </p:nvPr>
        </p:nvSpPr>
        <p:spPr/>
        <p:txBody>
          <a:bodyPr/>
          <a:lstStyle/>
          <a:p>
            <a:pPr>
              <a:defRPr/>
            </a:pPr>
            <a:fld id="{2B97888F-6AF7-4263-B69D-592D8C33BAC7}" type="slidenum">
              <a:rPr lang="en-US" smtClean="0"/>
              <a:pPr>
                <a:defRPr/>
              </a:pPr>
              <a:t>15</a:t>
            </a:fld>
            <a:endParaRPr lang="en-US"/>
          </a:p>
        </p:txBody>
      </p:sp>
    </p:spTree>
    <p:extLst>
      <p:ext uri="{BB962C8B-B14F-4D97-AF65-F5344CB8AC3E}">
        <p14:creationId xmlns:p14="http://schemas.microsoft.com/office/powerpoint/2010/main" val="35531432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Trapezoid 177">
            <a:extLst>
              <a:ext uri="{FF2B5EF4-FFF2-40B4-BE49-F238E27FC236}">
                <a16:creationId xmlns:a16="http://schemas.microsoft.com/office/drawing/2014/main" id="{62ECA5CB-C7EF-5842-8E83-6E41AD513C38}"/>
              </a:ext>
            </a:extLst>
          </p:cNvPr>
          <p:cNvSpPr/>
          <p:nvPr/>
        </p:nvSpPr>
        <p:spPr>
          <a:xfrm rot="5400000">
            <a:off x="3270142" y="2175472"/>
            <a:ext cx="3169085" cy="1177607"/>
          </a:xfrm>
          <a:prstGeom prst="trapezoid">
            <a:avLst>
              <a:gd name="adj" fmla="val 33661"/>
            </a:avLst>
          </a:prstGeom>
          <a:gradFill flip="none" rotWithShape="1">
            <a:gsLst>
              <a:gs pos="0">
                <a:schemeClr val="accent5">
                  <a:lumMod val="60000"/>
                  <a:lumOff val="40000"/>
                  <a:tint val="66000"/>
                  <a:satMod val="160000"/>
                </a:schemeClr>
              </a:gs>
              <a:gs pos="50000">
                <a:schemeClr val="accent5">
                  <a:lumMod val="60000"/>
                  <a:lumOff val="40000"/>
                  <a:tint val="44500"/>
                  <a:satMod val="160000"/>
                </a:schemeClr>
              </a:gs>
              <a:gs pos="100000">
                <a:schemeClr val="accent5">
                  <a:lumMod val="60000"/>
                  <a:lumOff val="40000"/>
                  <a:tint val="23500"/>
                  <a:satMod val="1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dirty="0">
              <a:solidFill>
                <a:srgbClr val="FFFFFF"/>
              </a:solidFill>
            </a:endParaRPr>
          </a:p>
        </p:txBody>
      </p:sp>
      <p:sp>
        <p:nvSpPr>
          <p:cNvPr id="61" name="Content Placeholder 3">
            <a:extLst>
              <a:ext uri="{FF2B5EF4-FFF2-40B4-BE49-F238E27FC236}">
                <a16:creationId xmlns:a16="http://schemas.microsoft.com/office/drawing/2014/main" id="{DECFF41E-D3D8-4B2D-B752-E6558BC9AAA3}"/>
              </a:ext>
            </a:extLst>
          </p:cNvPr>
          <p:cNvSpPr txBox="1">
            <a:spLocks/>
          </p:cNvSpPr>
          <p:nvPr/>
        </p:nvSpPr>
        <p:spPr>
          <a:xfrm>
            <a:off x="251602" y="1179734"/>
            <a:ext cx="4006946" cy="3169085"/>
          </a:xfrm>
          <a:prstGeom prst="rect">
            <a:avLst/>
          </a:prstGeom>
          <a:ln/>
        </p:spPr>
        <p:style>
          <a:lnRef idx="1">
            <a:schemeClr val="accent2"/>
          </a:lnRef>
          <a:fillRef idx="2">
            <a:schemeClr val="accent2"/>
          </a:fillRef>
          <a:effectRef idx="1">
            <a:schemeClr val="accent2"/>
          </a:effectRef>
          <a:fontRef idx="minor">
            <a:schemeClr val="dk1"/>
          </a:fontRef>
        </p:style>
        <p:txBody>
          <a:bodyPr/>
          <a:lstStyle>
            <a:lvl1pPr marL="189124" indent="-189124" algn="l" rtl="0" eaLnBrk="0" fontAlgn="base" hangingPunct="0">
              <a:spcBef>
                <a:spcPts val="667"/>
              </a:spcBef>
              <a:spcAft>
                <a:spcPct val="0"/>
              </a:spcAft>
              <a:buChar char="•"/>
              <a:defRPr sz="1800">
                <a:solidFill>
                  <a:schemeClr val="dk1"/>
                </a:solidFill>
                <a:latin typeface="+mn-lt"/>
                <a:ea typeface="+mn-ea"/>
                <a:cs typeface="+mn-cs"/>
              </a:defRPr>
            </a:lvl1pPr>
            <a:lvl2pPr marL="478763" indent="-194416" algn="l" rtl="0" eaLnBrk="0" fontAlgn="base" hangingPunct="0">
              <a:spcBef>
                <a:spcPct val="20000"/>
              </a:spcBef>
              <a:spcAft>
                <a:spcPct val="0"/>
              </a:spcAft>
              <a:buChar char="–"/>
              <a:defRPr sz="1600">
                <a:solidFill>
                  <a:schemeClr val="dk1"/>
                </a:solidFill>
                <a:latin typeface="+mn-lt"/>
                <a:ea typeface="+mn-ea"/>
                <a:cs typeface="+mn-cs"/>
              </a:defRPr>
            </a:lvl2pPr>
            <a:lvl3pPr marL="711530" indent="-137548" algn="l" rtl="0" eaLnBrk="0" fontAlgn="base" hangingPunct="0">
              <a:spcBef>
                <a:spcPct val="15000"/>
              </a:spcBef>
              <a:spcAft>
                <a:spcPct val="0"/>
              </a:spcAft>
              <a:buChar char="•"/>
              <a:defRPr sz="1600">
                <a:solidFill>
                  <a:schemeClr val="dk1"/>
                </a:solidFill>
                <a:latin typeface="+mn-lt"/>
                <a:ea typeface="+mn-ea"/>
                <a:cs typeface="+mn-cs"/>
              </a:defRPr>
            </a:lvl3pPr>
            <a:lvl4pPr marL="1001168" indent="-194416" algn="l" rtl="0" eaLnBrk="0" fontAlgn="base" hangingPunct="0">
              <a:spcBef>
                <a:spcPct val="5000"/>
              </a:spcBef>
              <a:spcAft>
                <a:spcPct val="0"/>
              </a:spcAft>
              <a:buChar char="–"/>
              <a:defRPr sz="1600">
                <a:solidFill>
                  <a:schemeClr val="dk1"/>
                </a:solidFill>
                <a:latin typeface="+mn-lt"/>
                <a:ea typeface="+mn-ea"/>
                <a:cs typeface="+mn-cs"/>
              </a:defRPr>
            </a:lvl4pPr>
            <a:lvl5pPr marL="1240546" indent="-144163" algn="l" rtl="0" eaLnBrk="0" fontAlgn="base" hangingPunct="0">
              <a:spcBef>
                <a:spcPct val="0"/>
              </a:spcBef>
              <a:spcAft>
                <a:spcPct val="0"/>
              </a:spcAft>
              <a:buChar char="»"/>
              <a:defRPr sz="1600">
                <a:solidFill>
                  <a:schemeClr val="dk1"/>
                </a:solidFill>
                <a:latin typeface="+mn-lt"/>
                <a:ea typeface="+mn-ea"/>
                <a:cs typeface="+mn-cs"/>
              </a:defRPr>
            </a:lvl5pPr>
            <a:lvl6pPr marL="1621441" indent="-144163" algn="l" rtl="0" fontAlgn="base">
              <a:spcBef>
                <a:spcPct val="0"/>
              </a:spcBef>
              <a:spcAft>
                <a:spcPct val="0"/>
              </a:spcAft>
              <a:buChar char="»"/>
              <a:defRPr sz="1300">
                <a:solidFill>
                  <a:schemeClr val="dk1"/>
                </a:solidFill>
                <a:latin typeface="+mn-lt"/>
                <a:ea typeface="+mn-ea"/>
                <a:cs typeface="+mn-cs"/>
              </a:defRPr>
            </a:lvl6pPr>
            <a:lvl7pPr marL="2002336" indent="-144163" algn="l" rtl="0" fontAlgn="base">
              <a:spcBef>
                <a:spcPct val="0"/>
              </a:spcBef>
              <a:spcAft>
                <a:spcPct val="0"/>
              </a:spcAft>
              <a:buChar char="»"/>
              <a:defRPr sz="1300">
                <a:solidFill>
                  <a:schemeClr val="dk1"/>
                </a:solidFill>
                <a:latin typeface="+mn-lt"/>
                <a:ea typeface="+mn-ea"/>
                <a:cs typeface="+mn-cs"/>
              </a:defRPr>
            </a:lvl7pPr>
            <a:lvl8pPr marL="2383230" indent="-144163" algn="l" rtl="0" fontAlgn="base">
              <a:spcBef>
                <a:spcPct val="0"/>
              </a:spcBef>
              <a:spcAft>
                <a:spcPct val="0"/>
              </a:spcAft>
              <a:buChar char="»"/>
              <a:defRPr sz="1300">
                <a:solidFill>
                  <a:schemeClr val="dk1"/>
                </a:solidFill>
                <a:latin typeface="+mn-lt"/>
                <a:ea typeface="+mn-ea"/>
                <a:cs typeface="+mn-cs"/>
              </a:defRPr>
            </a:lvl8pPr>
            <a:lvl9pPr marL="2764124" indent="-144163" algn="l" rtl="0" fontAlgn="base">
              <a:spcBef>
                <a:spcPct val="0"/>
              </a:spcBef>
              <a:spcAft>
                <a:spcPct val="0"/>
              </a:spcAft>
              <a:buChar char="»"/>
              <a:defRPr sz="1300">
                <a:solidFill>
                  <a:schemeClr val="dk1"/>
                </a:solidFill>
                <a:latin typeface="+mn-lt"/>
                <a:ea typeface="+mn-ea"/>
                <a:cs typeface="+mn-cs"/>
              </a:defRPr>
            </a:lvl9pPr>
          </a:lstStyle>
          <a:p>
            <a:pPr marL="0" indent="0" defTabSz="914400">
              <a:buFontTx/>
              <a:buNone/>
            </a:pPr>
            <a:endParaRPr lang="en-US" sz="1300" kern="0" dirty="0">
              <a:solidFill>
                <a:srgbClr val="000000"/>
              </a:solidFill>
            </a:endParaRPr>
          </a:p>
        </p:txBody>
      </p:sp>
      <p:sp>
        <p:nvSpPr>
          <p:cNvPr id="62" name="Rectangle 61">
            <a:extLst>
              <a:ext uri="{FF2B5EF4-FFF2-40B4-BE49-F238E27FC236}">
                <a16:creationId xmlns:a16="http://schemas.microsoft.com/office/drawing/2014/main" id="{0239F93F-572E-4D73-B5AE-EAC43E45D302}"/>
              </a:ext>
            </a:extLst>
          </p:cNvPr>
          <p:cNvSpPr/>
          <p:nvPr/>
        </p:nvSpPr>
        <p:spPr>
          <a:xfrm>
            <a:off x="2264883" y="3736897"/>
            <a:ext cx="1155552" cy="256032"/>
          </a:xfrm>
          <a:prstGeom prst="rect">
            <a:avLst/>
          </a:prstGeom>
          <a:gradFill>
            <a:gsLst>
              <a:gs pos="0">
                <a:schemeClr val="bg1">
                  <a:lumMod val="50000"/>
                </a:schemeClr>
              </a:gs>
              <a:gs pos="39000">
                <a:schemeClr val="bg1">
                  <a:lumMod val="75000"/>
                </a:schemeClr>
              </a:gs>
              <a:gs pos="100000">
                <a:schemeClr val="bg1">
                  <a:lumMod val="95000"/>
                </a:schemeClr>
              </a:gs>
            </a:gsLst>
          </a:gradFill>
          <a:ln>
            <a:noFill/>
          </a:ln>
          <a:effectLst/>
        </p:spPr>
        <p:style>
          <a:lnRef idx="1">
            <a:schemeClr val="accent3"/>
          </a:lnRef>
          <a:fillRef idx="2">
            <a:schemeClr val="accent3"/>
          </a:fillRef>
          <a:effectRef idx="1">
            <a:schemeClr val="accent3"/>
          </a:effectRef>
          <a:fontRef idx="minor">
            <a:schemeClr val="dk1"/>
          </a:fontRef>
        </p:style>
        <p:txBody>
          <a:bodyPr lIns="18288" tIns="28575" rIns="18288" bIns="28575" rtlCol="0" anchor="ctr"/>
          <a:lstStyle/>
          <a:p>
            <a:pPr algn="ctr" defTabSz="914400" fontAlgn="base">
              <a:lnSpc>
                <a:spcPct val="85000"/>
              </a:lnSpc>
              <a:spcBef>
                <a:spcPct val="0"/>
              </a:spcBef>
              <a:spcAft>
                <a:spcPct val="0"/>
              </a:spcAft>
            </a:pPr>
            <a:r>
              <a:rPr lang="en-US" sz="900" b="1" dirty="0">
                <a:solidFill>
                  <a:srgbClr val="808080"/>
                </a:solidFill>
              </a:rPr>
              <a:t>Safety MCU</a:t>
            </a:r>
          </a:p>
        </p:txBody>
      </p:sp>
      <p:sp>
        <p:nvSpPr>
          <p:cNvPr id="65" name="Rectangle 64">
            <a:extLst>
              <a:ext uri="{FF2B5EF4-FFF2-40B4-BE49-F238E27FC236}">
                <a16:creationId xmlns:a16="http://schemas.microsoft.com/office/drawing/2014/main" id="{CBAD0C4F-1278-43AC-BE47-33B33B73A0D9}"/>
              </a:ext>
            </a:extLst>
          </p:cNvPr>
          <p:cNvSpPr/>
          <p:nvPr/>
        </p:nvSpPr>
        <p:spPr>
          <a:xfrm>
            <a:off x="3738279" y="3827722"/>
            <a:ext cx="504623" cy="274968"/>
          </a:xfrm>
          <a:prstGeom prst="rect">
            <a:avLst/>
          </a:prstGeom>
          <a:noFill/>
          <a:ln>
            <a:noFill/>
          </a:ln>
          <a:effectLst/>
        </p:spPr>
        <p:style>
          <a:lnRef idx="1">
            <a:schemeClr val="accent3"/>
          </a:lnRef>
          <a:fillRef idx="2">
            <a:schemeClr val="accent3"/>
          </a:fillRef>
          <a:effectRef idx="1">
            <a:schemeClr val="accent3"/>
          </a:effectRef>
          <a:fontRef idx="minor">
            <a:schemeClr val="dk1"/>
          </a:fontRef>
        </p:style>
        <p:txBody>
          <a:bodyPr lIns="57150" tIns="28575" rIns="57150" bIns="28575" rtlCol="0" anchor="ctr"/>
          <a:lstStyle/>
          <a:p>
            <a:pPr algn="ctr" defTabSz="914400">
              <a:lnSpc>
                <a:spcPct val="90000"/>
              </a:lnSpc>
            </a:pPr>
            <a:r>
              <a:rPr lang="en-US" sz="800" dirty="0">
                <a:solidFill>
                  <a:srgbClr val="000000"/>
                </a:solidFill>
              </a:rPr>
              <a:t>CAN-FD</a:t>
            </a:r>
          </a:p>
        </p:txBody>
      </p:sp>
      <p:sp>
        <p:nvSpPr>
          <p:cNvPr id="68" name="Rectangle 67">
            <a:extLst>
              <a:ext uri="{FF2B5EF4-FFF2-40B4-BE49-F238E27FC236}">
                <a16:creationId xmlns:a16="http://schemas.microsoft.com/office/drawing/2014/main" id="{C2F93108-E5FD-42B4-B484-7D97A2B95894}"/>
              </a:ext>
            </a:extLst>
          </p:cNvPr>
          <p:cNvSpPr/>
          <p:nvPr/>
        </p:nvSpPr>
        <p:spPr>
          <a:xfrm>
            <a:off x="3745899" y="3638514"/>
            <a:ext cx="504623" cy="274968"/>
          </a:xfrm>
          <a:prstGeom prst="rect">
            <a:avLst/>
          </a:prstGeom>
          <a:noFill/>
          <a:ln>
            <a:noFill/>
          </a:ln>
          <a:effectLst/>
        </p:spPr>
        <p:style>
          <a:lnRef idx="1">
            <a:schemeClr val="accent3"/>
          </a:lnRef>
          <a:fillRef idx="2">
            <a:schemeClr val="accent3"/>
          </a:fillRef>
          <a:effectRef idx="1">
            <a:schemeClr val="accent3"/>
          </a:effectRef>
          <a:fontRef idx="minor">
            <a:schemeClr val="dk1"/>
          </a:fontRef>
        </p:style>
        <p:txBody>
          <a:bodyPr lIns="57150" tIns="28575" rIns="57150" bIns="28575" rtlCol="0" anchor="ctr"/>
          <a:lstStyle/>
          <a:p>
            <a:pPr defTabSz="914400">
              <a:lnSpc>
                <a:spcPct val="90000"/>
              </a:lnSpc>
            </a:pPr>
            <a:r>
              <a:rPr lang="en-US" sz="800" dirty="0">
                <a:solidFill>
                  <a:srgbClr val="000000"/>
                </a:solidFill>
              </a:rPr>
              <a:t>LIN</a:t>
            </a:r>
          </a:p>
        </p:txBody>
      </p:sp>
      <p:sp>
        <p:nvSpPr>
          <p:cNvPr id="70" name="Rectangle 69">
            <a:extLst>
              <a:ext uri="{FF2B5EF4-FFF2-40B4-BE49-F238E27FC236}">
                <a16:creationId xmlns:a16="http://schemas.microsoft.com/office/drawing/2014/main" id="{795DE38E-8309-452D-A9CE-3C005D7155CD}"/>
              </a:ext>
            </a:extLst>
          </p:cNvPr>
          <p:cNvSpPr/>
          <p:nvPr/>
        </p:nvSpPr>
        <p:spPr>
          <a:xfrm>
            <a:off x="388009" y="1839592"/>
            <a:ext cx="454006" cy="286537"/>
          </a:xfrm>
          <a:prstGeom prst="rect">
            <a:avLst/>
          </a:prstGeom>
          <a:ln/>
        </p:spPr>
        <p:style>
          <a:lnRef idx="1">
            <a:schemeClr val="accent2"/>
          </a:lnRef>
          <a:fillRef idx="3">
            <a:schemeClr val="accent2"/>
          </a:fillRef>
          <a:effectRef idx="2">
            <a:schemeClr val="accent2"/>
          </a:effectRef>
          <a:fontRef idx="minor">
            <a:schemeClr val="lt1"/>
          </a:fontRef>
        </p:style>
        <p:txBody>
          <a:bodyPr lIns="57150" tIns="28575" rIns="57150" bIns="28575" rtlCol="0" anchor="ctr"/>
          <a:lstStyle/>
          <a:p>
            <a:pPr algn="ctr" defTabSz="914400">
              <a:lnSpc>
                <a:spcPct val="90000"/>
              </a:lnSpc>
            </a:pPr>
            <a:r>
              <a:rPr lang="en-US" sz="800" b="1" dirty="0">
                <a:solidFill>
                  <a:schemeClr val="bg1"/>
                </a:solidFill>
              </a:rPr>
              <a:t>Boot Flash</a:t>
            </a:r>
          </a:p>
        </p:txBody>
      </p:sp>
      <p:cxnSp>
        <p:nvCxnSpPr>
          <p:cNvPr id="72" name="Straight Connector 71">
            <a:extLst>
              <a:ext uri="{FF2B5EF4-FFF2-40B4-BE49-F238E27FC236}">
                <a16:creationId xmlns:a16="http://schemas.microsoft.com/office/drawing/2014/main" id="{85E20AAD-4463-449E-9FED-A112683DA3F2}"/>
              </a:ext>
            </a:extLst>
          </p:cNvPr>
          <p:cNvCxnSpPr>
            <a:cxnSpLocks/>
          </p:cNvCxnSpPr>
          <p:nvPr/>
        </p:nvCxnSpPr>
        <p:spPr>
          <a:xfrm>
            <a:off x="2842659" y="3382025"/>
            <a:ext cx="0" cy="369277"/>
          </a:xfrm>
          <a:prstGeom prst="line">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240E758F-154C-4B37-AE50-D87EAE8B5090}"/>
              </a:ext>
            </a:extLst>
          </p:cNvPr>
          <p:cNvSpPr txBox="1"/>
          <p:nvPr/>
        </p:nvSpPr>
        <p:spPr>
          <a:xfrm>
            <a:off x="2920354" y="3455771"/>
            <a:ext cx="282730" cy="182743"/>
          </a:xfrm>
          <a:prstGeom prst="rect">
            <a:avLst/>
          </a:prstGeom>
          <a:noFill/>
        </p:spPr>
        <p:txBody>
          <a:bodyPr wrap="none" lIns="57150" tIns="28575" rIns="57150" bIns="28575" rtlCol="0">
            <a:spAutoFit/>
          </a:bodyPr>
          <a:lstStyle/>
          <a:p>
            <a:pPr defTabSz="914400"/>
            <a:r>
              <a:rPr lang="en-US" sz="800" dirty="0">
                <a:solidFill>
                  <a:srgbClr val="000000"/>
                </a:solidFill>
              </a:rPr>
              <a:t>SPI</a:t>
            </a:r>
          </a:p>
        </p:txBody>
      </p:sp>
      <p:sp>
        <p:nvSpPr>
          <p:cNvPr id="80" name="Rectangle 79">
            <a:extLst>
              <a:ext uri="{FF2B5EF4-FFF2-40B4-BE49-F238E27FC236}">
                <a16:creationId xmlns:a16="http://schemas.microsoft.com/office/drawing/2014/main" id="{1715B7A0-A790-4CBD-A6C5-B319EB6AC1D8}"/>
              </a:ext>
            </a:extLst>
          </p:cNvPr>
          <p:cNvSpPr/>
          <p:nvPr/>
        </p:nvSpPr>
        <p:spPr>
          <a:xfrm>
            <a:off x="387937" y="2229390"/>
            <a:ext cx="454006" cy="265988"/>
          </a:xfrm>
          <a:prstGeom prst="rect">
            <a:avLst/>
          </a:prstGeom>
          <a:ln/>
        </p:spPr>
        <p:style>
          <a:lnRef idx="1">
            <a:schemeClr val="accent2"/>
          </a:lnRef>
          <a:fillRef idx="3">
            <a:schemeClr val="accent2"/>
          </a:fillRef>
          <a:effectRef idx="2">
            <a:schemeClr val="accent2"/>
          </a:effectRef>
          <a:fontRef idx="minor">
            <a:schemeClr val="lt1"/>
          </a:fontRef>
        </p:style>
        <p:txBody>
          <a:bodyPr lIns="57150" tIns="28575" rIns="57150" bIns="28575" rtlCol="0" anchor="ctr"/>
          <a:lstStyle/>
          <a:p>
            <a:pPr algn="ctr" defTabSz="914400"/>
            <a:r>
              <a:rPr lang="en-US" sz="800" b="1" dirty="0">
                <a:solidFill>
                  <a:schemeClr val="bg1"/>
                </a:solidFill>
              </a:rPr>
              <a:t>DDR</a:t>
            </a:r>
          </a:p>
        </p:txBody>
      </p:sp>
      <p:cxnSp>
        <p:nvCxnSpPr>
          <p:cNvPr id="81" name="Straight Arrow Connector 80">
            <a:extLst>
              <a:ext uri="{FF2B5EF4-FFF2-40B4-BE49-F238E27FC236}">
                <a16:creationId xmlns:a16="http://schemas.microsoft.com/office/drawing/2014/main" id="{2ED7F725-4219-4569-AACF-8B7C5BD80C45}"/>
              </a:ext>
            </a:extLst>
          </p:cNvPr>
          <p:cNvCxnSpPr>
            <a:cxnSpLocks/>
          </p:cNvCxnSpPr>
          <p:nvPr/>
        </p:nvCxnSpPr>
        <p:spPr>
          <a:xfrm flipV="1">
            <a:off x="1418112" y="3199899"/>
            <a:ext cx="340630" cy="984"/>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E675C878-ECCF-49F6-B289-E4CC13A220DC}"/>
              </a:ext>
            </a:extLst>
          </p:cNvPr>
          <p:cNvCxnSpPr>
            <a:cxnSpLocks/>
            <a:stCxn id="108" idx="3"/>
          </p:cNvCxnSpPr>
          <p:nvPr/>
        </p:nvCxnSpPr>
        <p:spPr>
          <a:xfrm>
            <a:off x="850076" y="3197503"/>
            <a:ext cx="222644" cy="3380"/>
          </a:xfrm>
          <a:prstGeom prst="straightConnector1">
            <a:avLst/>
          </a:prstGeom>
          <a:ln>
            <a:headEnd type="triangle"/>
            <a:tailEnd type="triangle"/>
          </a:ln>
        </p:spPr>
        <p:style>
          <a:lnRef idx="1">
            <a:schemeClr val="accent2"/>
          </a:lnRef>
          <a:fillRef idx="3">
            <a:schemeClr val="accent2"/>
          </a:fillRef>
          <a:effectRef idx="2">
            <a:schemeClr val="accent2"/>
          </a:effectRef>
          <a:fontRef idx="minor">
            <a:schemeClr val="lt1"/>
          </a:fontRef>
        </p:style>
      </p:cxnSp>
      <p:grpSp>
        <p:nvGrpSpPr>
          <p:cNvPr id="85" name="Group 84">
            <a:extLst>
              <a:ext uri="{FF2B5EF4-FFF2-40B4-BE49-F238E27FC236}">
                <a16:creationId xmlns:a16="http://schemas.microsoft.com/office/drawing/2014/main" id="{2755C9C1-8420-43D6-AA94-93D15443E58B}"/>
              </a:ext>
            </a:extLst>
          </p:cNvPr>
          <p:cNvGrpSpPr/>
          <p:nvPr/>
        </p:nvGrpSpPr>
        <p:grpSpPr>
          <a:xfrm>
            <a:off x="3434150" y="3776590"/>
            <a:ext cx="321276" cy="167979"/>
            <a:chOff x="2996242" y="3279085"/>
            <a:chExt cx="273850" cy="262899"/>
          </a:xfrm>
        </p:grpSpPr>
        <p:cxnSp>
          <p:nvCxnSpPr>
            <p:cNvPr id="86" name="Straight Arrow Connector 85">
              <a:extLst>
                <a:ext uri="{FF2B5EF4-FFF2-40B4-BE49-F238E27FC236}">
                  <a16:creationId xmlns:a16="http://schemas.microsoft.com/office/drawing/2014/main" id="{003A95CB-0E6E-4EDA-BEC1-43FDB14425A4}"/>
                </a:ext>
              </a:extLst>
            </p:cNvPr>
            <p:cNvCxnSpPr>
              <a:cxnSpLocks/>
            </p:cNvCxnSpPr>
            <p:nvPr/>
          </p:nvCxnSpPr>
          <p:spPr>
            <a:xfrm>
              <a:off x="2996242" y="3279085"/>
              <a:ext cx="273849" cy="1"/>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C8D4BFFB-35AA-4E79-9394-A5D417CF3551}"/>
                </a:ext>
              </a:extLst>
            </p:cNvPr>
            <p:cNvCxnSpPr/>
            <p:nvPr/>
          </p:nvCxnSpPr>
          <p:spPr>
            <a:xfrm>
              <a:off x="2996242" y="3541983"/>
              <a:ext cx="273850" cy="1"/>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88" name="Rectangle 87">
            <a:extLst>
              <a:ext uri="{FF2B5EF4-FFF2-40B4-BE49-F238E27FC236}">
                <a16:creationId xmlns:a16="http://schemas.microsoft.com/office/drawing/2014/main" id="{483341C1-1C67-4316-A9A9-956E554513EA}"/>
              </a:ext>
            </a:extLst>
          </p:cNvPr>
          <p:cNvSpPr/>
          <p:nvPr/>
        </p:nvSpPr>
        <p:spPr>
          <a:xfrm>
            <a:off x="402978" y="3704046"/>
            <a:ext cx="445226" cy="320030"/>
          </a:xfrm>
          <a:prstGeom prst="rect">
            <a:avLst/>
          </a:prstGeom>
          <a:ln/>
        </p:spPr>
        <p:style>
          <a:lnRef idx="1">
            <a:schemeClr val="accent2"/>
          </a:lnRef>
          <a:fillRef idx="3">
            <a:schemeClr val="accent2"/>
          </a:fillRef>
          <a:effectRef idx="2">
            <a:schemeClr val="accent2"/>
          </a:effectRef>
          <a:fontRef idx="minor">
            <a:schemeClr val="lt1"/>
          </a:fontRef>
        </p:style>
        <p:txBody>
          <a:bodyPr lIns="9144" tIns="28575" rIns="9144" bIns="28575" rtlCol="0" anchor="ctr"/>
          <a:lstStyle/>
          <a:p>
            <a:pPr algn="ctr" defTabSz="914400"/>
            <a:r>
              <a:rPr lang="en-US" sz="900" b="1" dirty="0">
                <a:solidFill>
                  <a:schemeClr val="bg1"/>
                </a:solidFill>
              </a:rPr>
              <a:t>Radar/ LIDAR</a:t>
            </a:r>
          </a:p>
        </p:txBody>
      </p:sp>
      <p:sp>
        <p:nvSpPr>
          <p:cNvPr id="89" name="Rectangle 88">
            <a:extLst>
              <a:ext uri="{FF2B5EF4-FFF2-40B4-BE49-F238E27FC236}">
                <a16:creationId xmlns:a16="http://schemas.microsoft.com/office/drawing/2014/main" id="{47DEFB70-91DD-4F26-89A5-0691DFBF65BA}"/>
              </a:ext>
            </a:extLst>
          </p:cNvPr>
          <p:cNvSpPr/>
          <p:nvPr/>
        </p:nvSpPr>
        <p:spPr>
          <a:xfrm>
            <a:off x="1077103" y="3734202"/>
            <a:ext cx="963168" cy="256031"/>
          </a:xfrm>
          <a:prstGeom prst="rect">
            <a:avLst/>
          </a:prstGeom>
          <a:gradFill>
            <a:gsLst>
              <a:gs pos="0">
                <a:schemeClr val="bg1">
                  <a:lumMod val="50000"/>
                </a:schemeClr>
              </a:gs>
              <a:gs pos="39000">
                <a:schemeClr val="bg1">
                  <a:lumMod val="75000"/>
                </a:schemeClr>
              </a:gs>
              <a:gs pos="100000">
                <a:schemeClr val="bg1">
                  <a:lumMod val="95000"/>
                </a:schemeClr>
              </a:gs>
            </a:gsLst>
          </a:gradFill>
          <a:ln>
            <a:noFill/>
          </a:ln>
          <a:effectLst/>
        </p:spPr>
        <p:style>
          <a:lnRef idx="1">
            <a:schemeClr val="accent3"/>
          </a:lnRef>
          <a:fillRef idx="2">
            <a:schemeClr val="accent3"/>
          </a:fillRef>
          <a:effectRef idx="1">
            <a:schemeClr val="accent3"/>
          </a:effectRef>
          <a:fontRef idx="minor">
            <a:schemeClr val="dk1"/>
          </a:fontRef>
        </p:style>
        <p:txBody>
          <a:bodyPr lIns="18288" tIns="28575" rIns="18288" bIns="28575" rtlCol="0" anchor="ctr"/>
          <a:lstStyle/>
          <a:p>
            <a:pPr algn="ctr" defTabSz="914400" fontAlgn="base">
              <a:lnSpc>
                <a:spcPct val="85000"/>
              </a:lnSpc>
              <a:spcBef>
                <a:spcPct val="0"/>
              </a:spcBef>
              <a:spcAft>
                <a:spcPct val="0"/>
              </a:spcAft>
            </a:pPr>
            <a:r>
              <a:rPr lang="en-US" sz="900" b="1" dirty="0">
                <a:solidFill>
                  <a:srgbClr val="808080"/>
                </a:solidFill>
              </a:rPr>
              <a:t>MCU</a:t>
            </a:r>
          </a:p>
        </p:txBody>
      </p:sp>
      <p:sp>
        <p:nvSpPr>
          <p:cNvPr id="90" name="Rectangle 89">
            <a:extLst>
              <a:ext uri="{FF2B5EF4-FFF2-40B4-BE49-F238E27FC236}">
                <a16:creationId xmlns:a16="http://schemas.microsoft.com/office/drawing/2014/main" id="{05C357AF-02DF-4347-A25A-575AB45CC86B}"/>
              </a:ext>
            </a:extLst>
          </p:cNvPr>
          <p:cNvSpPr/>
          <p:nvPr/>
        </p:nvSpPr>
        <p:spPr>
          <a:xfrm>
            <a:off x="3661421" y="2194024"/>
            <a:ext cx="506128" cy="281002"/>
          </a:xfrm>
          <a:prstGeom prst="rect">
            <a:avLst/>
          </a:prstGeom>
          <a:gradFill>
            <a:gsLst>
              <a:gs pos="0">
                <a:schemeClr val="bg1">
                  <a:lumMod val="50000"/>
                </a:schemeClr>
              </a:gs>
              <a:gs pos="39000">
                <a:schemeClr val="bg1">
                  <a:lumMod val="75000"/>
                </a:schemeClr>
              </a:gs>
              <a:gs pos="100000">
                <a:schemeClr val="bg1">
                  <a:lumMod val="95000"/>
                </a:schemeClr>
              </a:gs>
            </a:gsLst>
          </a:gradFill>
          <a:ln>
            <a:noFill/>
          </a:ln>
          <a:effectLst/>
        </p:spPr>
        <p:style>
          <a:lnRef idx="1">
            <a:schemeClr val="accent3"/>
          </a:lnRef>
          <a:fillRef idx="2">
            <a:schemeClr val="accent3"/>
          </a:fillRef>
          <a:effectRef idx="1">
            <a:schemeClr val="accent3"/>
          </a:effectRef>
          <a:fontRef idx="minor">
            <a:schemeClr val="dk1"/>
          </a:fontRef>
        </p:style>
        <p:txBody>
          <a:bodyPr lIns="18288" tIns="28575" rIns="18288" bIns="28575" rtlCol="0" anchor="ctr"/>
          <a:lstStyle/>
          <a:p>
            <a:pPr algn="ctr" defTabSz="914400" fontAlgn="base">
              <a:lnSpc>
                <a:spcPct val="85000"/>
              </a:lnSpc>
              <a:spcBef>
                <a:spcPct val="0"/>
              </a:spcBef>
              <a:spcAft>
                <a:spcPct val="0"/>
              </a:spcAft>
            </a:pPr>
            <a:r>
              <a:rPr lang="en-US" sz="900" b="1" dirty="0">
                <a:solidFill>
                  <a:srgbClr val="808080"/>
                </a:solidFill>
              </a:rPr>
              <a:t>Ethernet Switch</a:t>
            </a:r>
          </a:p>
        </p:txBody>
      </p:sp>
      <p:sp>
        <p:nvSpPr>
          <p:cNvPr id="91" name="Rectangle 90">
            <a:extLst>
              <a:ext uri="{FF2B5EF4-FFF2-40B4-BE49-F238E27FC236}">
                <a16:creationId xmlns:a16="http://schemas.microsoft.com/office/drawing/2014/main" id="{F28B6BD2-27CB-4A02-8806-578E7270F0EB}"/>
              </a:ext>
            </a:extLst>
          </p:cNvPr>
          <p:cNvSpPr/>
          <p:nvPr/>
        </p:nvSpPr>
        <p:spPr>
          <a:xfrm>
            <a:off x="3661421" y="1831193"/>
            <a:ext cx="506128" cy="274963"/>
          </a:xfrm>
          <a:prstGeom prst="rect">
            <a:avLst/>
          </a:prstGeom>
          <a:gradFill>
            <a:gsLst>
              <a:gs pos="0">
                <a:schemeClr val="bg1">
                  <a:lumMod val="50000"/>
                </a:schemeClr>
              </a:gs>
              <a:gs pos="39000">
                <a:schemeClr val="bg1">
                  <a:lumMod val="75000"/>
                </a:schemeClr>
              </a:gs>
              <a:gs pos="100000">
                <a:schemeClr val="bg1">
                  <a:lumMod val="95000"/>
                </a:schemeClr>
              </a:gs>
            </a:gsLst>
          </a:gradFill>
          <a:ln>
            <a:noFill/>
          </a:ln>
          <a:effectLst/>
        </p:spPr>
        <p:style>
          <a:lnRef idx="1">
            <a:schemeClr val="accent3"/>
          </a:lnRef>
          <a:fillRef idx="2">
            <a:schemeClr val="accent3"/>
          </a:fillRef>
          <a:effectRef idx="1">
            <a:schemeClr val="accent3"/>
          </a:effectRef>
          <a:fontRef idx="minor">
            <a:schemeClr val="dk1"/>
          </a:fontRef>
        </p:style>
        <p:txBody>
          <a:bodyPr lIns="18288" tIns="28575" rIns="18288" bIns="28575" rtlCol="0" anchor="ctr"/>
          <a:lstStyle/>
          <a:p>
            <a:pPr algn="ctr" defTabSz="914400" fontAlgn="base">
              <a:lnSpc>
                <a:spcPct val="85000"/>
              </a:lnSpc>
              <a:spcBef>
                <a:spcPct val="0"/>
              </a:spcBef>
              <a:spcAft>
                <a:spcPct val="0"/>
              </a:spcAft>
            </a:pPr>
            <a:r>
              <a:rPr lang="en-US" sz="900" b="1" dirty="0" err="1">
                <a:solidFill>
                  <a:srgbClr val="808080"/>
                </a:solidFill>
              </a:rPr>
              <a:t>PCIe</a:t>
            </a:r>
            <a:endParaRPr lang="en-US" sz="900" b="1" dirty="0">
              <a:solidFill>
                <a:srgbClr val="808080"/>
              </a:solidFill>
            </a:endParaRPr>
          </a:p>
        </p:txBody>
      </p:sp>
      <p:cxnSp>
        <p:nvCxnSpPr>
          <p:cNvPr id="92" name="Straight Arrow Connector 91">
            <a:extLst>
              <a:ext uri="{FF2B5EF4-FFF2-40B4-BE49-F238E27FC236}">
                <a16:creationId xmlns:a16="http://schemas.microsoft.com/office/drawing/2014/main" id="{AC03226F-CA75-4BEE-8A01-76D3036D68D0}"/>
              </a:ext>
            </a:extLst>
          </p:cNvPr>
          <p:cNvCxnSpPr/>
          <p:nvPr/>
        </p:nvCxnSpPr>
        <p:spPr>
          <a:xfrm>
            <a:off x="3445669" y="2338324"/>
            <a:ext cx="222133" cy="1"/>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8D887011-F551-47A4-92E4-FE86AD89B192}"/>
              </a:ext>
            </a:extLst>
          </p:cNvPr>
          <p:cNvCxnSpPr/>
          <p:nvPr/>
        </p:nvCxnSpPr>
        <p:spPr>
          <a:xfrm>
            <a:off x="3444246" y="1967401"/>
            <a:ext cx="222133" cy="1"/>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4" name="Straight Arrow Connector 93">
            <a:extLst>
              <a:ext uri="{FF2B5EF4-FFF2-40B4-BE49-F238E27FC236}">
                <a16:creationId xmlns:a16="http://schemas.microsoft.com/office/drawing/2014/main" id="{EA04F40E-F716-4C6E-9328-13DE28FBDD5F}"/>
              </a:ext>
            </a:extLst>
          </p:cNvPr>
          <p:cNvCxnSpPr/>
          <p:nvPr/>
        </p:nvCxnSpPr>
        <p:spPr>
          <a:xfrm flipV="1">
            <a:off x="843569" y="1979001"/>
            <a:ext cx="896570" cy="2696"/>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C5B2DC4B-2576-4B8D-BA06-6DD9D312CDEE}"/>
              </a:ext>
            </a:extLst>
          </p:cNvPr>
          <p:cNvCxnSpPr/>
          <p:nvPr/>
        </p:nvCxnSpPr>
        <p:spPr>
          <a:xfrm flipV="1">
            <a:off x="843566" y="2359607"/>
            <a:ext cx="896570" cy="2696"/>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500D2307-A779-46B1-BCED-E163927FDCA6}"/>
              </a:ext>
            </a:extLst>
          </p:cNvPr>
          <p:cNvCxnSpPr>
            <a:cxnSpLocks/>
            <a:endCxn id="89" idx="1"/>
          </p:cNvCxnSpPr>
          <p:nvPr/>
        </p:nvCxnSpPr>
        <p:spPr>
          <a:xfrm>
            <a:off x="850076" y="3862218"/>
            <a:ext cx="227027" cy="0"/>
          </a:xfrm>
          <a:prstGeom prst="straightConnector1">
            <a:avLst/>
          </a:prstGeom>
          <a:ln>
            <a:headEnd type="triangle"/>
            <a:tailEnd type="triangle"/>
          </a:ln>
        </p:spPr>
        <p:style>
          <a:lnRef idx="1">
            <a:schemeClr val="accent2"/>
          </a:lnRef>
          <a:fillRef idx="3">
            <a:schemeClr val="accent2"/>
          </a:fillRef>
          <a:effectRef idx="2">
            <a:schemeClr val="accent2"/>
          </a:effectRef>
          <a:fontRef idx="minor">
            <a:schemeClr val="lt1"/>
          </a:fontRef>
        </p:style>
      </p:cxnSp>
      <p:sp>
        <p:nvSpPr>
          <p:cNvPr id="108" name="Rectangle 107">
            <a:extLst>
              <a:ext uri="{FF2B5EF4-FFF2-40B4-BE49-F238E27FC236}">
                <a16:creationId xmlns:a16="http://schemas.microsoft.com/office/drawing/2014/main" id="{2B28ECD1-CB9D-4BC1-B0E7-06E6E851DD98}"/>
              </a:ext>
            </a:extLst>
          </p:cNvPr>
          <p:cNvSpPr/>
          <p:nvPr/>
        </p:nvSpPr>
        <p:spPr>
          <a:xfrm>
            <a:off x="404849" y="3037488"/>
            <a:ext cx="445227" cy="320030"/>
          </a:xfrm>
          <a:prstGeom prst="rect">
            <a:avLst/>
          </a:prstGeom>
          <a:ln/>
        </p:spPr>
        <p:style>
          <a:lnRef idx="1">
            <a:schemeClr val="accent2"/>
          </a:lnRef>
          <a:fillRef idx="3">
            <a:schemeClr val="accent2"/>
          </a:fillRef>
          <a:effectRef idx="2">
            <a:schemeClr val="accent2"/>
          </a:effectRef>
          <a:fontRef idx="minor">
            <a:schemeClr val="lt1"/>
          </a:fontRef>
        </p:style>
        <p:txBody>
          <a:bodyPr lIns="9144" tIns="28575" rIns="9144" bIns="28575" rtlCol="0" anchor="ctr"/>
          <a:lstStyle/>
          <a:p>
            <a:pPr algn="ctr" defTabSz="914400"/>
            <a:r>
              <a:rPr lang="en-US" sz="900" b="1" dirty="0">
                <a:solidFill>
                  <a:schemeClr val="bg1"/>
                </a:solidFill>
              </a:rPr>
              <a:t>Image Sensor</a:t>
            </a:r>
          </a:p>
        </p:txBody>
      </p:sp>
      <p:pic>
        <p:nvPicPr>
          <p:cNvPr id="111" name="Picture 110" descr="A picture containing television, screen, monitor, computer&#10;&#10;Description automatically generated">
            <a:extLst>
              <a:ext uri="{FF2B5EF4-FFF2-40B4-BE49-F238E27FC236}">
                <a16:creationId xmlns:a16="http://schemas.microsoft.com/office/drawing/2014/main" id="{15C326A5-FDFF-4D2E-9B87-C0DA3C4F013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75231" y="1562035"/>
            <a:ext cx="1679895" cy="1795484"/>
          </a:xfrm>
          <a:prstGeom prst="rect">
            <a:avLst/>
          </a:prstGeom>
        </p:spPr>
      </p:pic>
      <p:sp>
        <p:nvSpPr>
          <p:cNvPr id="112" name="Rectangle 111">
            <a:extLst>
              <a:ext uri="{FF2B5EF4-FFF2-40B4-BE49-F238E27FC236}">
                <a16:creationId xmlns:a16="http://schemas.microsoft.com/office/drawing/2014/main" id="{24B1DA61-A18F-41EE-9370-C8689E1DFCE7}"/>
              </a:ext>
            </a:extLst>
          </p:cNvPr>
          <p:cNvSpPr/>
          <p:nvPr/>
        </p:nvSpPr>
        <p:spPr>
          <a:xfrm>
            <a:off x="2074926" y="1638038"/>
            <a:ext cx="1106424" cy="377334"/>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tIns="18288" rtlCol="0" anchor="t"/>
          <a:lstStyle/>
          <a:p>
            <a:pPr algn="ctr" defTabSz="914400" fontAlgn="base">
              <a:spcBef>
                <a:spcPct val="0"/>
              </a:spcBef>
              <a:spcAft>
                <a:spcPct val="0"/>
              </a:spcAft>
            </a:pPr>
            <a:r>
              <a:rPr lang="en-US" sz="1000" dirty="0">
                <a:solidFill>
                  <a:srgbClr val="FFFFFF"/>
                </a:solidFill>
              </a:rPr>
              <a:t>Applications Processor</a:t>
            </a:r>
          </a:p>
        </p:txBody>
      </p:sp>
      <p:sp>
        <p:nvSpPr>
          <p:cNvPr id="113" name="Rectangle 112">
            <a:extLst>
              <a:ext uri="{FF2B5EF4-FFF2-40B4-BE49-F238E27FC236}">
                <a16:creationId xmlns:a16="http://schemas.microsoft.com/office/drawing/2014/main" id="{5D6019C7-A03D-4F9D-A2F3-12711282C4A2}"/>
              </a:ext>
            </a:extLst>
          </p:cNvPr>
          <p:cNvSpPr/>
          <p:nvPr/>
        </p:nvSpPr>
        <p:spPr>
          <a:xfrm>
            <a:off x="1929556" y="2522117"/>
            <a:ext cx="1355533" cy="724877"/>
          </a:xfrm>
          <a:prstGeom prst="rect">
            <a:avLst/>
          </a:prstGeom>
          <a:gradFill>
            <a:gsLst>
              <a:gs pos="0">
                <a:schemeClr val="bg1">
                  <a:lumMod val="50000"/>
                </a:schemeClr>
              </a:gs>
              <a:gs pos="39000">
                <a:schemeClr val="bg1">
                  <a:lumMod val="75000"/>
                </a:schemeClr>
              </a:gs>
              <a:gs pos="100000">
                <a:schemeClr val="bg1">
                  <a:lumMod val="95000"/>
                </a:schemeClr>
              </a:gs>
            </a:gsLst>
          </a:gradFill>
          <a:ln>
            <a:noFill/>
          </a:ln>
          <a:effectLst/>
        </p:spPr>
        <p:style>
          <a:lnRef idx="1">
            <a:schemeClr val="accent3"/>
          </a:lnRef>
          <a:fillRef idx="2">
            <a:schemeClr val="accent3"/>
          </a:fillRef>
          <a:effectRef idx="1">
            <a:schemeClr val="accent3"/>
          </a:effectRef>
          <a:fontRef idx="minor">
            <a:schemeClr val="dk1"/>
          </a:fontRef>
        </p:style>
        <p:txBody>
          <a:bodyPr lIns="18288" tIns="28575" rIns="18288" bIns="28575" rtlCol="0" anchor="ctr"/>
          <a:lstStyle/>
          <a:p>
            <a:pPr algn="ctr" defTabSz="914400" fontAlgn="base">
              <a:lnSpc>
                <a:spcPct val="85000"/>
              </a:lnSpc>
              <a:spcBef>
                <a:spcPct val="0"/>
              </a:spcBef>
              <a:spcAft>
                <a:spcPct val="0"/>
              </a:spcAft>
            </a:pPr>
            <a:r>
              <a:rPr lang="en-US" sz="900" b="1" dirty="0">
                <a:solidFill>
                  <a:srgbClr val="808080"/>
                </a:solidFill>
              </a:rPr>
              <a:t>GPU </a:t>
            </a:r>
            <a:br>
              <a:rPr lang="en-US" sz="900" b="1" dirty="0">
                <a:solidFill>
                  <a:srgbClr val="808080"/>
                </a:solidFill>
              </a:rPr>
            </a:br>
            <a:r>
              <a:rPr lang="en-US" sz="900" b="1" dirty="0">
                <a:solidFill>
                  <a:srgbClr val="808080"/>
                </a:solidFill>
              </a:rPr>
              <a:t>(analytics)</a:t>
            </a:r>
          </a:p>
        </p:txBody>
      </p:sp>
      <p:sp>
        <p:nvSpPr>
          <p:cNvPr id="114" name="Rectangle 113">
            <a:extLst>
              <a:ext uri="{FF2B5EF4-FFF2-40B4-BE49-F238E27FC236}">
                <a16:creationId xmlns:a16="http://schemas.microsoft.com/office/drawing/2014/main" id="{7AD8936A-A96C-48F9-8FC3-E918344FB0E0}"/>
              </a:ext>
            </a:extLst>
          </p:cNvPr>
          <p:cNvSpPr/>
          <p:nvPr/>
        </p:nvSpPr>
        <p:spPr>
          <a:xfrm>
            <a:off x="1929556" y="2028502"/>
            <a:ext cx="1355531" cy="455240"/>
          </a:xfrm>
          <a:prstGeom prst="rect">
            <a:avLst/>
          </a:prstGeom>
          <a:gradFill>
            <a:gsLst>
              <a:gs pos="0">
                <a:schemeClr val="bg1">
                  <a:lumMod val="50000"/>
                </a:schemeClr>
              </a:gs>
              <a:gs pos="39000">
                <a:schemeClr val="bg1">
                  <a:lumMod val="75000"/>
                </a:schemeClr>
              </a:gs>
              <a:gs pos="100000">
                <a:schemeClr val="bg1">
                  <a:lumMod val="95000"/>
                </a:schemeClr>
              </a:gs>
            </a:gsLst>
          </a:gradFill>
          <a:ln>
            <a:noFill/>
          </a:ln>
          <a:effectLst/>
        </p:spPr>
        <p:style>
          <a:lnRef idx="1">
            <a:schemeClr val="accent3"/>
          </a:lnRef>
          <a:fillRef idx="2">
            <a:schemeClr val="accent3"/>
          </a:fillRef>
          <a:effectRef idx="1">
            <a:schemeClr val="accent3"/>
          </a:effectRef>
          <a:fontRef idx="minor">
            <a:schemeClr val="dk1"/>
          </a:fontRef>
        </p:style>
        <p:txBody>
          <a:bodyPr lIns="18288" tIns="28575" rIns="18288" bIns="28575" rtlCol="0" anchor="ctr"/>
          <a:lstStyle/>
          <a:p>
            <a:pPr algn="ctr" defTabSz="914400" fontAlgn="base">
              <a:lnSpc>
                <a:spcPct val="85000"/>
              </a:lnSpc>
              <a:spcBef>
                <a:spcPct val="0"/>
              </a:spcBef>
              <a:spcAft>
                <a:spcPct val="0"/>
              </a:spcAft>
            </a:pPr>
            <a:r>
              <a:rPr lang="en-US" sz="900" b="1" dirty="0">
                <a:solidFill>
                  <a:srgbClr val="808080"/>
                </a:solidFill>
              </a:rPr>
              <a:t>General</a:t>
            </a:r>
          </a:p>
          <a:p>
            <a:pPr algn="ctr" defTabSz="914400" fontAlgn="base">
              <a:lnSpc>
                <a:spcPct val="85000"/>
              </a:lnSpc>
              <a:spcBef>
                <a:spcPct val="0"/>
              </a:spcBef>
              <a:spcAft>
                <a:spcPct val="0"/>
              </a:spcAft>
            </a:pPr>
            <a:r>
              <a:rPr lang="en-US" sz="900" b="1" dirty="0">
                <a:solidFill>
                  <a:srgbClr val="808080"/>
                </a:solidFill>
              </a:rPr>
              <a:t>compute</a:t>
            </a:r>
          </a:p>
        </p:txBody>
      </p:sp>
      <p:cxnSp>
        <p:nvCxnSpPr>
          <p:cNvPr id="115" name="Straight Arrow Connector 114">
            <a:extLst>
              <a:ext uri="{FF2B5EF4-FFF2-40B4-BE49-F238E27FC236}">
                <a16:creationId xmlns:a16="http://schemas.microsoft.com/office/drawing/2014/main" id="{5101625B-5598-47E5-8AB2-86EB9FDFA539}"/>
              </a:ext>
            </a:extLst>
          </p:cNvPr>
          <p:cNvCxnSpPr>
            <a:cxnSpLocks/>
          </p:cNvCxnSpPr>
          <p:nvPr/>
        </p:nvCxnSpPr>
        <p:spPr>
          <a:xfrm>
            <a:off x="2039201" y="3862098"/>
            <a:ext cx="225682" cy="0"/>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6" name="TextBox 115">
            <a:extLst>
              <a:ext uri="{FF2B5EF4-FFF2-40B4-BE49-F238E27FC236}">
                <a16:creationId xmlns:a16="http://schemas.microsoft.com/office/drawing/2014/main" id="{ABC4F472-4D5E-468C-BD8C-A40158D7A888}"/>
              </a:ext>
            </a:extLst>
          </p:cNvPr>
          <p:cNvSpPr txBox="1"/>
          <p:nvPr/>
        </p:nvSpPr>
        <p:spPr>
          <a:xfrm>
            <a:off x="200647" y="1295195"/>
            <a:ext cx="3002437" cy="307777"/>
          </a:xfrm>
          <a:prstGeom prst="rect">
            <a:avLst/>
          </a:prstGeom>
          <a:noFill/>
        </p:spPr>
        <p:txBody>
          <a:bodyPr wrap="square" rtlCol="0">
            <a:spAutoFit/>
          </a:bodyPr>
          <a:lstStyle/>
          <a:p>
            <a:pPr defTabSz="914400" fontAlgn="base">
              <a:spcBef>
                <a:spcPct val="0"/>
              </a:spcBef>
              <a:spcAft>
                <a:spcPct val="0"/>
              </a:spcAft>
            </a:pPr>
            <a:r>
              <a:rPr lang="en-US" sz="1400" kern="0" dirty="0">
                <a:solidFill>
                  <a:srgbClr val="000000"/>
                </a:solidFill>
              </a:rPr>
              <a:t>Typical Architecture</a:t>
            </a:r>
          </a:p>
        </p:txBody>
      </p:sp>
      <p:sp>
        <p:nvSpPr>
          <p:cNvPr id="141" name="Rectangle 140">
            <a:extLst>
              <a:ext uri="{FF2B5EF4-FFF2-40B4-BE49-F238E27FC236}">
                <a16:creationId xmlns:a16="http://schemas.microsoft.com/office/drawing/2014/main" id="{B77E96C3-6768-4F88-A0A4-F938B2132FA2}"/>
              </a:ext>
            </a:extLst>
          </p:cNvPr>
          <p:cNvSpPr/>
          <p:nvPr/>
        </p:nvSpPr>
        <p:spPr>
          <a:xfrm>
            <a:off x="1072720" y="3092931"/>
            <a:ext cx="345392" cy="215903"/>
          </a:xfrm>
          <a:prstGeom prst="rect">
            <a:avLst/>
          </a:prstGeom>
          <a:gradFill>
            <a:gsLst>
              <a:gs pos="0">
                <a:schemeClr val="bg1">
                  <a:lumMod val="50000"/>
                </a:schemeClr>
              </a:gs>
              <a:gs pos="39000">
                <a:schemeClr val="bg1">
                  <a:lumMod val="75000"/>
                </a:schemeClr>
              </a:gs>
              <a:gs pos="100000">
                <a:schemeClr val="bg1">
                  <a:lumMod val="95000"/>
                </a:schemeClr>
              </a:gs>
            </a:gsLst>
          </a:gradFill>
          <a:ln>
            <a:noFill/>
          </a:ln>
          <a:effectLst/>
        </p:spPr>
        <p:style>
          <a:lnRef idx="1">
            <a:schemeClr val="accent3"/>
          </a:lnRef>
          <a:fillRef idx="2">
            <a:schemeClr val="accent3"/>
          </a:fillRef>
          <a:effectRef idx="1">
            <a:schemeClr val="accent3"/>
          </a:effectRef>
          <a:fontRef idx="minor">
            <a:schemeClr val="dk1"/>
          </a:fontRef>
        </p:style>
        <p:txBody>
          <a:bodyPr lIns="18288" tIns="28575" rIns="18288" bIns="28575" rtlCol="0" anchor="ctr"/>
          <a:lstStyle/>
          <a:p>
            <a:pPr algn="ctr" defTabSz="914400" fontAlgn="base">
              <a:lnSpc>
                <a:spcPct val="85000"/>
              </a:lnSpc>
              <a:spcBef>
                <a:spcPct val="0"/>
              </a:spcBef>
              <a:spcAft>
                <a:spcPct val="0"/>
              </a:spcAft>
            </a:pPr>
            <a:r>
              <a:rPr lang="en-US" sz="900" b="1" dirty="0">
                <a:solidFill>
                  <a:srgbClr val="808080"/>
                </a:solidFill>
              </a:rPr>
              <a:t>ISP</a:t>
            </a:r>
          </a:p>
        </p:txBody>
      </p:sp>
      <p:sp>
        <p:nvSpPr>
          <p:cNvPr id="143" name="Rectangle 142">
            <a:extLst>
              <a:ext uri="{FF2B5EF4-FFF2-40B4-BE49-F238E27FC236}">
                <a16:creationId xmlns:a16="http://schemas.microsoft.com/office/drawing/2014/main" id="{6D3B853D-1ADF-4C40-B4FF-6DAE6913AAC1}"/>
              </a:ext>
            </a:extLst>
          </p:cNvPr>
          <p:cNvSpPr/>
          <p:nvPr/>
        </p:nvSpPr>
        <p:spPr>
          <a:xfrm>
            <a:off x="3654088" y="1831193"/>
            <a:ext cx="506128" cy="274963"/>
          </a:xfrm>
          <a:prstGeom prst="rect">
            <a:avLst/>
          </a:prstGeom>
          <a:gradFill>
            <a:gsLst>
              <a:gs pos="0">
                <a:schemeClr val="accent5">
                  <a:lumMod val="75000"/>
                </a:schemeClr>
              </a:gs>
              <a:gs pos="39000">
                <a:schemeClr val="accent3">
                  <a:tint val="37000"/>
                  <a:satMod val="300000"/>
                </a:schemeClr>
              </a:gs>
              <a:gs pos="100000">
                <a:schemeClr val="accent3">
                  <a:tint val="15000"/>
                  <a:satMod val="350000"/>
                </a:schemeClr>
              </a:gs>
            </a:gsLst>
          </a:gradFill>
          <a:ln/>
        </p:spPr>
        <p:style>
          <a:lnRef idx="1">
            <a:schemeClr val="accent3"/>
          </a:lnRef>
          <a:fillRef idx="2">
            <a:schemeClr val="accent3"/>
          </a:fillRef>
          <a:effectRef idx="1">
            <a:schemeClr val="accent3"/>
          </a:effectRef>
          <a:fontRef idx="minor">
            <a:schemeClr val="dk1"/>
          </a:fontRef>
        </p:style>
        <p:txBody>
          <a:bodyPr lIns="18288" tIns="28575" rIns="18288" bIns="28575" rtlCol="0" anchor="ctr"/>
          <a:lstStyle/>
          <a:p>
            <a:pPr algn="ctr" defTabSz="914400" fontAlgn="base">
              <a:lnSpc>
                <a:spcPct val="85000"/>
              </a:lnSpc>
              <a:spcBef>
                <a:spcPct val="0"/>
              </a:spcBef>
              <a:spcAft>
                <a:spcPct val="0"/>
              </a:spcAft>
            </a:pPr>
            <a:r>
              <a:rPr lang="en-US" sz="900" b="1" dirty="0" err="1">
                <a:solidFill>
                  <a:srgbClr val="000000"/>
                </a:solidFill>
              </a:rPr>
              <a:t>PCIe</a:t>
            </a:r>
            <a:endParaRPr lang="en-US" sz="900" b="1" dirty="0">
              <a:solidFill>
                <a:srgbClr val="000000"/>
              </a:solidFill>
            </a:endParaRPr>
          </a:p>
        </p:txBody>
      </p:sp>
      <p:sp>
        <p:nvSpPr>
          <p:cNvPr id="150" name="Rectangle 149">
            <a:extLst>
              <a:ext uri="{FF2B5EF4-FFF2-40B4-BE49-F238E27FC236}">
                <a16:creationId xmlns:a16="http://schemas.microsoft.com/office/drawing/2014/main" id="{C72FAEE6-9BB3-40BE-ABD7-BEF260DF016F}"/>
              </a:ext>
            </a:extLst>
          </p:cNvPr>
          <p:cNvSpPr/>
          <p:nvPr/>
        </p:nvSpPr>
        <p:spPr>
          <a:xfrm>
            <a:off x="1930538" y="2522117"/>
            <a:ext cx="1355533" cy="724877"/>
          </a:xfrm>
          <a:prstGeom prst="rect">
            <a:avLst/>
          </a:prstGeom>
          <a:gradFill>
            <a:gsLst>
              <a:gs pos="0">
                <a:schemeClr val="accent5">
                  <a:lumMod val="75000"/>
                </a:schemeClr>
              </a:gs>
              <a:gs pos="39000">
                <a:schemeClr val="accent3">
                  <a:tint val="37000"/>
                  <a:satMod val="300000"/>
                </a:schemeClr>
              </a:gs>
              <a:gs pos="100000">
                <a:schemeClr val="accent3">
                  <a:tint val="15000"/>
                  <a:satMod val="350000"/>
                </a:schemeClr>
              </a:gs>
            </a:gsLst>
          </a:gradFill>
          <a:ln/>
        </p:spPr>
        <p:style>
          <a:lnRef idx="1">
            <a:schemeClr val="accent3"/>
          </a:lnRef>
          <a:fillRef idx="2">
            <a:schemeClr val="accent3"/>
          </a:fillRef>
          <a:effectRef idx="1">
            <a:schemeClr val="accent3"/>
          </a:effectRef>
          <a:fontRef idx="minor">
            <a:schemeClr val="dk1"/>
          </a:fontRef>
        </p:style>
        <p:txBody>
          <a:bodyPr lIns="18288" tIns="28575" rIns="18288" bIns="28575" rtlCol="0" anchor="ctr"/>
          <a:lstStyle/>
          <a:p>
            <a:pPr algn="ctr" defTabSz="914400" fontAlgn="base">
              <a:lnSpc>
                <a:spcPct val="85000"/>
              </a:lnSpc>
              <a:spcBef>
                <a:spcPct val="0"/>
              </a:spcBef>
              <a:spcAft>
                <a:spcPct val="0"/>
              </a:spcAft>
            </a:pPr>
            <a:r>
              <a:rPr lang="en-US" sz="900" b="1" dirty="0">
                <a:solidFill>
                  <a:srgbClr val="000000"/>
                </a:solidFill>
              </a:rPr>
              <a:t>GPU </a:t>
            </a:r>
            <a:br>
              <a:rPr lang="en-US" sz="900" b="1" dirty="0">
                <a:solidFill>
                  <a:srgbClr val="000000"/>
                </a:solidFill>
              </a:rPr>
            </a:br>
            <a:r>
              <a:rPr lang="en-US" sz="900" b="1" dirty="0">
                <a:solidFill>
                  <a:srgbClr val="000000"/>
                </a:solidFill>
              </a:rPr>
              <a:t>(analytics)</a:t>
            </a:r>
          </a:p>
        </p:txBody>
      </p:sp>
      <p:sp>
        <p:nvSpPr>
          <p:cNvPr id="149" name="Rectangle 148">
            <a:extLst>
              <a:ext uri="{FF2B5EF4-FFF2-40B4-BE49-F238E27FC236}">
                <a16:creationId xmlns:a16="http://schemas.microsoft.com/office/drawing/2014/main" id="{25ECEB99-78C1-4D3D-9F6A-D6B256F8F50D}"/>
              </a:ext>
            </a:extLst>
          </p:cNvPr>
          <p:cNvSpPr/>
          <p:nvPr/>
        </p:nvSpPr>
        <p:spPr>
          <a:xfrm>
            <a:off x="1076907" y="3095218"/>
            <a:ext cx="345392" cy="215903"/>
          </a:xfrm>
          <a:prstGeom prst="rect">
            <a:avLst/>
          </a:prstGeom>
          <a:gradFill>
            <a:gsLst>
              <a:gs pos="0">
                <a:schemeClr val="accent5">
                  <a:lumMod val="75000"/>
                </a:schemeClr>
              </a:gs>
              <a:gs pos="39000">
                <a:schemeClr val="accent3">
                  <a:tint val="37000"/>
                  <a:satMod val="300000"/>
                </a:schemeClr>
              </a:gs>
              <a:gs pos="100000">
                <a:schemeClr val="accent3">
                  <a:tint val="15000"/>
                  <a:satMod val="350000"/>
                </a:schemeClr>
              </a:gs>
            </a:gsLst>
          </a:gradFill>
          <a:ln/>
        </p:spPr>
        <p:style>
          <a:lnRef idx="1">
            <a:schemeClr val="accent3"/>
          </a:lnRef>
          <a:fillRef idx="2">
            <a:schemeClr val="accent3"/>
          </a:fillRef>
          <a:effectRef idx="1">
            <a:schemeClr val="accent3"/>
          </a:effectRef>
          <a:fontRef idx="minor">
            <a:schemeClr val="dk1"/>
          </a:fontRef>
        </p:style>
        <p:txBody>
          <a:bodyPr lIns="18288" tIns="28575" rIns="18288" bIns="28575" rtlCol="0" anchor="ctr"/>
          <a:lstStyle/>
          <a:p>
            <a:pPr algn="ctr" defTabSz="914400" fontAlgn="base">
              <a:lnSpc>
                <a:spcPct val="85000"/>
              </a:lnSpc>
              <a:spcBef>
                <a:spcPct val="0"/>
              </a:spcBef>
              <a:spcAft>
                <a:spcPct val="0"/>
              </a:spcAft>
            </a:pPr>
            <a:r>
              <a:rPr lang="en-US" sz="900" b="1" dirty="0">
                <a:solidFill>
                  <a:srgbClr val="000000"/>
                </a:solidFill>
              </a:rPr>
              <a:t>ISP</a:t>
            </a:r>
          </a:p>
        </p:txBody>
      </p:sp>
      <p:sp>
        <p:nvSpPr>
          <p:cNvPr id="142" name="Rectangle 141">
            <a:extLst>
              <a:ext uri="{FF2B5EF4-FFF2-40B4-BE49-F238E27FC236}">
                <a16:creationId xmlns:a16="http://schemas.microsoft.com/office/drawing/2014/main" id="{018BD69C-B352-4453-961E-C2AD1C824232}"/>
              </a:ext>
            </a:extLst>
          </p:cNvPr>
          <p:cNvSpPr/>
          <p:nvPr/>
        </p:nvSpPr>
        <p:spPr>
          <a:xfrm>
            <a:off x="3654088" y="2194024"/>
            <a:ext cx="506128" cy="281002"/>
          </a:xfrm>
          <a:prstGeom prst="rect">
            <a:avLst/>
          </a:prstGeom>
          <a:gradFill>
            <a:gsLst>
              <a:gs pos="0">
                <a:schemeClr val="accent5">
                  <a:lumMod val="75000"/>
                </a:schemeClr>
              </a:gs>
              <a:gs pos="39000">
                <a:schemeClr val="accent3">
                  <a:tint val="37000"/>
                  <a:satMod val="300000"/>
                </a:schemeClr>
              </a:gs>
              <a:gs pos="100000">
                <a:schemeClr val="accent3">
                  <a:tint val="15000"/>
                  <a:satMod val="350000"/>
                </a:schemeClr>
              </a:gs>
            </a:gsLst>
          </a:gradFill>
          <a:ln/>
        </p:spPr>
        <p:style>
          <a:lnRef idx="1">
            <a:schemeClr val="accent3"/>
          </a:lnRef>
          <a:fillRef idx="2">
            <a:schemeClr val="accent3"/>
          </a:fillRef>
          <a:effectRef idx="1">
            <a:schemeClr val="accent3"/>
          </a:effectRef>
          <a:fontRef idx="minor">
            <a:schemeClr val="dk1"/>
          </a:fontRef>
        </p:style>
        <p:txBody>
          <a:bodyPr lIns="18288" tIns="28575" rIns="18288" bIns="28575" rtlCol="0" anchor="ctr"/>
          <a:lstStyle/>
          <a:p>
            <a:pPr algn="ctr" defTabSz="914400" fontAlgn="base">
              <a:lnSpc>
                <a:spcPct val="85000"/>
              </a:lnSpc>
              <a:spcBef>
                <a:spcPct val="0"/>
              </a:spcBef>
              <a:spcAft>
                <a:spcPct val="0"/>
              </a:spcAft>
            </a:pPr>
            <a:r>
              <a:rPr lang="en-US" sz="900" b="1" dirty="0">
                <a:solidFill>
                  <a:srgbClr val="000000"/>
                </a:solidFill>
              </a:rPr>
              <a:t>Ethernet Switch</a:t>
            </a:r>
          </a:p>
        </p:txBody>
      </p:sp>
      <p:sp>
        <p:nvSpPr>
          <p:cNvPr id="151" name="Rectangle 150">
            <a:extLst>
              <a:ext uri="{FF2B5EF4-FFF2-40B4-BE49-F238E27FC236}">
                <a16:creationId xmlns:a16="http://schemas.microsoft.com/office/drawing/2014/main" id="{63CDD62F-0891-4C08-99B1-CA10EE4E9A90}"/>
              </a:ext>
            </a:extLst>
          </p:cNvPr>
          <p:cNvSpPr/>
          <p:nvPr/>
        </p:nvSpPr>
        <p:spPr>
          <a:xfrm>
            <a:off x="1930538" y="2028502"/>
            <a:ext cx="1355531" cy="455240"/>
          </a:xfrm>
          <a:prstGeom prst="rect">
            <a:avLst/>
          </a:prstGeom>
          <a:gradFill>
            <a:gsLst>
              <a:gs pos="0">
                <a:schemeClr val="accent5">
                  <a:lumMod val="75000"/>
                </a:schemeClr>
              </a:gs>
              <a:gs pos="39000">
                <a:schemeClr val="accent3">
                  <a:tint val="37000"/>
                  <a:satMod val="300000"/>
                </a:schemeClr>
              </a:gs>
              <a:gs pos="100000">
                <a:schemeClr val="accent3">
                  <a:tint val="15000"/>
                  <a:satMod val="350000"/>
                </a:schemeClr>
              </a:gs>
            </a:gsLst>
          </a:gradFill>
          <a:ln/>
        </p:spPr>
        <p:style>
          <a:lnRef idx="1">
            <a:schemeClr val="accent3"/>
          </a:lnRef>
          <a:fillRef idx="2">
            <a:schemeClr val="accent3"/>
          </a:fillRef>
          <a:effectRef idx="1">
            <a:schemeClr val="accent3"/>
          </a:effectRef>
          <a:fontRef idx="minor">
            <a:schemeClr val="dk1"/>
          </a:fontRef>
        </p:style>
        <p:txBody>
          <a:bodyPr lIns="18288" tIns="28575" rIns="18288" bIns="28575" rtlCol="0" anchor="ctr"/>
          <a:lstStyle/>
          <a:p>
            <a:pPr algn="ctr" defTabSz="914400" fontAlgn="base">
              <a:lnSpc>
                <a:spcPct val="85000"/>
              </a:lnSpc>
              <a:spcBef>
                <a:spcPct val="0"/>
              </a:spcBef>
              <a:spcAft>
                <a:spcPct val="0"/>
              </a:spcAft>
            </a:pPr>
            <a:r>
              <a:rPr lang="en-US" sz="900" b="1" dirty="0">
                <a:solidFill>
                  <a:srgbClr val="000000"/>
                </a:solidFill>
              </a:rPr>
              <a:t>General</a:t>
            </a:r>
          </a:p>
          <a:p>
            <a:pPr algn="ctr" defTabSz="914400" fontAlgn="base">
              <a:lnSpc>
                <a:spcPct val="85000"/>
              </a:lnSpc>
              <a:spcBef>
                <a:spcPct val="0"/>
              </a:spcBef>
              <a:spcAft>
                <a:spcPct val="0"/>
              </a:spcAft>
            </a:pPr>
            <a:r>
              <a:rPr lang="en-US" sz="900" b="1" dirty="0">
                <a:solidFill>
                  <a:srgbClr val="000000"/>
                </a:solidFill>
              </a:rPr>
              <a:t>compute</a:t>
            </a:r>
          </a:p>
        </p:txBody>
      </p:sp>
      <p:sp>
        <p:nvSpPr>
          <p:cNvPr id="147" name="Rectangle 146">
            <a:extLst>
              <a:ext uri="{FF2B5EF4-FFF2-40B4-BE49-F238E27FC236}">
                <a16:creationId xmlns:a16="http://schemas.microsoft.com/office/drawing/2014/main" id="{A10A0AB8-BC5C-4B46-BA78-9C174B1618BF}"/>
              </a:ext>
            </a:extLst>
          </p:cNvPr>
          <p:cNvSpPr/>
          <p:nvPr/>
        </p:nvSpPr>
        <p:spPr>
          <a:xfrm>
            <a:off x="2265227" y="3739757"/>
            <a:ext cx="1155552" cy="256032"/>
          </a:xfrm>
          <a:prstGeom prst="rect">
            <a:avLst/>
          </a:prstGeom>
          <a:gradFill>
            <a:gsLst>
              <a:gs pos="0">
                <a:schemeClr val="accent5">
                  <a:lumMod val="75000"/>
                </a:schemeClr>
              </a:gs>
              <a:gs pos="39000">
                <a:schemeClr val="accent3">
                  <a:tint val="37000"/>
                  <a:satMod val="300000"/>
                </a:schemeClr>
              </a:gs>
              <a:gs pos="100000">
                <a:schemeClr val="accent3">
                  <a:tint val="15000"/>
                  <a:satMod val="350000"/>
                </a:schemeClr>
              </a:gs>
            </a:gsLst>
          </a:gradFill>
          <a:ln/>
        </p:spPr>
        <p:style>
          <a:lnRef idx="1">
            <a:schemeClr val="accent3"/>
          </a:lnRef>
          <a:fillRef idx="2">
            <a:schemeClr val="accent3"/>
          </a:fillRef>
          <a:effectRef idx="1">
            <a:schemeClr val="accent3"/>
          </a:effectRef>
          <a:fontRef idx="minor">
            <a:schemeClr val="dk1"/>
          </a:fontRef>
        </p:style>
        <p:txBody>
          <a:bodyPr lIns="18288" tIns="28575" rIns="18288" bIns="28575" rtlCol="0" anchor="ctr"/>
          <a:lstStyle/>
          <a:p>
            <a:pPr algn="ctr" defTabSz="914400" fontAlgn="base">
              <a:lnSpc>
                <a:spcPct val="85000"/>
              </a:lnSpc>
              <a:spcBef>
                <a:spcPct val="0"/>
              </a:spcBef>
              <a:spcAft>
                <a:spcPct val="0"/>
              </a:spcAft>
            </a:pPr>
            <a:r>
              <a:rPr lang="en-US" sz="900" b="1" dirty="0">
                <a:solidFill>
                  <a:srgbClr val="000000"/>
                </a:solidFill>
              </a:rPr>
              <a:t>Safety MCU</a:t>
            </a:r>
          </a:p>
        </p:txBody>
      </p:sp>
      <p:sp>
        <p:nvSpPr>
          <p:cNvPr id="148" name="Rectangle 147">
            <a:extLst>
              <a:ext uri="{FF2B5EF4-FFF2-40B4-BE49-F238E27FC236}">
                <a16:creationId xmlns:a16="http://schemas.microsoft.com/office/drawing/2014/main" id="{FDFF53C5-1BAD-47F6-9335-B161FEA81736}"/>
              </a:ext>
            </a:extLst>
          </p:cNvPr>
          <p:cNvSpPr/>
          <p:nvPr/>
        </p:nvSpPr>
        <p:spPr>
          <a:xfrm>
            <a:off x="1077447" y="3737062"/>
            <a:ext cx="963168" cy="256031"/>
          </a:xfrm>
          <a:prstGeom prst="rect">
            <a:avLst/>
          </a:prstGeom>
          <a:gradFill>
            <a:gsLst>
              <a:gs pos="0">
                <a:schemeClr val="accent5">
                  <a:lumMod val="75000"/>
                </a:schemeClr>
              </a:gs>
              <a:gs pos="39000">
                <a:schemeClr val="accent3">
                  <a:tint val="37000"/>
                  <a:satMod val="300000"/>
                </a:schemeClr>
              </a:gs>
              <a:gs pos="100000">
                <a:schemeClr val="accent3">
                  <a:tint val="15000"/>
                  <a:satMod val="350000"/>
                </a:schemeClr>
              </a:gs>
            </a:gsLst>
          </a:gradFill>
          <a:ln/>
        </p:spPr>
        <p:style>
          <a:lnRef idx="1">
            <a:schemeClr val="accent3"/>
          </a:lnRef>
          <a:fillRef idx="2">
            <a:schemeClr val="accent3"/>
          </a:fillRef>
          <a:effectRef idx="1">
            <a:schemeClr val="accent3"/>
          </a:effectRef>
          <a:fontRef idx="minor">
            <a:schemeClr val="dk1"/>
          </a:fontRef>
        </p:style>
        <p:txBody>
          <a:bodyPr lIns="18288" tIns="28575" rIns="18288" bIns="28575" rtlCol="0" anchor="ctr"/>
          <a:lstStyle/>
          <a:p>
            <a:pPr algn="ctr" defTabSz="914400" fontAlgn="base">
              <a:lnSpc>
                <a:spcPct val="85000"/>
              </a:lnSpc>
              <a:spcBef>
                <a:spcPct val="0"/>
              </a:spcBef>
              <a:spcAft>
                <a:spcPct val="0"/>
              </a:spcAft>
            </a:pPr>
            <a:r>
              <a:rPr lang="en-US" sz="900" b="1" dirty="0">
                <a:solidFill>
                  <a:srgbClr val="000000"/>
                </a:solidFill>
              </a:rPr>
              <a:t>MCU</a:t>
            </a:r>
          </a:p>
        </p:txBody>
      </p:sp>
      <p:sp>
        <p:nvSpPr>
          <p:cNvPr id="71" name="Rectangle 70">
            <a:extLst>
              <a:ext uri="{FF2B5EF4-FFF2-40B4-BE49-F238E27FC236}">
                <a16:creationId xmlns:a16="http://schemas.microsoft.com/office/drawing/2014/main" id="{D2BDBC66-AA29-004D-9FD3-8023AD11E57C}"/>
              </a:ext>
            </a:extLst>
          </p:cNvPr>
          <p:cNvSpPr/>
          <p:nvPr/>
        </p:nvSpPr>
        <p:spPr>
          <a:xfrm>
            <a:off x="989472" y="2837202"/>
            <a:ext cx="534437" cy="215903"/>
          </a:xfrm>
          <a:prstGeom prst="rect">
            <a:avLst/>
          </a:prstGeom>
          <a:gradFill>
            <a:gsLst>
              <a:gs pos="0">
                <a:schemeClr val="accent5">
                  <a:lumMod val="75000"/>
                </a:schemeClr>
              </a:gs>
              <a:gs pos="39000">
                <a:schemeClr val="accent3">
                  <a:tint val="37000"/>
                  <a:satMod val="300000"/>
                </a:schemeClr>
              </a:gs>
              <a:gs pos="100000">
                <a:schemeClr val="accent3">
                  <a:tint val="15000"/>
                  <a:satMod val="350000"/>
                </a:schemeClr>
              </a:gs>
            </a:gsLst>
          </a:gradFill>
          <a:ln/>
        </p:spPr>
        <p:style>
          <a:lnRef idx="1">
            <a:schemeClr val="accent3"/>
          </a:lnRef>
          <a:fillRef idx="2">
            <a:schemeClr val="accent3"/>
          </a:fillRef>
          <a:effectRef idx="1">
            <a:schemeClr val="accent3"/>
          </a:effectRef>
          <a:fontRef idx="minor">
            <a:schemeClr val="dk1"/>
          </a:fontRef>
        </p:style>
        <p:txBody>
          <a:bodyPr lIns="18288" tIns="28575" rIns="18288" bIns="28575" rtlCol="0" anchor="ctr"/>
          <a:lstStyle/>
          <a:p>
            <a:pPr algn="ctr" defTabSz="914400" fontAlgn="base">
              <a:lnSpc>
                <a:spcPct val="85000"/>
              </a:lnSpc>
              <a:spcBef>
                <a:spcPct val="0"/>
              </a:spcBef>
              <a:spcAft>
                <a:spcPct val="0"/>
              </a:spcAft>
            </a:pPr>
            <a:r>
              <a:rPr lang="en-US" sz="900" b="1" dirty="0">
                <a:solidFill>
                  <a:srgbClr val="000000"/>
                </a:solidFill>
              </a:rPr>
              <a:t>disparity</a:t>
            </a:r>
          </a:p>
        </p:txBody>
      </p:sp>
      <p:sp>
        <p:nvSpPr>
          <p:cNvPr id="74" name="Title 1">
            <a:extLst>
              <a:ext uri="{FF2B5EF4-FFF2-40B4-BE49-F238E27FC236}">
                <a16:creationId xmlns:a16="http://schemas.microsoft.com/office/drawing/2014/main" id="{86C2D806-F075-3C4B-B2E4-BD7666242616}"/>
              </a:ext>
            </a:extLst>
          </p:cNvPr>
          <p:cNvSpPr txBox="1">
            <a:spLocks/>
          </p:cNvSpPr>
          <p:nvPr/>
        </p:nvSpPr>
        <p:spPr bwMode="auto">
          <a:xfrm>
            <a:off x="137965" y="10643"/>
            <a:ext cx="8361038"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kern="0" dirty="0" err="1"/>
              <a:t>Jacinto</a:t>
            </a:r>
            <a:r>
              <a:rPr lang="en-US" kern="0" baseline="30000" dirty="0" err="1"/>
              <a:t>TM</a:t>
            </a:r>
            <a:r>
              <a:rPr lang="en-US" kern="0" dirty="0"/>
              <a:t> 7 TDA4x </a:t>
            </a:r>
            <a:r>
              <a:rPr lang="en-US" kern="0" dirty="0">
                <a:solidFill>
                  <a:schemeClr val="tx1"/>
                </a:solidFill>
              </a:rPr>
              <a:t>Platform</a:t>
            </a:r>
            <a:r>
              <a:rPr lang="en-US" kern="0" dirty="0"/>
              <a:t>  </a:t>
            </a:r>
          </a:p>
        </p:txBody>
      </p:sp>
      <p:sp>
        <p:nvSpPr>
          <p:cNvPr id="7" name="TextBox 6">
            <a:extLst>
              <a:ext uri="{FF2B5EF4-FFF2-40B4-BE49-F238E27FC236}">
                <a16:creationId xmlns:a16="http://schemas.microsoft.com/office/drawing/2014/main" id="{BD87E5C4-30FC-784A-B6FC-243BBB9C2B7D}"/>
              </a:ext>
            </a:extLst>
          </p:cNvPr>
          <p:cNvSpPr txBox="1"/>
          <p:nvPr/>
        </p:nvSpPr>
        <p:spPr>
          <a:xfrm>
            <a:off x="137965" y="570364"/>
            <a:ext cx="8436598" cy="523220"/>
          </a:xfrm>
          <a:prstGeom prst="rect">
            <a:avLst/>
          </a:prstGeom>
          <a:noFill/>
        </p:spPr>
        <p:txBody>
          <a:bodyPr wrap="square" rtlCol="0">
            <a:spAutoFit/>
          </a:bodyPr>
          <a:lstStyle/>
          <a:p>
            <a:r>
              <a:rPr lang="en-US" sz="1400" dirty="0"/>
              <a:t>Highly-integrated scalable family of processors: Purpose built for smart, safe, energy-efficient &amp; cost-effective edge applications</a:t>
            </a:r>
          </a:p>
        </p:txBody>
      </p:sp>
      <p:sp>
        <p:nvSpPr>
          <p:cNvPr id="78" name="Rectangle 77">
            <a:extLst>
              <a:ext uri="{FF2B5EF4-FFF2-40B4-BE49-F238E27FC236}">
                <a16:creationId xmlns:a16="http://schemas.microsoft.com/office/drawing/2014/main" id="{D29AC7AC-5EBD-E149-A6DA-B93222951C27}"/>
              </a:ext>
            </a:extLst>
          </p:cNvPr>
          <p:cNvSpPr/>
          <p:nvPr/>
        </p:nvSpPr>
        <p:spPr>
          <a:xfrm>
            <a:off x="5183703" y="1295195"/>
            <a:ext cx="2947785" cy="2926168"/>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96" name="Rectangle 95">
            <a:extLst>
              <a:ext uri="{FF2B5EF4-FFF2-40B4-BE49-F238E27FC236}">
                <a16:creationId xmlns:a16="http://schemas.microsoft.com/office/drawing/2014/main" id="{BBFB28FD-A293-7D45-8321-711F7B819588}"/>
              </a:ext>
            </a:extLst>
          </p:cNvPr>
          <p:cNvSpPr/>
          <p:nvPr/>
        </p:nvSpPr>
        <p:spPr>
          <a:xfrm>
            <a:off x="8178818" y="3559735"/>
            <a:ext cx="527864" cy="276033"/>
          </a:xfrm>
          <a:prstGeom prst="rect">
            <a:avLst/>
          </a:prstGeom>
          <a:ln/>
        </p:spPr>
        <p:style>
          <a:lnRef idx="1">
            <a:schemeClr val="accent2"/>
          </a:lnRef>
          <a:fillRef idx="3">
            <a:schemeClr val="accent2"/>
          </a:fillRef>
          <a:effectRef idx="2">
            <a:schemeClr val="accent2"/>
          </a:effectRef>
          <a:fontRef idx="minor">
            <a:schemeClr val="lt1"/>
          </a:fontRef>
        </p:style>
        <p:txBody>
          <a:bodyPr lIns="57150" tIns="28575" rIns="57150" bIns="28575" rtlCol="0" anchor="ctr"/>
          <a:lstStyle/>
          <a:p>
            <a:pPr algn="ctr" defTabSz="914400"/>
            <a:r>
              <a:rPr lang="en-US" sz="800" b="1" dirty="0">
                <a:solidFill>
                  <a:schemeClr val="bg1"/>
                </a:solidFill>
              </a:rPr>
              <a:t>LPDDR4</a:t>
            </a:r>
          </a:p>
        </p:txBody>
      </p:sp>
      <p:cxnSp>
        <p:nvCxnSpPr>
          <p:cNvPr id="97" name="Straight Arrow Connector 96">
            <a:extLst>
              <a:ext uri="{FF2B5EF4-FFF2-40B4-BE49-F238E27FC236}">
                <a16:creationId xmlns:a16="http://schemas.microsoft.com/office/drawing/2014/main" id="{2535681B-39AE-8F45-B5F1-0BECE18A0BFE}"/>
              </a:ext>
            </a:extLst>
          </p:cNvPr>
          <p:cNvCxnSpPr>
            <a:cxnSpLocks/>
          </p:cNvCxnSpPr>
          <p:nvPr/>
        </p:nvCxnSpPr>
        <p:spPr>
          <a:xfrm>
            <a:off x="7934766" y="3708450"/>
            <a:ext cx="239553" cy="0"/>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99" name="Picture 98" descr="A picture containing television, screen, monitor, computer&#10;&#10;Description automatically generated">
            <a:extLst>
              <a:ext uri="{FF2B5EF4-FFF2-40B4-BE49-F238E27FC236}">
                <a16:creationId xmlns:a16="http://schemas.microsoft.com/office/drawing/2014/main" id="{15B196A9-6D14-1446-B6BF-7F5C81968AA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14446" y="1478494"/>
            <a:ext cx="2519773" cy="2518073"/>
          </a:xfrm>
          <a:prstGeom prst="rect">
            <a:avLst/>
          </a:prstGeom>
          <a:gradFill>
            <a:gsLst>
              <a:gs pos="0">
                <a:schemeClr val="accent5">
                  <a:lumMod val="75000"/>
                </a:schemeClr>
              </a:gs>
              <a:gs pos="39000">
                <a:schemeClr val="accent3">
                  <a:tint val="37000"/>
                  <a:satMod val="300000"/>
                </a:schemeClr>
              </a:gs>
              <a:gs pos="100000">
                <a:schemeClr val="accent3">
                  <a:tint val="15000"/>
                  <a:satMod val="350000"/>
                </a:schemeClr>
              </a:gs>
            </a:gsLst>
          </a:gradFill>
          <a:ln/>
        </p:spPr>
      </p:pic>
      <p:sp>
        <p:nvSpPr>
          <p:cNvPr id="100" name="Rectangle 99">
            <a:extLst>
              <a:ext uri="{FF2B5EF4-FFF2-40B4-BE49-F238E27FC236}">
                <a16:creationId xmlns:a16="http://schemas.microsoft.com/office/drawing/2014/main" id="{23264690-C018-BE45-8304-AE35C266C442}"/>
              </a:ext>
            </a:extLst>
          </p:cNvPr>
          <p:cNvSpPr/>
          <p:nvPr/>
        </p:nvSpPr>
        <p:spPr>
          <a:xfrm>
            <a:off x="5543060" y="1762970"/>
            <a:ext cx="818250" cy="520184"/>
          </a:xfrm>
          <a:prstGeom prst="rect">
            <a:avLst/>
          </a:prstGeom>
          <a:gradFill>
            <a:gsLst>
              <a:gs pos="0">
                <a:schemeClr val="accent5">
                  <a:lumMod val="75000"/>
                </a:schemeClr>
              </a:gs>
              <a:gs pos="39000">
                <a:schemeClr val="accent3">
                  <a:tint val="37000"/>
                  <a:satMod val="300000"/>
                </a:schemeClr>
              </a:gs>
              <a:gs pos="100000">
                <a:schemeClr val="accent3">
                  <a:tint val="15000"/>
                  <a:satMod val="350000"/>
                </a:schemeClr>
              </a:gs>
            </a:gsLst>
          </a:gradFill>
          <a:ln/>
        </p:spPr>
        <p:style>
          <a:lnRef idx="1">
            <a:schemeClr val="accent3"/>
          </a:lnRef>
          <a:fillRef idx="2">
            <a:schemeClr val="accent3"/>
          </a:fillRef>
          <a:effectRef idx="1">
            <a:schemeClr val="accent3"/>
          </a:effectRef>
          <a:fontRef idx="minor">
            <a:schemeClr val="dk1"/>
          </a:fontRef>
        </p:style>
        <p:txBody>
          <a:bodyPr lIns="18288" tIns="28575" rIns="18288" bIns="28575" rtlCol="0" anchor="ctr"/>
          <a:lstStyle/>
          <a:p>
            <a:pPr algn="ctr">
              <a:lnSpc>
                <a:spcPct val="85000"/>
              </a:lnSpc>
            </a:pPr>
            <a:r>
              <a:rPr lang="en-US" sz="900" b="1" dirty="0">
                <a:solidFill>
                  <a:srgbClr val="000000"/>
                </a:solidFill>
              </a:rPr>
              <a:t>Multi-core A72</a:t>
            </a:r>
          </a:p>
        </p:txBody>
      </p:sp>
      <p:sp>
        <p:nvSpPr>
          <p:cNvPr id="101" name="Rectangle 100">
            <a:extLst>
              <a:ext uri="{FF2B5EF4-FFF2-40B4-BE49-F238E27FC236}">
                <a16:creationId xmlns:a16="http://schemas.microsoft.com/office/drawing/2014/main" id="{37D8660B-5521-8444-A642-DB29B1517DCF}"/>
              </a:ext>
            </a:extLst>
          </p:cNvPr>
          <p:cNvSpPr/>
          <p:nvPr/>
        </p:nvSpPr>
        <p:spPr>
          <a:xfrm>
            <a:off x="6940142" y="2311837"/>
            <a:ext cx="859574" cy="583260"/>
          </a:xfrm>
          <a:prstGeom prst="rect">
            <a:avLst/>
          </a:prstGeom>
          <a:ln/>
        </p:spPr>
        <p:style>
          <a:lnRef idx="1">
            <a:schemeClr val="accent1"/>
          </a:lnRef>
          <a:fillRef idx="2">
            <a:schemeClr val="accent1"/>
          </a:fillRef>
          <a:effectRef idx="1">
            <a:schemeClr val="accent1"/>
          </a:effectRef>
          <a:fontRef idx="minor">
            <a:schemeClr val="dk1"/>
          </a:fontRef>
        </p:style>
        <p:txBody>
          <a:bodyPr lIns="18288" tIns="28575" rIns="18288" bIns="28575" rtlCol="0" anchor="ctr"/>
          <a:lstStyle/>
          <a:p>
            <a:pPr algn="ctr" defTabSz="914400" fontAlgn="base">
              <a:lnSpc>
                <a:spcPct val="85000"/>
              </a:lnSpc>
              <a:spcBef>
                <a:spcPct val="0"/>
              </a:spcBef>
              <a:spcAft>
                <a:spcPct val="0"/>
              </a:spcAft>
            </a:pPr>
            <a:r>
              <a:rPr lang="en-US" sz="1000" b="1" dirty="0">
                <a:solidFill>
                  <a:srgbClr val="000000"/>
                </a:solidFill>
              </a:rPr>
              <a:t>DSP</a:t>
            </a:r>
          </a:p>
        </p:txBody>
      </p:sp>
      <p:sp>
        <p:nvSpPr>
          <p:cNvPr id="109" name="Rectangle 108">
            <a:extLst>
              <a:ext uri="{FF2B5EF4-FFF2-40B4-BE49-F238E27FC236}">
                <a16:creationId xmlns:a16="http://schemas.microsoft.com/office/drawing/2014/main" id="{8E630440-D0F6-774E-A6E3-5D06715C824C}"/>
              </a:ext>
            </a:extLst>
          </p:cNvPr>
          <p:cNvSpPr/>
          <p:nvPr/>
        </p:nvSpPr>
        <p:spPr>
          <a:xfrm>
            <a:off x="6305150" y="3507848"/>
            <a:ext cx="601878" cy="317137"/>
          </a:xfrm>
          <a:prstGeom prst="rect">
            <a:avLst/>
          </a:prstGeom>
          <a:gradFill>
            <a:gsLst>
              <a:gs pos="0">
                <a:schemeClr val="accent5">
                  <a:lumMod val="75000"/>
                </a:schemeClr>
              </a:gs>
              <a:gs pos="39000">
                <a:schemeClr val="accent3">
                  <a:tint val="37000"/>
                  <a:satMod val="300000"/>
                </a:schemeClr>
              </a:gs>
              <a:gs pos="100000">
                <a:schemeClr val="accent3">
                  <a:tint val="15000"/>
                  <a:satMod val="350000"/>
                </a:schemeClr>
              </a:gs>
            </a:gsLst>
          </a:gradFill>
          <a:ln/>
        </p:spPr>
        <p:style>
          <a:lnRef idx="1">
            <a:schemeClr val="accent3"/>
          </a:lnRef>
          <a:fillRef idx="2">
            <a:schemeClr val="accent3"/>
          </a:fillRef>
          <a:effectRef idx="1">
            <a:schemeClr val="accent3"/>
          </a:effectRef>
          <a:fontRef idx="minor">
            <a:schemeClr val="dk1"/>
          </a:fontRef>
        </p:style>
        <p:txBody>
          <a:bodyPr lIns="18288" tIns="28575" rIns="18288" bIns="28575" rtlCol="0" anchor="ctr"/>
          <a:lstStyle/>
          <a:p>
            <a:pPr algn="ctr">
              <a:lnSpc>
                <a:spcPct val="85000"/>
              </a:lnSpc>
            </a:pPr>
            <a:r>
              <a:rPr lang="en-US" sz="900" b="1" dirty="0">
                <a:solidFill>
                  <a:srgbClr val="000000"/>
                </a:solidFill>
              </a:rPr>
              <a:t>PCIe Switch</a:t>
            </a:r>
          </a:p>
        </p:txBody>
      </p:sp>
      <p:sp>
        <p:nvSpPr>
          <p:cNvPr id="110" name="Rectangle 109">
            <a:extLst>
              <a:ext uri="{FF2B5EF4-FFF2-40B4-BE49-F238E27FC236}">
                <a16:creationId xmlns:a16="http://schemas.microsoft.com/office/drawing/2014/main" id="{E19571AF-5DF4-EA47-89DF-72D44B0E4EAC}"/>
              </a:ext>
            </a:extLst>
          </p:cNvPr>
          <p:cNvSpPr/>
          <p:nvPr/>
        </p:nvSpPr>
        <p:spPr>
          <a:xfrm>
            <a:off x="5543059" y="2315667"/>
            <a:ext cx="1349894" cy="584972"/>
          </a:xfrm>
          <a:prstGeom prst="rect">
            <a:avLst/>
          </a:prstGeom>
          <a:ln/>
        </p:spPr>
        <p:style>
          <a:lnRef idx="1">
            <a:schemeClr val="accent1"/>
          </a:lnRef>
          <a:fillRef idx="2">
            <a:schemeClr val="accent1"/>
          </a:fillRef>
          <a:effectRef idx="1">
            <a:schemeClr val="accent1"/>
          </a:effectRef>
          <a:fontRef idx="minor">
            <a:schemeClr val="dk1"/>
          </a:fontRef>
        </p:style>
        <p:txBody>
          <a:bodyPr lIns="18288" tIns="28575" rIns="18288" bIns="28575" rtlCol="0" anchor="ctr"/>
          <a:lstStyle/>
          <a:p>
            <a:pPr algn="ctr" defTabSz="914400" fontAlgn="base">
              <a:lnSpc>
                <a:spcPct val="85000"/>
              </a:lnSpc>
              <a:spcBef>
                <a:spcPct val="0"/>
              </a:spcBef>
              <a:spcAft>
                <a:spcPct val="0"/>
              </a:spcAft>
            </a:pPr>
            <a:r>
              <a:rPr lang="en-US" sz="1000" b="1" dirty="0">
                <a:solidFill>
                  <a:srgbClr val="000000"/>
                </a:solidFill>
              </a:rPr>
              <a:t>Deep Learning Accelerator</a:t>
            </a:r>
          </a:p>
        </p:txBody>
      </p:sp>
      <p:sp>
        <p:nvSpPr>
          <p:cNvPr id="117" name="Rectangle 116">
            <a:extLst>
              <a:ext uri="{FF2B5EF4-FFF2-40B4-BE49-F238E27FC236}">
                <a16:creationId xmlns:a16="http://schemas.microsoft.com/office/drawing/2014/main" id="{AF8B7323-3AB7-5346-A530-D9FDB701272C}"/>
              </a:ext>
            </a:extLst>
          </p:cNvPr>
          <p:cNvSpPr/>
          <p:nvPr/>
        </p:nvSpPr>
        <p:spPr>
          <a:xfrm>
            <a:off x="5556186" y="3518099"/>
            <a:ext cx="706300" cy="306885"/>
          </a:xfrm>
          <a:prstGeom prst="rect">
            <a:avLst/>
          </a:prstGeom>
          <a:gradFill>
            <a:gsLst>
              <a:gs pos="0">
                <a:schemeClr val="accent5">
                  <a:lumMod val="75000"/>
                </a:schemeClr>
              </a:gs>
              <a:gs pos="39000">
                <a:schemeClr val="accent3">
                  <a:tint val="37000"/>
                  <a:satMod val="300000"/>
                </a:schemeClr>
              </a:gs>
              <a:gs pos="100000">
                <a:schemeClr val="accent3">
                  <a:tint val="15000"/>
                  <a:satMod val="350000"/>
                </a:schemeClr>
              </a:gs>
            </a:gsLst>
          </a:gradFill>
          <a:ln/>
        </p:spPr>
        <p:style>
          <a:lnRef idx="1">
            <a:schemeClr val="accent3"/>
          </a:lnRef>
          <a:fillRef idx="2">
            <a:schemeClr val="accent3"/>
          </a:fillRef>
          <a:effectRef idx="1">
            <a:schemeClr val="accent3"/>
          </a:effectRef>
          <a:fontRef idx="minor">
            <a:schemeClr val="dk1"/>
          </a:fontRef>
        </p:style>
        <p:txBody>
          <a:bodyPr lIns="18288" tIns="28575" rIns="18288" bIns="28575" rtlCol="0" anchor="ctr"/>
          <a:lstStyle/>
          <a:p>
            <a:pPr algn="ctr">
              <a:lnSpc>
                <a:spcPct val="85000"/>
              </a:lnSpc>
            </a:pPr>
            <a:r>
              <a:rPr lang="en-US" sz="900" b="1" dirty="0">
                <a:solidFill>
                  <a:srgbClr val="000000"/>
                </a:solidFill>
              </a:rPr>
              <a:t>Ethernet Switch</a:t>
            </a:r>
          </a:p>
        </p:txBody>
      </p:sp>
      <p:sp>
        <p:nvSpPr>
          <p:cNvPr id="118" name="Rectangle 117">
            <a:extLst>
              <a:ext uri="{FF2B5EF4-FFF2-40B4-BE49-F238E27FC236}">
                <a16:creationId xmlns:a16="http://schemas.microsoft.com/office/drawing/2014/main" id="{FBAE86DF-2A56-7040-838D-7399F5EA6B21}"/>
              </a:ext>
            </a:extLst>
          </p:cNvPr>
          <p:cNvSpPr/>
          <p:nvPr/>
        </p:nvSpPr>
        <p:spPr>
          <a:xfrm>
            <a:off x="6940142" y="3499259"/>
            <a:ext cx="841608" cy="325725"/>
          </a:xfrm>
          <a:prstGeom prst="rect">
            <a:avLst/>
          </a:prstGeom>
          <a:ln/>
        </p:spPr>
        <p:style>
          <a:lnRef idx="1">
            <a:schemeClr val="accent1"/>
          </a:lnRef>
          <a:fillRef idx="2">
            <a:schemeClr val="accent1"/>
          </a:fillRef>
          <a:effectRef idx="1">
            <a:schemeClr val="accent1"/>
          </a:effectRef>
          <a:fontRef idx="minor">
            <a:schemeClr val="dk1"/>
          </a:fontRef>
        </p:style>
        <p:txBody>
          <a:bodyPr lIns="18288" tIns="28575" rIns="18288" bIns="28575" rtlCol="0" anchor="ctr"/>
          <a:lstStyle/>
          <a:p>
            <a:pPr algn="ctr">
              <a:lnSpc>
                <a:spcPct val="85000"/>
              </a:lnSpc>
            </a:pPr>
            <a:r>
              <a:rPr lang="en-US" sz="900" b="1" dirty="0">
                <a:solidFill>
                  <a:srgbClr val="000000"/>
                </a:solidFill>
              </a:rPr>
              <a:t>Large internal memory,</a:t>
            </a:r>
          </a:p>
          <a:p>
            <a:pPr algn="ctr">
              <a:lnSpc>
                <a:spcPct val="85000"/>
              </a:lnSpc>
            </a:pPr>
            <a:r>
              <a:rPr lang="en-US" sz="900" b="1" dirty="0">
                <a:solidFill>
                  <a:srgbClr val="000000"/>
                </a:solidFill>
              </a:rPr>
              <a:t> High-BW bus </a:t>
            </a:r>
          </a:p>
        </p:txBody>
      </p:sp>
      <p:sp>
        <p:nvSpPr>
          <p:cNvPr id="119" name="Rectangle 118">
            <a:extLst>
              <a:ext uri="{FF2B5EF4-FFF2-40B4-BE49-F238E27FC236}">
                <a16:creationId xmlns:a16="http://schemas.microsoft.com/office/drawing/2014/main" id="{261C9C20-5885-ED48-BEE5-3FCECC532B34}"/>
              </a:ext>
            </a:extLst>
          </p:cNvPr>
          <p:cNvSpPr/>
          <p:nvPr/>
        </p:nvSpPr>
        <p:spPr>
          <a:xfrm>
            <a:off x="5541789" y="2940625"/>
            <a:ext cx="1351165" cy="520184"/>
          </a:xfrm>
          <a:prstGeom prst="rect">
            <a:avLst/>
          </a:prstGeom>
          <a:ln/>
        </p:spPr>
        <p:style>
          <a:lnRef idx="1">
            <a:schemeClr val="accent1"/>
          </a:lnRef>
          <a:fillRef idx="2">
            <a:schemeClr val="accent1"/>
          </a:fillRef>
          <a:effectRef idx="1">
            <a:schemeClr val="accent1"/>
          </a:effectRef>
          <a:fontRef idx="minor">
            <a:schemeClr val="dk1"/>
          </a:fontRef>
        </p:style>
        <p:txBody>
          <a:bodyPr lIns="18288" tIns="28575" rIns="18288" bIns="28575" rtlCol="0" anchor="ctr"/>
          <a:lstStyle/>
          <a:p>
            <a:pPr algn="ctr" defTabSz="914400" fontAlgn="base">
              <a:lnSpc>
                <a:spcPct val="85000"/>
              </a:lnSpc>
              <a:spcBef>
                <a:spcPct val="0"/>
              </a:spcBef>
              <a:spcAft>
                <a:spcPct val="0"/>
              </a:spcAft>
            </a:pPr>
            <a:r>
              <a:rPr lang="en-US" sz="1000" b="1" dirty="0">
                <a:solidFill>
                  <a:srgbClr val="000000"/>
                </a:solidFill>
              </a:rPr>
              <a:t>Imaging &amp;  Vision accelerators</a:t>
            </a:r>
          </a:p>
          <a:p>
            <a:pPr algn="ctr" defTabSz="914400" fontAlgn="base">
              <a:lnSpc>
                <a:spcPct val="85000"/>
              </a:lnSpc>
              <a:spcBef>
                <a:spcPct val="0"/>
              </a:spcBef>
              <a:spcAft>
                <a:spcPct val="0"/>
              </a:spcAft>
            </a:pPr>
            <a:r>
              <a:rPr lang="en-US" sz="800" dirty="0">
                <a:solidFill>
                  <a:srgbClr val="000000"/>
                </a:solidFill>
              </a:rPr>
              <a:t>ISP | LDC | MSC</a:t>
            </a:r>
          </a:p>
        </p:txBody>
      </p:sp>
      <p:sp>
        <p:nvSpPr>
          <p:cNvPr id="82" name="TextBox 81">
            <a:extLst>
              <a:ext uri="{FF2B5EF4-FFF2-40B4-BE49-F238E27FC236}">
                <a16:creationId xmlns:a16="http://schemas.microsoft.com/office/drawing/2014/main" id="{79AF96E7-1AD4-AA41-88FF-2DB96E33E796}"/>
              </a:ext>
            </a:extLst>
          </p:cNvPr>
          <p:cNvSpPr txBox="1"/>
          <p:nvPr/>
        </p:nvSpPr>
        <p:spPr>
          <a:xfrm>
            <a:off x="5854465" y="1511975"/>
            <a:ext cx="1750006" cy="263399"/>
          </a:xfrm>
          <a:prstGeom prst="rect">
            <a:avLst/>
          </a:prstGeom>
          <a:noFill/>
        </p:spPr>
        <p:txBody>
          <a:bodyPr wrap="square" rtlCol="0">
            <a:spAutoFit/>
          </a:bodyPr>
          <a:lstStyle/>
          <a:p>
            <a:pPr algn="ctr" defTabSz="914400" fontAlgn="base">
              <a:spcBef>
                <a:spcPct val="0"/>
              </a:spcBef>
              <a:spcAft>
                <a:spcPct val="0"/>
              </a:spcAft>
            </a:pPr>
            <a:r>
              <a:rPr lang="en-US" sz="1200" b="1" kern="0" dirty="0">
                <a:solidFill>
                  <a:srgbClr val="FFFFFF"/>
                </a:solidFill>
              </a:rPr>
              <a:t>Jacinto</a:t>
            </a:r>
            <a:r>
              <a:rPr lang="en-US" sz="1100" b="1" kern="0" baseline="30000" dirty="0">
                <a:solidFill>
                  <a:srgbClr val="FFFFFF"/>
                </a:solidFill>
              </a:rPr>
              <a:t>™</a:t>
            </a:r>
            <a:r>
              <a:rPr lang="en-US" sz="1200" b="1" kern="0" dirty="0">
                <a:solidFill>
                  <a:srgbClr val="FFFFFF"/>
                </a:solidFill>
              </a:rPr>
              <a:t> TAD4x</a:t>
            </a:r>
          </a:p>
        </p:txBody>
      </p:sp>
      <p:sp>
        <p:nvSpPr>
          <p:cNvPr id="83" name="Rectangle 82">
            <a:extLst>
              <a:ext uri="{FF2B5EF4-FFF2-40B4-BE49-F238E27FC236}">
                <a16:creationId xmlns:a16="http://schemas.microsoft.com/office/drawing/2014/main" id="{71C36993-B999-704B-BE7C-481D68E8EAF9}"/>
              </a:ext>
            </a:extLst>
          </p:cNvPr>
          <p:cNvSpPr/>
          <p:nvPr/>
        </p:nvSpPr>
        <p:spPr>
          <a:xfrm>
            <a:off x="5541789" y="2327784"/>
            <a:ext cx="2272987" cy="1125622"/>
          </a:xfrm>
          <a:prstGeom prst="rect">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95" name="Rectangle 94">
            <a:extLst>
              <a:ext uri="{FF2B5EF4-FFF2-40B4-BE49-F238E27FC236}">
                <a16:creationId xmlns:a16="http://schemas.microsoft.com/office/drawing/2014/main" id="{098E6CDA-1A66-FC43-8BBB-A8C59A4F5F9C}"/>
              </a:ext>
            </a:extLst>
          </p:cNvPr>
          <p:cNvSpPr/>
          <p:nvPr/>
        </p:nvSpPr>
        <p:spPr>
          <a:xfrm>
            <a:off x="6927276" y="2940624"/>
            <a:ext cx="857552" cy="495098"/>
          </a:xfrm>
          <a:prstGeom prst="rect">
            <a:avLst/>
          </a:prstGeom>
          <a:ln/>
        </p:spPr>
        <p:style>
          <a:lnRef idx="1">
            <a:schemeClr val="accent1"/>
          </a:lnRef>
          <a:fillRef idx="2">
            <a:schemeClr val="accent1"/>
          </a:fillRef>
          <a:effectRef idx="1">
            <a:schemeClr val="accent1"/>
          </a:effectRef>
          <a:fontRef idx="minor">
            <a:schemeClr val="dk1"/>
          </a:fontRef>
        </p:style>
        <p:txBody>
          <a:bodyPr lIns="18288" tIns="28575" rIns="18288" bIns="28575" rtlCol="0" anchor="ctr"/>
          <a:lstStyle/>
          <a:p>
            <a:pPr algn="ctr" defTabSz="914400" fontAlgn="base">
              <a:lnSpc>
                <a:spcPct val="85000"/>
              </a:lnSpc>
              <a:spcBef>
                <a:spcPct val="0"/>
              </a:spcBef>
              <a:spcAft>
                <a:spcPct val="0"/>
              </a:spcAft>
            </a:pPr>
            <a:r>
              <a:rPr lang="en-US" sz="1000" b="1" dirty="0">
                <a:solidFill>
                  <a:srgbClr val="000000"/>
                </a:solidFill>
              </a:rPr>
              <a:t>Depth and Motion accelerators</a:t>
            </a:r>
          </a:p>
        </p:txBody>
      </p:sp>
      <p:sp>
        <p:nvSpPr>
          <p:cNvPr id="140" name="Rectangle 139">
            <a:extLst>
              <a:ext uri="{FF2B5EF4-FFF2-40B4-BE49-F238E27FC236}">
                <a16:creationId xmlns:a16="http://schemas.microsoft.com/office/drawing/2014/main" id="{47B90177-811E-1A40-BB0F-989D9E208DBA}"/>
              </a:ext>
            </a:extLst>
          </p:cNvPr>
          <p:cNvSpPr/>
          <p:nvPr/>
        </p:nvSpPr>
        <p:spPr>
          <a:xfrm>
            <a:off x="6376676" y="1761272"/>
            <a:ext cx="530352" cy="520184"/>
          </a:xfrm>
          <a:prstGeom prst="rect">
            <a:avLst/>
          </a:prstGeom>
          <a:gradFill>
            <a:gsLst>
              <a:gs pos="0">
                <a:schemeClr val="accent5">
                  <a:lumMod val="75000"/>
                </a:schemeClr>
              </a:gs>
              <a:gs pos="39000">
                <a:schemeClr val="accent3">
                  <a:tint val="37000"/>
                  <a:satMod val="300000"/>
                </a:schemeClr>
              </a:gs>
              <a:gs pos="100000">
                <a:schemeClr val="accent3">
                  <a:tint val="15000"/>
                  <a:satMod val="350000"/>
                </a:schemeClr>
              </a:gs>
            </a:gsLst>
          </a:gradFill>
          <a:ln/>
        </p:spPr>
        <p:style>
          <a:lnRef idx="1">
            <a:schemeClr val="accent3"/>
          </a:lnRef>
          <a:fillRef idx="2">
            <a:schemeClr val="accent3"/>
          </a:fillRef>
          <a:effectRef idx="1">
            <a:schemeClr val="accent3"/>
          </a:effectRef>
          <a:fontRef idx="minor">
            <a:schemeClr val="dk1"/>
          </a:fontRef>
        </p:style>
        <p:txBody>
          <a:bodyPr lIns="18288" tIns="28575" rIns="18288" bIns="28575" rtlCol="0" anchor="ctr"/>
          <a:lstStyle/>
          <a:p>
            <a:pPr algn="ctr">
              <a:lnSpc>
                <a:spcPct val="85000"/>
              </a:lnSpc>
            </a:pPr>
            <a:r>
              <a:rPr lang="en-US" sz="900" b="1" dirty="0">
                <a:solidFill>
                  <a:srgbClr val="000000"/>
                </a:solidFill>
              </a:rPr>
              <a:t>MCU</a:t>
            </a:r>
          </a:p>
        </p:txBody>
      </p:sp>
      <p:sp>
        <p:nvSpPr>
          <p:cNvPr id="144" name="Rectangle 143">
            <a:extLst>
              <a:ext uri="{FF2B5EF4-FFF2-40B4-BE49-F238E27FC236}">
                <a16:creationId xmlns:a16="http://schemas.microsoft.com/office/drawing/2014/main" id="{EF4CE740-02C6-DA4F-BCCE-DB82DD5A6EA7}"/>
              </a:ext>
            </a:extLst>
          </p:cNvPr>
          <p:cNvSpPr/>
          <p:nvPr/>
        </p:nvSpPr>
        <p:spPr>
          <a:xfrm>
            <a:off x="6940142" y="1763602"/>
            <a:ext cx="818250" cy="520184"/>
          </a:xfrm>
          <a:prstGeom prst="rect">
            <a:avLst/>
          </a:prstGeom>
          <a:gradFill>
            <a:gsLst>
              <a:gs pos="0">
                <a:schemeClr val="accent5">
                  <a:lumMod val="75000"/>
                </a:schemeClr>
              </a:gs>
              <a:gs pos="39000">
                <a:schemeClr val="accent3">
                  <a:tint val="37000"/>
                  <a:satMod val="300000"/>
                </a:schemeClr>
              </a:gs>
              <a:gs pos="100000">
                <a:schemeClr val="accent3">
                  <a:tint val="15000"/>
                  <a:satMod val="350000"/>
                </a:schemeClr>
              </a:gs>
            </a:gsLst>
          </a:gradFill>
          <a:ln/>
        </p:spPr>
        <p:style>
          <a:lnRef idx="1">
            <a:schemeClr val="accent3"/>
          </a:lnRef>
          <a:fillRef idx="2">
            <a:schemeClr val="accent3"/>
          </a:fillRef>
          <a:effectRef idx="1">
            <a:schemeClr val="accent3"/>
          </a:effectRef>
          <a:fontRef idx="minor">
            <a:schemeClr val="dk1"/>
          </a:fontRef>
        </p:style>
        <p:txBody>
          <a:bodyPr lIns="18288" tIns="28575" rIns="18288" bIns="28575" rtlCol="0" anchor="ctr"/>
          <a:lstStyle/>
          <a:p>
            <a:pPr algn="ctr">
              <a:lnSpc>
                <a:spcPct val="85000"/>
              </a:lnSpc>
            </a:pPr>
            <a:r>
              <a:rPr lang="en-US" sz="900" b="1" dirty="0">
                <a:solidFill>
                  <a:srgbClr val="000000"/>
                </a:solidFill>
              </a:rPr>
              <a:t>Safety MCU</a:t>
            </a:r>
          </a:p>
        </p:txBody>
      </p:sp>
    </p:spTree>
    <p:extLst>
      <p:ext uri="{BB962C8B-B14F-4D97-AF65-F5344CB8AC3E}">
        <p14:creationId xmlns:p14="http://schemas.microsoft.com/office/powerpoint/2010/main" val="9164184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 name="Picture 5">
            <a:extLst>
              <a:ext uri="{FF2B5EF4-FFF2-40B4-BE49-F238E27FC236}">
                <a16:creationId xmlns:a16="http://schemas.microsoft.com/office/drawing/2014/main" id="{0F818497-E178-424A-900F-750C80BD8242}"/>
              </a:ext>
            </a:extLst>
          </p:cNvPr>
          <p:cNvPicPr>
            <a:picLocks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68835" y="557627"/>
            <a:ext cx="8395758" cy="4170937"/>
          </a:xfrm>
          <a:prstGeom prst="rect">
            <a:avLst/>
          </a:prstGeom>
          <a:solidFill>
            <a:schemeClr val="bg1">
              <a:lumMod val="95000"/>
            </a:schemeClr>
          </a:solidFill>
          <a:ln w="12700">
            <a:solidFill>
              <a:schemeClr val="tx1">
                <a:lumMod val="50000"/>
                <a:lumOff val="50000"/>
              </a:schemeClr>
            </a:solidFill>
          </a:ln>
          <a:extLst/>
        </p:spPr>
      </p:pic>
      <p:sp>
        <p:nvSpPr>
          <p:cNvPr id="4" name="Slide Number Placeholder 3">
            <a:extLst>
              <a:ext uri="{FF2B5EF4-FFF2-40B4-BE49-F238E27FC236}">
                <a16:creationId xmlns:a16="http://schemas.microsoft.com/office/drawing/2014/main" id="{DDF2F19E-5ADF-6A4F-9B85-F84526468C35}"/>
              </a:ext>
            </a:extLst>
          </p:cNvPr>
          <p:cNvSpPr>
            <a:spLocks noGrp="1"/>
          </p:cNvSpPr>
          <p:nvPr>
            <p:ph type="sldNum" sz="quarter" idx="10"/>
          </p:nvPr>
        </p:nvSpPr>
        <p:spPr>
          <a:xfrm>
            <a:off x="6706186" y="4580762"/>
            <a:ext cx="2133600" cy="154782"/>
          </a:xfrm>
        </p:spPr>
        <p:txBody>
          <a:bodyPr/>
          <a:lstStyle/>
          <a:p>
            <a:pPr>
              <a:defRPr/>
            </a:pPr>
            <a:fld id="{2B97888F-6AF7-4263-B69D-592D8C33BAC7}" type="slidenum">
              <a:rPr lang="en-US" smtClean="0">
                <a:solidFill>
                  <a:srgbClr val="000000"/>
                </a:solidFill>
              </a:rPr>
              <a:pPr>
                <a:defRPr/>
              </a:pPr>
              <a:t>17</a:t>
            </a:fld>
            <a:endParaRPr lang="en-US" dirty="0">
              <a:solidFill>
                <a:srgbClr val="000000"/>
              </a:solidFill>
            </a:endParaRPr>
          </a:p>
        </p:txBody>
      </p:sp>
      <p:sp>
        <p:nvSpPr>
          <p:cNvPr id="211" name="Rounded Rectangle 210">
            <a:extLst>
              <a:ext uri="{FF2B5EF4-FFF2-40B4-BE49-F238E27FC236}">
                <a16:creationId xmlns:a16="http://schemas.microsoft.com/office/drawing/2014/main" id="{01B1F9F2-0F0E-934B-A0F8-E69C5B75F9BC}"/>
              </a:ext>
            </a:extLst>
          </p:cNvPr>
          <p:cNvSpPr>
            <a:spLocks noChangeAspect="1"/>
          </p:cNvSpPr>
          <p:nvPr/>
        </p:nvSpPr>
        <p:spPr>
          <a:xfrm>
            <a:off x="732169" y="949678"/>
            <a:ext cx="6522918" cy="220610"/>
          </a:xfrm>
          <a:prstGeom prst="roundRect">
            <a:avLst/>
          </a:pr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latin typeface="Calibri" panose="020F0502020204030204" pitchFamily="34" charset="0"/>
                <a:cs typeface="Calibri" panose="020F0502020204030204" pitchFamily="34" charset="0"/>
              </a:rPr>
              <a:t>Main domain: SIL-2</a:t>
            </a:r>
          </a:p>
        </p:txBody>
      </p:sp>
      <p:sp>
        <p:nvSpPr>
          <p:cNvPr id="36" name="Rounded Rectangle 35">
            <a:extLst>
              <a:ext uri="{FF2B5EF4-FFF2-40B4-BE49-F238E27FC236}">
                <a16:creationId xmlns:a16="http://schemas.microsoft.com/office/drawing/2014/main" id="{32F77F24-8803-174C-8BF2-42F153AE7CC7}"/>
              </a:ext>
            </a:extLst>
          </p:cNvPr>
          <p:cNvSpPr>
            <a:spLocks noChangeAspect="1"/>
          </p:cNvSpPr>
          <p:nvPr/>
        </p:nvSpPr>
        <p:spPr>
          <a:xfrm>
            <a:off x="2233680" y="1251612"/>
            <a:ext cx="3773160" cy="3083746"/>
          </a:xfrm>
          <a:prstGeom prst="roundRect">
            <a:avLst/>
          </a:prstGeom>
          <a:solidFill>
            <a:schemeClr val="bg1">
              <a:lumMod val="95000"/>
            </a:schemeClr>
          </a:solidFill>
          <a:ln w="12700">
            <a:solidFill>
              <a:schemeClr val="tx2">
                <a:lumMod val="60000"/>
                <a:lumOff val="40000"/>
              </a:schemeClr>
            </a:solidFill>
          </a:ln>
        </p:spPr>
        <p:style>
          <a:lnRef idx="2">
            <a:schemeClr val="accent5"/>
          </a:lnRef>
          <a:fillRef idx="1">
            <a:schemeClr val="lt1"/>
          </a:fillRef>
          <a:effectRef idx="0">
            <a:schemeClr val="accent5"/>
          </a:effectRef>
          <a:fontRef idx="minor">
            <a:schemeClr val="dk1"/>
          </a:fontRef>
        </p:style>
        <p:txBody>
          <a:bodyPr lIns="0" tIns="0" rIns="0" rtlCol="0" anchor="t"/>
          <a:lstStyle/>
          <a:p>
            <a:pPr algn="ctr"/>
            <a:r>
              <a:rPr lang="en-US" sz="1000" b="1" dirty="0">
                <a:solidFill>
                  <a:srgbClr val="7030A0"/>
                </a:solidFill>
              </a:rPr>
              <a:t> </a:t>
            </a:r>
          </a:p>
        </p:txBody>
      </p:sp>
      <p:sp>
        <p:nvSpPr>
          <p:cNvPr id="3" name="TextBox 2">
            <a:extLst>
              <a:ext uri="{FF2B5EF4-FFF2-40B4-BE49-F238E27FC236}">
                <a16:creationId xmlns:a16="http://schemas.microsoft.com/office/drawing/2014/main" id="{9A9EDCE6-BF3F-6F48-BDA5-B0E90A299A1B}"/>
              </a:ext>
            </a:extLst>
          </p:cNvPr>
          <p:cNvSpPr txBox="1">
            <a:spLocks noChangeAspect="1"/>
          </p:cNvSpPr>
          <p:nvPr/>
        </p:nvSpPr>
        <p:spPr>
          <a:xfrm>
            <a:off x="2299489" y="1265276"/>
            <a:ext cx="3521457" cy="230832"/>
          </a:xfrm>
          <a:prstGeom prst="rect">
            <a:avLst/>
          </a:prstGeom>
          <a:noFill/>
        </p:spPr>
        <p:txBody>
          <a:bodyPr wrap="square" rtlCol="0">
            <a:spAutoFit/>
          </a:bodyPr>
          <a:lstStyle/>
          <a:p>
            <a:pPr algn="ctr"/>
            <a:r>
              <a:rPr lang="en-US" sz="900" b="1" dirty="0">
                <a:solidFill>
                  <a:srgbClr val="7030A0"/>
                </a:solidFill>
                <a:latin typeface="+mn-lt"/>
              </a:rPr>
              <a:t>Compute intensive task @ Low-power, low-latency </a:t>
            </a:r>
          </a:p>
        </p:txBody>
      </p:sp>
      <p:sp>
        <p:nvSpPr>
          <p:cNvPr id="193" name="Rectangle 192">
            <a:extLst>
              <a:ext uri="{FF2B5EF4-FFF2-40B4-BE49-F238E27FC236}">
                <a16:creationId xmlns:a16="http://schemas.microsoft.com/office/drawing/2014/main" id="{668036ED-79E2-6648-92CC-4E50D1C1D7A0}"/>
              </a:ext>
            </a:extLst>
          </p:cNvPr>
          <p:cNvSpPr>
            <a:spLocks noChangeAspect="1"/>
          </p:cNvSpPr>
          <p:nvPr/>
        </p:nvSpPr>
        <p:spPr>
          <a:xfrm>
            <a:off x="3205908" y="4365798"/>
            <a:ext cx="1995456" cy="339306"/>
          </a:xfrm>
          <a:prstGeom prst="rect">
            <a:avLst/>
          </a:prstGeom>
          <a:ln w="6350"/>
        </p:spPr>
        <p:style>
          <a:lnRef idx="2">
            <a:schemeClr val="accent4"/>
          </a:lnRef>
          <a:fillRef idx="1">
            <a:schemeClr val="lt1"/>
          </a:fillRef>
          <a:effectRef idx="0">
            <a:schemeClr val="accent4"/>
          </a:effectRef>
          <a:fontRef idx="minor">
            <a:schemeClr val="dk1"/>
          </a:fontRef>
        </p:style>
        <p:txBody>
          <a:bodyPr rtlCol="0" anchor="ctr"/>
          <a:lstStyle/>
          <a:p>
            <a:pPr algn="ctr"/>
            <a:r>
              <a:rPr lang="en-US" dirty="0"/>
              <a:t>\</a:t>
            </a:r>
          </a:p>
        </p:txBody>
      </p:sp>
      <p:sp>
        <p:nvSpPr>
          <p:cNvPr id="194" name="Rounded Rectangle 193">
            <a:extLst>
              <a:ext uri="{FF2B5EF4-FFF2-40B4-BE49-F238E27FC236}">
                <a16:creationId xmlns:a16="http://schemas.microsoft.com/office/drawing/2014/main" id="{9711084E-25BD-E049-B492-903C9F988BC9}"/>
              </a:ext>
            </a:extLst>
          </p:cNvPr>
          <p:cNvSpPr>
            <a:spLocks noChangeAspect="1"/>
          </p:cNvSpPr>
          <p:nvPr/>
        </p:nvSpPr>
        <p:spPr>
          <a:xfrm>
            <a:off x="4836706" y="4399714"/>
            <a:ext cx="352908" cy="305389"/>
          </a:xfrm>
          <a:prstGeom prst="round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lIns="0" tIns="45720" rIns="0" bIns="45720" rtlCol="0" anchor="ctr"/>
          <a:lstStyle/>
          <a:p>
            <a:pPr algn="ctr" defTabSz="457154">
              <a:lnSpc>
                <a:spcPct val="80000"/>
              </a:lnSpc>
            </a:pPr>
            <a:r>
              <a:rPr lang="en-US" sz="700" b="1" dirty="0">
                <a:solidFill>
                  <a:srgbClr val="FFFFFF"/>
                </a:solidFill>
                <a:latin typeface="Calibri" pitchFamily="34" charset="0"/>
                <a:cs typeface="Calibri" pitchFamily="34" charset="0"/>
              </a:rPr>
              <a:t>4x </a:t>
            </a:r>
            <a:r>
              <a:rPr lang="en-US" sz="700" b="1" dirty="0" err="1">
                <a:solidFill>
                  <a:srgbClr val="FFFFFF"/>
                </a:solidFill>
                <a:latin typeface="Calibri" pitchFamily="34" charset="0"/>
                <a:cs typeface="Calibri" pitchFamily="34" charset="0"/>
              </a:rPr>
              <a:t>PCIe</a:t>
            </a:r>
            <a:endParaRPr lang="en-US" sz="700" b="1" dirty="0">
              <a:solidFill>
                <a:srgbClr val="FFFFFF"/>
              </a:solidFill>
              <a:latin typeface="Calibri" pitchFamily="34" charset="0"/>
              <a:cs typeface="Calibri" pitchFamily="34" charset="0"/>
            </a:endParaRPr>
          </a:p>
        </p:txBody>
      </p:sp>
      <p:sp>
        <p:nvSpPr>
          <p:cNvPr id="195" name="Rounded Rectangle 194">
            <a:extLst>
              <a:ext uri="{FF2B5EF4-FFF2-40B4-BE49-F238E27FC236}">
                <a16:creationId xmlns:a16="http://schemas.microsoft.com/office/drawing/2014/main" id="{97C20953-DF86-9549-A6E0-9FF2EA79DF03}"/>
              </a:ext>
            </a:extLst>
          </p:cNvPr>
          <p:cNvSpPr>
            <a:spLocks noChangeAspect="1"/>
          </p:cNvSpPr>
          <p:nvPr/>
        </p:nvSpPr>
        <p:spPr>
          <a:xfrm>
            <a:off x="4017900" y="4399714"/>
            <a:ext cx="352908" cy="305390"/>
          </a:xfrm>
          <a:prstGeom prst="round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lIns="0" tIns="45720" rIns="0" bIns="45720" rtlCol="0" anchor="ctr"/>
          <a:lstStyle/>
          <a:p>
            <a:pPr algn="ctr" defTabSz="457154">
              <a:lnSpc>
                <a:spcPct val="80000"/>
              </a:lnSpc>
            </a:pPr>
            <a:r>
              <a:rPr lang="en-US" sz="700" b="1" dirty="0">
                <a:solidFill>
                  <a:srgbClr val="FFFFFF"/>
                </a:solidFill>
                <a:latin typeface="Calibri" pitchFamily="34" charset="0"/>
                <a:cs typeface="Calibri" pitchFamily="34" charset="0"/>
              </a:rPr>
              <a:t>2x USB</a:t>
            </a:r>
          </a:p>
        </p:txBody>
      </p:sp>
      <p:sp>
        <p:nvSpPr>
          <p:cNvPr id="196" name="Rounded Rectangle 195">
            <a:extLst>
              <a:ext uri="{FF2B5EF4-FFF2-40B4-BE49-F238E27FC236}">
                <a16:creationId xmlns:a16="http://schemas.microsoft.com/office/drawing/2014/main" id="{90C1CAD0-EB49-A742-8E5E-DEB4BD633933}"/>
              </a:ext>
            </a:extLst>
          </p:cNvPr>
          <p:cNvSpPr>
            <a:spLocks noChangeAspect="1"/>
          </p:cNvSpPr>
          <p:nvPr/>
        </p:nvSpPr>
        <p:spPr>
          <a:xfrm>
            <a:off x="4440253" y="4399714"/>
            <a:ext cx="352908" cy="305389"/>
          </a:xfrm>
          <a:prstGeom prst="round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lIns="0" tIns="45720" rIns="0" bIns="45720" rtlCol="0" anchor="ctr"/>
          <a:lstStyle/>
          <a:p>
            <a:pPr algn="ctr" defTabSz="457154">
              <a:lnSpc>
                <a:spcPct val="80000"/>
              </a:lnSpc>
            </a:pPr>
            <a:r>
              <a:rPr lang="en-US" sz="700" b="1" dirty="0">
                <a:solidFill>
                  <a:srgbClr val="FFFFFF"/>
                </a:solidFill>
                <a:latin typeface="Calibri" pitchFamily="34" charset="0"/>
                <a:cs typeface="Calibri" pitchFamily="34" charset="0"/>
              </a:rPr>
              <a:t>8p Eth Switch</a:t>
            </a:r>
          </a:p>
        </p:txBody>
      </p:sp>
      <p:sp>
        <p:nvSpPr>
          <p:cNvPr id="197" name="Rounded Rectangle 196">
            <a:extLst>
              <a:ext uri="{FF2B5EF4-FFF2-40B4-BE49-F238E27FC236}">
                <a16:creationId xmlns:a16="http://schemas.microsoft.com/office/drawing/2014/main" id="{8276FD8B-7BEB-3648-965A-53D55CBE689C}"/>
              </a:ext>
            </a:extLst>
          </p:cNvPr>
          <p:cNvSpPr>
            <a:spLocks noChangeAspect="1"/>
          </p:cNvSpPr>
          <p:nvPr/>
        </p:nvSpPr>
        <p:spPr>
          <a:xfrm>
            <a:off x="3300338" y="4399714"/>
            <a:ext cx="649033" cy="305390"/>
          </a:xfrm>
          <a:prstGeom prst="round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lIns="0" tIns="45720" rIns="0" bIns="45720" rtlCol="0" anchor="ctr"/>
          <a:lstStyle/>
          <a:p>
            <a:pPr algn="ctr" defTabSz="457154">
              <a:lnSpc>
                <a:spcPct val="80000"/>
              </a:lnSpc>
            </a:pPr>
            <a:r>
              <a:rPr lang="en-US" sz="700" b="1" dirty="0">
                <a:solidFill>
                  <a:srgbClr val="FFFFFF"/>
                </a:solidFill>
                <a:latin typeface="Calibri" pitchFamily="34" charset="0"/>
                <a:cs typeface="Calibri" pitchFamily="34" charset="0"/>
              </a:rPr>
              <a:t>2x CSI-2</a:t>
            </a:r>
          </a:p>
          <a:p>
            <a:pPr algn="ctr" defTabSz="457154">
              <a:lnSpc>
                <a:spcPct val="80000"/>
              </a:lnSpc>
            </a:pPr>
            <a:r>
              <a:rPr lang="en-US" sz="600" b="1" dirty="0">
                <a:solidFill>
                  <a:srgbClr val="FFFFFF"/>
                </a:solidFill>
                <a:latin typeface="Calibri" pitchFamily="34" charset="0"/>
                <a:cs typeface="Calibri" pitchFamily="34" charset="0"/>
              </a:rPr>
              <a:t>32 virtual channels</a:t>
            </a:r>
          </a:p>
        </p:txBody>
      </p:sp>
      <p:sp>
        <p:nvSpPr>
          <p:cNvPr id="6" name="Rectangle 5">
            <a:extLst>
              <a:ext uri="{FF2B5EF4-FFF2-40B4-BE49-F238E27FC236}">
                <a16:creationId xmlns:a16="http://schemas.microsoft.com/office/drawing/2014/main" id="{8FED9C26-6217-8F4C-AB46-9D15D1B77028}"/>
              </a:ext>
            </a:extLst>
          </p:cNvPr>
          <p:cNvSpPr>
            <a:spLocks noChangeAspect="1"/>
          </p:cNvSpPr>
          <p:nvPr/>
        </p:nvSpPr>
        <p:spPr>
          <a:xfrm>
            <a:off x="3728662" y="564607"/>
            <a:ext cx="1609736" cy="276999"/>
          </a:xfrm>
          <a:prstGeom prst="rect">
            <a:avLst/>
          </a:prstGeom>
        </p:spPr>
        <p:txBody>
          <a:bodyPr wrap="square">
            <a:spAutoFit/>
          </a:bodyPr>
          <a:lstStyle/>
          <a:p>
            <a:pPr algn="ctr" defTabSz="685783"/>
            <a:r>
              <a:rPr lang="en-US" sz="1200" b="1" dirty="0">
                <a:solidFill>
                  <a:schemeClr val="tx2"/>
                </a:solidFill>
              </a:rPr>
              <a:t>TDA4VM Processor</a:t>
            </a:r>
          </a:p>
        </p:txBody>
      </p:sp>
      <p:grpSp>
        <p:nvGrpSpPr>
          <p:cNvPr id="5" name="Group 4">
            <a:extLst>
              <a:ext uri="{FF2B5EF4-FFF2-40B4-BE49-F238E27FC236}">
                <a16:creationId xmlns:a16="http://schemas.microsoft.com/office/drawing/2014/main" id="{381A6425-2DBC-094F-B683-D2E49E165819}"/>
              </a:ext>
            </a:extLst>
          </p:cNvPr>
          <p:cNvGrpSpPr/>
          <p:nvPr/>
        </p:nvGrpSpPr>
        <p:grpSpPr>
          <a:xfrm>
            <a:off x="2381354" y="1473650"/>
            <a:ext cx="2007073" cy="1583317"/>
            <a:chOff x="2381354" y="1473650"/>
            <a:chExt cx="2007073" cy="1583317"/>
          </a:xfrm>
        </p:grpSpPr>
        <p:sp>
          <p:nvSpPr>
            <p:cNvPr id="37" name="Rectangle 36">
              <a:extLst>
                <a:ext uri="{FF2B5EF4-FFF2-40B4-BE49-F238E27FC236}">
                  <a16:creationId xmlns:a16="http://schemas.microsoft.com/office/drawing/2014/main" id="{80B8A29D-CE70-4A47-BE08-1EC008453BF2}"/>
                </a:ext>
              </a:extLst>
            </p:cNvPr>
            <p:cNvSpPr>
              <a:spLocks/>
            </p:cNvSpPr>
            <p:nvPr/>
          </p:nvSpPr>
          <p:spPr>
            <a:xfrm>
              <a:off x="2381354" y="1473650"/>
              <a:ext cx="2007073" cy="1583317"/>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algn="ctr"/>
              <a:r>
                <a:rPr lang="en-US" sz="800" b="1" dirty="0">
                  <a:solidFill>
                    <a:schemeClr val="bg1"/>
                  </a:solidFill>
                </a:rPr>
                <a:t>Vision accelerators: VPAC, 720 MP/s</a:t>
              </a:r>
            </a:p>
          </p:txBody>
        </p:sp>
        <p:sp>
          <p:nvSpPr>
            <p:cNvPr id="23" name="Rectangle 22">
              <a:extLst>
                <a:ext uri="{FF2B5EF4-FFF2-40B4-BE49-F238E27FC236}">
                  <a16:creationId xmlns:a16="http://schemas.microsoft.com/office/drawing/2014/main" id="{E830830B-46F5-434F-BCD7-35237A5E92F8}"/>
                </a:ext>
              </a:extLst>
            </p:cNvPr>
            <p:cNvSpPr>
              <a:spLocks noChangeAspect="1"/>
            </p:cNvSpPr>
            <p:nvPr/>
          </p:nvSpPr>
          <p:spPr>
            <a:xfrm>
              <a:off x="2499258" y="1729106"/>
              <a:ext cx="1790211" cy="1231999"/>
            </a:xfrm>
            <a:prstGeom prst="rect">
              <a:avLst/>
            </a:prstGeom>
            <a:solidFill>
              <a:schemeClr val="accent3">
                <a:lumMod val="20000"/>
                <a:lumOff val="80000"/>
              </a:schemeClr>
            </a:solidFill>
            <a:ln w="6350"/>
          </p:spPr>
          <p:style>
            <a:lnRef idx="2">
              <a:schemeClr val="accent4"/>
            </a:lnRef>
            <a:fillRef idx="1">
              <a:schemeClr val="lt1"/>
            </a:fillRef>
            <a:effectRef idx="0">
              <a:schemeClr val="accent4"/>
            </a:effectRef>
            <a:fontRef idx="minor">
              <a:schemeClr val="dk1"/>
            </a:fontRef>
          </p:style>
          <p:txBody>
            <a:bodyPr rtlCol="0" anchor="t"/>
            <a:lstStyle/>
            <a:p>
              <a:pPr algn="ctr"/>
              <a:r>
                <a:rPr lang="en-US" sz="700" b="1" dirty="0">
                  <a:solidFill>
                    <a:schemeClr val="tx1">
                      <a:lumMod val="65000"/>
                      <a:lumOff val="35000"/>
                    </a:schemeClr>
                  </a:solidFill>
                </a:rPr>
                <a:t>8x 2MP / 2x 8MP @ 30 fps</a:t>
              </a:r>
            </a:p>
          </p:txBody>
        </p:sp>
        <p:sp>
          <p:nvSpPr>
            <p:cNvPr id="240" name="Rectangle 239">
              <a:extLst>
                <a:ext uri="{FF2B5EF4-FFF2-40B4-BE49-F238E27FC236}">
                  <a16:creationId xmlns:a16="http://schemas.microsoft.com/office/drawing/2014/main" id="{AAC146E7-ABF1-3142-859F-18FCE0593759}"/>
                </a:ext>
              </a:extLst>
            </p:cNvPr>
            <p:cNvSpPr/>
            <p:nvPr/>
          </p:nvSpPr>
          <p:spPr>
            <a:xfrm>
              <a:off x="2979114" y="1975467"/>
              <a:ext cx="1170432" cy="246888"/>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0" bIns="45720" numCol="1" spcCol="0" rtlCol="0" fromWordArt="0" anchor="ctr" anchorCtr="0" forceAA="0" compatLnSpc="1">
              <a:prstTxWarp prst="textNoShape">
                <a:avLst/>
              </a:prstTxWarp>
              <a:noAutofit/>
            </a:bodyPr>
            <a:lstStyle/>
            <a:p>
              <a:r>
                <a:rPr lang="en-US" sz="600" b="1" dirty="0">
                  <a:solidFill>
                    <a:schemeClr val="bg1"/>
                  </a:solidFill>
                </a:rPr>
                <a:t>ISP</a:t>
              </a:r>
            </a:p>
          </p:txBody>
        </p:sp>
        <p:sp>
          <p:nvSpPr>
            <p:cNvPr id="238" name="Rectangle 237">
              <a:extLst>
                <a:ext uri="{FF2B5EF4-FFF2-40B4-BE49-F238E27FC236}">
                  <a16:creationId xmlns:a16="http://schemas.microsoft.com/office/drawing/2014/main" id="{E9A4E211-918A-814D-BB05-4BBBAF14A97A}"/>
                </a:ext>
              </a:extLst>
            </p:cNvPr>
            <p:cNvSpPr/>
            <p:nvPr/>
          </p:nvSpPr>
          <p:spPr>
            <a:xfrm>
              <a:off x="2983510" y="2271935"/>
              <a:ext cx="1170432" cy="246888"/>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0" bIns="45720" numCol="1" spcCol="0" rtlCol="0" fromWordArt="0" anchor="ctr" anchorCtr="0" forceAA="0" compatLnSpc="1">
              <a:prstTxWarp prst="textNoShape">
                <a:avLst/>
              </a:prstTxWarp>
              <a:noAutofit/>
            </a:bodyPr>
            <a:lstStyle/>
            <a:p>
              <a:r>
                <a:rPr lang="en-US" sz="600" b="1" dirty="0">
                  <a:solidFill>
                    <a:schemeClr val="bg1"/>
                  </a:solidFill>
                </a:rPr>
                <a:t>Image </a:t>
              </a:r>
            </a:p>
            <a:p>
              <a:r>
                <a:rPr lang="en-US" sz="600" b="1" dirty="0">
                  <a:solidFill>
                    <a:schemeClr val="bg1"/>
                  </a:solidFill>
                </a:rPr>
                <a:t>Rectification</a:t>
              </a:r>
            </a:p>
          </p:txBody>
        </p:sp>
        <p:sp>
          <p:nvSpPr>
            <p:cNvPr id="236" name="Rectangle 235">
              <a:extLst>
                <a:ext uri="{FF2B5EF4-FFF2-40B4-BE49-F238E27FC236}">
                  <a16:creationId xmlns:a16="http://schemas.microsoft.com/office/drawing/2014/main" id="{333B6A53-98EA-2A47-8B0D-F5250D3FA41E}"/>
                </a:ext>
              </a:extLst>
            </p:cNvPr>
            <p:cNvSpPr/>
            <p:nvPr/>
          </p:nvSpPr>
          <p:spPr>
            <a:xfrm>
              <a:off x="2986025" y="2586003"/>
              <a:ext cx="1170432" cy="246888"/>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0" bIns="45720" numCol="1" spcCol="0" rtlCol="0" fromWordArt="0" anchor="ctr" anchorCtr="0" forceAA="0" compatLnSpc="1">
              <a:prstTxWarp prst="textNoShape">
                <a:avLst/>
              </a:prstTxWarp>
              <a:noAutofit/>
            </a:bodyPr>
            <a:lstStyle/>
            <a:p>
              <a:r>
                <a:rPr lang="en-US" sz="600" b="1" dirty="0">
                  <a:solidFill>
                    <a:schemeClr val="bg1"/>
                  </a:solidFill>
                </a:rPr>
                <a:t>Multi-Scaling</a:t>
              </a:r>
            </a:p>
          </p:txBody>
        </p:sp>
        <p:pic>
          <p:nvPicPr>
            <p:cNvPr id="147" name="Picture 15">
              <a:extLst>
                <a:ext uri="{FF2B5EF4-FFF2-40B4-BE49-F238E27FC236}">
                  <a16:creationId xmlns:a16="http://schemas.microsoft.com/office/drawing/2014/main" id="{C217909C-7289-4048-9300-00B2C6E5D580}"/>
                </a:ext>
              </a:extLst>
            </p:cNvPr>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650068" y="1981533"/>
              <a:ext cx="347472" cy="24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8" name="Picture 6" descr="http://vegasaur.com/img/partners/prodrenalin3.jpg">
              <a:extLst>
                <a:ext uri="{FF2B5EF4-FFF2-40B4-BE49-F238E27FC236}">
                  <a16:creationId xmlns:a16="http://schemas.microsoft.com/office/drawing/2014/main" id="{4D6B9A01-2A13-1F44-BA5F-068E187EC537}"/>
                </a:ext>
              </a:extLst>
            </p:cNvPr>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a:stretch/>
          </p:blipFill>
          <p:spPr bwMode="auto">
            <a:xfrm>
              <a:off x="2652214" y="2278302"/>
              <a:ext cx="347472" cy="242866"/>
            </a:xfrm>
            <a:prstGeom prst="rect">
              <a:avLst/>
            </a:prstGeom>
            <a:noFill/>
            <a:extLst>
              <a:ext uri="{909E8E84-426E-40DD-AFC4-6F175D3DCCD1}">
                <a14:hiddenFill xmlns:a14="http://schemas.microsoft.com/office/drawing/2010/main">
                  <a:solidFill>
                    <a:srgbClr val="FFFFFF"/>
                  </a:solidFill>
                </a14:hiddenFill>
              </a:ext>
            </a:extLst>
          </p:spPr>
        </p:pic>
        <p:pic>
          <p:nvPicPr>
            <p:cNvPr id="150" name="Picture 149">
              <a:extLst>
                <a:ext uri="{FF2B5EF4-FFF2-40B4-BE49-F238E27FC236}">
                  <a16:creationId xmlns:a16="http://schemas.microsoft.com/office/drawing/2014/main" id="{9FA34448-11B4-DB47-A8D5-9B3E1F539A06}"/>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2657810" y="2609484"/>
              <a:ext cx="318586" cy="198610"/>
            </a:xfrm>
            <a:prstGeom prst="rect">
              <a:avLst/>
            </a:prstGeom>
          </p:spPr>
        </p:pic>
        <p:sp>
          <p:nvSpPr>
            <p:cNvPr id="2" name="Rectangle 1">
              <a:extLst>
                <a:ext uri="{FF2B5EF4-FFF2-40B4-BE49-F238E27FC236}">
                  <a16:creationId xmlns:a16="http://schemas.microsoft.com/office/drawing/2014/main" id="{67CF3313-B3FF-D446-809D-B8A762C8D60B}"/>
                </a:ext>
              </a:extLst>
            </p:cNvPr>
            <p:cNvSpPr/>
            <p:nvPr/>
          </p:nvSpPr>
          <p:spPr>
            <a:xfrm>
              <a:off x="2642912" y="1980883"/>
              <a:ext cx="1504997" cy="248189"/>
            </a:xfrm>
            <a:prstGeom prst="rect">
              <a:avLst/>
            </a:prstGeom>
            <a:noFill/>
            <a:ln w="12700">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23" name="Rectangle 122">
              <a:extLst>
                <a:ext uri="{FF2B5EF4-FFF2-40B4-BE49-F238E27FC236}">
                  <a16:creationId xmlns:a16="http://schemas.microsoft.com/office/drawing/2014/main" id="{A2E05BC5-FB3A-EC4F-ABBA-67FB538F6FBB}"/>
                </a:ext>
              </a:extLst>
            </p:cNvPr>
            <p:cNvSpPr/>
            <p:nvPr/>
          </p:nvSpPr>
          <p:spPr>
            <a:xfrm>
              <a:off x="2650069" y="2273381"/>
              <a:ext cx="1504997" cy="248189"/>
            </a:xfrm>
            <a:prstGeom prst="rect">
              <a:avLst/>
            </a:prstGeom>
            <a:noFill/>
            <a:ln w="12700">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24" name="Rectangle 123">
              <a:extLst>
                <a:ext uri="{FF2B5EF4-FFF2-40B4-BE49-F238E27FC236}">
                  <a16:creationId xmlns:a16="http://schemas.microsoft.com/office/drawing/2014/main" id="{49C7970A-F2A2-E344-AD55-BDDD0349AB09}"/>
                </a:ext>
              </a:extLst>
            </p:cNvPr>
            <p:cNvSpPr/>
            <p:nvPr/>
          </p:nvSpPr>
          <p:spPr>
            <a:xfrm>
              <a:off x="2650068" y="2578729"/>
              <a:ext cx="1504997" cy="248189"/>
            </a:xfrm>
            <a:prstGeom prst="rect">
              <a:avLst/>
            </a:prstGeom>
            <a:noFill/>
            <a:ln w="12700">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grpSp>
      <p:grpSp>
        <p:nvGrpSpPr>
          <p:cNvPr id="7" name="Group 6">
            <a:extLst>
              <a:ext uri="{FF2B5EF4-FFF2-40B4-BE49-F238E27FC236}">
                <a16:creationId xmlns:a16="http://schemas.microsoft.com/office/drawing/2014/main" id="{027C0F92-49B3-9B48-BCBC-F57C4BFD17D5}"/>
              </a:ext>
            </a:extLst>
          </p:cNvPr>
          <p:cNvGrpSpPr/>
          <p:nvPr/>
        </p:nvGrpSpPr>
        <p:grpSpPr>
          <a:xfrm>
            <a:off x="2381354" y="3087722"/>
            <a:ext cx="1997651" cy="1040230"/>
            <a:chOff x="2381354" y="3087722"/>
            <a:chExt cx="1997651" cy="1040230"/>
          </a:xfrm>
        </p:grpSpPr>
        <p:sp>
          <p:nvSpPr>
            <p:cNvPr id="136" name="Rectangle 135">
              <a:extLst>
                <a:ext uri="{FF2B5EF4-FFF2-40B4-BE49-F238E27FC236}">
                  <a16:creationId xmlns:a16="http://schemas.microsoft.com/office/drawing/2014/main" id="{FFAAC260-2C2D-B045-B78B-DC101C53E049}"/>
                </a:ext>
              </a:extLst>
            </p:cNvPr>
            <p:cNvSpPr>
              <a:spLocks noChangeAspect="1"/>
            </p:cNvSpPr>
            <p:nvPr/>
          </p:nvSpPr>
          <p:spPr>
            <a:xfrm>
              <a:off x="2381354" y="3087722"/>
              <a:ext cx="1997651" cy="1040230"/>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algn="ctr"/>
              <a:r>
                <a:rPr lang="en-US" sz="800" b="1" dirty="0">
                  <a:solidFill>
                    <a:schemeClr val="bg1"/>
                  </a:solidFill>
                </a:rPr>
                <a:t>Depth &amp; Motion Accelerator: DMPAC</a:t>
              </a:r>
            </a:p>
          </p:txBody>
        </p:sp>
        <p:sp>
          <p:nvSpPr>
            <p:cNvPr id="137" name="Rectangle 136">
              <a:extLst>
                <a:ext uri="{FF2B5EF4-FFF2-40B4-BE49-F238E27FC236}">
                  <a16:creationId xmlns:a16="http://schemas.microsoft.com/office/drawing/2014/main" id="{E26D0DA8-5713-814B-BBBC-28B2D8CB69DF}"/>
                </a:ext>
              </a:extLst>
            </p:cNvPr>
            <p:cNvSpPr>
              <a:spLocks noChangeAspect="1"/>
            </p:cNvSpPr>
            <p:nvPr/>
          </p:nvSpPr>
          <p:spPr>
            <a:xfrm>
              <a:off x="2503482" y="3274577"/>
              <a:ext cx="1792224" cy="779346"/>
            </a:xfrm>
            <a:prstGeom prst="rect">
              <a:avLst/>
            </a:prstGeom>
            <a:solidFill>
              <a:schemeClr val="accent3">
                <a:lumMod val="20000"/>
                <a:lumOff val="80000"/>
              </a:schemeClr>
            </a:solidFill>
            <a:ln w="6350"/>
          </p:spPr>
          <p:style>
            <a:lnRef idx="2">
              <a:schemeClr val="accent4"/>
            </a:lnRef>
            <a:fillRef idx="1">
              <a:schemeClr val="lt1"/>
            </a:fillRef>
            <a:effectRef idx="0">
              <a:schemeClr val="accent4"/>
            </a:effectRef>
            <a:fontRef idx="minor">
              <a:schemeClr val="dk1"/>
            </a:fontRef>
          </p:style>
          <p:txBody>
            <a:bodyPr rtlCol="0" anchor="t"/>
            <a:lstStyle/>
            <a:p>
              <a:pPr algn="ctr"/>
              <a:r>
                <a:rPr lang="en-US" sz="700" b="1" dirty="0">
                  <a:solidFill>
                    <a:schemeClr val="tx1">
                      <a:lumMod val="75000"/>
                      <a:lumOff val="25000"/>
                    </a:schemeClr>
                  </a:solidFill>
                </a:rPr>
                <a:t>Multiple cameras, up to 2 MP</a:t>
              </a:r>
            </a:p>
          </p:txBody>
        </p:sp>
        <p:sp>
          <p:nvSpPr>
            <p:cNvPr id="144" name="Rectangle 143">
              <a:extLst>
                <a:ext uri="{FF2B5EF4-FFF2-40B4-BE49-F238E27FC236}">
                  <a16:creationId xmlns:a16="http://schemas.microsoft.com/office/drawing/2014/main" id="{2268B1EC-5D9C-E249-814B-B04387E55583}"/>
                </a:ext>
              </a:extLst>
            </p:cNvPr>
            <p:cNvSpPr/>
            <p:nvPr/>
          </p:nvSpPr>
          <p:spPr>
            <a:xfrm>
              <a:off x="2979114" y="3434996"/>
              <a:ext cx="1152030" cy="246888"/>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0" bIns="45720" numCol="1" spcCol="0" rtlCol="0" fromWordArt="0" anchor="ctr" anchorCtr="0" forceAA="0" compatLnSpc="1">
              <a:prstTxWarp prst="textNoShape">
                <a:avLst/>
              </a:prstTxWarp>
              <a:noAutofit/>
            </a:bodyPr>
            <a:lstStyle/>
            <a:p>
              <a:r>
                <a:rPr lang="en-US" sz="600" b="1" dirty="0">
                  <a:solidFill>
                    <a:schemeClr val="bg1"/>
                  </a:solidFill>
                </a:rPr>
                <a:t>Stereo Depth Estimation</a:t>
              </a:r>
            </a:p>
            <a:p>
              <a:r>
                <a:rPr lang="en-US" sz="600" b="1" dirty="0">
                  <a:solidFill>
                    <a:schemeClr val="bg1"/>
                  </a:solidFill>
                </a:rPr>
                <a:t>90 MP/s</a:t>
              </a:r>
            </a:p>
          </p:txBody>
        </p:sp>
        <p:pic>
          <p:nvPicPr>
            <p:cNvPr id="146" name="Picture 2">
              <a:extLst>
                <a:ext uri="{FF2B5EF4-FFF2-40B4-BE49-F238E27FC236}">
                  <a16:creationId xmlns:a16="http://schemas.microsoft.com/office/drawing/2014/main" id="{DFC2E9BC-EB97-314E-BBD3-B6DD43360FD1}"/>
                </a:ext>
              </a:extLst>
            </p:cNvPr>
            <p:cNvPicPr>
              <a:picLocks noChangeArrowheads="1"/>
            </p:cNvPicPr>
            <p:nvPr/>
          </p:nvPicPr>
          <p:blipFill>
            <a:blip r:embed="rId7" cstate="hqprint">
              <a:extLst>
                <a:ext uri="{28A0092B-C50C-407E-A947-70E740481C1C}">
                  <a14:useLocalDpi xmlns:a14="http://schemas.microsoft.com/office/drawing/2010/main"/>
                </a:ext>
              </a:extLst>
            </a:blip>
            <a:srcRect/>
            <a:stretch>
              <a:fillRect/>
            </a:stretch>
          </p:blipFill>
          <p:spPr bwMode="auto">
            <a:xfrm>
              <a:off x="2626928" y="3442709"/>
              <a:ext cx="347472" cy="24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2" name="Rectangle 141">
              <a:extLst>
                <a:ext uri="{FF2B5EF4-FFF2-40B4-BE49-F238E27FC236}">
                  <a16:creationId xmlns:a16="http://schemas.microsoft.com/office/drawing/2014/main" id="{BCE4D999-8BB4-4749-B4B0-CFF04AFEA23A}"/>
                </a:ext>
              </a:extLst>
            </p:cNvPr>
            <p:cNvSpPr/>
            <p:nvPr/>
          </p:nvSpPr>
          <p:spPr>
            <a:xfrm>
              <a:off x="2979114" y="3751138"/>
              <a:ext cx="1152030" cy="246888"/>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0" bIns="45720" numCol="1" spcCol="0" rtlCol="0" fromWordArt="0" anchor="ctr" anchorCtr="0" forceAA="0" compatLnSpc="1">
              <a:prstTxWarp prst="textNoShape">
                <a:avLst/>
              </a:prstTxWarp>
              <a:noAutofit/>
            </a:bodyPr>
            <a:lstStyle/>
            <a:p>
              <a:r>
                <a:rPr lang="en-US" sz="600" b="1" dirty="0">
                  <a:solidFill>
                    <a:schemeClr val="bg1"/>
                  </a:solidFill>
                </a:rPr>
                <a:t>Dense Optical Flow</a:t>
              </a:r>
            </a:p>
            <a:p>
              <a:r>
                <a:rPr lang="en-US" sz="600" b="1" dirty="0">
                  <a:solidFill>
                    <a:schemeClr val="bg1"/>
                  </a:solidFill>
                </a:rPr>
                <a:t>150 MP/s</a:t>
              </a:r>
            </a:p>
          </p:txBody>
        </p:sp>
        <p:pic>
          <p:nvPicPr>
            <p:cNvPr id="143" name="Picture 2" descr="X:\OF_LSF_RUNS\BOSCH\BoschTempOnlyAtBaseHybrid\RainBlur\flowVectorPlot\000026_0Vect.png">
              <a:extLst>
                <a:ext uri="{FF2B5EF4-FFF2-40B4-BE49-F238E27FC236}">
                  <a16:creationId xmlns:a16="http://schemas.microsoft.com/office/drawing/2014/main" id="{533FC7FF-472C-554F-9260-17D688E48D18}"/>
                </a:ext>
              </a:extLst>
            </p:cNvPr>
            <p:cNvPicPr>
              <a:picLocks noChangeArrowheads="1"/>
            </p:cNvPicPr>
            <p:nvPr/>
          </p:nvPicPr>
          <p:blipFill rotWithShape="1">
            <a:blip r:embed="rId8" cstate="hqprint">
              <a:extLst>
                <a:ext uri="{28A0092B-C50C-407E-A947-70E740481C1C}">
                  <a14:useLocalDpi xmlns:a14="http://schemas.microsoft.com/office/drawing/2010/main"/>
                </a:ext>
              </a:extLst>
            </a:blip>
            <a:srcRect/>
            <a:stretch/>
          </p:blipFill>
          <p:spPr bwMode="auto">
            <a:xfrm>
              <a:off x="2630408" y="3762078"/>
              <a:ext cx="340511" cy="23594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27" name="Rectangle 126">
              <a:extLst>
                <a:ext uri="{FF2B5EF4-FFF2-40B4-BE49-F238E27FC236}">
                  <a16:creationId xmlns:a16="http://schemas.microsoft.com/office/drawing/2014/main" id="{37608528-14F0-6844-B03D-EAC9992821A4}"/>
                </a:ext>
              </a:extLst>
            </p:cNvPr>
            <p:cNvSpPr/>
            <p:nvPr/>
          </p:nvSpPr>
          <p:spPr>
            <a:xfrm>
              <a:off x="2626147" y="3435205"/>
              <a:ext cx="1504997" cy="248189"/>
            </a:xfrm>
            <a:prstGeom prst="rect">
              <a:avLst/>
            </a:prstGeom>
            <a:noFill/>
            <a:ln w="12700">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28" name="Rectangle 127">
              <a:extLst>
                <a:ext uri="{FF2B5EF4-FFF2-40B4-BE49-F238E27FC236}">
                  <a16:creationId xmlns:a16="http://schemas.microsoft.com/office/drawing/2014/main" id="{6B4C855C-CAE0-9248-9158-400053A35E5E}"/>
                </a:ext>
              </a:extLst>
            </p:cNvPr>
            <p:cNvSpPr/>
            <p:nvPr/>
          </p:nvSpPr>
          <p:spPr>
            <a:xfrm>
              <a:off x="2626147" y="3754365"/>
              <a:ext cx="1504997" cy="248189"/>
            </a:xfrm>
            <a:prstGeom prst="rect">
              <a:avLst/>
            </a:prstGeom>
            <a:noFill/>
            <a:ln w="12700">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grpSp>
      <p:grpSp>
        <p:nvGrpSpPr>
          <p:cNvPr id="9" name="Group 8">
            <a:extLst>
              <a:ext uri="{FF2B5EF4-FFF2-40B4-BE49-F238E27FC236}">
                <a16:creationId xmlns:a16="http://schemas.microsoft.com/office/drawing/2014/main" id="{B5811B25-82FE-814C-9C93-8A994FE28872}"/>
              </a:ext>
            </a:extLst>
          </p:cNvPr>
          <p:cNvGrpSpPr/>
          <p:nvPr/>
        </p:nvGrpSpPr>
        <p:grpSpPr>
          <a:xfrm>
            <a:off x="4426113" y="3087722"/>
            <a:ext cx="1434671" cy="1040230"/>
            <a:chOff x="4426113" y="3087722"/>
            <a:chExt cx="1434671" cy="1040230"/>
          </a:xfrm>
        </p:grpSpPr>
        <p:sp>
          <p:nvSpPr>
            <p:cNvPr id="92" name="Rectangle 91">
              <a:extLst>
                <a:ext uri="{FF2B5EF4-FFF2-40B4-BE49-F238E27FC236}">
                  <a16:creationId xmlns:a16="http://schemas.microsoft.com/office/drawing/2014/main" id="{0485278A-85CE-9C40-9944-F913591DAE81}"/>
                </a:ext>
              </a:extLst>
            </p:cNvPr>
            <p:cNvSpPr>
              <a:spLocks noChangeAspect="1"/>
            </p:cNvSpPr>
            <p:nvPr/>
          </p:nvSpPr>
          <p:spPr>
            <a:xfrm>
              <a:off x="4426113" y="3087722"/>
              <a:ext cx="1434671" cy="1040230"/>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algn="ctr"/>
              <a:r>
                <a:rPr lang="en-US" sz="800" b="1" dirty="0">
                  <a:solidFill>
                    <a:schemeClr val="bg1"/>
                  </a:solidFill>
                </a:rPr>
                <a:t>TI DSP: C66x</a:t>
              </a:r>
            </a:p>
          </p:txBody>
        </p:sp>
        <p:sp>
          <p:nvSpPr>
            <p:cNvPr id="304" name="Rectangle 303">
              <a:extLst>
                <a:ext uri="{FF2B5EF4-FFF2-40B4-BE49-F238E27FC236}">
                  <a16:creationId xmlns:a16="http://schemas.microsoft.com/office/drawing/2014/main" id="{9A9CA0F1-B1CB-B440-A269-4CEB276D104D}"/>
                </a:ext>
              </a:extLst>
            </p:cNvPr>
            <p:cNvSpPr/>
            <p:nvPr/>
          </p:nvSpPr>
          <p:spPr>
            <a:xfrm>
              <a:off x="4551033" y="3269018"/>
              <a:ext cx="1193885" cy="790465"/>
            </a:xfrm>
            <a:prstGeom prst="rect">
              <a:avLst/>
            </a:prstGeom>
            <a:solidFill>
              <a:schemeClr val="accent3">
                <a:lumMod val="20000"/>
                <a:lumOff val="80000"/>
              </a:schemeClr>
            </a:solidFill>
            <a:ln w="6350"/>
          </p:spPr>
          <p:style>
            <a:lnRef idx="2">
              <a:schemeClr val="accent4"/>
            </a:lnRef>
            <a:fillRef idx="1">
              <a:schemeClr val="lt1"/>
            </a:fillRef>
            <a:effectRef idx="0">
              <a:schemeClr val="accent4"/>
            </a:effectRef>
            <a:fontRef idx="minor">
              <a:schemeClr val="dk1"/>
            </a:fontRef>
          </p:style>
          <p:txBody>
            <a:bodyPr rtlCol="0" anchor="t"/>
            <a:lstStyle/>
            <a:p>
              <a:pPr algn="ctr"/>
              <a:endParaRPr lang="en-US" sz="800" b="1">
                <a:solidFill>
                  <a:schemeClr val="tx1">
                    <a:lumMod val="75000"/>
                    <a:lumOff val="25000"/>
                  </a:schemeClr>
                </a:solidFill>
              </a:endParaRPr>
            </a:p>
          </p:txBody>
        </p:sp>
        <p:sp>
          <p:nvSpPr>
            <p:cNvPr id="305" name="Rectangle 304">
              <a:extLst>
                <a:ext uri="{FF2B5EF4-FFF2-40B4-BE49-F238E27FC236}">
                  <a16:creationId xmlns:a16="http://schemas.microsoft.com/office/drawing/2014/main" id="{CBC82854-0928-FD44-AD79-74612FA9012A}"/>
                </a:ext>
              </a:extLst>
            </p:cNvPr>
            <p:cNvSpPr/>
            <p:nvPr/>
          </p:nvSpPr>
          <p:spPr>
            <a:xfrm>
              <a:off x="5257020" y="3725729"/>
              <a:ext cx="400628" cy="256456"/>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0" bIns="45720" numCol="1" spcCol="0" rtlCol="0" fromWordArt="0" anchor="ctr" anchorCtr="0" forceAA="0" compatLnSpc="1">
              <a:prstTxWarp prst="textNoShape">
                <a:avLst/>
              </a:prstTxWarp>
              <a:noAutofit/>
            </a:bodyPr>
            <a:lstStyle/>
            <a:p>
              <a:r>
                <a:rPr lang="en-US" sz="600" b="1" dirty="0">
                  <a:solidFill>
                    <a:schemeClr val="bg1"/>
                  </a:solidFill>
                </a:rPr>
                <a:t>FFTs</a:t>
              </a:r>
            </a:p>
          </p:txBody>
        </p:sp>
        <p:sp>
          <p:nvSpPr>
            <p:cNvPr id="307" name="Rectangle 306">
              <a:extLst>
                <a:ext uri="{FF2B5EF4-FFF2-40B4-BE49-F238E27FC236}">
                  <a16:creationId xmlns:a16="http://schemas.microsoft.com/office/drawing/2014/main" id="{50B7CA92-3B0A-5F4F-822F-626E62F5DA2D}"/>
                </a:ext>
              </a:extLst>
            </p:cNvPr>
            <p:cNvSpPr/>
            <p:nvPr/>
          </p:nvSpPr>
          <p:spPr>
            <a:xfrm>
              <a:off x="4632131" y="3725729"/>
              <a:ext cx="591854" cy="256456"/>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45720" tIns="45720" rIns="0" bIns="45720" numCol="1" spcCol="0" rtlCol="0" fromWordArt="0" anchor="ctr" anchorCtr="0" forceAA="0" compatLnSpc="1">
              <a:prstTxWarp prst="textNoShape">
                <a:avLst/>
              </a:prstTxWarp>
              <a:noAutofit/>
            </a:bodyPr>
            <a:lstStyle/>
            <a:p>
              <a:r>
                <a:rPr lang="en-US" sz="600" b="1" dirty="0">
                  <a:solidFill>
                    <a:schemeClr val="bg1"/>
                  </a:solidFill>
                </a:rPr>
                <a:t>Localization key-tasks</a:t>
              </a:r>
            </a:p>
          </p:txBody>
        </p:sp>
        <p:sp>
          <p:nvSpPr>
            <p:cNvPr id="129" name="Rectangle 128">
              <a:extLst>
                <a:ext uri="{FF2B5EF4-FFF2-40B4-BE49-F238E27FC236}">
                  <a16:creationId xmlns:a16="http://schemas.microsoft.com/office/drawing/2014/main" id="{3845CED5-3EC6-BA4D-92E5-6B58BFC0ECB4}"/>
                </a:ext>
              </a:extLst>
            </p:cNvPr>
            <p:cNvSpPr/>
            <p:nvPr/>
          </p:nvSpPr>
          <p:spPr>
            <a:xfrm>
              <a:off x="4633243" y="3439494"/>
              <a:ext cx="1024406" cy="256456"/>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0" bIns="45720" numCol="1" spcCol="0" rtlCol="0" fromWordArt="0" anchor="ctr" anchorCtr="0" forceAA="0" compatLnSpc="1">
              <a:prstTxWarp prst="textNoShape">
                <a:avLst/>
              </a:prstTxWarp>
              <a:noAutofit/>
            </a:bodyPr>
            <a:lstStyle/>
            <a:p>
              <a:r>
                <a:rPr lang="en-US" sz="600" b="1" dirty="0">
                  <a:solidFill>
                    <a:schemeClr val="bg1"/>
                  </a:solidFill>
                </a:rPr>
                <a:t>Image processing </a:t>
              </a:r>
            </a:p>
          </p:txBody>
        </p:sp>
      </p:grpSp>
      <p:grpSp>
        <p:nvGrpSpPr>
          <p:cNvPr id="8" name="Group 7">
            <a:extLst>
              <a:ext uri="{FF2B5EF4-FFF2-40B4-BE49-F238E27FC236}">
                <a16:creationId xmlns:a16="http://schemas.microsoft.com/office/drawing/2014/main" id="{E24207C7-D0CE-EE4E-89BC-E8972A540023}"/>
              </a:ext>
            </a:extLst>
          </p:cNvPr>
          <p:cNvGrpSpPr/>
          <p:nvPr/>
        </p:nvGrpSpPr>
        <p:grpSpPr>
          <a:xfrm>
            <a:off x="4430161" y="1473649"/>
            <a:ext cx="1430623" cy="1583318"/>
            <a:chOff x="4430161" y="1473649"/>
            <a:chExt cx="1430623" cy="1583318"/>
          </a:xfrm>
        </p:grpSpPr>
        <p:sp>
          <p:nvSpPr>
            <p:cNvPr id="38" name="Rectangle 37">
              <a:extLst>
                <a:ext uri="{FF2B5EF4-FFF2-40B4-BE49-F238E27FC236}">
                  <a16:creationId xmlns:a16="http://schemas.microsoft.com/office/drawing/2014/main" id="{BE63621A-E7B5-8542-9973-14B6F243E925}"/>
                </a:ext>
              </a:extLst>
            </p:cNvPr>
            <p:cNvSpPr>
              <a:spLocks noChangeAspect="1"/>
            </p:cNvSpPr>
            <p:nvPr/>
          </p:nvSpPr>
          <p:spPr>
            <a:xfrm>
              <a:off x="4430161" y="1473649"/>
              <a:ext cx="1430623" cy="1583318"/>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algn="ctr"/>
              <a:r>
                <a:rPr lang="en-US" sz="800" b="1" dirty="0">
                  <a:solidFill>
                    <a:schemeClr val="bg1"/>
                  </a:solidFill>
                </a:rPr>
                <a:t>Deep Learning C7x MMA: 8TOPS</a:t>
              </a:r>
            </a:p>
          </p:txBody>
        </p:sp>
        <p:sp>
          <p:nvSpPr>
            <p:cNvPr id="297" name="Rectangle 296">
              <a:extLst>
                <a:ext uri="{FF2B5EF4-FFF2-40B4-BE49-F238E27FC236}">
                  <a16:creationId xmlns:a16="http://schemas.microsoft.com/office/drawing/2014/main" id="{22CE9DF0-1A1E-E449-98D9-A3C2640B0BB4}"/>
                </a:ext>
              </a:extLst>
            </p:cNvPr>
            <p:cNvSpPr>
              <a:spLocks noChangeAspect="1"/>
            </p:cNvSpPr>
            <p:nvPr/>
          </p:nvSpPr>
          <p:spPr>
            <a:xfrm>
              <a:off x="4518574" y="1778783"/>
              <a:ext cx="1227055" cy="1179031"/>
            </a:xfrm>
            <a:prstGeom prst="rect">
              <a:avLst/>
            </a:prstGeom>
            <a:solidFill>
              <a:schemeClr val="accent3">
                <a:lumMod val="20000"/>
                <a:lumOff val="80000"/>
              </a:schemeClr>
            </a:solidFill>
            <a:ln w="6350"/>
          </p:spPr>
          <p:style>
            <a:lnRef idx="2">
              <a:schemeClr val="accent4"/>
            </a:lnRef>
            <a:fillRef idx="1">
              <a:schemeClr val="lt1"/>
            </a:fillRef>
            <a:effectRef idx="0">
              <a:schemeClr val="accent4"/>
            </a:effectRef>
            <a:fontRef idx="minor">
              <a:schemeClr val="dk1"/>
            </a:fontRef>
          </p:style>
          <p:txBody>
            <a:bodyPr rtlCol="0" anchor="t"/>
            <a:lstStyle/>
            <a:p>
              <a:pPr algn="ctr"/>
              <a:endParaRPr lang="en-US" sz="800" b="1" dirty="0">
                <a:solidFill>
                  <a:schemeClr val="tx1">
                    <a:lumMod val="75000"/>
                    <a:lumOff val="25000"/>
                  </a:schemeClr>
                </a:solidFill>
              </a:endParaRPr>
            </a:p>
          </p:txBody>
        </p:sp>
        <p:pic>
          <p:nvPicPr>
            <p:cNvPr id="192" name="Picture 191">
              <a:extLst>
                <a:ext uri="{FF2B5EF4-FFF2-40B4-BE49-F238E27FC236}">
                  <a16:creationId xmlns:a16="http://schemas.microsoft.com/office/drawing/2014/main" id="{06271A07-1E63-0C41-9DCC-5684EF473B55}"/>
                </a:ext>
              </a:extLst>
            </p:cNvPr>
            <p:cNvPicPr>
              <a:picLocks noChangeAspect="1"/>
            </p:cNvPicPr>
            <p:nvPr/>
          </p:nvPicPr>
          <p:blipFill>
            <a:blip r:embed="rId9" cstate="hq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936711" y="1778783"/>
              <a:ext cx="401688" cy="382137"/>
            </a:xfrm>
            <a:prstGeom prst="rect">
              <a:avLst/>
            </a:prstGeom>
          </p:spPr>
        </p:pic>
        <p:sp>
          <p:nvSpPr>
            <p:cNvPr id="132" name="Rectangle 131">
              <a:extLst>
                <a:ext uri="{FF2B5EF4-FFF2-40B4-BE49-F238E27FC236}">
                  <a16:creationId xmlns:a16="http://schemas.microsoft.com/office/drawing/2014/main" id="{AE48C18F-AE44-0141-8923-AB3784650B3D}"/>
                </a:ext>
              </a:extLst>
            </p:cNvPr>
            <p:cNvSpPr/>
            <p:nvPr/>
          </p:nvSpPr>
          <p:spPr>
            <a:xfrm>
              <a:off x="5185002" y="2451083"/>
              <a:ext cx="452392" cy="431595"/>
            </a:xfrm>
            <a:prstGeom prst="rect">
              <a:avLst/>
            </a:prstGeom>
            <a:solidFill>
              <a:schemeClr val="bg1"/>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r"/>
              <a:endParaRPr lang="en-US" sz="700" dirty="0"/>
            </a:p>
          </p:txBody>
        </p:sp>
        <p:pic>
          <p:nvPicPr>
            <p:cNvPr id="133" name="Picture 2">
              <a:extLst>
                <a:ext uri="{FF2B5EF4-FFF2-40B4-BE49-F238E27FC236}">
                  <a16:creationId xmlns:a16="http://schemas.microsoft.com/office/drawing/2014/main" id="{FF162D4B-75F1-C54A-A2D2-DF1B62F94265}"/>
                </a:ext>
              </a:extLst>
            </p:cNvPr>
            <p:cNvPicPr>
              <a:picLocks noChangeAspect="1" noChangeArrowheads="1"/>
            </p:cNvPicPr>
            <p:nvPr/>
          </p:nvPicPr>
          <p:blipFill>
            <a:blip r:embed="rId10" cstate="hqprint">
              <a:extLst>
                <a:ext uri="{28A0092B-C50C-407E-A947-70E740481C1C}">
                  <a14:useLocalDpi xmlns:a14="http://schemas.microsoft.com/office/drawing/2010/main"/>
                </a:ext>
              </a:extLst>
            </a:blip>
            <a:srcRect/>
            <a:stretch>
              <a:fillRect/>
            </a:stretch>
          </p:blipFill>
          <p:spPr bwMode="auto">
            <a:xfrm>
              <a:off x="5162239" y="2451083"/>
              <a:ext cx="499172" cy="4532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5" name="Picture 134">
              <a:extLst>
                <a:ext uri="{FF2B5EF4-FFF2-40B4-BE49-F238E27FC236}">
                  <a16:creationId xmlns:a16="http://schemas.microsoft.com/office/drawing/2014/main" id="{257019A0-8844-B943-AEE1-8DCA97F4B79E}"/>
                </a:ext>
              </a:extLst>
            </p:cNvPr>
            <p:cNvPicPr>
              <a:picLocks noChangeAspect="1"/>
            </p:cNvPicPr>
            <p:nvPr/>
          </p:nvPicPr>
          <p:blipFill>
            <a:blip r:embed="rId11" cstate="hqprint">
              <a:extLst>
                <a:ext uri="{28A0092B-C50C-407E-A947-70E740481C1C}">
                  <a14:useLocalDpi xmlns:a14="http://schemas.microsoft.com/office/drawing/2010/main"/>
                </a:ext>
              </a:extLst>
            </a:blip>
            <a:stretch>
              <a:fillRect/>
            </a:stretch>
          </p:blipFill>
          <p:spPr>
            <a:xfrm>
              <a:off x="4634006" y="2458081"/>
              <a:ext cx="485400" cy="446301"/>
            </a:xfrm>
            <a:prstGeom prst="rect">
              <a:avLst/>
            </a:prstGeom>
          </p:spPr>
        </p:pic>
        <p:sp>
          <p:nvSpPr>
            <p:cNvPr id="152" name="Rectangle 151">
              <a:extLst>
                <a:ext uri="{FF2B5EF4-FFF2-40B4-BE49-F238E27FC236}">
                  <a16:creationId xmlns:a16="http://schemas.microsoft.com/office/drawing/2014/main" id="{F613E5DF-F109-A642-ABF4-E55D370BA700}"/>
                </a:ext>
              </a:extLst>
            </p:cNvPr>
            <p:cNvSpPr/>
            <p:nvPr/>
          </p:nvSpPr>
          <p:spPr>
            <a:xfrm>
              <a:off x="4605166" y="2196644"/>
              <a:ext cx="1074834" cy="176884"/>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r>
                <a:rPr lang="en-US" sz="600" b="1" dirty="0">
                  <a:solidFill>
                    <a:schemeClr val="bg1"/>
                  </a:solidFill>
                </a:rPr>
                <a:t>Low-latency, high throughput</a:t>
              </a:r>
            </a:p>
          </p:txBody>
        </p:sp>
      </p:grpSp>
      <p:grpSp>
        <p:nvGrpSpPr>
          <p:cNvPr id="70" name="Group 69">
            <a:extLst>
              <a:ext uri="{FF2B5EF4-FFF2-40B4-BE49-F238E27FC236}">
                <a16:creationId xmlns:a16="http://schemas.microsoft.com/office/drawing/2014/main" id="{45761C31-456B-E541-BA75-F44C1D94F897}"/>
              </a:ext>
            </a:extLst>
          </p:cNvPr>
          <p:cNvGrpSpPr>
            <a:grpSpLocks noChangeAspect="1"/>
          </p:cNvGrpSpPr>
          <p:nvPr/>
        </p:nvGrpSpPr>
        <p:grpSpPr>
          <a:xfrm>
            <a:off x="592480" y="1240922"/>
            <a:ext cx="1575130" cy="3094436"/>
            <a:chOff x="2369385" y="1643072"/>
            <a:chExt cx="1109670" cy="2532409"/>
          </a:xfrm>
        </p:grpSpPr>
        <p:sp>
          <p:nvSpPr>
            <p:cNvPr id="71" name="Rounded Rectangle 70">
              <a:extLst>
                <a:ext uri="{FF2B5EF4-FFF2-40B4-BE49-F238E27FC236}">
                  <a16:creationId xmlns:a16="http://schemas.microsoft.com/office/drawing/2014/main" id="{BB520E80-CDE3-0848-AB4A-EF58417B5C89}"/>
                </a:ext>
              </a:extLst>
            </p:cNvPr>
            <p:cNvSpPr/>
            <p:nvPr/>
          </p:nvSpPr>
          <p:spPr>
            <a:xfrm>
              <a:off x="2369385" y="1643072"/>
              <a:ext cx="1109670" cy="2532409"/>
            </a:xfrm>
            <a:prstGeom prst="roundRect">
              <a:avLst/>
            </a:prstGeom>
            <a:solidFill>
              <a:schemeClr val="bg1">
                <a:lumMod val="95000"/>
              </a:schemeClr>
            </a:solidFill>
            <a:ln w="12700">
              <a:solidFill>
                <a:schemeClr val="tx1">
                  <a:lumMod val="50000"/>
                  <a:lumOff val="50000"/>
                </a:schemeClr>
              </a:solidFill>
            </a:ln>
          </p:spPr>
          <p:style>
            <a:lnRef idx="2">
              <a:schemeClr val="accent5"/>
            </a:lnRef>
            <a:fillRef idx="1">
              <a:schemeClr val="lt1"/>
            </a:fillRef>
            <a:effectRef idx="0">
              <a:schemeClr val="accent5"/>
            </a:effectRef>
            <a:fontRef idx="minor">
              <a:schemeClr val="dk1"/>
            </a:fontRef>
          </p:style>
          <p:txBody>
            <a:bodyPr lIns="0" tIns="0" rIns="0" rtlCol="0" anchor="t"/>
            <a:lstStyle/>
            <a:p>
              <a:pPr algn="ctr"/>
              <a:r>
                <a:rPr lang="en-US" sz="900" b="1" dirty="0">
                  <a:solidFill>
                    <a:srgbClr val="7030A0"/>
                  </a:solidFill>
                </a:rPr>
                <a:t>Higher level task</a:t>
              </a:r>
            </a:p>
          </p:txBody>
        </p:sp>
        <p:sp>
          <p:nvSpPr>
            <p:cNvPr id="72" name="Rectangle 71">
              <a:extLst>
                <a:ext uri="{FF2B5EF4-FFF2-40B4-BE49-F238E27FC236}">
                  <a16:creationId xmlns:a16="http://schemas.microsoft.com/office/drawing/2014/main" id="{07CAF003-F887-0349-A1EE-6F4E909D64B9}"/>
                </a:ext>
              </a:extLst>
            </p:cNvPr>
            <p:cNvSpPr/>
            <p:nvPr/>
          </p:nvSpPr>
          <p:spPr>
            <a:xfrm>
              <a:off x="2416194" y="1864504"/>
              <a:ext cx="982247" cy="2151441"/>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algn="ctr"/>
              <a:r>
                <a:rPr lang="en-US" sz="700" b="1" dirty="0">
                  <a:solidFill>
                    <a:schemeClr val="bg1"/>
                  </a:solidFill>
                </a:rPr>
                <a:t>Dual-core Cortex-A72</a:t>
              </a:r>
            </a:p>
            <a:p>
              <a:pPr algn="ctr"/>
              <a:r>
                <a:rPr lang="en-US" sz="700" b="1" dirty="0">
                  <a:solidFill>
                    <a:schemeClr val="bg1"/>
                  </a:solidFill>
                </a:rPr>
                <a:t>25K DMIPS</a:t>
              </a:r>
            </a:p>
          </p:txBody>
        </p:sp>
        <p:sp>
          <p:nvSpPr>
            <p:cNvPr id="73" name="Rectangle 72">
              <a:extLst>
                <a:ext uri="{FF2B5EF4-FFF2-40B4-BE49-F238E27FC236}">
                  <a16:creationId xmlns:a16="http://schemas.microsoft.com/office/drawing/2014/main" id="{94871C1F-410E-9446-B93D-639CD8C014A9}"/>
                </a:ext>
              </a:extLst>
            </p:cNvPr>
            <p:cNvSpPr/>
            <p:nvPr/>
          </p:nvSpPr>
          <p:spPr>
            <a:xfrm>
              <a:off x="2480148" y="2142163"/>
              <a:ext cx="861328" cy="1802998"/>
            </a:xfrm>
            <a:prstGeom prst="rect">
              <a:avLst/>
            </a:prstGeom>
            <a:ln w="6350"/>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74" name="Rectangle 73">
              <a:extLst>
                <a:ext uri="{FF2B5EF4-FFF2-40B4-BE49-F238E27FC236}">
                  <a16:creationId xmlns:a16="http://schemas.microsoft.com/office/drawing/2014/main" id="{15FBB05E-D657-A04C-B68A-6540B70C7237}"/>
                </a:ext>
              </a:extLst>
            </p:cNvPr>
            <p:cNvSpPr/>
            <p:nvPr/>
          </p:nvSpPr>
          <p:spPr>
            <a:xfrm>
              <a:off x="2506967" y="3564328"/>
              <a:ext cx="811679" cy="224497"/>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45720" tIns="45720" rIns="0" bIns="45720" numCol="1" spcCol="0" rtlCol="0" fromWordArt="0" anchor="ctr" anchorCtr="0" forceAA="0" compatLnSpc="1">
              <a:prstTxWarp prst="textNoShape">
                <a:avLst/>
              </a:prstTxWarp>
              <a:noAutofit/>
            </a:bodyPr>
            <a:lstStyle/>
            <a:p>
              <a:r>
                <a:rPr lang="en-US" sz="800" dirty="0">
                  <a:solidFill>
                    <a:schemeClr val="tx1"/>
                  </a:solidFill>
                </a:rPr>
                <a:t>Sensor fusion</a:t>
              </a:r>
            </a:p>
          </p:txBody>
        </p:sp>
        <p:sp>
          <p:nvSpPr>
            <p:cNvPr id="75" name="Rectangle 74">
              <a:extLst>
                <a:ext uri="{FF2B5EF4-FFF2-40B4-BE49-F238E27FC236}">
                  <a16:creationId xmlns:a16="http://schemas.microsoft.com/office/drawing/2014/main" id="{1401F243-44D2-F943-9C02-DD0E57B03F98}"/>
                </a:ext>
              </a:extLst>
            </p:cNvPr>
            <p:cNvSpPr/>
            <p:nvPr/>
          </p:nvSpPr>
          <p:spPr>
            <a:xfrm>
              <a:off x="2511400" y="3241649"/>
              <a:ext cx="811679" cy="224497"/>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45720" tIns="45720" rIns="0" bIns="45720" numCol="1" spcCol="0" rtlCol="0" fromWordArt="0" anchor="ctr" anchorCtr="0" forceAA="0" compatLnSpc="1">
              <a:prstTxWarp prst="textNoShape">
                <a:avLst/>
              </a:prstTxWarp>
              <a:noAutofit/>
            </a:bodyPr>
            <a:lstStyle/>
            <a:p>
              <a:r>
                <a:rPr lang="en-US" sz="800" dirty="0">
                  <a:solidFill>
                    <a:schemeClr val="tx1"/>
                  </a:solidFill>
                </a:rPr>
                <a:t>Planning</a:t>
              </a:r>
            </a:p>
          </p:txBody>
        </p:sp>
        <p:grpSp>
          <p:nvGrpSpPr>
            <p:cNvPr id="76" name="Group 75">
              <a:extLst>
                <a:ext uri="{FF2B5EF4-FFF2-40B4-BE49-F238E27FC236}">
                  <a16:creationId xmlns:a16="http://schemas.microsoft.com/office/drawing/2014/main" id="{8B5AD67B-EB68-314D-B854-6CEC4B6E98D6}"/>
                </a:ext>
              </a:extLst>
            </p:cNvPr>
            <p:cNvGrpSpPr/>
            <p:nvPr/>
          </p:nvGrpSpPr>
          <p:grpSpPr>
            <a:xfrm>
              <a:off x="2503891" y="2284169"/>
              <a:ext cx="861724" cy="435216"/>
              <a:chOff x="4209495" y="787269"/>
              <a:chExt cx="861724" cy="470965"/>
            </a:xfrm>
          </p:grpSpPr>
          <p:grpSp>
            <p:nvGrpSpPr>
              <p:cNvPr id="77" name="Group 76">
                <a:extLst>
                  <a:ext uri="{FF2B5EF4-FFF2-40B4-BE49-F238E27FC236}">
                    <a16:creationId xmlns:a16="http://schemas.microsoft.com/office/drawing/2014/main" id="{CBB57E1E-BBF4-E94B-8B5D-3050D9FAD5CE}"/>
                  </a:ext>
                </a:extLst>
              </p:cNvPr>
              <p:cNvGrpSpPr/>
              <p:nvPr/>
            </p:nvGrpSpPr>
            <p:grpSpPr>
              <a:xfrm>
                <a:off x="4598013" y="787269"/>
                <a:ext cx="473206" cy="420624"/>
                <a:chOff x="6736308" y="126100"/>
                <a:chExt cx="473206" cy="420624"/>
              </a:xfrm>
            </p:grpSpPr>
            <p:grpSp>
              <p:nvGrpSpPr>
                <p:cNvPr id="85" name="Group 110">
                  <a:extLst>
                    <a:ext uri="{FF2B5EF4-FFF2-40B4-BE49-F238E27FC236}">
                      <a16:creationId xmlns:a16="http://schemas.microsoft.com/office/drawing/2014/main" id="{59826F5C-C214-E34C-AD4B-76F11BD8AF59}"/>
                    </a:ext>
                  </a:extLst>
                </p:cNvPr>
                <p:cNvGrpSpPr/>
                <p:nvPr/>
              </p:nvGrpSpPr>
              <p:grpSpPr>
                <a:xfrm flipH="1">
                  <a:off x="6736308" y="126100"/>
                  <a:ext cx="473206" cy="420624"/>
                  <a:chOff x="1309694" y="1421659"/>
                  <a:chExt cx="1616408" cy="1219137"/>
                </a:xfrm>
                <a:effectLst>
                  <a:outerShdw blurRad="50800" dist="38100" dir="2700000" algn="tl" rotWithShape="0">
                    <a:prstClr val="black">
                      <a:alpha val="40000"/>
                    </a:prstClr>
                  </a:outerShdw>
                </a:effectLst>
              </p:grpSpPr>
              <p:sp>
                <p:nvSpPr>
                  <p:cNvPr id="87" name="Rounded Rectangle 86">
                    <a:extLst>
                      <a:ext uri="{FF2B5EF4-FFF2-40B4-BE49-F238E27FC236}">
                        <a16:creationId xmlns:a16="http://schemas.microsoft.com/office/drawing/2014/main" id="{C050BB40-2EB2-2D49-9AA5-6B778F4E8F76}"/>
                      </a:ext>
                    </a:extLst>
                  </p:cNvPr>
                  <p:cNvSpPr/>
                  <p:nvPr/>
                </p:nvSpPr>
                <p:spPr>
                  <a:xfrm>
                    <a:off x="1717562" y="1421659"/>
                    <a:ext cx="1123208" cy="1219137"/>
                  </a:xfrm>
                  <a:prstGeom prst="roundRect">
                    <a:avLst/>
                  </a:prstGeom>
                  <a:solidFill>
                    <a:schemeClr val="bg1"/>
                  </a:solidFill>
                  <a:ln w="12700">
                    <a:solidFill>
                      <a:schemeClr val="tx1">
                        <a:lumMod val="50000"/>
                        <a:lumOff val="50000"/>
                      </a:schemeClr>
                    </a:solidFill>
                  </a:ln>
                  <a:effectLst>
                    <a:outerShdw blurRad="88900" dist="63500" dir="66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54"/>
                    <a:endParaRPr lang="en-US" sz="400" b="1">
                      <a:solidFill>
                        <a:prstClr val="white"/>
                      </a:solidFill>
                      <a:latin typeface="Calibri" pitchFamily="34" charset="0"/>
                      <a:cs typeface="Calibri" pitchFamily="34" charset="0"/>
                    </a:endParaRPr>
                  </a:p>
                </p:txBody>
              </p:sp>
              <p:sp>
                <p:nvSpPr>
                  <p:cNvPr id="88" name="TextBox 87">
                    <a:extLst>
                      <a:ext uri="{FF2B5EF4-FFF2-40B4-BE49-F238E27FC236}">
                        <a16:creationId xmlns:a16="http://schemas.microsoft.com/office/drawing/2014/main" id="{85F625BE-7BE3-D54A-B6BE-6736F65689AA}"/>
                      </a:ext>
                    </a:extLst>
                  </p:cNvPr>
                  <p:cNvSpPr txBox="1"/>
                  <p:nvPr/>
                </p:nvSpPr>
                <p:spPr>
                  <a:xfrm>
                    <a:off x="1309694" y="1570036"/>
                    <a:ext cx="1616408" cy="772267"/>
                  </a:xfrm>
                  <a:prstGeom prst="rect">
                    <a:avLst/>
                  </a:prstGeom>
                  <a:noFill/>
                </p:spPr>
                <p:txBody>
                  <a:bodyPr wrap="none" rtlCol="0">
                    <a:spAutoFit/>
                  </a:bodyPr>
                  <a:lstStyle/>
                  <a:p>
                    <a:pPr defTabSz="457154" fontAlgn="base">
                      <a:spcBef>
                        <a:spcPct val="0"/>
                      </a:spcBef>
                      <a:spcAft>
                        <a:spcPct val="0"/>
                      </a:spcAft>
                    </a:pPr>
                    <a:r>
                      <a:rPr lang="en-US" sz="500" b="1" dirty="0">
                        <a:solidFill>
                          <a:schemeClr val="bg2"/>
                        </a:solidFill>
                        <a:latin typeface="Calibri" pitchFamily="34" charset="0"/>
                        <a:cs typeface="Calibri" pitchFamily="34" charset="0"/>
                      </a:rPr>
                      <a:t>ARM </a:t>
                    </a:r>
                  </a:p>
                  <a:p>
                    <a:pPr defTabSz="457154" fontAlgn="base">
                      <a:spcBef>
                        <a:spcPct val="0"/>
                      </a:spcBef>
                      <a:spcAft>
                        <a:spcPct val="0"/>
                      </a:spcAft>
                    </a:pPr>
                    <a:r>
                      <a:rPr lang="en-US" sz="500" b="1" dirty="0">
                        <a:solidFill>
                          <a:schemeClr val="bg2"/>
                        </a:solidFill>
                        <a:latin typeface="Calibri" pitchFamily="34" charset="0"/>
                        <a:cs typeface="Calibri" pitchFamily="34" charset="0"/>
                      </a:rPr>
                      <a:t>Cortex A7x</a:t>
                    </a:r>
                  </a:p>
                </p:txBody>
              </p:sp>
              <p:pic>
                <p:nvPicPr>
                  <p:cNvPr id="89" name="Picture 88">
                    <a:extLst>
                      <a:ext uri="{FF2B5EF4-FFF2-40B4-BE49-F238E27FC236}">
                        <a16:creationId xmlns:a16="http://schemas.microsoft.com/office/drawing/2014/main" id="{BE800176-FAA0-BC4C-880E-56E897311F5C}"/>
                      </a:ext>
                    </a:extLst>
                  </p:cNvPr>
                  <p:cNvPicPr>
                    <a:picLocks noChangeAspect="1" noChangeArrowheads="1"/>
                  </p:cNvPicPr>
                  <p:nvPr/>
                </p:nvPicPr>
                <p:blipFill>
                  <a:blip r:embed="rId1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935151" y="1499121"/>
                    <a:ext cx="431461" cy="397546"/>
                  </a:xfrm>
                  <a:prstGeom prst="rect">
                    <a:avLst/>
                  </a:prstGeom>
                  <a:noFill/>
                  <a:ln w="9525">
                    <a:noFill/>
                    <a:miter lim="800000"/>
                    <a:headEnd/>
                    <a:tailEnd/>
                  </a:ln>
                </p:spPr>
              </p:pic>
            </p:grpSp>
            <p:sp>
              <p:nvSpPr>
                <p:cNvPr id="86" name="Rounded Rectangle 85">
                  <a:extLst>
                    <a:ext uri="{FF2B5EF4-FFF2-40B4-BE49-F238E27FC236}">
                      <a16:creationId xmlns:a16="http://schemas.microsoft.com/office/drawing/2014/main" id="{6A0D0982-6E91-4A45-9D8E-8E9F424DEBE5}"/>
                    </a:ext>
                  </a:extLst>
                </p:cNvPr>
                <p:cNvSpPr/>
                <p:nvPr/>
              </p:nvSpPr>
              <p:spPr>
                <a:xfrm>
                  <a:off x="6779038" y="386363"/>
                  <a:ext cx="283464" cy="79342"/>
                </a:xfrm>
                <a:prstGeom prst="round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457154"/>
                  <a:r>
                    <a:rPr lang="en-US" sz="400" b="1" dirty="0">
                      <a:solidFill>
                        <a:srgbClr val="000000"/>
                      </a:solidFill>
                      <a:latin typeface="Arial Narrow" charset="0"/>
                      <a:ea typeface="Arial Narrow" charset="0"/>
                      <a:cs typeface="Arial Narrow" charset="0"/>
                    </a:rPr>
                    <a:t>48k/32K each</a:t>
                  </a:r>
                </a:p>
              </p:txBody>
            </p:sp>
          </p:grpSp>
          <p:grpSp>
            <p:nvGrpSpPr>
              <p:cNvPr id="78" name="Group 77">
                <a:extLst>
                  <a:ext uri="{FF2B5EF4-FFF2-40B4-BE49-F238E27FC236}">
                    <a16:creationId xmlns:a16="http://schemas.microsoft.com/office/drawing/2014/main" id="{2856E240-21E8-8C49-B1AD-88C955CECD00}"/>
                  </a:ext>
                </a:extLst>
              </p:cNvPr>
              <p:cNvGrpSpPr/>
              <p:nvPr/>
            </p:nvGrpSpPr>
            <p:grpSpPr>
              <a:xfrm>
                <a:off x="4209495" y="787988"/>
                <a:ext cx="473206" cy="420624"/>
                <a:chOff x="6767531" y="126100"/>
                <a:chExt cx="473206" cy="420624"/>
              </a:xfrm>
            </p:grpSpPr>
            <p:grpSp>
              <p:nvGrpSpPr>
                <p:cNvPr id="80" name="Group 110">
                  <a:extLst>
                    <a:ext uri="{FF2B5EF4-FFF2-40B4-BE49-F238E27FC236}">
                      <a16:creationId xmlns:a16="http://schemas.microsoft.com/office/drawing/2014/main" id="{B091B908-04B0-F149-BEDC-43BD7AEF049C}"/>
                    </a:ext>
                  </a:extLst>
                </p:cNvPr>
                <p:cNvGrpSpPr/>
                <p:nvPr/>
              </p:nvGrpSpPr>
              <p:grpSpPr>
                <a:xfrm flipH="1">
                  <a:off x="6767531" y="126100"/>
                  <a:ext cx="473206" cy="420624"/>
                  <a:chOff x="1203041" y="1421659"/>
                  <a:chExt cx="1616407" cy="1219137"/>
                </a:xfrm>
                <a:effectLst>
                  <a:outerShdw blurRad="50800" dist="38100" dir="2700000" algn="tl" rotWithShape="0">
                    <a:prstClr val="black">
                      <a:alpha val="40000"/>
                    </a:prstClr>
                  </a:outerShdw>
                </a:effectLst>
              </p:grpSpPr>
              <p:sp>
                <p:nvSpPr>
                  <p:cNvPr id="82" name="Rounded Rectangle 81">
                    <a:extLst>
                      <a:ext uri="{FF2B5EF4-FFF2-40B4-BE49-F238E27FC236}">
                        <a16:creationId xmlns:a16="http://schemas.microsoft.com/office/drawing/2014/main" id="{52D78A1C-6995-224C-A176-86F74E41080A}"/>
                      </a:ext>
                    </a:extLst>
                  </p:cNvPr>
                  <p:cNvSpPr/>
                  <p:nvPr/>
                </p:nvSpPr>
                <p:spPr>
                  <a:xfrm>
                    <a:off x="1613438" y="1421659"/>
                    <a:ext cx="1123206" cy="1219137"/>
                  </a:xfrm>
                  <a:prstGeom prst="roundRect">
                    <a:avLst/>
                  </a:prstGeom>
                  <a:solidFill>
                    <a:schemeClr val="bg1"/>
                  </a:solidFill>
                  <a:ln w="12700">
                    <a:solidFill>
                      <a:schemeClr val="tx1">
                        <a:lumMod val="50000"/>
                        <a:lumOff val="50000"/>
                      </a:schemeClr>
                    </a:solidFill>
                  </a:ln>
                  <a:effectLst>
                    <a:outerShdw blurRad="88900" dist="63500" dir="66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54" fontAlgn="base">
                      <a:spcBef>
                        <a:spcPct val="0"/>
                      </a:spcBef>
                      <a:spcAft>
                        <a:spcPct val="0"/>
                      </a:spcAft>
                    </a:pPr>
                    <a:endParaRPr lang="en-US" sz="400" b="1">
                      <a:solidFill>
                        <a:prstClr val="white"/>
                      </a:solidFill>
                      <a:latin typeface="Calibri" pitchFamily="34" charset="0"/>
                      <a:cs typeface="Calibri" pitchFamily="34" charset="0"/>
                    </a:endParaRPr>
                  </a:p>
                </p:txBody>
              </p:sp>
              <p:sp>
                <p:nvSpPr>
                  <p:cNvPr id="83" name="TextBox 82">
                    <a:extLst>
                      <a:ext uri="{FF2B5EF4-FFF2-40B4-BE49-F238E27FC236}">
                        <a16:creationId xmlns:a16="http://schemas.microsoft.com/office/drawing/2014/main" id="{B58E6670-651E-0543-95FD-8210BB4BFDD7}"/>
                      </a:ext>
                    </a:extLst>
                  </p:cNvPr>
                  <p:cNvSpPr txBox="1"/>
                  <p:nvPr/>
                </p:nvSpPr>
                <p:spPr>
                  <a:xfrm>
                    <a:off x="1203041" y="1584885"/>
                    <a:ext cx="1616407" cy="772267"/>
                  </a:xfrm>
                  <a:prstGeom prst="rect">
                    <a:avLst/>
                  </a:prstGeom>
                  <a:noFill/>
                </p:spPr>
                <p:txBody>
                  <a:bodyPr wrap="none" rtlCol="0">
                    <a:spAutoFit/>
                  </a:bodyPr>
                  <a:lstStyle/>
                  <a:p>
                    <a:pPr defTabSz="457154" fontAlgn="base">
                      <a:spcBef>
                        <a:spcPct val="0"/>
                      </a:spcBef>
                      <a:spcAft>
                        <a:spcPct val="0"/>
                      </a:spcAft>
                    </a:pPr>
                    <a:r>
                      <a:rPr lang="en-US" sz="500" b="1" dirty="0">
                        <a:solidFill>
                          <a:schemeClr val="bg2"/>
                        </a:solidFill>
                        <a:latin typeface="Calibri" pitchFamily="34" charset="0"/>
                        <a:cs typeface="Calibri" pitchFamily="34" charset="0"/>
                      </a:rPr>
                      <a:t>Arm </a:t>
                    </a:r>
                  </a:p>
                  <a:p>
                    <a:pPr defTabSz="457154" fontAlgn="base">
                      <a:spcBef>
                        <a:spcPct val="0"/>
                      </a:spcBef>
                      <a:spcAft>
                        <a:spcPct val="0"/>
                      </a:spcAft>
                    </a:pPr>
                    <a:r>
                      <a:rPr lang="en-US" sz="500" b="1" dirty="0">
                        <a:solidFill>
                          <a:schemeClr val="bg2"/>
                        </a:solidFill>
                        <a:latin typeface="Calibri" pitchFamily="34" charset="0"/>
                        <a:cs typeface="Calibri" pitchFamily="34" charset="0"/>
                      </a:rPr>
                      <a:t>Cortex A7x</a:t>
                    </a:r>
                  </a:p>
                </p:txBody>
              </p:sp>
              <p:pic>
                <p:nvPicPr>
                  <p:cNvPr id="84" name="Picture 83">
                    <a:extLst>
                      <a:ext uri="{FF2B5EF4-FFF2-40B4-BE49-F238E27FC236}">
                        <a16:creationId xmlns:a16="http://schemas.microsoft.com/office/drawing/2014/main" id="{89309882-8AE0-4B4F-92BB-3B7F8BF256D5}"/>
                      </a:ext>
                    </a:extLst>
                  </p:cNvPr>
                  <p:cNvPicPr>
                    <a:picLocks noChangeAspect="1" noChangeArrowheads="1"/>
                  </p:cNvPicPr>
                  <p:nvPr/>
                </p:nvPicPr>
                <p:blipFill>
                  <a:blip r:embed="rId1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821263" y="1499122"/>
                    <a:ext cx="431460" cy="397545"/>
                  </a:xfrm>
                  <a:prstGeom prst="rect">
                    <a:avLst/>
                  </a:prstGeom>
                  <a:noFill/>
                  <a:ln w="9525">
                    <a:noFill/>
                    <a:miter lim="800000"/>
                    <a:headEnd/>
                    <a:tailEnd/>
                  </a:ln>
                </p:spPr>
              </p:pic>
            </p:grpSp>
            <p:sp>
              <p:nvSpPr>
                <p:cNvPr id="81" name="Rounded Rectangle 80">
                  <a:extLst>
                    <a:ext uri="{FF2B5EF4-FFF2-40B4-BE49-F238E27FC236}">
                      <a16:creationId xmlns:a16="http://schemas.microsoft.com/office/drawing/2014/main" id="{4B90A381-2207-594A-9495-1005C95CB29F}"/>
                    </a:ext>
                  </a:extLst>
                </p:cNvPr>
                <p:cNvSpPr/>
                <p:nvPr/>
              </p:nvSpPr>
              <p:spPr>
                <a:xfrm>
                  <a:off x="6812379" y="386363"/>
                  <a:ext cx="283464" cy="78622"/>
                </a:xfrm>
                <a:prstGeom prst="round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457154"/>
                  <a:r>
                    <a:rPr lang="en-US" sz="400" b="1" dirty="0">
                      <a:solidFill>
                        <a:schemeClr val="bg2"/>
                      </a:solidFill>
                      <a:latin typeface="Arial Narrow" charset="0"/>
                      <a:ea typeface="Arial Narrow" charset="0"/>
                      <a:cs typeface="Arial Narrow" charset="0"/>
                    </a:rPr>
                    <a:t>48k/32K each</a:t>
                  </a:r>
                </a:p>
              </p:txBody>
            </p:sp>
          </p:grpSp>
          <p:sp>
            <p:nvSpPr>
              <p:cNvPr id="79" name="Rounded Rectangle 78">
                <a:extLst>
                  <a:ext uri="{FF2B5EF4-FFF2-40B4-BE49-F238E27FC236}">
                    <a16:creationId xmlns:a16="http://schemas.microsoft.com/office/drawing/2014/main" id="{641EF8EE-981D-3C4E-AF07-520C9FD8316B}"/>
                  </a:ext>
                </a:extLst>
              </p:cNvPr>
              <p:cNvSpPr/>
              <p:nvPr/>
            </p:nvSpPr>
            <p:spPr>
              <a:xfrm>
                <a:off x="4438529" y="1146569"/>
                <a:ext cx="347472" cy="111665"/>
              </a:xfrm>
              <a:prstGeom prst="roundRect">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457154"/>
                <a:r>
                  <a:rPr lang="en-US" sz="500" b="1" dirty="0">
                    <a:solidFill>
                      <a:srgbClr val="000000"/>
                    </a:solidFill>
                    <a:latin typeface="Arial Narrow" charset="0"/>
                    <a:ea typeface="Arial Narrow" charset="0"/>
                    <a:cs typeface="Arial Narrow" charset="0"/>
                  </a:rPr>
                  <a:t>1M shared L2</a:t>
                </a:r>
              </a:p>
            </p:txBody>
          </p:sp>
        </p:grpSp>
      </p:grpSp>
      <p:sp>
        <p:nvSpPr>
          <p:cNvPr id="90" name="Rectangle 89">
            <a:extLst>
              <a:ext uri="{FF2B5EF4-FFF2-40B4-BE49-F238E27FC236}">
                <a16:creationId xmlns:a16="http://schemas.microsoft.com/office/drawing/2014/main" id="{935D244A-662B-A445-8756-D2F7E5B0121A}"/>
              </a:ext>
            </a:extLst>
          </p:cNvPr>
          <p:cNvSpPr>
            <a:spLocks/>
          </p:cNvSpPr>
          <p:nvPr/>
        </p:nvSpPr>
        <p:spPr>
          <a:xfrm>
            <a:off x="798598" y="2772222"/>
            <a:ext cx="1152144" cy="27432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45720" tIns="45720" rIns="0" bIns="45720" numCol="1" spcCol="0" rtlCol="0" fromWordArt="0" anchor="ctr" anchorCtr="0" forceAA="0" compatLnSpc="1">
            <a:prstTxWarp prst="textNoShape">
              <a:avLst/>
            </a:prstTxWarp>
            <a:noAutofit/>
          </a:bodyPr>
          <a:lstStyle/>
          <a:p>
            <a:r>
              <a:rPr lang="en-US" sz="800" dirty="0">
                <a:solidFill>
                  <a:schemeClr val="tx1"/>
                </a:solidFill>
              </a:rPr>
              <a:t>Mapping</a:t>
            </a:r>
          </a:p>
        </p:txBody>
      </p:sp>
      <p:sp>
        <p:nvSpPr>
          <p:cNvPr id="91" name="Rounded Rectangle 90">
            <a:extLst>
              <a:ext uri="{FF2B5EF4-FFF2-40B4-BE49-F238E27FC236}">
                <a16:creationId xmlns:a16="http://schemas.microsoft.com/office/drawing/2014/main" id="{A512B0AF-4519-F14B-BDBC-0D65FEF7930C}"/>
              </a:ext>
            </a:extLst>
          </p:cNvPr>
          <p:cNvSpPr>
            <a:spLocks noChangeAspect="1"/>
          </p:cNvSpPr>
          <p:nvPr/>
        </p:nvSpPr>
        <p:spPr>
          <a:xfrm>
            <a:off x="7309834" y="1418403"/>
            <a:ext cx="132421" cy="2470794"/>
          </a:xfrm>
          <a:prstGeom prst="roundRect">
            <a:avLst/>
          </a:prstGeom>
          <a:solidFill>
            <a:schemeClr val="tx1"/>
          </a:solidFill>
          <a:ln>
            <a:solidFill>
              <a:schemeClr val="bg1"/>
            </a:solidFill>
            <a:prstDash val="lgDash"/>
          </a:ln>
          <a:effectLst>
            <a:outerShdw blurRad="88900" dist="63500" dir="66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auto">
              <a:spcBef>
                <a:spcPts val="0"/>
              </a:spcBef>
              <a:spcAft>
                <a:spcPts val="0"/>
              </a:spcAft>
            </a:pPr>
            <a:r>
              <a:rPr lang="en-US" sz="900" b="1" dirty="0">
                <a:solidFill>
                  <a:prstClr val="white"/>
                </a:solidFill>
                <a:latin typeface="Calibri" pitchFamily="34" charset="0"/>
                <a:cs typeface="Calibri" pitchFamily="34" charset="0"/>
              </a:rPr>
              <a:t>Power &amp; FFI Isolation</a:t>
            </a:r>
          </a:p>
        </p:txBody>
      </p:sp>
      <p:grpSp>
        <p:nvGrpSpPr>
          <p:cNvPr id="93" name="Group 92">
            <a:extLst>
              <a:ext uri="{FF2B5EF4-FFF2-40B4-BE49-F238E27FC236}">
                <a16:creationId xmlns:a16="http://schemas.microsoft.com/office/drawing/2014/main" id="{EA6EC9EE-6BEF-124D-9BF1-F670268FF456}"/>
              </a:ext>
            </a:extLst>
          </p:cNvPr>
          <p:cNvGrpSpPr>
            <a:grpSpLocks noChangeAspect="1"/>
          </p:cNvGrpSpPr>
          <p:nvPr/>
        </p:nvGrpSpPr>
        <p:grpSpPr>
          <a:xfrm>
            <a:off x="6092506" y="1272642"/>
            <a:ext cx="1173559" cy="3011832"/>
            <a:chOff x="5954144" y="1530082"/>
            <a:chExt cx="1028908" cy="3011832"/>
          </a:xfrm>
        </p:grpSpPr>
        <p:sp>
          <p:nvSpPr>
            <p:cNvPr id="94" name="Rounded Rectangle 93">
              <a:extLst>
                <a:ext uri="{FF2B5EF4-FFF2-40B4-BE49-F238E27FC236}">
                  <a16:creationId xmlns:a16="http://schemas.microsoft.com/office/drawing/2014/main" id="{039E43C8-A312-ED4F-A1B6-7FA0900EE9A8}"/>
                </a:ext>
              </a:extLst>
            </p:cNvPr>
            <p:cNvSpPr/>
            <p:nvPr/>
          </p:nvSpPr>
          <p:spPr>
            <a:xfrm>
              <a:off x="5954144" y="1530082"/>
              <a:ext cx="1028908" cy="3011832"/>
            </a:xfrm>
            <a:prstGeom prst="roundRect">
              <a:avLst/>
            </a:prstGeom>
            <a:solidFill>
              <a:schemeClr val="bg1">
                <a:lumMod val="95000"/>
              </a:schemeClr>
            </a:solidFill>
            <a:ln w="12700">
              <a:solidFill>
                <a:srgbClr val="00B050"/>
              </a:solidFill>
            </a:ln>
          </p:spPr>
          <p:style>
            <a:lnRef idx="2">
              <a:schemeClr val="accent5"/>
            </a:lnRef>
            <a:fillRef idx="1">
              <a:schemeClr val="lt1"/>
            </a:fillRef>
            <a:effectRef idx="0">
              <a:schemeClr val="accent5"/>
            </a:effectRef>
            <a:fontRef idx="minor">
              <a:schemeClr val="dk1"/>
            </a:fontRef>
          </p:style>
          <p:txBody>
            <a:bodyPr lIns="0" tIns="0" rIns="0" rtlCol="0" anchor="t"/>
            <a:lstStyle/>
            <a:p>
              <a:pPr algn="ctr"/>
              <a:r>
                <a:rPr lang="en-US" sz="900" b="1" dirty="0">
                  <a:solidFill>
                    <a:srgbClr val="7030A0"/>
                  </a:solidFill>
                </a:rPr>
                <a:t>Robust processing</a:t>
              </a:r>
            </a:p>
          </p:txBody>
        </p:sp>
        <p:sp>
          <p:nvSpPr>
            <p:cNvPr id="95" name="Rectangle 94">
              <a:extLst>
                <a:ext uri="{FF2B5EF4-FFF2-40B4-BE49-F238E27FC236}">
                  <a16:creationId xmlns:a16="http://schemas.microsoft.com/office/drawing/2014/main" id="{979AB53F-72BD-B74E-B9C0-2290B7ABA093}"/>
                </a:ext>
              </a:extLst>
            </p:cNvPr>
            <p:cNvSpPr/>
            <p:nvPr/>
          </p:nvSpPr>
          <p:spPr>
            <a:xfrm>
              <a:off x="5993982" y="1745498"/>
              <a:ext cx="954299" cy="2660922"/>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algn="ctr"/>
              <a:r>
                <a:rPr lang="en-US" sz="700" b="1" dirty="0">
                  <a:solidFill>
                    <a:schemeClr val="bg1"/>
                  </a:solidFill>
                </a:rPr>
                <a:t>2x Dual-core R5</a:t>
              </a:r>
            </a:p>
            <a:p>
              <a:pPr algn="ctr"/>
              <a:r>
                <a:rPr lang="en-US" sz="700" b="1" dirty="0">
                  <a:solidFill>
                    <a:schemeClr val="bg1"/>
                  </a:solidFill>
                </a:rPr>
                <a:t>Lockstep 4K DMIPS</a:t>
              </a:r>
            </a:p>
          </p:txBody>
        </p:sp>
        <p:sp>
          <p:nvSpPr>
            <p:cNvPr id="96" name="Rectangle 95">
              <a:extLst>
                <a:ext uri="{FF2B5EF4-FFF2-40B4-BE49-F238E27FC236}">
                  <a16:creationId xmlns:a16="http://schemas.microsoft.com/office/drawing/2014/main" id="{8BF2FC42-66CF-3F43-AA1E-56C6E5E7DF0C}"/>
                </a:ext>
              </a:extLst>
            </p:cNvPr>
            <p:cNvSpPr/>
            <p:nvPr/>
          </p:nvSpPr>
          <p:spPr>
            <a:xfrm>
              <a:off x="6042900" y="2024477"/>
              <a:ext cx="861328" cy="2274689"/>
            </a:xfrm>
            <a:prstGeom prst="rect">
              <a:avLst/>
            </a:prstGeom>
            <a:solidFill>
              <a:srgbClr val="A8D4A9"/>
            </a:solidFill>
            <a:ln w="6350"/>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grpSp>
          <p:nvGrpSpPr>
            <p:cNvPr id="97" name="Group 96">
              <a:extLst>
                <a:ext uri="{FF2B5EF4-FFF2-40B4-BE49-F238E27FC236}">
                  <a16:creationId xmlns:a16="http://schemas.microsoft.com/office/drawing/2014/main" id="{B44A9125-CCC5-8943-8B26-48FAEFC27BCA}"/>
                </a:ext>
              </a:extLst>
            </p:cNvPr>
            <p:cNvGrpSpPr/>
            <p:nvPr/>
          </p:nvGrpSpPr>
          <p:grpSpPr>
            <a:xfrm>
              <a:off x="6077469" y="2261763"/>
              <a:ext cx="799101" cy="466453"/>
              <a:chOff x="6708840" y="1373764"/>
              <a:chExt cx="799101" cy="466453"/>
            </a:xfrm>
          </p:grpSpPr>
          <p:grpSp>
            <p:nvGrpSpPr>
              <p:cNvPr id="113" name="Group 112">
                <a:extLst>
                  <a:ext uri="{FF2B5EF4-FFF2-40B4-BE49-F238E27FC236}">
                    <a16:creationId xmlns:a16="http://schemas.microsoft.com/office/drawing/2014/main" id="{00FCBF1D-1116-4D41-80CC-35253C3A538A}"/>
                  </a:ext>
                </a:extLst>
              </p:cNvPr>
              <p:cNvGrpSpPr/>
              <p:nvPr/>
            </p:nvGrpSpPr>
            <p:grpSpPr>
              <a:xfrm>
                <a:off x="6708840" y="1373764"/>
                <a:ext cx="799101" cy="372329"/>
                <a:chOff x="7762563" y="1370712"/>
                <a:chExt cx="799101" cy="372329"/>
              </a:xfrm>
            </p:grpSpPr>
            <p:grpSp>
              <p:nvGrpSpPr>
                <p:cNvPr id="115" name="Group 114">
                  <a:extLst>
                    <a:ext uri="{FF2B5EF4-FFF2-40B4-BE49-F238E27FC236}">
                      <a16:creationId xmlns:a16="http://schemas.microsoft.com/office/drawing/2014/main" id="{17E091C2-A603-A04F-BD5C-BF92DB63F11B}"/>
                    </a:ext>
                  </a:extLst>
                </p:cNvPr>
                <p:cNvGrpSpPr/>
                <p:nvPr/>
              </p:nvGrpSpPr>
              <p:grpSpPr>
                <a:xfrm>
                  <a:off x="8147768" y="1370712"/>
                  <a:ext cx="413896" cy="368341"/>
                  <a:chOff x="4992681" y="1553361"/>
                  <a:chExt cx="413895" cy="368341"/>
                </a:xfrm>
              </p:grpSpPr>
              <p:sp>
                <p:nvSpPr>
                  <p:cNvPr id="122" name="Rounded Rectangle 121">
                    <a:extLst>
                      <a:ext uri="{FF2B5EF4-FFF2-40B4-BE49-F238E27FC236}">
                        <a16:creationId xmlns:a16="http://schemas.microsoft.com/office/drawing/2014/main" id="{8EB386A5-C50A-CB49-99E8-B099662CCB0C}"/>
                      </a:ext>
                    </a:extLst>
                  </p:cNvPr>
                  <p:cNvSpPr/>
                  <p:nvPr/>
                </p:nvSpPr>
                <p:spPr>
                  <a:xfrm flipH="1">
                    <a:off x="5059220" y="1553361"/>
                    <a:ext cx="292608" cy="368341"/>
                  </a:xfrm>
                  <a:prstGeom prst="roundRect">
                    <a:avLst/>
                  </a:prstGeom>
                  <a:solidFill>
                    <a:schemeClr val="bg1"/>
                  </a:solidFill>
                  <a:ln w="12700">
                    <a:solidFill>
                      <a:schemeClr val="tx1">
                        <a:lumMod val="50000"/>
                        <a:lumOff val="50000"/>
                      </a:schemeClr>
                    </a:solidFill>
                    <a:prstDash val="solid"/>
                  </a:ln>
                  <a:effectLst>
                    <a:outerShdw blurRad="88900" dist="63500" dir="66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54"/>
                    <a:endParaRPr lang="en-US" sz="400" b="1">
                      <a:solidFill>
                        <a:prstClr val="white"/>
                      </a:solidFill>
                      <a:latin typeface="Calibri" pitchFamily="34" charset="0"/>
                      <a:cs typeface="Calibri" pitchFamily="34" charset="0"/>
                    </a:endParaRPr>
                  </a:p>
                </p:txBody>
              </p:sp>
              <p:sp>
                <p:nvSpPr>
                  <p:cNvPr id="125" name="TextBox 124">
                    <a:extLst>
                      <a:ext uri="{FF2B5EF4-FFF2-40B4-BE49-F238E27FC236}">
                        <a16:creationId xmlns:a16="http://schemas.microsoft.com/office/drawing/2014/main" id="{E892ED86-06CA-6D48-B1B0-DEBA5DB6F221}"/>
                      </a:ext>
                    </a:extLst>
                  </p:cNvPr>
                  <p:cNvSpPr txBox="1"/>
                  <p:nvPr/>
                </p:nvSpPr>
                <p:spPr>
                  <a:xfrm flipH="1">
                    <a:off x="4992681" y="1587747"/>
                    <a:ext cx="413895" cy="215444"/>
                  </a:xfrm>
                  <a:prstGeom prst="rect">
                    <a:avLst/>
                  </a:prstGeom>
                  <a:noFill/>
                </p:spPr>
                <p:txBody>
                  <a:bodyPr wrap="none" rtlCol="0">
                    <a:spAutoFit/>
                  </a:bodyPr>
                  <a:lstStyle/>
                  <a:p>
                    <a:pPr defTabSz="457154"/>
                    <a:r>
                      <a:rPr lang="en-US" sz="400" b="1" dirty="0">
                        <a:solidFill>
                          <a:schemeClr val="bg2"/>
                        </a:solidFill>
                        <a:latin typeface="Calibri" pitchFamily="34" charset="0"/>
                        <a:cs typeface="Calibri" pitchFamily="34" charset="0"/>
                      </a:rPr>
                      <a:t>Arm </a:t>
                    </a:r>
                  </a:p>
                  <a:p>
                    <a:pPr defTabSz="457154"/>
                    <a:r>
                      <a:rPr lang="en-US" sz="400" b="1" dirty="0">
                        <a:solidFill>
                          <a:schemeClr val="bg2"/>
                        </a:solidFill>
                        <a:latin typeface="Calibri" pitchFamily="34" charset="0"/>
                        <a:cs typeface="Calibri" pitchFamily="34" charset="0"/>
                      </a:rPr>
                      <a:t>Cortex R5F</a:t>
                    </a:r>
                  </a:p>
                </p:txBody>
              </p:sp>
              <p:pic>
                <p:nvPicPr>
                  <p:cNvPr id="126" name="Picture 125">
                    <a:extLst>
                      <a:ext uri="{FF2B5EF4-FFF2-40B4-BE49-F238E27FC236}">
                        <a16:creationId xmlns:a16="http://schemas.microsoft.com/office/drawing/2014/main" id="{4C3E3655-2362-BA45-953C-D91910A4F800}"/>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flipH="1">
                    <a:off x="5183418" y="1565873"/>
                    <a:ext cx="133935" cy="137160"/>
                  </a:xfrm>
                  <a:prstGeom prst="rect">
                    <a:avLst/>
                  </a:prstGeom>
                  <a:ln w="6350"/>
                </p:spPr>
              </p:pic>
              <p:sp>
                <p:nvSpPr>
                  <p:cNvPr id="130" name="Rounded Rectangle 129">
                    <a:extLst>
                      <a:ext uri="{FF2B5EF4-FFF2-40B4-BE49-F238E27FC236}">
                        <a16:creationId xmlns:a16="http://schemas.microsoft.com/office/drawing/2014/main" id="{17A4BD2B-EA1A-DA48-BC54-3FE7B83879B6}"/>
                      </a:ext>
                    </a:extLst>
                  </p:cNvPr>
                  <p:cNvSpPr/>
                  <p:nvPr/>
                </p:nvSpPr>
                <p:spPr>
                  <a:xfrm>
                    <a:off x="5083515" y="1766128"/>
                    <a:ext cx="246888" cy="128016"/>
                  </a:xfrm>
                  <a:prstGeom prst="round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457154"/>
                    <a:r>
                      <a:rPr lang="en-US" sz="400" b="1" dirty="0">
                        <a:solidFill>
                          <a:schemeClr val="bg2"/>
                        </a:solidFill>
                        <a:latin typeface="Arial Narrow" charset="0"/>
                        <a:ea typeface="Arial Narrow" charset="0"/>
                        <a:cs typeface="Arial Narrow" charset="0"/>
                      </a:rPr>
                      <a:t>32K/32K L1</a:t>
                    </a:r>
                  </a:p>
                  <a:p>
                    <a:pPr algn="ctr" defTabSz="457154"/>
                    <a:r>
                      <a:rPr lang="en-US" sz="400" b="1" dirty="0">
                        <a:solidFill>
                          <a:schemeClr val="bg2"/>
                        </a:solidFill>
                        <a:latin typeface="Arial Narrow" charset="0"/>
                        <a:ea typeface="Arial Narrow" charset="0"/>
                        <a:cs typeface="Arial Narrow" charset="0"/>
                      </a:rPr>
                      <a:t>64KB RAM</a:t>
                    </a:r>
                  </a:p>
                </p:txBody>
              </p:sp>
            </p:grpSp>
            <p:grpSp>
              <p:nvGrpSpPr>
                <p:cNvPr id="116" name="Group 115">
                  <a:extLst>
                    <a:ext uri="{FF2B5EF4-FFF2-40B4-BE49-F238E27FC236}">
                      <a16:creationId xmlns:a16="http://schemas.microsoft.com/office/drawing/2014/main" id="{F1709CDF-E39C-AD40-AC3A-764F50967E96}"/>
                    </a:ext>
                  </a:extLst>
                </p:cNvPr>
                <p:cNvGrpSpPr/>
                <p:nvPr/>
              </p:nvGrpSpPr>
              <p:grpSpPr>
                <a:xfrm>
                  <a:off x="7762563" y="1374700"/>
                  <a:ext cx="413896" cy="368341"/>
                  <a:chOff x="4992681" y="1553361"/>
                  <a:chExt cx="413895" cy="368341"/>
                </a:xfrm>
              </p:grpSpPr>
              <p:sp>
                <p:nvSpPr>
                  <p:cNvPr id="118" name="Rounded Rectangle 117">
                    <a:extLst>
                      <a:ext uri="{FF2B5EF4-FFF2-40B4-BE49-F238E27FC236}">
                        <a16:creationId xmlns:a16="http://schemas.microsoft.com/office/drawing/2014/main" id="{6E936B10-E474-8445-9996-95D9F20BA6A7}"/>
                      </a:ext>
                    </a:extLst>
                  </p:cNvPr>
                  <p:cNvSpPr/>
                  <p:nvPr/>
                </p:nvSpPr>
                <p:spPr>
                  <a:xfrm flipH="1">
                    <a:off x="5059220" y="1553361"/>
                    <a:ext cx="292608" cy="368341"/>
                  </a:xfrm>
                  <a:prstGeom prst="roundRect">
                    <a:avLst/>
                  </a:prstGeom>
                  <a:solidFill>
                    <a:schemeClr val="bg1"/>
                  </a:solidFill>
                  <a:ln w="12700">
                    <a:solidFill>
                      <a:schemeClr val="tx1">
                        <a:lumMod val="50000"/>
                        <a:lumOff val="50000"/>
                      </a:schemeClr>
                    </a:solidFill>
                    <a:prstDash val="solid"/>
                  </a:ln>
                  <a:effectLst>
                    <a:outerShdw blurRad="88900" dist="63500" dir="66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54"/>
                    <a:endParaRPr lang="en-US" sz="400" b="1" dirty="0">
                      <a:solidFill>
                        <a:prstClr val="white"/>
                      </a:solidFill>
                      <a:latin typeface="Calibri" pitchFamily="34" charset="0"/>
                      <a:cs typeface="Calibri" pitchFamily="34" charset="0"/>
                    </a:endParaRPr>
                  </a:p>
                </p:txBody>
              </p:sp>
              <p:sp>
                <p:nvSpPr>
                  <p:cNvPr id="119" name="TextBox 118">
                    <a:extLst>
                      <a:ext uri="{FF2B5EF4-FFF2-40B4-BE49-F238E27FC236}">
                        <a16:creationId xmlns:a16="http://schemas.microsoft.com/office/drawing/2014/main" id="{5114D958-64FF-274C-94A9-0ECC71F6BD83}"/>
                      </a:ext>
                    </a:extLst>
                  </p:cNvPr>
                  <p:cNvSpPr txBox="1"/>
                  <p:nvPr/>
                </p:nvSpPr>
                <p:spPr>
                  <a:xfrm flipH="1">
                    <a:off x="4992681" y="1587747"/>
                    <a:ext cx="413895" cy="215444"/>
                  </a:xfrm>
                  <a:prstGeom prst="rect">
                    <a:avLst/>
                  </a:prstGeom>
                  <a:noFill/>
                </p:spPr>
                <p:txBody>
                  <a:bodyPr wrap="none" rtlCol="0">
                    <a:spAutoFit/>
                  </a:bodyPr>
                  <a:lstStyle/>
                  <a:p>
                    <a:pPr defTabSz="457154"/>
                    <a:r>
                      <a:rPr lang="en-US" sz="400" b="1" dirty="0">
                        <a:solidFill>
                          <a:schemeClr val="bg2"/>
                        </a:solidFill>
                        <a:latin typeface="Calibri" pitchFamily="34" charset="0"/>
                        <a:cs typeface="Calibri" pitchFamily="34" charset="0"/>
                      </a:rPr>
                      <a:t>Arm </a:t>
                    </a:r>
                  </a:p>
                  <a:p>
                    <a:pPr defTabSz="457154"/>
                    <a:r>
                      <a:rPr lang="en-US" sz="400" b="1" dirty="0">
                        <a:solidFill>
                          <a:schemeClr val="bg2"/>
                        </a:solidFill>
                        <a:latin typeface="Calibri" pitchFamily="34" charset="0"/>
                        <a:cs typeface="Calibri" pitchFamily="34" charset="0"/>
                      </a:rPr>
                      <a:t>Cortex R5F</a:t>
                    </a:r>
                  </a:p>
                </p:txBody>
              </p:sp>
              <p:pic>
                <p:nvPicPr>
                  <p:cNvPr id="120" name="Picture 119">
                    <a:extLst>
                      <a:ext uri="{FF2B5EF4-FFF2-40B4-BE49-F238E27FC236}">
                        <a16:creationId xmlns:a16="http://schemas.microsoft.com/office/drawing/2014/main" id="{D79F6950-A45F-7943-B368-21F92521F71B}"/>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flipH="1">
                    <a:off x="5183421" y="1565873"/>
                    <a:ext cx="133935" cy="137160"/>
                  </a:xfrm>
                  <a:prstGeom prst="rect">
                    <a:avLst/>
                  </a:prstGeom>
                  <a:ln w="6350"/>
                </p:spPr>
              </p:pic>
              <p:sp>
                <p:nvSpPr>
                  <p:cNvPr id="121" name="Rounded Rectangle 120">
                    <a:extLst>
                      <a:ext uri="{FF2B5EF4-FFF2-40B4-BE49-F238E27FC236}">
                        <a16:creationId xmlns:a16="http://schemas.microsoft.com/office/drawing/2014/main" id="{E238AC99-299A-D242-89D6-5516990C7918}"/>
                      </a:ext>
                    </a:extLst>
                  </p:cNvPr>
                  <p:cNvSpPr/>
                  <p:nvPr/>
                </p:nvSpPr>
                <p:spPr>
                  <a:xfrm>
                    <a:off x="5083512" y="1766128"/>
                    <a:ext cx="246888" cy="128016"/>
                  </a:xfrm>
                  <a:prstGeom prst="round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457154"/>
                    <a:r>
                      <a:rPr lang="en-US" sz="400" b="1" dirty="0">
                        <a:solidFill>
                          <a:schemeClr val="bg2"/>
                        </a:solidFill>
                        <a:latin typeface="Arial Narrow" charset="0"/>
                        <a:ea typeface="Arial Narrow" charset="0"/>
                        <a:cs typeface="Arial Narrow" charset="0"/>
                      </a:rPr>
                      <a:t>32K/32K L1</a:t>
                    </a:r>
                  </a:p>
                  <a:p>
                    <a:pPr algn="ctr" defTabSz="457154"/>
                    <a:r>
                      <a:rPr lang="en-US" sz="400" b="1" dirty="0">
                        <a:solidFill>
                          <a:schemeClr val="bg2"/>
                        </a:solidFill>
                        <a:latin typeface="Arial Narrow" charset="0"/>
                        <a:ea typeface="Arial Narrow" charset="0"/>
                        <a:cs typeface="Arial Narrow" charset="0"/>
                      </a:rPr>
                      <a:t>64KB RAM</a:t>
                    </a:r>
                  </a:p>
                </p:txBody>
              </p:sp>
            </p:grpSp>
            <p:sp>
              <p:nvSpPr>
                <p:cNvPr id="117" name="Rounded Rectangle 116">
                  <a:extLst>
                    <a:ext uri="{FF2B5EF4-FFF2-40B4-BE49-F238E27FC236}">
                      <a16:creationId xmlns:a16="http://schemas.microsoft.com/office/drawing/2014/main" id="{D2DF91F3-141E-6C42-87BC-925C3FA3954D}"/>
                    </a:ext>
                  </a:extLst>
                </p:cNvPr>
                <p:cNvSpPr/>
                <p:nvPr/>
              </p:nvSpPr>
              <p:spPr>
                <a:xfrm rot="16200000">
                  <a:off x="7999360" y="1512428"/>
                  <a:ext cx="320040" cy="91440"/>
                </a:xfrm>
                <a:prstGeom prst="roundRect">
                  <a:avLst/>
                </a:prstGeom>
                <a:solidFill>
                  <a:schemeClr val="bg1"/>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457154"/>
                  <a:r>
                    <a:rPr lang="en-US" sz="500" dirty="0">
                      <a:solidFill>
                        <a:srgbClr val="000000"/>
                      </a:solidFill>
                    </a:rPr>
                    <a:t>Lock Step</a:t>
                  </a:r>
                </a:p>
              </p:txBody>
            </p:sp>
          </p:grpSp>
          <p:sp>
            <p:nvSpPr>
              <p:cNvPr id="114" name="Rounded Rectangle 113">
                <a:extLst>
                  <a:ext uri="{FF2B5EF4-FFF2-40B4-BE49-F238E27FC236}">
                    <a16:creationId xmlns:a16="http://schemas.microsoft.com/office/drawing/2014/main" id="{CFE61AA8-B214-944C-9F94-B1C2665809A6}"/>
                  </a:ext>
                </a:extLst>
              </p:cNvPr>
              <p:cNvSpPr/>
              <p:nvPr/>
            </p:nvSpPr>
            <p:spPr>
              <a:xfrm>
                <a:off x="6913777" y="1712301"/>
                <a:ext cx="383209" cy="127916"/>
              </a:xfrm>
              <a:prstGeom prst="roundRect">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457154"/>
                <a:r>
                  <a:rPr lang="en-US" sz="500" b="1" dirty="0">
                    <a:solidFill>
                      <a:srgbClr val="000000"/>
                    </a:solidFill>
                    <a:latin typeface="Arial Narrow" charset="0"/>
                    <a:cs typeface="Arial Narrow" charset="0"/>
                  </a:rPr>
                  <a:t>0.5 MB SRAM</a:t>
                </a:r>
              </a:p>
            </p:txBody>
          </p:sp>
        </p:grpSp>
        <p:grpSp>
          <p:nvGrpSpPr>
            <p:cNvPr id="98" name="Group 97">
              <a:extLst>
                <a:ext uri="{FF2B5EF4-FFF2-40B4-BE49-F238E27FC236}">
                  <a16:creationId xmlns:a16="http://schemas.microsoft.com/office/drawing/2014/main" id="{0223FB9B-A267-8B47-A3AF-5C01D5C2767A}"/>
                </a:ext>
              </a:extLst>
            </p:cNvPr>
            <p:cNvGrpSpPr/>
            <p:nvPr/>
          </p:nvGrpSpPr>
          <p:grpSpPr>
            <a:xfrm>
              <a:off x="6102686" y="2846913"/>
              <a:ext cx="799101" cy="467494"/>
              <a:chOff x="6708840" y="1373764"/>
              <a:chExt cx="799101" cy="467494"/>
            </a:xfrm>
          </p:grpSpPr>
          <p:grpSp>
            <p:nvGrpSpPr>
              <p:cNvPr id="100" name="Group 99">
                <a:extLst>
                  <a:ext uri="{FF2B5EF4-FFF2-40B4-BE49-F238E27FC236}">
                    <a16:creationId xmlns:a16="http://schemas.microsoft.com/office/drawing/2014/main" id="{17E34328-65A6-2C48-A98A-1EF0D11C0FF7}"/>
                  </a:ext>
                </a:extLst>
              </p:cNvPr>
              <p:cNvGrpSpPr/>
              <p:nvPr/>
            </p:nvGrpSpPr>
            <p:grpSpPr>
              <a:xfrm>
                <a:off x="6708840" y="1373764"/>
                <a:ext cx="799101" cy="372329"/>
                <a:chOff x="7762563" y="1370712"/>
                <a:chExt cx="799101" cy="372329"/>
              </a:xfrm>
            </p:grpSpPr>
            <p:grpSp>
              <p:nvGrpSpPr>
                <p:cNvPr id="102" name="Group 101">
                  <a:extLst>
                    <a:ext uri="{FF2B5EF4-FFF2-40B4-BE49-F238E27FC236}">
                      <a16:creationId xmlns:a16="http://schemas.microsoft.com/office/drawing/2014/main" id="{6D2D1FF4-0F74-8B4E-999B-43A87868C71F}"/>
                    </a:ext>
                  </a:extLst>
                </p:cNvPr>
                <p:cNvGrpSpPr/>
                <p:nvPr/>
              </p:nvGrpSpPr>
              <p:grpSpPr>
                <a:xfrm>
                  <a:off x="8147768" y="1370712"/>
                  <a:ext cx="413896" cy="368341"/>
                  <a:chOff x="4992681" y="1553361"/>
                  <a:chExt cx="413895" cy="368341"/>
                </a:xfrm>
              </p:grpSpPr>
              <p:sp>
                <p:nvSpPr>
                  <p:cNvPr id="109" name="Rounded Rectangle 108">
                    <a:extLst>
                      <a:ext uri="{FF2B5EF4-FFF2-40B4-BE49-F238E27FC236}">
                        <a16:creationId xmlns:a16="http://schemas.microsoft.com/office/drawing/2014/main" id="{B0AD63B0-8597-2E4E-B4C5-177318269651}"/>
                      </a:ext>
                    </a:extLst>
                  </p:cNvPr>
                  <p:cNvSpPr/>
                  <p:nvPr/>
                </p:nvSpPr>
                <p:spPr>
                  <a:xfrm flipH="1">
                    <a:off x="5059220" y="1553361"/>
                    <a:ext cx="292608" cy="368341"/>
                  </a:xfrm>
                  <a:prstGeom prst="roundRect">
                    <a:avLst/>
                  </a:prstGeom>
                  <a:solidFill>
                    <a:schemeClr val="bg1"/>
                  </a:solidFill>
                  <a:ln w="12700">
                    <a:solidFill>
                      <a:schemeClr val="tx1">
                        <a:lumMod val="50000"/>
                        <a:lumOff val="50000"/>
                      </a:schemeClr>
                    </a:solidFill>
                    <a:prstDash val="solid"/>
                  </a:ln>
                  <a:effectLst>
                    <a:outerShdw blurRad="88900" dist="63500" dir="66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54"/>
                    <a:endParaRPr lang="en-US" sz="400" b="1">
                      <a:solidFill>
                        <a:prstClr val="white"/>
                      </a:solidFill>
                      <a:latin typeface="Calibri" pitchFamily="34" charset="0"/>
                      <a:cs typeface="Calibri" pitchFamily="34" charset="0"/>
                    </a:endParaRPr>
                  </a:p>
                </p:txBody>
              </p:sp>
              <p:sp>
                <p:nvSpPr>
                  <p:cNvPr id="110" name="TextBox 109">
                    <a:extLst>
                      <a:ext uri="{FF2B5EF4-FFF2-40B4-BE49-F238E27FC236}">
                        <a16:creationId xmlns:a16="http://schemas.microsoft.com/office/drawing/2014/main" id="{DA764A46-D956-1E4B-92ED-A219B9160715}"/>
                      </a:ext>
                    </a:extLst>
                  </p:cNvPr>
                  <p:cNvSpPr txBox="1"/>
                  <p:nvPr/>
                </p:nvSpPr>
                <p:spPr>
                  <a:xfrm flipH="1">
                    <a:off x="4992681" y="1587747"/>
                    <a:ext cx="413895" cy="215444"/>
                  </a:xfrm>
                  <a:prstGeom prst="rect">
                    <a:avLst/>
                  </a:prstGeom>
                  <a:noFill/>
                </p:spPr>
                <p:txBody>
                  <a:bodyPr wrap="none" rtlCol="0">
                    <a:spAutoFit/>
                  </a:bodyPr>
                  <a:lstStyle/>
                  <a:p>
                    <a:pPr defTabSz="457154"/>
                    <a:r>
                      <a:rPr lang="en-US" sz="400" b="1" dirty="0">
                        <a:solidFill>
                          <a:schemeClr val="bg2"/>
                        </a:solidFill>
                        <a:latin typeface="Calibri" pitchFamily="34" charset="0"/>
                        <a:cs typeface="Calibri" pitchFamily="34" charset="0"/>
                      </a:rPr>
                      <a:t>Arm </a:t>
                    </a:r>
                  </a:p>
                  <a:p>
                    <a:pPr defTabSz="457154"/>
                    <a:r>
                      <a:rPr lang="en-US" sz="400" b="1" dirty="0">
                        <a:solidFill>
                          <a:schemeClr val="bg2"/>
                        </a:solidFill>
                        <a:latin typeface="Calibri" pitchFamily="34" charset="0"/>
                        <a:cs typeface="Calibri" pitchFamily="34" charset="0"/>
                      </a:rPr>
                      <a:t>Cortex R5F</a:t>
                    </a:r>
                  </a:p>
                </p:txBody>
              </p:sp>
              <p:pic>
                <p:nvPicPr>
                  <p:cNvPr id="111" name="Picture 110">
                    <a:extLst>
                      <a:ext uri="{FF2B5EF4-FFF2-40B4-BE49-F238E27FC236}">
                        <a16:creationId xmlns:a16="http://schemas.microsoft.com/office/drawing/2014/main" id="{C83510A6-9D63-904C-A732-39898A4F42DA}"/>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flipH="1">
                    <a:off x="5183418" y="1565873"/>
                    <a:ext cx="133935" cy="137160"/>
                  </a:xfrm>
                  <a:prstGeom prst="rect">
                    <a:avLst/>
                  </a:prstGeom>
                  <a:ln w="6350"/>
                </p:spPr>
              </p:pic>
              <p:sp>
                <p:nvSpPr>
                  <p:cNvPr id="112" name="Rounded Rectangle 111">
                    <a:extLst>
                      <a:ext uri="{FF2B5EF4-FFF2-40B4-BE49-F238E27FC236}">
                        <a16:creationId xmlns:a16="http://schemas.microsoft.com/office/drawing/2014/main" id="{317E38C5-9931-F142-98AD-900145437A67}"/>
                      </a:ext>
                    </a:extLst>
                  </p:cNvPr>
                  <p:cNvSpPr/>
                  <p:nvPr/>
                </p:nvSpPr>
                <p:spPr>
                  <a:xfrm>
                    <a:off x="5083515" y="1766128"/>
                    <a:ext cx="246888" cy="128016"/>
                  </a:xfrm>
                  <a:prstGeom prst="round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457154"/>
                    <a:r>
                      <a:rPr lang="en-US" sz="400" b="1" dirty="0">
                        <a:solidFill>
                          <a:schemeClr val="bg2"/>
                        </a:solidFill>
                        <a:latin typeface="Arial Narrow" charset="0"/>
                        <a:ea typeface="Arial Narrow" charset="0"/>
                        <a:cs typeface="Arial Narrow" charset="0"/>
                      </a:rPr>
                      <a:t>32K/32K L1</a:t>
                    </a:r>
                  </a:p>
                  <a:p>
                    <a:pPr algn="ctr" defTabSz="457154"/>
                    <a:r>
                      <a:rPr lang="en-US" sz="400" b="1" dirty="0">
                        <a:solidFill>
                          <a:schemeClr val="bg2"/>
                        </a:solidFill>
                        <a:latin typeface="Arial Narrow" charset="0"/>
                        <a:ea typeface="Arial Narrow" charset="0"/>
                        <a:cs typeface="Arial Narrow" charset="0"/>
                      </a:rPr>
                      <a:t>64KB RAM</a:t>
                    </a:r>
                  </a:p>
                </p:txBody>
              </p:sp>
            </p:grpSp>
            <p:grpSp>
              <p:nvGrpSpPr>
                <p:cNvPr id="103" name="Group 102">
                  <a:extLst>
                    <a:ext uri="{FF2B5EF4-FFF2-40B4-BE49-F238E27FC236}">
                      <a16:creationId xmlns:a16="http://schemas.microsoft.com/office/drawing/2014/main" id="{4FD2A468-BA5F-FA4A-9C6C-7E92E5A04F37}"/>
                    </a:ext>
                  </a:extLst>
                </p:cNvPr>
                <p:cNvGrpSpPr/>
                <p:nvPr/>
              </p:nvGrpSpPr>
              <p:grpSpPr>
                <a:xfrm>
                  <a:off x="7762563" y="1374700"/>
                  <a:ext cx="413896" cy="368341"/>
                  <a:chOff x="4992681" y="1553361"/>
                  <a:chExt cx="413895" cy="368341"/>
                </a:xfrm>
              </p:grpSpPr>
              <p:sp>
                <p:nvSpPr>
                  <p:cNvPr id="105" name="Rounded Rectangle 104">
                    <a:extLst>
                      <a:ext uri="{FF2B5EF4-FFF2-40B4-BE49-F238E27FC236}">
                        <a16:creationId xmlns:a16="http://schemas.microsoft.com/office/drawing/2014/main" id="{98BF7763-B8D4-4342-8ADC-FC587E3BD6F5}"/>
                      </a:ext>
                    </a:extLst>
                  </p:cNvPr>
                  <p:cNvSpPr/>
                  <p:nvPr/>
                </p:nvSpPr>
                <p:spPr>
                  <a:xfrm flipH="1">
                    <a:off x="5059220" y="1553361"/>
                    <a:ext cx="292608" cy="368341"/>
                  </a:xfrm>
                  <a:prstGeom prst="roundRect">
                    <a:avLst/>
                  </a:prstGeom>
                  <a:solidFill>
                    <a:schemeClr val="bg1"/>
                  </a:solidFill>
                  <a:ln w="12700">
                    <a:solidFill>
                      <a:schemeClr val="tx1">
                        <a:lumMod val="50000"/>
                        <a:lumOff val="50000"/>
                      </a:schemeClr>
                    </a:solidFill>
                    <a:prstDash val="solid"/>
                  </a:ln>
                  <a:effectLst>
                    <a:outerShdw blurRad="88900" dist="63500" dir="66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54"/>
                    <a:endParaRPr lang="en-US" sz="400" b="1" dirty="0">
                      <a:solidFill>
                        <a:prstClr val="white"/>
                      </a:solidFill>
                      <a:latin typeface="Calibri" pitchFamily="34" charset="0"/>
                      <a:cs typeface="Calibri" pitchFamily="34" charset="0"/>
                    </a:endParaRPr>
                  </a:p>
                </p:txBody>
              </p:sp>
              <p:sp>
                <p:nvSpPr>
                  <p:cNvPr id="106" name="TextBox 105">
                    <a:extLst>
                      <a:ext uri="{FF2B5EF4-FFF2-40B4-BE49-F238E27FC236}">
                        <a16:creationId xmlns:a16="http://schemas.microsoft.com/office/drawing/2014/main" id="{2C4B5048-00F6-1547-BB0B-2779BC517C3A}"/>
                      </a:ext>
                    </a:extLst>
                  </p:cNvPr>
                  <p:cNvSpPr txBox="1"/>
                  <p:nvPr/>
                </p:nvSpPr>
                <p:spPr>
                  <a:xfrm flipH="1">
                    <a:off x="4992681" y="1587747"/>
                    <a:ext cx="413895" cy="215444"/>
                  </a:xfrm>
                  <a:prstGeom prst="rect">
                    <a:avLst/>
                  </a:prstGeom>
                  <a:noFill/>
                </p:spPr>
                <p:txBody>
                  <a:bodyPr wrap="none" rtlCol="0">
                    <a:spAutoFit/>
                  </a:bodyPr>
                  <a:lstStyle/>
                  <a:p>
                    <a:pPr defTabSz="457154"/>
                    <a:r>
                      <a:rPr lang="en-US" sz="400" b="1" dirty="0">
                        <a:solidFill>
                          <a:schemeClr val="bg2"/>
                        </a:solidFill>
                        <a:latin typeface="Calibri" pitchFamily="34" charset="0"/>
                        <a:cs typeface="Calibri" pitchFamily="34" charset="0"/>
                      </a:rPr>
                      <a:t>Arm </a:t>
                    </a:r>
                  </a:p>
                  <a:p>
                    <a:pPr defTabSz="457154"/>
                    <a:r>
                      <a:rPr lang="en-US" sz="400" b="1" dirty="0">
                        <a:solidFill>
                          <a:schemeClr val="bg2"/>
                        </a:solidFill>
                        <a:latin typeface="Calibri" pitchFamily="34" charset="0"/>
                        <a:cs typeface="Calibri" pitchFamily="34" charset="0"/>
                      </a:rPr>
                      <a:t>Cortex R5F</a:t>
                    </a:r>
                  </a:p>
                </p:txBody>
              </p:sp>
              <p:pic>
                <p:nvPicPr>
                  <p:cNvPr id="107" name="Picture 106">
                    <a:extLst>
                      <a:ext uri="{FF2B5EF4-FFF2-40B4-BE49-F238E27FC236}">
                        <a16:creationId xmlns:a16="http://schemas.microsoft.com/office/drawing/2014/main" id="{1A684751-409E-B047-B9C3-7D3A231E4D88}"/>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flipH="1">
                    <a:off x="5183421" y="1565873"/>
                    <a:ext cx="133935" cy="137160"/>
                  </a:xfrm>
                  <a:prstGeom prst="rect">
                    <a:avLst/>
                  </a:prstGeom>
                  <a:ln w="6350"/>
                </p:spPr>
              </p:pic>
              <p:sp>
                <p:nvSpPr>
                  <p:cNvPr id="108" name="Rounded Rectangle 107">
                    <a:extLst>
                      <a:ext uri="{FF2B5EF4-FFF2-40B4-BE49-F238E27FC236}">
                        <a16:creationId xmlns:a16="http://schemas.microsoft.com/office/drawing/2014/main" id="{6495D260-4381-EE49-AC0E-222E287AB0D1}"/>
                      </a:ext>
                    </a:extLst>
                  </p:cNvPr>
                  <p:cNvSpPr/>
                  <p:nvPr/>
                </p:nvSpPr>
                <p:spPr>
                  <a:xfrm>
                    <a:off x="5083512" y="1766128"/>
                    <a:ext cx="246888" cy="128016"/>
                  </a:xfrm>
                  <a:prstGeom prst="round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457154"/>
                    <a:r>
                      <a:rPr lang="en-US" sz="400" b="1" dirty="0">
                        <a:solidFill>
                          <a:schemeClr val="bg2"/>
                        </a:solidFill>
                        <a:latin typeface="Arial Narrow" charset="0"/>
                        <a:ea typeface="Arial Narrow" charset="0"/>
                        <a:cs typeface="Arial Narrow" charset="0"/>
                      </a:rPr>
                      <a:t>32K/32K L1</a:t>
                    </a:r>
                  </a:p>
                  <a:p>
                    <a:pPr algn="ctr" defTabSz="457154"/>
                    <a:r>
                      <a:rPr lang="en-US" sz="400" b="1" dirty="0">
                        <a:solidFill>
                          <a:schemeClr val="bg2"/>
                        </a:solidFill>
                        <a:latin typeface="Arial Narrow" charset="0"/>
                        <a:ea typeface="Arial Narrow" charset="0"/>
                        <a:cs typeface="Arial Narrow" charset="0"/>
                      </a:rPr>
                      <a:t>64KB RAM</a:t>
                    </a:r>
                  </a:p>
                </p:txBody>
              </p:sp>
            </p:grpSp>
            <p:sp>
              <p:nvSpPr>
                <p:cNvPr id="104" name="Rounded Rectangle 103">
                  <a:extLst>
                    <a:ext uri="{FF2B5EF4-FFF2-40B4-BE49-F238E27FC236}">
                      <a16:creationId xmlns:a16="http://schemas.microsoft.com/office/drawing/2014/main" id="{DE9C8BD6-A298-C44E-829B-06573F7A8143}"/>
                    </a:ext>
                  </a:extLst>
                </p:cNvPr>
                <p:cNvSpPr/>
                <p:nvPr/>
              </p:nvSpPr>
              <p:spPr>
                <a:xfrm rot="16200000">
                  <a:off x="7999360" y="1512428"/>
                  <a:ext cx="320040" cy="91440"/>
                </a:xfrm>
                <a:prstGeom prst="roundRect">
                  <a:avLst/>
                </a:prstGeom>
                <a:solidFill>
                  <a:schemeClr val="bg1"/>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457154"/>
                  <a:r>
                    <a:rPr lang="en-US" sz="500" dirty="0">
                      <a:solidFill>
                        <a:srgbClr val="000000"/>
                      </a:solidFill>
                    </a:rPr>
                    <a:t>Lock Step</a:t>
                  </a:r>
                </a:p>
              </p:txBody>
            </p:sp>
          </p:grpSp>
          <p:sp>
            <p:nvSpPr>
              <p:cNvPr id="101" name="Rounded Rectangle 100">
                <a:extLst>
                  <a:ext uri="{FF2B5EF4-FFF2-40B4-BE49-F238E27FC236}">
                    <a16:creationId xmlns:a16="http://schemas.microsoft.com/office/drawing/2014/main" id="{1FF8F070-D64B-674C-926E-D0B043136D65}"/>
                  </a:ext>
                </a:extLst>
              </p:cNvPr>
              <p:cNvSpPr/>
              <p:nvPr/>
            </p:nvSpPr>
            <p:spPr>
              <a:xfrm>
                <a:off x="6932884" y="1713342"/>
                <a:ext cx="383209" cy="127916"/>
              </a:xfrm>
              <a:prstGeom prst="roundRect">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457154"/>
                <a:r>
                  <a:rPr lang="en-US" sz="500" b="1" dirty="0">
                    <a:solidFill>
                      <a:srgbClr val="000000"/>
                    </a:solidFill>
                    <a:latin typeface="Arial Narrow" charset="0"/>
                    <a:cs typeface="Arial Narrow" charset="0"/>
                  </a:rPr>
                  <a:t>0.5 MB SRAM</a:t>
                </a:r>
              </a:p>
            </p:txBody>
          </p:sp>
        </p:grpSp>
        <p:sp>
          <p:nvSpPr>
            <p:cNvPr id="99" name="Rectangle 98">
              <a:extLst>
                <a:ext uri="{FF2B5EF4-FFF2-40B4-BE49-F238E27FC236}">
                  <a16:creationId xmlns:a16="http://schemas.microsoft.com/office/drawing/2014/main" id="{BC2F14C9-0C06-FA43-BE8A-BD4E95FA09BE}"/>
                </a:ext>
              </a:extLst>
            </p:cNvPr>
            <p:cNvSpPr/>
            <p:nvPr/>
          </p:nvSpPr>
          <p:spPr>
            <a:xfrm>
              <a:off x="6089933" y="3853858"/>
              <a:ext cx="772994" cy="337008"/>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700" dirty="0">
                  <a:solidFill>
                    <a:schemeClr val="tx1"/>
                  </a:solidFill>
                </a:rPr>
                <a:t>Robustness through redundancy</a:t>
              </a:r>
            </a:p>
          </p:txBody>
        </p:sp>
      </p:grpSp>
      <p:grpSp>
        <p:nvGrpSpPr>
          <p:cNvPr id="131" name="Group 130">
            <a:extLst>
              <a:ext uri="{FF2B5EF4-FFF2-40B4-BE49-F238E27FC236}">
                <a16:creationId xmlns:a16="http://schemas.microsoft.com/office/drawing/2014/main" id="{36D0996F-D7BD-9A49-A2DB-5E8407FD8BDD}"/>
              </a:ext>
            </a:extLst>
          </p:cNvPr>
          <p:cNvGrpSpPr>
            <a:grpSpLocks noChangeAspect="1"/>
          </p:cNvGrpSpPr>
          <p:nvPr/>
        </p:nvGrpSpPr>
        <p:grpSpPr>
          <a:xfrm>
            <a:off x="7472676" y="957636"/>
            <a:ext cx="1170487" cy="3326838"/>
            <a:chOff x="7196838" y="1225386"/>
            <a:chExt cx="1033272" cy="3326838"/>
          </a:xfrm>
        </p:grpSpPr>
        <p:sp>
          <p:nvSpPr>
            <p:cNvPr id="134" name="Rounded Rectangle 133">
              <a:extLst>
                <a:ext uri="{FF2B5EF4-FFF2-40B4-BE49-F238E27FC236}">
                  <a16:creationId xmlns:a16="http://schemas.microsoft.com/office/drawing/2014/main" id="{522818B3-8656-B84F-A097-9CDB2FC2E36C}"/>
                </a:ext>
              </a:extLst>
            </p:cNvPr>
            <p:cNvSpPr/>
            <p:nvPr/>
          </p:nvSpPr>
          <p:spPr>
            <a:xfrm>
              <a:off x="7196838" y="1526146"/>
              <a:ext cx="1033272" cy="3026078"/>
            </a:xfrm>
            <a:prstGeom prst="roundRect">
              <a:avLst/>
            </a:prstGeom>
            <a:solidFill>
              <a:schemeClr val="bg1">
                <a:lumMod val="95000"/>
              </a:schemeClr>
            </a:solidFill>
            <a:ln w="12700">
              <a:solidFill>
                <a:srgbClr val="00B050"/>
              </a:solidFill>
            </a:ln>
          </p:spPr>
          <p:style>
            <a:lnRef idx="2">
              <a:schemeClr val="accent5"/>
            </a:lnRef>
            <a:fillRef idx="1">
              <a:schemeClr val="lt1"/>
            </a:fillRef>
            <a:effectRef idx="0">
              <a:schemeClr val="accent5"/>
            </a:effectRef>
            <a:fontRef idx="minor">
              <a:schemeClr val="dk1"/>
            </a:fontRef>
          </p:style>
          <p:txBody>
            <a:bodyPr lIns="0" tIns="0" rIns="0" rtlCol="0" anchor="t"/>
            <a:lstStyle/>
            <a:p>
              <a:pPr algn="ctr"/>
              <a:r>
                <a:rPr lang="en-US" sz="700" b="1" dirty="0">
                  <a:solidFill>
                    <a:srgbClr val="7030A0"/>
                  </a:solidFill>
                </a:rPr>
                <a:t>Safety</a:t>
              </a:r>
            </a:p>
          </p:txBody>
        </p:sp>
        <p:sp>
          <p:nvSpPr>
            <p:cNvPr id="138" name="Rectangle 137">
              <a:extLst>
                <a:ext uri="{FF2B5EF4-FFF2-40B4-BE49-F238E27FC236}">
                  <a16:creationId xmlns:a16="http://schemas.microsoft.com/office/drawing/2014/main" id="{FD389ACA-D5A3-1F4B-A1D3-ABFDAC9A23CA}"/>
                </a:ext>
              </a:extLst>
            </p:cNvPr>
            <p:cNvSpPr/>
            <p:nvPr/>
          </p:nvSpPr>
          <p:spPr>
            <a:xfrm>
              <a:off x="7244239" y="1755808"/>
              <a:ext cx="950976" cy="2646675"/>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algn="ctr"/>
              <a:r>
                <a:rPr lang="en-US" sz="700" b="1" dirty="0">
                  <a:solidFill>
                    <a:schemeClr val="bg1"/>
                  </a:solidFill>
                </a:rPr>
                <a:t>Dual-core R5</a:t>
              </a:r>
            </a:p>
            <a:p>
              <a:pPr algn="ctr"/>
              <a:r>
                <a:rPr lang="en-US" sz="700" b="1" dirty="0">
                  <a:solidFill>
                    <a:schemeClr val="bg1"/>
                  </a:solidFill>
                </a:rPr>
                <a:t>Lockstep 2K DMIPS</a:t>
              </a:r>
            </a:p>
          </p:txBody>
        </p:sp>
        <p:sp>
          <p:nvSpPr>
            <p:cNvPr id="139" name="Rounded Rectangle 138">
              <a:extLst>
                <a:ext uri="{FF2B5EF4-FFF2-40B4-BE49-F238E27FC236}">
                  <a16:creationId xmlns:a16="http://schemas.microsoft.com/office/drawing/2014/main" id="{9C0A4D9A-27C0-AE40-850A-1AC49DB0B4E9}"/>
                </a:ext>
              </a:extLst>
            </p:cNvPr>
            <p:cNvSpPr/>
            <p:nvPr/>
          </p:nvSpPr>
          <p:spPr>
            <a:xfrm>
              <a:off x="7272112" y="1225386"/>
              <a:ext cx="844164" cy="212652"/>
            </a:xfrm>
            <a:prstGeom prst="roundRect">
              <a:avLst/>
            </a:pr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850" dirty="0">
                  <a:solidFill>
                    <a:schemeClr val="tx1"/>
                  </a:solidFill>
                  <a:latin typeface="Calibri" panose="020F0502020204030204" pitchFamily="34" charset="0"/>
                  <a:cs typeface="Calibri" panose="020F0502020204030204" pitchFamily="34" charset="0"/>
                </a:rPr>
                <a:t>MCU domain:SIL-3</a:t>
              </a:r>
            </a:p>
          </p:txBody>
        </p:sp>
        <p:sp>
          <p:nvSpPr>
            <p:cNvPr id="141" name="Rectangle 140">
              <a:extLst>
                <a:ext uri="{FF2B5EF4-FFF2-40B4-BE49-F238E27FC236}">
                  <a16:creationId xmlns:a16="http://schemas.microsoft.com/office/drawing/2014/main" id="{F929F002-92E7-7745-A13C-373EFB3F4E01}"/>
                </a:ext>
              </a:extLst>
            </p:cNvPr>
            <p:cNvSpPr/>
            <p:nvPr/>
          </p:nvSpPr>
          <p:spPr>
            <a:xfrm>
              <a:off x="7281601" y="2032359"/>
              <a:ext cx="845812" cy="2300562"/>
            </a:xfrm>
            <a:prstGeom prst="rect">
              <a:avLst/>
            </a:prstGeom>
            <a:solidFill>
              <a:srgbClr val="A8D4A9"/>
            </a:solidFill>
            <a:ln w="6350"/>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grpSp>
          <p:nvGrpSpPr>
            <p:cNvPr id="145" name="Group 144">
              <a:extLst>
                <a:ext uri="{FF2B5EF4-FFF2-40B4-BE49-F238E27FC236}">
                  <a16:creationId xmlns:a16="http://schemas.microsoft.com/office/drawing/2014/main" id="{6346CDCD-E556-6343-B33A-1BA7F51AE86C}"/>
                </a:ext>
              </a:extLst>
            </p:cNvPr>
            <p:cNvGrpSpPr/>
            <p:nvPr/>
          </p:nvGrpSpPr>
          <p:grpSpPr>
            <a:xfrm>
              <a:off x="7311850" y="2250459"/>
              <a:ext cx="799101" cy="372329"/>
              <a:chOff x="7762563" y="1370712"/>
              <a:chExt cx="799101" cy="372329"/>
            </a:xfrm>
          </p:grpSpPr>
          <p:grpSp>
            <p:nvGrpSpPr>
              <p:cNvPr id="159" name="Group 158">
                <a:extLst>
                  <a:ext uri="{FF2B5EF4-FFF2-40B4-BE49-F238E27FC236}">
                    <a16:creationId xmlns:a16="http://schemas.microsoft.com/office/drawing/2014/main" id="{B9B1BCC1-BEBE-EF4B-A69A-45DC99144D70}"/>
                  </a:ext>
                </a:extLst>
              </p:cNvPr>
              <p:cNvGrpSpPr/>
              <p:nvPr/>
            </p:nvGrpSpPr>
            <p:grpSpPr>
              <a:xfrm>
                <a:off x="8147768" y="1370712"/>
                <a:ext cx="413896" cy="368341"/>
                <a:chOff x="4992681" y="1553361"/>
                <a:chExt cx="413895" cy="368341"/>
              </a:xfrm>
            </p:grpSpPr>
            <p:sp>
              <p:nvSpPr>
                <p:cNvPr id="166" name="Rounded Rectangle 165">
                  <a:extLst>
                    <a:ext uri="{FF2B5EF4-FFF2-40B4-BE49-F238E27FC236}">
                      <a16:creationId xmlns:a16="http://schemas.microsoft.com/office/drawing/2014/main" id="{66CCD865-7FA5-C74D-8FE5-CC66FA16DDD1}"/>
                    </a:ext>
                  </a:extLst>
                </p:cNvPr>
                <p:cNvSpPr/>
                <p:nvPr/>
              </p:nvSpPr>
              <p:spPr>
                <a:xfrm flipH="1">
                  <a:off x="5059220" y="1553361"/>
                  <a:ext cx="292608" cy="368341"/>
                </a:xfrm>
                <a:prstGeom prst="roundRect">
                  <a:avLst/>
                </a:prstGeom>
                <a:solidFill>
                  <a:schemeClr val="bg1"/>
                </a:solidFill>
                <a:ln w="12700">
                  <a:solidFill>
                    <a:schemeClr val="tx1">
                      <a:lumMod val="50000"/>
                      <a:lumOff val="50000"/>
                    </a:schemeClr>
                  </a:solidFill>
                  <a:prstDash val="solid"/>
                </a:ln>
                <a:effectLst>
                  <a:outerShdw blurRad="88900" dist="63500" dir="66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54"/>
                  <a:endParaRPr lang="en-US" sz="400" b="1">
                    <a:solidFill>
                      <a:prstClr val="white"/>
                    </a:solidFill>
                    <a:latin typeface="Calibri" pitchFamily="34" charset="0"/>
                    <a:cs typeface="Calibri" pitchFamily="34" charset="0"/>
                  </a:endParaRPr>
                </a:p>
              </p:txBody>
            </p:sp>
            <p:sp>
              <p:nvSpPr>
                <p:cNvPr id="167" name="TextBox 166">
                  <a:extLst>
                    <a:ext uri="{FF2B5EF4-FFF2-40B4-BE49-F238E27FC236}">
                      <a16:creationId xmlns:a16="http://schemas.microsoft.com/office/drawing/2014/main" id="{3771A8D4-36F3-9D45-94F6-B4B84AA43925}"/>
                    </a:ext>
                  </a:extLst>
                </p:cNvPr>
                <p:cNvSpPr txBox="1"/>
                <p:nvPr/>
              </p:nvSpPr>
              <p:spPr>
                <a:xfrm flipH="1">
                  <a:off x="4992681" y="1587747"/>
                  <a:ext cx="413895" cy="215444"/>
                </a:xfrm>
                <a:prstGeom prst="rect">
                  <a:avLst/>
                </a:prstGeom>
                <a:noFill/>
              </p:spPr>
              <p:txBody>
                <a:bodyPr wrap="none" rtlCol="0">
                  <a:spAutoFit/>
                </a:bodyPr>
                <a:lstStyle/>
                <a:p>
                  <a:pPr defTabSz="457154"/>
                  <a:r>
                    <a:rPr lang="en-US" sz="400" b="1" dirty="0">
                      <a:solidFill>
                        <a:schemeClr val="bg2"/>
                      </a:solidFill>
                      <a:latin typeface="Calibri" pitchFamily="34" charset="0"/>
                      <a:cs typeface="Calibri" pitchFamily="34" charset="0"/>
                    </a:rPr>
                    <a:t>Arm </a:t>
                  </a:r>
                </a:p>
                <a:p>
                  <a:pPr defTabSz="457154"/>
                  <a:r>
                    <a:rPr lang="en-US" sz="400" b="1" dirty="0">
                      <a:solidFill>
                        <a:schemeClr val="bg2"/>
                      </a:solidFill>
                      <a:latin typeface="Calibri" pitchFamily="34" charset="0"/>
                      <a:cs typeface="Calibri" pitchFamily="34" charset="0"/>
                    </a:rPr>
                    <a:t>Cortex R5F</a:t>
                  </a:r>
                </a:p>
              </p:txBody>
            </p:sp>
            <p:pic>
              <p:nvPicPr>
                <p:cNvPr id="168" name="Picture 167">
                  <a:extLst>
                    <a:ext uri="{FF2B5EF4-FFF2-40B4-BE49-F238E27FC236}">
                      <a16:creationId xmlns:a16="http://schemas.microsoft.com/office/drawing/2014/main" id="{E50EF6C3-1B21-234C-8E29-27CAA0DDFC22}"/>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flipH="1">
                  <a:off x="5183418" y="1565873"/>
                  <a:ext cx="133935" cy="137160"/>
                </a:xfrm>
                <a:prstGeom prst="rect">
                  <a:avLst/>
                </a:prstGeom>
                <a:solidFill>
                  <a:srgbClr val="92D050"/>
                </a:solidFill>
                <a:ln/>
              </p:spPr>
            </p:pic>
            <p:sp>
              <p:nvSpPr>
                <p:cNvPr id="169" name="Rounded Rectangle 168">
                  <a:extLst>
                    <a:ext uri="{FF2B5EF4-FFF2-40B4-BE49-F238E27FC236}">
                      <a16:creationId xmlns:a16="http://schemas.microsoft.com/office/drawing/2014/main" id="{ADD1B6BF-A183-D448-9A04-2FD0AB507196}"/>
                    </a:ext>
                  </a:extLst>
                </p:cNvPr>
                <p:cNvSpPr/>
                <p:nvPr/>
              </p:nvSpPr>
              <p:spPr>
                <a:xfrm>
                  <a:off x="5083515" y="1766128"/>
                  <a:ext cx="246888" cy="128016"/>
                </a:xfrm>
                <a:prstGeom prst="round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457154"/>
                  <a:r>
                    <a:rPr lang="en-US" sz="400" b="1" dirty="0">
                      <a:solidFill>
                        <a:schemeClr val="bg2"/>
                      </a:solidFill>
                      <a:latin typeface="Arial Narrow" charset="0"/>
                      <a:ea typeface="Arial Narrow" charset="0"/>
                      <a:cs typeface="Arial Narrow" charset="0"/>
                    </a:rPr>
                    <a:t>32K/32K L1</a:t>
                  </a:r>
                </a:p>
                <a:p>
                  <a:pPr algn="ctr" defTabSz="457154"/>
                  <a:r>
                    <a:rPr lang="en-US" sz="400" b="1" dirty="0">
                      <a:solidFill>
                        <a:schemeClr val="bg2"/>
                      </a:solidFill>
                      <a:latin typeface="Arial Narrow" charset="0"/>
                      <a:ea typeface="Arial Narrow" charset="0"/>
                      <a:cs typeface="Arial Narrow" charset="0"/>
                    </a:rPr>
                    <a:t>64KB RAM</a:t>
                  </a:r>
                </a:p>
              </p:txBody>
            </p:sp>
          </p:grpSp>
          <p:grpSp>
            <p:nvGrpSpPr>
              <p:cNvPr id="160" name="Group 159">
                <a:extLst>
                  <a:ext uri="{FF2B5EF4-FFF2-40B4-BE49-F238E27FC236}">
                    <a16:creationId xmlns:a16="http://schemas.microsoft.com/office/drawing/2014/main" id="{1D22A123-15BC-6245-AE0D-7BDC9AE2F76D}"/>
                  </a:ext>
                </a:extLst>
              </p:cNvPr>
              <p:cNvGrpSpPr/>
              <p:nvPr/>
            </p:nvGrpSpPr>
            <p:grpSpPr>
              <a:xfrm>
                <a:off x="7762563" y="1374700"/>
                <a:ext cx="413896" cy="368341"/>
                <a:chOff x="4992681" y="1553361"/>
                <a:chExt cx="413895" cy="368341"/>
              </a:xfrm>
            </p:grpSpPr>
            <p:sp>
              <p:nvSpPr>
                <p:cNvPr id="162" name="Rounded Rectangle 161">
                  <a:extLst>
                    <a:ext uri="{FF2B5EF4-FFF2-40B4-BE49-F238E27FC236}">
                      <a16:creationId xmlns:a16="http://schemas.microsoft.com/office/drawing/2014/main" id="{08C073EB-572C-E344-9E5B-2DA4CABF4153}"/>
                    </a:ext>
                  </a:extLst>
                </p:cNvPr>
                <p:cNvSpPr/>
                <p:nvPr/>
              </p:nvSpPr>
              <p:spPr>
                <a:xfrm flipH="1">
                  <a:off x="5059220" y="1553361"/>
                  <a:ext cx="292608" cy="368341"/>
                </a:xfrm>
                <a:prstGeom prst="roundRect">
                  <a:avLst/>
                </a:prstGeom>
                <a:solidFill>
                  <a:schemeClr val="bg1"/>
                </a:solidFill>
                <a:ln w="12700">
                  <a:solidFill>
                    <a:schemeClr val="tx1">
                      <a:lumMod val="50000"/>
                      <a:lumOff val="50000"/>
                    </a:schemeClr>
                  </a:solidFill>
                  <a:prstDash val="solid"/>
                </a:ln>
                <a:effectLst>
                  <a:outerShdw blurRad="88900" dist="63500" dir="66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54"/>
                  <a:endParaRPr lang="en-US" sz="400" b="1" dirty="0">
                    <a:solidFill>
                      <a:prstClr val="white"/>
                    </a:solidFill>
                    <a:latin typeface="Calibri" pitchFamily="34" charset="0"/>
                    <a:cs typeface="Calibri" pitchFamily="34" charset="0"/>
                  </a:endParaRPr>
                </a:p>
              </p:txBody>
            </p:sp>
            <p:sp>
              <p:nvSpPr>
                <p:cNvPr id="163" name="TextBox 162">
                  <a:extLst>
                    <a:ext uri="{FF2B5EF4-FFF2-40B4-BE49-F238E27FC236}">
                      <a16:creationId xmlns:a16="http://schemas.microsoft.com/office/drawing/2014/main" id="{267C979C-826C-4B40-A04D-273B45525FD5}"/>
                    </a:ext>
                  </a:extLst>
                </p:cNvPr>
                <p:cNvSpPr txBox="1"/>
                <p:nvPr/>
              </p:nvSpPr>
              <p:spPr>
                <a:xfrm flipH="1">
                  <a:off x="4992681" y="1587747"/>
                  <a:ext cx="413895" cy="215444"/>
                </a:xfrm>
                <a:prstGeom prst="rect">
                  <a:avLst/>
                </a:prstGeom>
                <a:noFill/>
              </p:spPr>
              <p:txBody>
                <a:bodyPr wrap="none" rtlCol="0">
                  <a:spAutoFit/>
                </a:bodyPr>
                <a:lstStyle/>
                <a:p>
                  <a:pPr defTabSz="457154"/>
                  <a:r>
                    <a:rPr lang="en-US" sz="400" b="1" dirty="0">
                      <a:solidFill>
                        <a:schemeClr val="bg2"/>
                      </a:solidFill>
                      <a:latin typeface="Calibri" pitchFamily="34" charset="0"/>
                      <a:cs typeface="Calibri" pitchFamily="34" charset="0"/>
                    </a:rPr>
                    <a:t>Arm </a:t>
                  </a:r>
                </a:p>
                <a:p>
                  <a:pPr defTabSz="457154"/>
                  <a:r>
                    <a:rPr lang="en-US" sz="400" b="1" dirty="0">
                      <a:solidFill>
                        <a:schemeClr val="bg2"/>
                      </a:solidFill>
                      <a:latin typeface="Calibri" pitchFamily="34" charset="0"/>
                      <a:cs typeface="Calibri" pitchFamily="34" charset="0"/>
                    </a:rPr>
                    <a:t>Cortex R5F</a:t>
                  </a:r>
                </a:p>
              </p:txBody>
            </p:sp>
            <p:pic>
              <p:nvPicPr>
                <p:cNvPr id="164" name="Picture 163">
                  <a:extLst>
                    <a:ext uri="{FF2B5EF4-FFF2-40B4-BE49-F238E27FC236}">
                      <a16:creationId xmlns:a16="http://schemas.microsoft.com/office/drawing/2014/main" id="{A7BCD986-5E29-5843-B11B-60A0464CCFA0}"/>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flipH="1">
                  <a:off x="5183421" y="1565873"/>
                  <a:ext cx="133935" cy="137160"/>
                </a:xfrm>
                <a:prstGeom prst="rect">
                  <a:avLst/>
                </a:prstGeom>
                <a:solidFill>
                  <a:srgbClr val="92D050"/>
                </a:solidFill>
                <a:ln/>
              </p:spPr>
            </p:pic>
            <p:sp>
              <p:nvSpPr>
                <p:cNvPr id="165" name="Rounded Rectangle 164">
                  <a:extLst>
                    <a:ext uri="{FF2B5EF4-FFF2-40B4-BE49-F238E27FC236}">
                      <a16:creationId xmlns:a16="http://schemas.microsoft.com/office/drawing/2014/main" id="{6F90D702-9AAC-A343-9AE5-AD0D2C7F48A7}"/>
                    </a:ext>
                  </a:extLst>
                </p:cNvPr>
                <p:cNvSpPr/>
                <p:nvPr/>
              </p:nvSpPr>
              <p:spPr>
                <a:xfrm>
                  <a:off x="5083512" y="1766128"/>
                  <a:ext cx="246888" cy="128016"/>
                </a:xfrm>
                <a:prstGeom prst="round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457154"/>
                  <a:r>
                    <a:rPr lang="en-US" sz="400" b="1" dirty="0">
                      <a:solidFill>
                        <a:schemeClr val="bg2"/>
                      </a:solidFill>
                      <a:latin typeface="Arial Narrow" charset="0"/>
                      <a:ea typeface="Arial Narrow" charset="0"/>
                      <a:cs typeface="Arial Narrow" charset="0"/>
                    </a:rPr>
                    <a:t>32K/32K L1</a:t>
                  </a:r>
                </a:p>
                <a:p>
                  <a:pPr algn="ctr" defTabSz="457154"/>
                  <a:r>
                    <a:rPr lang="en-US" sz="400" b="1" dirty="0">
                      <a:solidFill>
                        <a:schemeClr val="bg2"/>
                      </a:solidFill>
                      <a:latin typeface="Arial Narrow" charset="0"/>
                      <a:ea typeface="Arial Narrow" charset="0"/>
                      <a:cs typeface="Arial Narrow" charset="0"/>
                    </a:rPr>
                    <a:t>64KB RAM</a:t>
                  </a:r>
                </a:p>
              </p:txBody>
            </p:sp>
          </p:grpSp>
          <p:sp>
            <p:nvSpPr>
              <p:cNvPr id="161" name="Rounded Rectangle 160">
                <a:extLst>
                  <a:ext uri="{FF2B5EF4-FFF2-40B4-BE49-F238E27FC236}">
                    <a16:creationId xmlns:a16="http://schemas.microsoft.com/office/drawing/2014/main" id="{C7333355-D653-2541-A588-2BB83504E0F2}"/>
                  </a:ext>
                </a:extLst>
              </p:cNvPr>
              <p:cNvSpPr/>
              <p:nvPr/>
            </p:nvSpPr>
            <p:spPr>
              <a:xfrm rot="16200000">
                <a:off x="7999360" y="1512428"/>
                <a:ext cx="320040" cy="91440"/>
              </a:xfrm>
              <a:prstGeom prst="roundRect">
                <a:avLst/>
              </a:prstGeom>
              <a:solidFill>
                <a:schemeClr val="bg1"/>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457154"/>
                <a:r>
                  <a:rPr lang="en-US" sz="500" dirty="0">
                    <a:solidFill>
                      <a:srgbClr val="000000"/>
                    </a:solidFill>
                  </a:rPr>
                  <a:t>Lock Step</a:t>
                </a:r>
              </a:p>
            </p:txBody>
          </p:sp>
        </p:grpSp>
        <p:grpSp>
          <p:nvGrpSpPr>
            <p:cNvPr id="151" name="Group 150">
              <a:extLst>
                <a:ext uri="{FF2B5EF4-FFF2-40B4-BE49-F238E27FC236}">
                  <a16:creationId xmlns:a16="http://schemas.microsoft.com/office/drawing/2014/main" id="{2C363AD6-37FB-074F-A88D-05917FF9B69C}"/>
                </a:ext>
              </a:extLst>
            </p:cNvPr>
            <p:cNvGrpSpPr/>
            <p:nvPr/>
          </p:nvGrpSpPr>
          <p:grpSpPr>
            <a:xfrm>
              <a:off x="7352356" y="2924584"/>
              <a:ext cx="713655" cy="869893"/>
              <a:chOff x="7898884" y="2115227"/>
              <a:chExt cx="713655" cy="869893"/>
            </a:xfrm>
          </p:grpSpPr>
          <p:sp>
            <p:nvSpPr>
              <p:cNvPr id="153" name="Rounded Rectangle 152">
                <a:extLst>
                  <a:ext uri="{FF2B5EF4-FFF2-40B4-BE49-F238E27FC236}">
                    <a16:creationId xmlns:a16="http://schemas.microsoft.com/office/drawing/2014/main" id="{50E67334-DE7A-1448-BCBE-C80820EB5A6C}"/>
                  </a:ext>
                </a:extLst>
              </p:cNvPr>
              <p:cNvSpPr/>
              <p:nvPr/>
            </p:nvSpPr>
            <p:spPr>
              <a:xfrm>
                <a:off x="7898884" y="2115227"/>
                <a:ext cx="713655" cy="869893"/>
              </a:xfrm>
              <a:prstGeom prst="roundRect">
                <a:avLst/>
              </a:prstGeom>
              <a:solidFill>
                <a:srgbClr val="008000"/>
              </a:solidFill>
              <a:ln w="15875">
                <a:solidFill>
                  <a:schemeClr val="tx1">
                    <a:lumMod val="75000"/>
                    <a:lumOff val="2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defTabSz="457154"/>
                <a:r>
                  <a:rPr lang="en-US" sz="400" dirty="0">
                    <a:solidFill>
                      <a:srgbClr val="FFFFFF"/>
                    </a:solidFill>
                  </a:rPr>
                  <a:t>Hardware Diagnostics</a:t>
                </a:r>
              </a:p>
            </p:txBody>
          </p:sp>
          <p:sp>
            <p:nvSpPr>
              <p:cNvPr id="154" name="Rounded Rectangle 153">
                <a:extLst>
                  <a:ext uri="{FF2B5EF4-FFF2-40B4-BE49-F238E27FC236}">
                    <a16:creationId xmlns:a16="http://schemas.microsoft.com/office/drawing/2014/main" id="{010E24DE-1F91-5F43-BE5B-8C7ECA2F1708}"/>
                  </a:ext>
                </a:extLst>
              </p:cNvPr>
              <p:cNvSpPr/>
              <p:nvPr/>
            </p:nvSpPr>
            <p:spPr>
              <a:xfrm>
                <a:off x="7936264" y="2253047"/>
                <a:ext cx="640080" cy="109728"/>
              </a:xfrm>
              <a:prstGeom prst="roundRect">
                <a:avLst/>
              </a:prstGeom>
              <a:solidFill>
                <a:schemeClr val="tx1">
                  <a:lumMod val="50000"/>
                  <a:lumOff val="50000"/>
                </a:schemeClr>
              </a:solidFill>
              <a:ln>
                <a:noFill/>
              </a:ln>
              <a:effectLst>
                <a:outerShdw blurRad="88900" dist="63500" dir="66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457154">
                  <a:lnSpc>
                    <a:spcPct val="80000"/>
                  </a:lnSpc>
                </a:pPr>
                <a:r>
                  <a:rPr lang="en-US" sz="500" b="1" dirty="0">
                    <a:solidFill>
                      <a:srgbClr val="FFFFFF"/>
                    </a:solidFill>
                    <a:latin typeface="Calibri" pitchFamily="34" charset="0"/>
                    <a:cs typeface="Calibri" pitchFamily="34" charset="0"/>
                  </a:rPr>
                  <a:t>CRC</a:t>
                </a:r>
              </a:p>
            </p:txBody>
          </p:sp>
          <p:sp>
            <p:nvSpPr>
              <p:cNvPr id="155" name="Rounded Rectangle 154">
                <a:extLst>
                  <a:ext uri="{FF2B5EF4-FFF2-40B4-BE49-F238E27FC236}">
                    <a16:creationId xmlns:a16="http://schemas.microsoft.com/office/drawing/2014/main" id="{3892898D-4959-4245-B82E-274B71E7AC2E}"/>
                  </a:ext>
                </a:extLst>
              </p:cNvPr>
              <p:cNvSpPr/>
              <p:nvPr/>
            </p:nvSpPr>
            <p:spPr>
              <a:xfrm>
                <a:off x="7936264" y="2394664"/>
                <a:ext cx="640080" cy="109728"/>
              </a:xfrm>
              <a:prstGeom prst="roundRect">
                <a:avLst/>
              </a:prstGeom>
              <a:solidFill>
                <a:schemeClr val="tx1">
                  <a:lumMod val="50000"/>
                  <a:lumOff val="50000"/>
                </a:schemeClr>
              </a:solidFill>
              <a:ln>
                <a:noFill/>
              </a:ln>
              <a:effectLst>
                <a:outerShdw blurRad="88900" dist="63500" dir="66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457154">
                  <a:lnSpc>
                    <a:spcPct val="80000"/>
                  </a:lnSpc>
                </a:pPr>
                <a:r>
                  <a:rPr lang="en-US" sz="500" b="1" dirty="0">
                    <a:solidFill>
                      <a:srgbClr val="FFFFFF"/>
                    </a:solidFill>
                    <a:latin typeface="Calibri" pitchFamily="34" charset="0"/>
                    <a:cs typeface="Calibri" pitchFamily="34" charset="0"/>
                  </a:rPr>
                  <a:t>RTI</a:t>
                </a:r>
              </a:p>
            </p:txBody>
          </p:sp>
          <p:sp>
            <p:nvSpPr>
              <p:cNvPr id="156" name="Rounded Rectangle 155">
                <a:extLst>
                  <a:ext uri="{FF2B5EF4-FFF2-40B4-BE49-F238E27FC236}">
                    <a16:creationId xmlns:a16="http://schemas.microsoft.com/office/drawing/2014/main" id="{900CE1D3-3F3D-B046-9020-6463F2AB581E}"/>
                  </a:ext>
                </a:extLst>
              </p:cNvPr>
              <p:cNvSpPr/>
              <p:nvPr/>
            </p:nvSpPr>
            <p:spPr>
              <a:xfrm>
                <a:off x="7936264" y="2536281"/>
                <a:ext cx="640080" cy="109728"/>
              </a:xfrm>
              <a:prstGeom prst="roundRect">
                <a:avLst/>
              </a:prstGeom>
              <a:solidFill>
                <a:schemeClr val="tx1">
                  <a:lumMod val="50000"/>
                  <a:lumOff val="50000"/>
                </a:schemeClr>
              </a:solidFill>
              <a:ln>
                <a:noFill/>
              </a:ln>
              <a:effectLst>
                <a:outerShdw blurRad="88900" dist="63500" dir="66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457154">
                  <a:lnSpc>
                    <a:spcPct val="80000"/>
                  </a:lnSpc>
                </a:pPr>
                <a:r>
                  <a:rPr lang="en-US" sz="500" b="1" dirty="0">
                    <a:solidFill>
                      <a:srgbClr val="FFFFFF"/>
                    </a:solidFill>
                    <a:latin typeface="Calibri" pitchFamily="34" charset="0"/>
                    <a:cs typeface="Calibri" pitchFamily="34" charset="0"/>
                  </a:rPr>
                  <a:t>ESM</a:t>
                </a:r>
              </a:p>
            </p:txBody>
          </p:sp>
          <p:sp>
            <p:nvSpPr>
              <p:cNvPr id="157" name="Rounded Rectangle 156">
                <a:extLst>
                  <a:ext uri="{FF2B5EF4-FFF2-40B4-BE49-F238E27FC236}">
                    <a16:creationId xmlns:a16="http://schemas.microsoft.com/office/drawing/2014/main" id="{C0F3E021-C6DD-FE4E-A9DC-E8D1E31F02FE}"/>
                  </a:ext>
                </a:extLst>
              </p:cNvPr>
              <p:cNvSpPr/>
              <p:nvPr/>
            </p:nvSpPr>
            <p:spPr>
              <a:xfrm>
                <a:off x="7936264" y="2677898"/>
                <a:ext cx="640080" cy="109728"/>
              </a:xfrm>
              <a:prstGeom prst="roundRect">
                <a:avLst/>
              </a:prstGeom>
              <a:solidFill>
                <a:schemeClr val="tx1">
                  <a:lumMod val="50000"/>
                  <a:lumOff val="50000"/>
                </a:schemeClr>
              </a:solidFill>
              <a:ln>
                <a:noFill/>
              </a:ln>
              <a:effectLst>
                <a:outerShdw blurRad="88900" dist="63500" dir="66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457154">
                  <a:lnSpc>
                    <a:spcPct val="80000"/>
                  </a:lnSpc>
                </a:pPr>
                <a:r>
                  <a:rPr lang="en-US" sz="500" b="1" dirty="0">
                    <a:solidFill>
                      <a:srgbClr val="FFFFFF"/>
                    </a:solidFill>
                    <a:latin typeface="Calibri" pitchFamily="34" charset="0"/>
                    <a:cs typeface="Calibri" pitchFamily="34" charset="0"/>
                  </a:rPr>
                  <a:t>DCC</a:t>
                </a:r>
              </a:p>
            </p:txBody>
          </p:sp>
          <p:sp>
            <p:nvSpPr>
              <p:cNvPr id="158" name="Rounded Rectangle 157">
                <a:extLst>
                  <a:ext uri="{FF2B5EF4-FFF2-40B4-BE49-F238E27FC236}">
                    <a16:creationId xmlns:a16="http://schemas.microsoft.com/office/drawing/2014/main" id="{16CF91BD-AFA3-0F4C-9F4E-CE2F4C016A1E}"/>
                  </a:ext>
                </a:extLst>
              </p:cNvPr>
              <p:cNvSpPr/>
              <p:nvPr/>
            </p:nvSpPr>
            <p:spPr>
              <a:xfrm>
                <a:off x="7936264" y="2819516"/>
                <a:ext cx="640080" cy="109728"/>
              </a:xfrm>
              <a:prstGeom prst="roundRect">
                <a:avLst/>
              </a:prstGeom>
              <a:solidFill>
                <a:schemeClr val="tx1">
                  <a:lumMod val="50000"/>
                  <a:lumOff val="50000"/>
                </a:schemeClr>
              </a:solidFill>
              <a:ln>
                <a:noFill/>
              </a:ln>
              <a:effectLst>
                <a:outerShdw blurRad="88900" dist="63500" dir="66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457154">
                  <a:lnSpc>
                    <a:spcPct val="80000"/>
                  </a:lnSpc>
                </a:pPr>
                <a:r>
                  <a:rPr lang="en-US" sz="500" b="1" dirty="0">
                    <a:solidFill>
                      <a:srgbClr val="FFFFFF"/>
                    </a:solidFill>
                    <a:latin typeface="Calibri" pitchFamily="34" charset="0"/>
                    <a:cs typeface="Calibri" pitchFamily="34" charset="0"/>
                  </a:rPr>
                  <a:t>BIST</a:t>
                </a:r>
              </a:p>
            </p:txBody>
          </p:sp>
        </p:grpSp>
      </p:grpSp>
      <p:sp>
        <p:nvSpPr>
          <p:cNvPr id="170" name="Rounded Rectangle 169">
            <a:extLst>
              <a:ext uri="{FF2B5EF4-FFF2-40B4-BE49-F238E27FC236}">
                <a16:creationId xmlns:a16="http://schemas.microsoft.com/office/drawing/2014/main" id="{74BF9F10-DE48-244E-97B2-1D6331D9F136}"/>
              </a:ext>
            </a:extLst>
          </p:cNvPr>
          <p:cNvSpPr>
            <a:spLocks noChangeAspect="1"/>
          </p:cNvSpPr>
          <p:nvPr/>
        </p:nvSpPr>
        <p:spPr>
          <a:xfrm>
            <a:off x="7915643" y="2330165"/>
            <a:ext cx="383209" cy="127916"/>
          </a:xfrm>
          <a:prstGeom prst="roundRect">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457154"/>
            <a:r>
              <a:rPr lang="en-US" sz="500" b="1" dirty="0">
                <a:solidFill>
                  <a:srgbClr val="000000"/>
                </a:solidFill>
                <a:latin typeface="Arial Narrow" charset="0"/>
                <a:cs typeface="Arial Narrow" charset="0"/>
              </a:rPr>
              <a:t>1 MB SRAM</a:t>
            </a:r>
          </a:p>
        </p:txBody>
      </p:sp>
      <p:sp>
        <p:nvSpPr>
          <p:cNvPr id="171" name="Rectangle 170">
            <a:extLst>
              <a:ext uri="{FF2B5EF4-FFF2-40B4-BE49-F238E27FC236}">
                <a16:creationId xmlns:a16="http://schemas.microsoft.com/office/drawing/2014/main" id="{815369E4-A36A-D342-B436-2F9AB643628D}"/>
              </a:ext>
            </a:extLst>
          </p:cNvPr>
          <p:cNvSpPr/>
          <p:nvPr/>
        </p:nvSpPr>
        <p:spPr>
          <a:xfrm>
            <a:off x="7606927" y="3595947"/>
            <a:ext cx="881667" cy="337008"/>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700" dirty="0">
                <a:solidFill>
                  <a:schemeClr val="tx1"/>
                </a:solidFill>
              </a:rPr>
              <a:t>Robustness through redundancy</a:t>
            </a:r>
          </a:p>
        </p:txBody>
      </p:sp>
      <p:sp>
        <p:nvSpPr>
          <p:cNvPr id="172" name="Title 1">
            <a:extLst>
              <a:ext uri="{FF2B5EF4-FFF2-40B4-BE49-F238E27FC236}">
                <a16:creationId xmlns:a16="http://schemas.microsoft.com/office/drawing/2014/main" id="{C9FE2829-1E50-954C-926E-D22DB26F807E}"/>
              </a:ext>
            </a:extLst>
          </p:cNvPr>
          <p:cNvSpPr txBox="1">
            <a:spLocks/>
          </p:cNvSpPr>
          <p:nvPr/>
        </p:nvSpPr>
        <p:spPr bwMode="auto">
          <a:xfrm>
            <a:off x="57018" y="-29714"/>
            <a:ext cx="9148467"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85" algn="l" rtl="0" fontAlgn="base">
              <a:lnSpc>
                <a:spcPct val="85000"/>
              </a:lnSpc>
              <a:spcBef>
                <a:spcPct val="0"/>
              </a:spcBef>
              <a:spcAft>
                <a:spcPct val="0"/>
              </a:spcAft>
              <a:defRPr sz="2700" b="1">
                <a:solidFill>
                  <a:srgbClr val="FF0000"/>
                </a:solidFill>
                <a:latin typeface="Arial" charset="0"/>
              </a:defRPr>
            </a:lvl6pPr>
            <a:lvl7pPr marL="761770" algn="l" rtl="0" fontAlgn="base">
              <a:lnSpc>
                <a:spcPct val="85000"/>
              </a:lnSpc>
              <a:spcBef>
                <a:spcPct val="0"/>
              </a:spcBef>
              <a:spcAft>
                <a:spcPct val="0"/>
              </a:spcAft>
              <a:defRPr sz="2700" b="1">
                <a:solidFill>
                  <a:srgbClr val="FF0000"/>
                </a:solidFill>
                <a:latin typeface="Arial" charset="0"/>
              </a:defRPr>
            </a:lvl7pPr>
            <a:lvl8pPr marL="1142652" algn="l" rtl="0" fontAlgn="base">
              <a:lnSpc>
                <a:spcPct val="85000"/>
              </a:lnSpc>
              <a:spcBef>
                <a:spcPct val="0"/>
              </a:spcBef>
              <a:spcAft>
                <a:spcPct val="0"/>
              </a:spcAft>
              <a:defRPr sz="2700" b="1">
                <a:solidFill>
                  <a:srgbClr val="FF0000"/>
                </a:solidFill>
                <a:latin typeface="Arial" charset="0"/>
              </a:defRPr>
            </a:lvl8pPr>
            <a:lvl9pPr marL="1523531" algn="l" rtl="0" fontAlgn="base">
              <a:lnSpc>
                <a:spcPct val="85000"/>
              </a:lnSpc>
              <a:spcBef>
                <a:spcPct val="0"/>
              </a:spcBef>
              <a:spcAft>
                <a:spcPct val="0"/>
              </a:spcAft>
              <a:defRPr sz="2700" b="1">
                <a:solidFill>
                  <a:srgbClr val="FF0000"/>
                </a:solidFill>
                <a:latin typeface="Arial" charset="0"/>
              </a:defRPr>
            </a:lvl9pPr>
          </a:lstStyle>
          <a:p>
            <a:r>
              <a:rPr lang="en-US" dirty="0">
                <a:solidFill>
                  <a:srgbClr val="DE0000"/>
                </a:solidFill>
              </a:rPr>
              <a:t>Jacinto TDA4x for </a:t>
            </a:r>
            <a:r>
              <a:rPr lang="en-US" dirty="0">
                <a:solidFill>
                  <a:schemeClr val="tx1"/>
                </a:solidFill>
              </a:rPr>
              <a:t>Autonomous</a:t>
            </a:r>
            <a:r>
              <a:rPr lang="en-US" dirty="0">
                <a:solidFill>
                  <a:srgbClr val="DE0000"/>
                </a:solidFill>
              </a:rPr>
              <a:t> </a:t>
            </a:r>
            <a:r>
              <a:rPr lang="en-US" dirty="0">
                <a:solidFill>
                  <a:schemeClr val="tx1"/>
                </a:solidFill>
              </a:rPr>
              <a:t>Robots</a:t>
            </a:r>
            <a:r>
              <a:rPr lang="en-US" dirty="0">
                <a:solidFill>
                  <a:srgbClr val="DE0000"/>
                </a:solidFill>
              </a:rPr>
              <a:t> </a:t>
            </a:r>
            <a:endParaRPr lang="en-US" kern="0" dirty="0">
              <a:solidFill>
                <a:srgbClr val="DE0000"/>
              </a:solidFill>
            </a:endParaRPr>
          </a:p>
        </p:txBody>
      </p:sp>
    </p:spTree>
    <p:extLst>
      <p:ext uri="{BB962C8B-B14F-4D97-AF65-F5344CB8AC3E}">
        <p14:creationId xmlns:p14="http://schemas.microsoft.com/office/powerpoint/2010/main" val="349093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3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7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170" grpId="0" animBg="1"/>
      <p:bldP spid="17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 name="Picture 5">
            <a:extLst>
              <a:ext uri="{FF2B5EF4-FFF2-40B4-BE49-F238E27FC236}">
                <a16:creationId xmlns:a16="http://schemas.microsoft.com/office/drawing/2014/main" id="{0F818497-E178-424A-900F-750C80BD8242}"/>
              </a:ext>
            </a:extLst>
          </p:cNvPr>
          <p:cNvPicPr>
            <a:picLocks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476748" y="1190712"/>
            <a:ext cx="5539421" cy="3295018"/>
          </a:xfrm>
          <a:prstGeom prst="rect">
            <a:avLst/>
          </a:prstGeom>
          <a:ln w="9525">
            <a:solidFill>
              <a:srgbClr val="000000"/>
            </a:solidFill>
            <a:miter lim="800000"/>
            <a:headEnd/>
            <a:tailEnd/>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40" name="Title 1">
            <a:extLst>
              <a:ext uri="{FF2B5EF4-FFF2-40B4-BE49-F238E27FC236}">
                <a16:creationId xmlns:a16="http://schemas.microsoft.com/office/drawing/2014/main" id="{B5FE4019-944A-F147-A547-DA4A80821C95}"/>
              </a:ext>
            </a:extLst>
          </p:cNvPr>
          <p:cNvSpPr txBox="1">
            <a:spLocks/>
          </p:cNvSpPr>
          <p:nvPr/>
        </p:nvSpPr>
        <p:spPr bwMode="auto">
          <a:xfrm>
            <a:off x="57018" y="111306"/>
            <a:ext cx="9148467"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85" algn="l" rtl="0" fontAlgn="base">
              <a:lnSpc>
                <a:spcPct val="85000"/>
              </a:lnSpc>
              <a:spcBef>
                <a:spcPct val="0"/>
              </a:spcBef>
              <a:spcAft>
                <a:spcPct val="0"/>
              </a:spcAft>
              <a:defRPr sz="2700" b="1">
                <a:solidFill>
                  <a:srgbClr val="FF0000"/>
                </a:solidFill>
                <a:latin typeface="Arial" charset="0"/>
              </a:defRPr>
            </a:lvl6pPr>
            <a:lvl7pPr marL="761770" algn="l" rtl="0" fontAlgn="base">
              <a:lnSpc>
                <a:spcPct val="85000"/>
              </a:lnSpc>
              <a:spcBef>
                <a:spcPct val="0"/>
              </a:spcBef>
              <a:spcAft>
                <a:spcPct val="0"/>
              </a:spcAft>
              <a:defRPr sz="2700" b="1">
                <a:solidFill>
                  <a:srgbClr val="FF0000"/>
                </a:solidFill>
                <a:latin typeface="Arial" charset="0"/>
              </a:defRPr>
            </a:lvl7pPr>
            <a:lvl8pPr marL="1142652" algn="l" rtl="0" fontAlgn="base">
              <a:lnSpc>
                <a:spcPct val="85000"/>
              </a:lnSpc>
              <a:spcBef>
                <a:spcPct val="0"/>
              </a:spcBef>
              <a:spcAft>
                <a:spcPct val="0"/>
              </a:spcAft>
              <a:defRPr sz="2700" b="1">
                <a:solidFill>
                  <a:srgbClr val="FF0000"/>
                </a:solidFill>
                <a:latin typeface="Arial" charset="0"/>
              </a:defRPr>
            </a:lvl8pPr>
            <a:lvl9pPr marL="1523531" algn="l" rtl="0" fontAlgn="base">
              <a:lnSpc>
                <a:spcPct val="85000"/>
              </a:lnSpc>
              <a:spcBef>
                <a:spcPct val="0"/>
              </a:spcBef>
              <a:spcAft>
                <a:spcPct val="0"/>
              </a:spcAft>
              <a:defRPr sz="2700" b="1">
                <a:solidFill>
                  <a:srgbClr val="FF0000"/>
                </a:solidFill>
                <a:latin typeface="Arial" charset="0"/>
              </a:defRPr>
            </a:lvl9pPr>
          </a:lstStyle>
          <a:p>
            <a:r>
              <a:rPr lang="en-US" kern="0" dirty="0">
                <a:solidFill>
                  <a:srgbClr val="DE0000"/>
                </a:solidFill>
              </a:rPr>
              <a:t>TDA4x Processor enable </a:t>
            </a:r>
            <a:r>
              <a:rPr lang="en-US" kern="0" dirty="0">
                <a:solidFill>
                  <a:schemeClr val="tx1"/>
                </a:solidFill>
              </a:rPr>
              <a:t>smart, safe, energy efficient &amp; cost-effective </a:t>
            </a:r>
            <a:r>
              <a:rPr lang="en-US" kern="0" dirty="0">
                <a:solidFill>
                  <a:srgbClr val="DE0000"/>
                </a:solidFill>
              </a:rPr>
              <a:t>Robots</a:t>
            </a:r>
          </a:p>
        </p:txBody>
      </p:sp>
      <p:sp>
        <p:nvSpPr>
          <p:cNvPr id="2" name="Triangle 1">
            <a:extLst>
              <a:ext uri="{FF2B5EF4-FFF2-40B4-BE49-F238E27FC236}">
                <a16:creationId xmlns:a16="http://schemas.microsoft.com/office/drawing/2014/main" id="{D1DD2D32-CA22-794A-8496-61165A2BFFB3}"/>
              </a:ext>
            </a:extLst>
          </p:cNvPr>
          <p:cNvSpPr/>
          <p:nvPr/>
        </p:nvSpPr>
        <p:spPr>
          <a:xfrm rot="5400000">
            <a:off x="2389310" y="2698062"/>
            <a:ext cx="1635803" cy="225178"/>
          </a:xfrm>
          <a:prstGeom prst="triangl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48F4AD00-2794-D749-A3C2-E8F7C14A97D8}"/>
              </a:ext>
            </a:extLst>
          </p:cNvPr>
          <p:cNvGrpSpPr/>
          <p:nvPr/>
        </p:nvGrpSpPr>
        <p:grpSpPr>
          <a:xfrm>
            <a:off x="301010" y="1442038"/>
            <a:ext cx="2636665" cy="637254"/>
            <a:chOff x="282864" y="1056683"/>
            <a:chExt cx="2636665" cy="637254"/>
          </a:xfrm>
        </p:grpSpPr>
        <p:sp>
          <p:nvSpPr>
            <p:cNvPr id="135" name="Rectangle 134">
              <a:extLst>
                <a:ext uri="{FF2B5EF4-FFF2-40B4-BE49-F238E27FC236}">
                  <a16:creationId xmlns:a16="http://schemas.microsoft.com/office/drawing/2014/main" id="{842D4069-0131-714B-BC30-395988842AB8}"/>
                </a:ext>
              </a:extLst>
            </p:cNvPr>
            <p:cNvSpPr/>
            <p:nvPr/>
          </p:nvSpPr>
          <p:spPr>
            <a:xfrm>
              <a:off x="282864" y="1056683"/>
              <a:ext cx="2614353" cy="637254"/>
            </a:xfrm>
            <a:prstGeom prst="rect">
              <a:avLst/>
            </a:prstGeom>
            <a:ln/>
          </p:spPr>
          <p:style>
            <a:lnRef idx="2">
              <a:schemeClr val="accent4"/>
            </a:lnRef>
            <a:fillRef idx="1">
              <a:schemeClr val="lt1"/>
            </a:fillRef>
            <a:effectRef idx="0">
              <a:schemeClr val="accent4"/>
            </a:effectRef>
            <a:fontRef idx="minor">
              <a:schemeClr val="dk1"/>
            </a:fontRef>
          </p:style>
          <p:txBody>
            <a:bodyPr rtlCol="0" anchor="t"/>
            <a:lstStyle/>
            <a:p>
              <a:r>
                <a:rPr lang="en-US" sz="700" dirty="0"/>
                <a:t>     </a:t>
              </a:r>
            </a:p>
          </p:txBody>
        </p:sp>
        <p:pic>
          <p:nvPicPr>
            <p:cNvPr id="136" name="Picture 135">
              <a:extLst>
                <a:ext uri="{FF2B5EF4-FFF2-40B4-BE49-F238E27FC236}">
                  <a16:creationId xmlns:a16="http://schemas.microsoft.com/office/drawing/2014/main" id="{5C5A9414-9CF0-C847-96B7-7651A5FE8359}"/>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541749" y="1094017"/>
              <a:ext cx="514155" cy="385091"/>
            </a:xfrm>
            <a:prstGeom prst="rect">
              <a:avLst/>
            </a:prstGeom>
          </p:spPr>
        </p:pic>
        <p:sp>
          <p:nvSpPr>
            <p:cNvPr id="143" name="Rectangle 142">
              <a:extLst>
                <a:ext uri="{FF2B5EF4-FFF2-40B4-BE49-F238E27FC236}">
                  <a16:creationId xmlns:a16="http://schemas.microsoft.com/office/drawing/2014/main" id="{63AA9F36-01E8-024F-81D9-68BE629234FC}"/>
                </a:ext>
              </a:extLst>
            </p:cNvPr>
            <p:cNvSpPr/>
            <p:nvPr/>
          </p:nvSpPr>
          <p:spPr>
            <a:xfrm>
              <a:off x="1094691" y="1060388"/>
              <a:ext cx="1824838" cy="621792"/>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lIns="0" rIns="0" rtlCol="0" anchor="ctr"/>
            <a:lstStyle/>
            <a:p>
              <a:pPr algn="ctr"/>
              <a:r>
                <a:rPr lang="en-US" sz="1050" b="1" dirty="0"/>
                <a:t>Efficient DL</a:t>
              </a:r>
            </a:p>
            <a:p>
              <a:pPr algn="ctr"/>
              <a:r>
                <a:rPr lang="en-US" sz="900" b="1" dirty="0">
                  <a:solidFill>
                    <a:schemeClr val="bg1">
                      <a:lumMod val="85000"/>
                    </a:schemeClr>
                  </a:solidFill>
                </a:rPr>
                <a:t>More FPS/TOPS/W</a:t>
              </a:r>
            </a:p>
            <a:p>
              <a:pPr algn="ctr"/>
              <a:r>
                <a:rPr lang="en-US" sz="900" b="1" dirty="0"/>
                <a:t>&amp;</a:t>
              </a:r>
            </a:p>
            <a:p>
              <a:pPr algn="ctr"/>
              <a:r>
                <a:rPr lang="en-US" sz="1050" b="1" dirty="0"/>
                <a:t>Accelerated CV</a:t>
              </a:r>
            </a:p>
          </p:txBody>
        </p:sp>
        <p:pic>
          <p:nvPicPr>
            <p:cNvPr id="150" name="Picture 2">
              <a:extLst>
                <a:ext uri="{FF2B5EF4-FFF2-40B4-BE49-F238E27FC236}">
                  <a16:creationId xmlns:a16="http://schemas.microsoft.com/office/drawing/2014/main" id="{7108BCFD-46B5-8D49-B26A-A482081BA66C}"/>
                </a:ext>
              </a:extLst>
            </p:cNvPr>
            <p:cNvPicPr>
              <a:picLocks noChangeAspect="1" noChangeArrowheads="1"/>
            </p:cNvPicPr>
            <p:nvPr/>
          </p:nvPicPr>
          <p:blipFill>
            <a:blip r:embed="rId5">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70140" y="1523425"/>
              <a:ext cx="375540" cy="155906"/>
            </a:xfrm>
            <a:prstGeom prst="rect">
              <a:avLst/>
            </a:prstGeom>
            <a:noFill/>
            <a:ln w="9525">
              <a:noFill/>
              <a:miter lim="800000"/>
              <a:headEnd/>
              <a:tailEnd/>
            </a:ln>
          </p:spPr>
        </p:pic>
      </p:grpSp>
      <p:sp>
        <p:nvSpPr>
          <p:cNvPr id="24" name="Rectangle 23">
            <a:extLst>
              <a:ext uri="{FF2B5EF4-FFF2-40B4-BE49-F238E27FC236}">
                <a16:creationId xmlns:a16="http://schemas.microsoft.com/office/drawing/2014/main" id="{CC7E2323-B29B-DA49-BADC-386EAB3ED469}"/>
              </a:ext>
            </a:extLst>
          </p:cNvPr>
          <p:cNvSpPr/>
          <p:nvPr/>
        </p:nvSpPr>
        <p:spPr>
          <a:xfrm>
            <a:off x="3749502" y="2193509"/>
            <a:ext cx="4136176" cy="2202141"/>
          </a:xfrm>
          <a:prstGeom prst="rect">
            <a:avLst/>
          </a:prstGeom>
          <a:solidFill>
            <a:srgbClr val="F3F6F8">
              <a:alpha val="46000"/>
            </a:srgbClr>
          </a:solidFill>
          <a:ln w="19050">
            <a:solidFill>
              <a:schemeClr val="tx2"/>
            </a:solidFill>
          </a:ln>
        </p:spPr>
        <p:style>
          <a:lnRef idx="1">
            <a:schemeClr val="accent3"/>
          </a:lnRef>
          <a:fillRef idx="3">
            <a:schemeClr val="accent3"/>
          </a:fillRef>
          <a:effectRef idx="2">
            <a:schemeClr val="accent3"/>
          </a:effectRef>
          <a:fontRef idx="minor">
            <a:schemeClr val="lt1"/>
          </a:fontRef>
        </p:style>
        <p:txBody>
          <a:bodyPr lIns="91406" tIns="45703" rIns="91406" bIns="45703" rtlCol="0" anchor="t"/>
          <a:lstStyle/>
          <a:p>
            <a:pPr algn="ctr" defTabSz="685783"/>
            <a:endParaRPr lang="en-US" sz="1200" b="1" dirty="0">
              <a:solidFill>
                <a:srgbClr val="000000"/>
              </a:solidFill>
              <a:latin typeface="Arial"/>
            </a:endParaRPr>
          </a:p>
        </p:txBody>
      </p:sp>
      <p:sp>
        <p:nvSpPr>
          <p:cNvPr id="25" name="Rectangle 24">
            <a:extLst>
              <a:ext uri="{FF2B5EF4-FFF2-40B4-BE49-F238E27FC236}">
                <a16:creationId xmlns:a16="http://schemas.microsoft.com/office/drawing/2014/main" id="{64FF33A0-8EA3-7743-95B9-2CE9ACC9EE04}"/>
              </a:ext>
            </a:extLst>
          </p:cNvPr>
          <p:cNvSpPr/>
          <p:nvPr/>
        </p:nvSpPr>
        <p:spPr>
          <a:xfrm>
            <a:off x="3760043" y="1867339"/>
            <a:ext cx="4087921" cy="310918"/>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lIns="0" rIns="0" rtlCol="0" anchor="ctr"/>
          <a:lstStyle/>
          <a:p>
            <a:pPr algn="ctr"/>
            <a:r>
              <a:rPr lang="en-US" sz="1050" b="1" dirty="0"/>
              <a:t>Low-power, low-latency &amp; robust hybrid vision perception</a:t>
            </a:r>
          </a:p>
        </p:txBody>
      </p:sp>
      <p:pic>
        <p:nvPicPr>
          <p:cNvPr id="26" name="Picture 25">
            <a:extLst>
              <a:ext uri="{FF2B5EF4-FFF2-40B4-BE49-F238E27FC236}">
                <a16:creationId xmlns:a16="http://schemas.microsoft.com/office/drawing/2014/main" id="{004B0F4B-F891-D142-8009-D8C39C2BAF1B}"/>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5931612" y="2505785"/>
            <a:ext cx="1937081" cy="1479886"/>
          </a:xfrm>
          <a:prstGeom prst="rect">
            <a:avLst/>
          </a:prstGeom>
        </p:spPr>
      </p:pic>
      <p:grpSp>
        <p:nvGrpSpPr>
          <p:cNvPr id="27" name="Group 26">
            <a:extLst>
              <a:ext uri="{FF2B5EF4-FFF2-40B4-BE49-F238E27FC236}">
                <a16:creationId xmlns:a16="http://schemas.microsoft.com/office/drawing/2014/main" id="{D9559A34-E3CF-F34D-9C4C-5CB769A9D32D}"/>
              </a:ext>
            </a:extLst>
          </p:cNvPr>
          <p:cNvGrpSpPr/>
          <p:nvPr/>
        </p:nvGrpSpPr>
        <p:grpSpPr>
          <a:xfrm>
            <a:off x="3762791" y="2233027"/>
            <a:ext cx="2051809" cy="1778771"/>
            <a:chOff x="1037832" y="1764531"/>
            <a:chExt cx="1603917" cy="1198896"/>
          </a:xfrm>
        </p:grpSpPr>
        <p:pic>
          <p:nvPicPr>
            <p:cNvPr id="28" name="Picture 11">
              <a:extLst>
                <a:ext uri="{FF2B5EF4-FFF2-40B4-BE49-F238E27FC236}">
                  <a16:creationId xmlns:a16="http://schemas.microsoft.com/office/drawing/2014/main" id="{0679CB20-981B-9F4D-BD20-CAF0A75FB1CB}"/>
                </a:ext>
              </a:extLst>
            </p:cNvPr>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078248" y="1957007"/>
              <a:ext cx="1551448" cy="10064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Rectangle 28">
              <a:extLst>
                <a:ext uri="{FF2B5EF4-FFF2-40B4-BE49-F238E27FC236}">
                  <a16:creationId xmlns:a16="http://schemas.microsoft.com/office/drawing/2014/main" id="{C9DE500F-A253-FF4A-A37F-B691B96077AE}"/>
                </a:ext>
              </a:extLst>
            </p:cNvPr>
            <p:cNvSpPr/>
            <p:nvPr/>
          </p:nvSpPr>
          <p:spPr>
            <a:xfrm>
              <a:off x="1037832" y="1764531"/>
              <a:ext cx="1603917" cy="171140"/>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algn="ctr"/>
              <a:r>
                <a:rPr lang="en-US" sz="1050" b="1" dirty="0">
                  <a:ln w="0"/>
                  <a:effectLst>
                    <a:outerShdw blurRad="38100" dist="19050" dir="2700000" algn="tl" rotWithShape="0">
                      <a:schemeClr val="dk1">
                        <a:alpha val="40000"/>
                      </a:schemeClr>
                    </a:outerShdw>
                  </a:effectLst>
                </a:rPr>
                <a:t>Localization</a:t>
              </a:r>
            </a:p>
          </p:txBody>
        </p:sp>
      </p:grpSp>
      <p:sp>
        <p:nvSpPr>
          <p:cNvPr id="30" name="Rectangle 29">
            <a:extLst>
              <a:ext uri="{FF2B5EF4-FFF2-40B4-BE49-F238E27FC236}">
                <a16:creationId xmlns:a16="http://schemas.microsoft.com/office/drawing/2014/main" id="{B87FB838-7F85-0D44-A194-A5C954FBEE59}"/>
              </a:ext>
            </a:extLst>
          </p:cNvPr>
          <p:cNvSpPr/>
          <p:nvPr/>
        </p:nvSpPr>
        <p:spPr>
          <a:xfrm>
            <a:off x="5928827" y="2230046"/>
            <a:ext cx="1919138" cy="253916"/>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algn="ctr"/>
            <a:r>
              <a:rPr lang="en-US" sz="1050" b="1" dirty="0">
                <a:ln w="0"/>
                <a:effectLst>
                  <a:outerShdw blurRad="38100" dist="19050" dir="2700000" algn="tl" rotWithShape="0">
                    <a:schemeClr val="dk1">
                      <a:alpha val="40000"/>
                    </a:schemeClr>
                  </a:outerShdw>
                </a:effectLst>
              </a:rPr>
              <a:t>Obstacle detection</a:t>
            </a:r>
          </a:p>
        </p:txBody>
      </p:sp>
      <p:sp>
        <p:nvSpPr>
          <p:cNvPr id="31" name="Rectangle 30">
            <a:extLst>
              <a:ext uri="{FF2B5EF4-FFF2-40B4-BE49-F238E27FC236}">
                <a16:creationId xmlns:a16="http://schemas.microsoft.com/office/drawing/2014/main" id="{3BB1A828-6A8F-7849-BD19-1F85C5412C07}"/>
              </a:ext>
            </a:extLst>
          </p:cNvPr>
          <p:cNvSpPr/>
          <p:nvPr/>
        </p:nvSpPr>
        <p:spPr>
          <a:xfrm>
            <a:off x="3960071" y="1364981"/>
            <a:ext cx="3908622" cy="420008"/>
          </a:xfrm>
          <a:prstGeom prst="rect">
            <a:avLst/>
          </a:prstGeom>
          <a:solidFill>
            <a:schemeClr val="bg1">
              <a:lumMod val="95000"/>
            </a:schemeClr>
          </a:solidFill>
          <a:ln w="952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32" name="Rounded Rectangle 31">
            <a:extLst>
              <a:ext uri="{FF2B5EF4-FFF2-40B4-BE49-F238E27FC236}">
                <a16:creationId xmlns:a16="http://schemas.microsoft.com/office/drawing/2014/main" id="{A50E80A0-42D5-0A47-8400-DAF0953942BF}"/>
              </a:ext>
            </a:extLst>
          </p:cNvPr>
          <p:cNvSpPr/>
          <p:nvPr/>
        </p:nvSpPr>
        <p:spPr>
          <a:xfrm>
            <a:off x="4073404" y="1431489"/>
            <a:ext cx="809773" cy="27432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a:t>Mono Camera</a:t>
            </a:r>
          </a:p>
        </p:txBody>
      </p:sp>
      <p:sp>
        <p:nvSpPr>
          <p:cNvPr id="33" name="Rounded Rectangle 32">
            <a:extLst>
              <a:ext uri="{FF2B5EF4-FFF2-40B4-BE49-F238E27FC236}">
                <a16:creationId xmlns:a16="http://schemas.microsoft.com/office/drawing/2014/main" id="{6A1BE018-459F-B049-B3D0-D7818A94E941}"/>
              </a:ext>
            </a:extLst>
          </p:cNvPr>
          <p:cNvSpPr/>
          <p:nvPr/>
        </p:nvSpPr>
        <p:spPr>
          <a:xfrm>
            <a:off x="5085164" y="1431489"/>
            <a:ext cx="683054" cy="27432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a:t>Stereo Camera</a:t>
            </a:r>
          </a:p>
        </p:txBody>
      </p:sp>
      <p:grpSp>
        <p:nvGrpSpPr>
          <p:cNvPr id="35" name="Group 34">
            <a:extLst>
              <a:ext uri="{FF2B5EF4-FFF2-40B4-BE49-F238E27FC236}">
                <a16:creationId xmlns:a16="http://schemas.microsoft.com/office/drawing/2014/main" id="{1B3064BB-6183-0E49-96AA-E5DE1E10CABD}"/>
              </a:ext>
            </a:extLst>
          </p:cNvPr>
          <p:cNvGrpSpPr/>
          <p:nvPr/>
        </p:nvGrpSpPr>
        <p:grpSpPr>
          <a:xfrm>
            <a:off x="301033" y="2212817"/>
            <a:ext cx="2636642" cy="637254"/>
            <a:chOff x="282864" y="1788483"/>
            <a:chExt cx="2636642" cy="637254"/>
          </a:xfrm>
        </p:grpSpPr>
        <p:sp>
          <p:nvSpPr>
            <p:cNvPr id="36" name="Rectangle 35">
              <a:extLst>
                <a:ext uri="{FF2B5EF4-FFF2-40B4-BE49-F238E27FC236}">
                  <a16:creationId xmlns:a16="http://schemas.microsoft.com/office/drawing/2014/main" id="{FAEE177D-2BA0-EE4C-B1FD-7684826DDA08}"/>
                </a:ext>
              </a:extLst>
            </p:cNvPr>
            <p:cNvSpPr/>
            <p:nvPr/>
          </p:nvSpPr>
          <p:spPr>
            <a:xfrm>
              <a:off x="282864" y="1788483"/>
              <a:ext cx="2615184" cy="637254"/>
            </a:xfrm>
            <a:prstGeom prst="rect">
              <a:avLst/>
            </a:prstGeom>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pic>
          <p:nvPicPr>
            <p:cNvPr id="37" name="Picture 36">
              <a:extLst>
                <a:ext uri="{FF2B5EF4-FFF2-40B4-BE49-F238E27FC236}">
                  <a16:creationId xmlns:a16="http://schemas.microsoft.com/office/drawing/2014/main" id="{DD614FA4-5098-C74B-9A88-AFEC3CBFE678}"/>
                </a:ext>
              </a:extLst>
            </p:cNvPr>
            <p:cNvPicPr>
              <a:picLocks noChangeAspect="1"/>
            </p:cNvPicPr>
            <p:nvPr/>
          </p:nvPicPr>
          <p:blipFill rotWithShape="1">
            <a:blip r:embed="rId8" cstate="hqprint">
              <a:grayscl/>
              <a:extLst>
                <a:ext uri="{28A0092B-C50C-407E-A947-70E740481C1C}">
                  <a14:useLocalDpi xmlns:a14="http://schemas.microsoft.com/office/drawing/2010/main"/>
                </a:ext>
              </a:extLst>
            </a:blip>
            <a:srcRect/>
            <a:stretch/>
          </p:blipFill>
          <p:spPr>
            <a:xfrm>
              <a:off x="439966" y="1910905"/>
              <a:ext cx="456001" cy="392410"/>
            </a:xfrm>
            <a:prstGeom prst="rect">
              <a:avLst/>
            </a:prstGeom>
          </p:spPr>
        </p:pic>
        <p:sp>
          <p:nvSpPr>
            <p:cNvPr id="38" name="Rectangle 37">
              <a:extLst>
                <a:ext uri="{FF2B5EF4-FFF2-40B4-BE49-F238E27FC236}">
                  <a16:creationId xmlns:a16="http://schemas.microsoft.com/office/drawing/2014/main" id="{E639C1BC-4EBF-5242-9D00-B80DAD9CCB75}"/>
                </a:ext>
              </a:extLst>
            </p:cNvPr>
            <p:cNvSpPr/>
            <p:nvPr/>
          </p:nvSpPr>
          <p:spPr>
            <a:xfrm>
              <a:off x="1094691" y="1796214"/>
              <a:ext cx="1824815" cy="621792"/>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050" b="1" dirty="0"/>
                <a:t>Energy-efficient</a:t>
              </a:r>
            </a:p>
          </p:txBody>
        </p:sp>
      </p:grpSp>
      <p:sp>
        <p:nvSpPr>
          <p:cNvPr id="3" name="Slide Number Placeholder 2">
            <a:extLst>
              <a:ext uri="{FF2B5EF4-FFF2-40B4-BE49-F238E27FC236}">
                <a16:creationId xmlns:a16="http://schemas.microsoft.com/office/drawing/2014/main" id="{5A711697-CFE0-9C43-97C5-09698DDCE01E}"/>
              </a:ext>
            </a:extLst>
          </p:cNvPr>
          <p:cNvSpPr>
            <a:spLocks noGrp="1"/>
          </p:cNvSpPr>
          <p:nvPr>
            <p:ph type="sldNum" sz="quarter" idx="10"/>
          </p:nvPr>
        </p:nvSpPr>
        <p:spPr/>
        <p:txBody>
          <a:bodyPr/>
          <a:lstStyle/>
          <a:p>
            <a:pPr>
              <a:defRPr/>
            </a:pPr>
            <a:fld id="{2B97888F-6AF7-4263-B69D-592D8C33BAC7}" type="slidenum">
              <a:rPr lang="en-US" smtClean="0"/>
              <a:pPr>
                <a:defRPr/>
              </a:pPr>
              <a:t>18</a:t>
            </a:fld>
            <a:endParaRPr lang="en-US"/>
          </a:p>
        </p:txBody>
      </p:sp>
      <p:sp>
        <p:nvSpPr>
          <p:cNvPr id="39" name="TextBox 38">
            <a:extLst>
              <a:ext uri="{FF2B5EF4-FFF2-40B4-BE49-F238E27FC236}">
                <a16:creationId xmlns:a16="http://schemas.microsoft.com/office/drawing/2014/main" id="{75B30526-9D3C-D642-976A-048F68F70D31}"/>
              </a:ext>
            </a:extLst>
          </p:cNvPr>
          <p:cNvSpPr txBox="1"/>
          <p:nvPr/>
        </p:nvSpPr>
        <p:spPr>
          <a:xfrm>
            <a:off x="4269049" y="4043454"/>
            <a:ext cx="1075575"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Where Am I?</a:t>
            </a:r>
          </a:p>
        </p:txBody>
      </p:sp>
      <p:sp>
        <p:nvSpPr>
          <p:cNvPr id="40" name="TextBox 39">
            <a:extLst>
              <a:ext uri="{FF2B5EF4-FFF2-40B4-BE49-F238E27FC236}">
                <a16:creationId xmlns:a16="http://schemas.microsoft.com/office/drawing/2014/main" id="{1CAF5D15-6463-FD41-8621-5FAA789E343B}"/>
              </a:ext>
            </a:extLst>
          </p:cNvPr>
          <p:cNvSpPr txBox="1"/>
          <p:nvPr/>
        </p:nvSpPr>
        <p:spPr>
          <a:xfrm>
            <a:off x="6175621" y="4007494"/>
            <a:ext cx="1672343" cy="415498"/>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What, where and how far are the objects around me? </a:t>
            </a:r>
          </a:p>
          <a:p>
            <a:pPr algn="ctr"/>
            <a:endParaRPr lang="en-US" sz="700" b="1" dirty="0">
              <a:ln w="0"/>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2004346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 name="Picture 5">
            <a:extLst>
              <a:ext uri="{FF2B5EF4-FFF2-40B4-BE49-F238E27FC236}">
                <a16:creationId xmlns:a16="http://schemas.microsoft.com/office/drawing/2014/main" id="{0F818497-E178-424A-900F-750C80BD8242}"/>
              </a:ext>
            </a:extLst>
          </p:cNvPr>
          <p:cNvPicPr>
            <a:picLocks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450622" y="1177649"/>
            <a:ext cx="5539421" cy="3295018"/>
          </a:xfrm>
          <a:prstGeom prst="rect">
            <a:avLst/>
          </a:prstGeom>
          <a:ln w="9525">
            <a:solidFill>
              <a:srgbClr val="000000"/>
            </a:solidFill>
            <a:miter lim="800000"/>
            <a:headEnd/>
            <a:tailEnd/>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40" name="Title 1">
            <a:extLst>
              <a:ext uri="{FF2B5EF4-FFF2-40B4-BE49-F238E27FC236}">
                <a16:creationId xmlns:a16="http://schemas.microsoft.com/office/drawing/2014/main" id="{B5FE4019-944A-F147-A547-DA4A80821C95}"/>
              </a:ext>
            </a:extLst>
          </p:cNvPr>
          <p:cNvSpPr txBox="1">
            <a:spLocks/>
          </p:cNvSpPr>
          <p:nvPr/>
        </p:nvSpPr>
        <p:spPr bwMode="auto">
          <a:xfrm>
            <a:off x="57018" y="111306"/>
            <a:ext cx="9148467"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85" algn="l" rtl="0" fontAlgn="base">
              <a:lnSpc>
                <a:spcPct val="85000"/>
              </a:lnSpc>
              <a:spcBef>
                <a:spcPct val="0"/>
              </a:spcBef>
              <a:spcAft>
                <a:spcPct val="0"/>
              </a:spcAft>
              <a:defRPr sz="2700" b="1">
                <a:solidFill>
                  <a:srgbClr val="FF0000"/>
                </a:solidFill>
                <a:latin typeface="Arial" charset="0"/>
              </a:defRPr>
            </a:lvl6pPr>
            <a:lvl7pPr marL="761770" algn="l" rtl="0" fontAlgn="base">
              <a:lnSpc>
                <a:spcPct val="85000"/>
              </a:lnSpc>
              <a:spcBef>
                <a:spcPct val="0"/>
              </a:spcBef>
              <a:spcAft>
                <a:spcPct val="0"/>
              </a:spcAft>
              <a:defRPr sz="2700" b="1">
                <a:solidFill>
                  <a:srgbClr val="FF0000"/>
                </a:solidFill>
                <a:latin typeface="Arial" charset="0"/>
              </a:defRPr>
            </a:lvl7pPr>
            <a:lvl8pPr marL="1142652" algn="l" rtl="0" fontAlgn="base">
              <a:lnSpc>
                <a:spcPct val="85000"/>
              </a:lnSpc>
              <a:spcBef>
                <a:spcPct val="0"/>
              </a:spcBef>
              <a:spcAft>
                <a:spcPct val="0"/>
              </a:spcAft>
              <a:defRPr sz="2700" b="1">
                <a:solidFill>
                  <a:srgbClr val="FF0000"/>
                </a:solidFill>
                <a:latin typeface="Arial" charset="0"/>
              </a:defRPr>
            </a:lvl8pPr>
            <a:lvl9pPr marL="1523531" algn="l" rtl="0" fontAlgn="base">
              <a:lnSpc>
                <a:spcPct val="85000"/>
              </a:lnSpc>
              <a:spcBef>
                <a:spcPct val="0"/>
              </a:spcBef>
              <a:spcAft>
                <a:spcPct val="0"/>
              </a:spcAft>
              <a:defRPr sz="2700" b="1">
                <a:solidFill>
                  <a:srgbClr val="FF0000"/>
                </a:solidFill>
                <a:latin typeface="Arial" charset="0"/>
              </a:defRPr>
            </a:lvl9pPr>
          </a:lstStyle>
          <a:p>
            <a:r>
              <a:rPr lang="en-US" kern="0" dirty="0">
                <a:solidFill>
                  <a:srgbClr val="DE0000"/>
                </a:solidFill>
              </a:rPr>
              <a:t>TDA4x Processor enable </a:t>
            </a:r>
            <a:r>
              <a:rPr lang="en-US" kern="0" dirty="0">
                <a:solidFill>
                  <a:schemeClr val="tx1"/>
                </a:solidFill>
              </a:rPr>
              <a:t>smart, safe, energy efficient &amp; cost-effective </a:t>
            </a:r>
            <a:r>
              <a:rPr lang="en-US" kern="0" dirty="0">
                <a:solidFill>
                  <a:srgbClr val="DE0000"/>
                </a:solidFill>
              </a:rPr>
              <a:t>Robots</a:t>
            </a:r>
          </a:p>
        </p:txBody>
      </p:sp>
      <p:sp>
        <p:nvSpPr>
          <p:cNvPr id="2" name="Triangle 1">
            <a:extLst>
              <a:ext uri="{FF2B5EF4-FFF2-40B4-BE49-F238E27FC236}">
                <a16:creationId xmlns:a16="http://schemas.microsoft.com/office/drawing/2014/main" id="{D1DD2D32-CA22-794A-8496-61165A2BFFB3}"/>
              </a:ext>
            </a:extLst>
          </p:cNvPr>
          <p:cNvSpPr/>
          <p:nvPr/>
        </p:nvSpPr>
        <p:spPr>
          <a:xfrm rot="5400000">
            <a:off x="2377301" y="2743994"/>
            <a:ext cx="1635803" cy="225178"/>
          </a:xfrm>
          <a:prstGeom prst="triangl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48F4AD00-2794-D749-A3C2-E8F7C14A97D8}"/>
              </a:ext>
            </a:extLst>
          </p:cNvPr>
          <p:cNvGrpSpPr/>
          <p:nvPr/>
        </p:nvGrpSpPr>
        <p:grpSpPr>
          <a:xfrm>
            <a:off x="287108" y="1342432"/>
            <a:ext cx="2636676" cy="637254"/>
            <a:chOff x="282864" y="1056683"/>
            <a:chExt cx="2636676" cy="637254"/>
          </a:xfrm>
        </p:grpSpPr>
        <p:sp>
          <p:nvSpPr>
            <p:cNvPr id="135" name="Rectangle 134">
              <a:extLst>
                <a:ext uri="{FF2B5EF4-FFF2-40B4-BE49-F238E27FC236}">
                  <a16:creationId xmlns:a16="http://schemas.microsoft.com/office/drawing/2014/main" id="{842D4069-0131-714B-BC30-395988842AB8}"/>
                </a:ext>
              </a:extLst>
            </p:cNvPr>
            <p:cNvSpPr/>
            <p:nvPr/>
          </p:nvSpPr>
          <p:spPr>
            <a:xfrm>
              <a:off x="282864" y="1056683"/>
              <a:ext cx="2614353" cy="637254"/>
            </a:xfrm>
            <a:prstGeom prst="rect">
              <a:avLst/>
            </a:prstGeom>
            <a:ln w="12700"/>
          </p:spPr>
          <p:style>
            <a:lnRef idx="2">
              <a:schemeClr val="accent4"/>
            </a:lnRef>
            <a:fillRef idx="1">
              <a:schemeClr val="lt1"/>
            </a:fillRef>
            <a:effectRef idx="0">
              <a:schemeClr val="accent4"/>
            </a:effectRef>
            <a:fontRef idx="minor">
              <a:schemeClr val="dk1"/>
            </a:fontRef>
          </p:style>
          <p:txBody>
            <a:bodyPr rtlCol="0" anchor="t"/>
            <a:lstStyle/>
            <a:p>
              <a:r>
                <a:rPr lang="en-US" sz="700" dirty="0"/>
                <a:t>     </a:t>
              </a:r>
            </a:p>
          </p:txBody>
        </p:sp>
        <p:pic>
          <p:nvPicPr>
            <p:cNvPr id="136" name="Picture 135">
              <a:extLst>
                <a:ext uri="{FF2B5EF4-FFF2-40B4-BE49-F238E27FC236}">
                  <a16:creationId xmlns:a16="http://schemas.microsoft.com/office/drawing/2014/main" id="{5C5A9414-9CF0-C847-96B7-7651A5FE8359}"/>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541749" y="1094017"/>
              <a:ext cx="514155" cy="385091"/>
            </a:xfrm>
            <a:prstGeom prst="rect">
              <a:avLst/>
            </a:prstGeom>
          </p:spPr>
        </p:pic>
        <p:sp>
          <p:nvSpPr>
            <p:cNvPr id="143" name="Rectangle 142">
              <a:extLst>
                <a:ext uri="{FF2B5EF4-FFF2-40B4-BE49-F238E27FC236}">
                  <a16:creationId xmlns:a16="http://schemas.microsoft.com/office/drawing/2014/main" id="{63AA9F36-01E8-024F-81D9-68BE629234FC}"/>
                </a:ext>
              </a:extLst>
            </p:cNvPr>
            <p:cNvSpPr/>
            <p:nvPr/>
          </p:nvSpPr>
          <p:spPr>
            <a:xfrm>
              <a:off x="1094702" y="1064414"/>
              <a:ext cx="1824838" cy="621792"/>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lIns="0" rIns="0" rtlCol="0" anchor="ctr"/>
            <a:lstStyle/>
            <a:p>
              <a:pPr algn="ctr"/>
              <a:r>
                <a:rPr lang="en-US" sz="1050" b="1" dirty="0"/>
                <a:t>Efficient DL</a:t>
              </a:r>
            </a:p>
            <a:p>
              <a:pPr algn="ctr"/>
              <a:r>
                <a:rPr lang="en-US" sz="900" b="1" dirty="0">
                  <a:solidFill>
                    <a:schemeClr val="bg1">
                      <a:lumMod val="85000"/>
                    </a:schemeClr>
                  </a:solidFill>
                </a:rPr>
                <a:t>More FPS/TOPS/W</a:t>
              </a:r>
            </a:p>
            <a:p>
              <a:pPr algn="ctr"/>
              <a:r>
                <a:rPr lang="en-US" sz="900" b="1" dirty="0"/>
                <a:t>&amp;</a:t>
              </a:r>
            </a:p>
            <a:p>
              <a:pPr algn="ctr"/>
              <a:r>
                <a:rPr lang="en-US" sz="1050" b="1" dirty="0"/>
                <a:t>Accelerated CV</a:t>
              </a:r>
            </a:p>
          </p:txBody>
        </p:sp>
        <p:pic>
          <p:nvPicPr>
            <p:cNvPr id="150" name="Picture 2">
              <a:extLst>
                <a:ext uri="{FF2B5EF4-FFF2-40B4-BE49-F238E27FC236}">
                  <a16:creationId xmlns:a16="http://schemas.microsoft.com/office/drawing/2014/main" id="{7108BCFD-46B5-8D49-B26A-A482081BA66C}"/>
                </a:ext>
              </a:extLst>
            </p:cNvPr>
            <p:cNvPicPr>
              <a:picLocks noChangeAspect="1" noChangeArrowheads="1"/>
            </p:cNvPicPr>
            <p:nvPr/>
          </p:nvPicPr>
          <p:blipFill>
            <a:blip r:embed="rId5">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70140" y="1523425"/>
              <a:ext cx="375540" cy="155906"/>
            </a:xfrm>
            <a:prstGeom prst="rect">
              <a:avLst/>
            </a:prstGeom>
            <a:noFill/>
            <a:ln w="9525">
              <a:noFill/>
              <a:miter lim="800000"/>
              <a:headEnd/>
              <a:tailEnd/>
            </a:ln>
          </p:spPr>
        </p:pic>
      </p:grpSp>
      <p:sp>
        <p:nvSpPr>
          <p:cNvPr id="24" name="Rectangle 23">
            <a:extLst>
              <a:ext uri="{FF2B5EF4-FFF2-40B4-BE49-F238E27FC236}">
                <a16:creationId xmlns:a16="http://schemas.microsoft.com/office/drawing/2014/main" id="{CC7E2323-B29B-DA49-BADC-386EAB3ED469}"/>
              </a:ext>
            </a:extLst>
          </p:cNvPr>
          <p:cNvSpPr/>
          <p:nvPr/>
        </p:nvSpPr>
        <p:spPr>
          <a:xfrm>
            <a:off x="3723375" y="2180447"/>
            <a:ext cx="4993179" cy="2034561"/>
          </a:xfrm>
          <a:prstGeom prst="rect">
            <a:avLst/>
          </a:prstGeom>
          <a:solidFill>
            <a:srgbClr val="F3F6F8">
              <a:alpha val="46000"/>
            </a:srgbClr>
          </a:solidFill>
          <a:ln w="19050">
            <a:solidFill>
              <a:schemeClr val="tx2"/>
            </a:solidFill>
          </a:ln>
        </p:spPr>
        <p:style>
          <a:lnRef idx="1">
            <a:schemeClr val="accent3"/>
          </a:lnRef>
          <a:fillRef idx="3">
            <a:schemeClr val="accent3"/>
          </a:fillRef>
          <a:effectRef idx="2">
            <a:schemeClr val="accent3"/>
          </a:effectRef>
          <a:fontRef idx="minor">
            <a:schemeClr val="lt1"/>
          </a:fontRef>
        </p:style>
        <p:txBody>
          <a:bodyPr lIns="91406" tIns="45703" rIns="91406" bIns="45703" rtlCol="0" anchor="t"/>
          <a:lstStyle/>
          <a:p>
            <a:pPr algn="ctr" defTabSz="685783"/>
            <a:endParaRPr lang="en-US" sz="1200" b="1" dirty="0">
              <a:solidFill>
                <a:srgbClr val="000000"/>
              </a:solidFill>
              <a:latin typeface="Arial"/>
            </a:endParaRPr>
          </a:p>
        </p:txBody>
      </p:sp>
      <p:sp>
        <p:nvSpPr>
          <p:cNvPr id="25" name="Rectangle 24">
            <a:extLst>
              <a:ext uri="{FF2B5EF4-FFF2-40B4-BE49-F238E27FC236}">
                <a16:creationId xmlns:a16="http://schemas.microsoft.com/office/drawing/2014/main" id="{64FF33A0-8EA3-7743-95B9-2CE9ACC9EE04}"/>
              </a:ext>
            </a:extLst>
          </p:cNvPr>
          <p:cNvSpPr/>
          <p:nvPr/>
        </p:nvSpPr>
        <p:spPr>
          <a:xfrm>
            <a:off x="3733917" y="1854276"/>
            <a:ext cx="4982637" cy="310918"/>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lIns="0" rIns="0" rtlCol="0" anchor="ctr"/>
          <a:lstStyle/>
          <a:p>
            <a:pPr algn="ctr"/>
            <a:r>
              <a:rPr lang="en-US" sz="1050" b="1" dirty="0"/>
              <a:t>Low-power, low-latency &amp; robust hybrid perception &amp; navigation</a:t>
            </a:r>
          </a:p>
        </p:txBody>
      </p:sp>
      <p:pic>
        <p:nvPicPr>
          <p:cNvPr id="26" name="Picture 25">
            <a:extLst>
              <a:ext uri="{FF2B5EF4-FFF2-40B4-BE49-F238E27FC236}">
                <a16:creationId xmlns:a16="http://schemas.microsoft.com/office/drawing/2014/main" id="{004B0F4B-F891-D142-8009-D8C39C2BAF1B}"/>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5445960" y="2508188"/>
            <a:ext cx="1366897" cy="1044278"/>
          </a:xfrm>
          <a:prstGeom prst="rect">
            <a:avLst/>
          </a:prstGeom>
        </p:spPr>
      </p:pic>
      <p:grpSp>
        <p:nvGrpSpPr>
          <p:cNvPr id="27" name="Group 26">
            <a:extLst>
              <a:ext uri="{FF2B5EF4-FFF2-40B4-BE49-F238E27FC236}">
                <a16:creationId xmlns:a16="http://schemas.microsoft.com/office/drawing/2014/main" id="{D9559A34-E3CF-F34D-9C4C-5CB769A9D32D}"/>
              </a:ext>
            </a:extLst>
          </p:cNvPr>
          <p:cNvGrpSpPr/>
          <p:nvPr/>
        </p:nvGrpSpPr>
        <p:grpSpPr>
          <a:xfrm>
            <a:off x="3736666" y="2219965"/>
            <a:ext cx="1590804" cy="1320767"/>
            <a:chOff x="1037832" y="1764531"/>
            <a:chExt cx="1603917" cy="1198895"/>
          </a:xfrm>
        </p:grpSpPr>
        <p:pic>
          <p:nvPicPr>
            <p:cNvPr id="28" name="Picture 11">
              <a:extLst>
                <a:ext uri="{FF2B5EF4-FFF2-40B4-BE49-F238E27FC236}">
                  <a16:creationId xmlns:a16="http://schemas.microsoft.com/office/drawing/2014/main" id="{0679CB20-981B-9F4D-BD20-CAF0A75FB1CB}"/>
                </a:ext>
              </a:extLst>
            </p:cNvPr>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078248" y="2026158"/>
              <a:ext cx="1551448" cy="9372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Rectangle 28">
              <a:extLst>
                <a:ext uri="{FF2B5EF4-FFF2-40B4-BE49-F238E27FC236}">
                  <a16:creationId xmlns:a16="http://schemas.microsoft.com/office/drawing/2014/main" id="{C9DE500F-A253-FF4A-A37F-B691B96077AE}"/>
                </a:ext>
              </a:extLst>
            </p:cNvPr>
            <p:cNvSpPr/>
            <p:nvPr/>
          </p:nvSpPr>
          <p:spPr>
            <a:xfrm>
              <a:off x="1037832" y="1764531"/>
              <a:ext cx="1603917" cy="230486"/>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algn="ctr"/>
              <a:r>
                <a:rPr lang="en-US" sz="1050" b="1" dirty="0">
                  <a:ln w="0"/>
                  <a:effectLst>
                    <a:outerShdw blurRad="38100" dist="19050" dir="2700000" algn="tl" rotWithShape="0">
                      <a:schemeClr val="dk1">
                        <a:alpha val="40000"/>
                      </a:schemeClr>
                    </a:outerShdw>
                  </a:effectLst>
                </a:rPr>
                <a:t>Localization</a:t>
              </a:r>
            </a:p>
          </p:txBody>
        </p:sp>
      </p:grpSp>
      <p:sp>
        <p:nvSpPr>
          <p:cNvPr id="30" name="Rectangle 29">
            <a:extLst>
              <a:ext uri="{FF2B5EF4-FFF2-40B4-BE49-F238E27FC236}">
                <a16:creationId xmlns:a16="http://schemas.microsoft.com/office/drawing/2014/main" id="{B87FB838-7F85-0D44-A194-A5C954FBEE59}"/>
              </a:ext>
            </a:extLst>
          </p:cNvPr>
          <p:cNvSpPr/>
          <p:nvPr/>
        </p:nvSpPr>
        <p:spPr>
          <a:xfrm>
            <a:off x="5423867" y="2231758"/>
            <a:ext cx="1411085" cy="253916"/>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algn="ctr"/>
            <a:r>
              <a:rPr lang="en-US" sz="1050" b="1" dirty="0">
                <a:ln w="0"/>
                <a:effectLst>
                  <a:outerShdw blurRad="38100" dist="19050" dir="2700000" algn="tl" rotWithShape="0">
                    <a:schemeClr val="dk1">
                      <a:alpha val="40000"/>
                    </a:schemeClr>
                  </a:outerShdw>
                </a:effectLst>
              </a:rPr>
              <a:t>Obstacle detection</a:t>
            </a:r>
          </a:p>
        </p:txBody>
      </p:sp>
      <p:sp>
        <p:nvSpPr>
          <p:cNvPr id="31" name="Rectangle 30">
            <a:extLst>
              <a:ext uri="{FF2B5EF4-FFF2-40B4-BE49-F238E27FC236}">
                <a16:creationId xmlns:a16="http://schemas.microsoft.com/office/drawing/2014/main" id="{3BB1A828-6A8F-7849-BD19-1F85C5412C07}"/>
              </a:ext>
            </a:extLst>
          </p:cNvPr>
          <p:cNvSpPr/>
          <p:nvPr/>
        </p:nvSpPr>
        <p:spPr>
          <a:xfrm>
            <a:off x="3713299" y="1369733"/>
            <a:ext cx="5055870" cy="420008"/>
          </a:xfrm>
          <a:prstGeom prst="rect">
            <a:avLst/>
          </a:prstGeom>
          <a:solidFill>
            <a:schemeClr val="bg1">
              <a:lumMod val="95000"/>
            </a:schemeClr>
          </a:solidFill>
          <a:ln w="952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32" name="Rounded Rectangle 31">
            <a:extLst>
              <a:ext uri="{FF2B5EF4-FFF2-40B4-BE49-F238E27FC236}">
                <a16:creationId xmlns:a16="http://schemas.microsoft.com/office/drawing/2014/main" id="{A50E80A0-42D5-0A47-8400-DAF0953942BF}"/>
              </a:ext>
            </a:extLst>
          </p:cNvPr>
          <p:cNvSpPr/>
          <p:nvPr/>
        </p:nvSpPr>
        <p:spPr>
          <a:xfrm>
            <a:off x="4214788" y="1446204"/>
            <a:ext cx="809773" cy="27432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a:t>Mono Camera</a:t>
            </a:r>
          </a:p>
        </p:txBody>
      </p:sp>
      <p:sp>
        <p:nvSpPr>
          <p:cNvPr id="33" name="Rounded Rectangle 32">
            <a:extLst>
              <a:ext uri="{FF2B5EF4-FFF2-40B4-BE49-F238E27FC236}">
                <a16:creationId xmlns:a16="http://schemas.microsoft.com/office/drawing/2014/main" id="{6A1BE018-459F-B049-B3D0-D7818A94E941}"/>
              </a:ext>
            </a:extLst>
          </p:cNvPr>
          <p:cNvSpPr/>
          <p:nvPr/>
        </p:nvSpPr>
        <p:spPr>
          <a:xfrm>
            <a:off x="5226548" y="1446204"/>
            <a:ext cx="683054" cy="27432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a:t>Stereo Camera</a:t>
            </a:r>
          </a:p>
        </p:txBody>
      </p:sp>
      <p:grpSp>
        <p:nvGrpSpPr>
          <p:cNvPr id="35" name="Group 34">
            <a:extLst>
              <a:ext uri="{FF2B5EF4-FFF2-40B4-BE49-F238E27FC236}">
                <a16:creationId xmlns:a16="http://schemas.microsoft.com/office/drawing/2014/main" id="{1B3064BB-6183-0E49-96AA-E5DE1E10CABD}"/>
              </a:ext>
            </a:extLst>
          </p:cNvPr>
          <p:cNvGrpSpPr/>
          <p:nvPr/>
        </p:nvGrpSpPr>
        <p:grpSpPr>
          <a:xfrm>
            <a:off x="287108" y="2113211"/>
            <a:ext cx="2636642" cy="637254"/>
            <a:chOff x="282864" y="1788483"/>
            <a:chExt cx="2636642" cy="637254"/>
          </a:xfrm>
        </p:grpSpPr>
        <p:sp>
          <p:nvSpPr>
            <p:cNvPr id="36" name="Rectangle 35">
              <a:extLst>
                <a:ext uri="{FF2B5EF4-FFF2-40B4-BE49-F238E27FC236}">
                  <a16:creationId xmlns:a16="http://schemas.microsoft.com/office/drawing/2014/main" id="{FAEE177D-2BA0-EE4C-B1FD-7684826DDA08}"/>
                </a:ext>
              </a:extLst>
            </p:cNvPr>
            <p:cNvSpPr/>
            <p:nvPr/>
          </p:nvSpPr>
          <p:spPr>
            <a:xfrm>
              <a:off x="282864" y="1788483"/>
              <a:ext cx="2615184" cy="637254"/>
            </a:xfrm>
            <a:prstGeom prst="rect">
              <a:avLst/>
            </a:prstGeom>
            <a:ln w="12700"/>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pic>
          <p:nvPicPr>
            <p:cNvPr id="37" name="Picture 36">
              <a:extLst>
                <a:ext uri="{FF2B5EF4-FFF2-40B4-BE49-F238E27FC236}">
                  <a16:creationId xmlns:a16="http://schemas.microsoft.com/office/drawing/2014/main" id="{DD614FA4-5098-C74B-9A88-AFEC3CBFE678}"/>
                </a:ext>
              </a:extLst>
            </p:cNvPr>
            <p:cNvPicPr>
              <a:picLocks noChangeAspect="1"/>
            </p:cNvPicPr>
            <p:nvPr/>
          </p:nvPicPr>
          <p:blipFill rotWithShape="1">
            <a:blip r:embed="rId8" cstate="hqprint">
              <a:grayscl/>
              <a:extLst>
                <a:ext uri="{28A0092B-C50C-407E-A947-70E740481C1C}">
                  <a14:useLocalDpi xmlns:a14="http://schemas.microsoft.com/office/drawing/2010/main"/>
                </a:ext>
              </a:extLst>
            </a:blip>
            <a:srcRect/>
            <a:stretch/>
          </p:blipFill>
          <p:spPr>
            <a:xfrm>
              <a:off x="439966" y="1910905"/>
              <a:ext cx="456001" cy="392410"/>
            </a:xfrm>
            <a:prstGeom prst="rect">
              <a:avLst/>
            </a:prstGeom>
          </p:spPr>
        </p:pic>
        <p:sp>
          <p:nvSpPr>
            <p:cNvPr id="38" name="Rectangle 37">
              <a:extLst>
                <a:ext uri="{FF2B5EF4-FFF2-40B4-BE49-F238E27FC236}">
                  <a16:creationId xmlns:a16="http://schemas.microsoft.com/office/drawing/2014/main" id="{E639C1BC-4EBF-5242-9D00-B80DAD9CCB75}"/>
                </a:ext>
              </a:extLst>
            </p:cNvPr>
            <p:cNvSpPr/>
            <p:nvPr/>
          </p:nvSpPr>
          <p:spPr>
            <a:xfrm>
              <a:off x="1094691" y="1796214"/>
              <a:ext cx="1824815" cy="621792"/>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050" b="1" dirty="0"/>
                <a:t>Energy-efficient</a:t>
              </a:r>
            </a:p>
          </p:txBody>
        </p:sp>
      </p:grpSp>
      <p:grpSp>
        <p:nvGrpSpPr>
          <p:cNvPr id="34" name="Group 33">
            <a:extLst>
              <a:ext uri="{FF2B5EF4-FFF2-40B4-BE49-F238E27FC236}">
                <a16:creationId xmlns:a16="http://schemas.microsoft.com/office/drawing/2014/main" id="{20437FFB-E4E0-1B4F-8A58-7DBD34C65652}"/>
              </a:ext>
            </a:extLst>
          </p:cNvPr>
          <p:cNvGrpSpPr/>
          <p:nvPr/>
        </p:nvGrpSpPr>
        <p:grpSpPr>
          <a:xfrm>
            <a:off x="287108" y="2903478"/>
            <a:ext cx="2622648" cy="637254"/>
            <a:chOff x="282864" y="2529173"/>
            <a:chExt cx="2622648" cy="637254"/>
          </a:xfrm>
        </p:grpSpPr>
        <p:sp>
          <p:nvSpPr>
            <p:cNvPr id="39" name="Rectangle 38">
              <a:extLst>
                <a:ext uri="{FF2B5EF4-FFF2-40B4-BE49-F238E27FC236}">
                  <a16:creationId xmlns:a16="http://schemas.microsoft.com/office/drawing/2014/main" id="{2D56E82F-826E-2941-A14A-0FEC3C33456C}"/>
                </a:ext>
              </a:extLst>
            </p:cNvPr>
            <p:cNvSpPr/>
            <p:nvPr/>
          </p:nvSpPr>
          <p:spPr>
            <a:xfrm>
              <a:off x="282864" y="2529173"/>
              <a:ext cx="2615184" cy="637254"/>
            </a:xfrm>
            <a:prstGeom prst="rect">
              <a:avLst/>
            </a:prstGeom>
            <a:ln w="12700"/>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pic>
          <p:nvPicPr>
            <p:cNvPr id="40" name="Picture 39">
              <a:extLst>
                <a:ext uri="{FF2B5EF4-FFF2-40B4-BE49-F238E27FC236}">
                  <a16:creationId xmlns:a16="http://schemas.microsoft.com/office/drawing/2014/main" id="{7F05D087-C83B-4845-AFFC-84AD940ABCDC}"/>
                </a:ext>
              </a:extLst>
            </p:cNvPr>
            <p:cNvPicPr>
              <a:picLocks noChangeAspect="1"/>
            </p:cNvPicPr>
            <p:nvPr/>
          </p:nvPicPr>
          <p:blipFill rotWithShape="1">
            <a:blip r:embed="rId9" cstate="hqprint">
              <a:grayscl/>
              <a:extLst>
                <a:ext uri="{28A0092B-C50C-407E-A947-70E740481C1C}">
                  <a14:useLocalDpi xmlns:a14="http://schemas.microsoft.com/office/drawing/2010/main"/>
                </a:ext>
              </a:extLst>
            </a:blip>
            <a:srcRect/>
            <a:stretch/>
          </p:blipFill>
          <p:spPr>
            <a:xfrm>
              <a:off x="434830" y="2573490"/>
              <a:ext cx="439455" cy="425484"/>
            </a:xfrm>
            <a:prstGeom prst="rect">
              <a:avLst/>
            </a:prstGeom>
          </p:spPr>
        </p:pic>
        <p:sp>
          <p:nvSpPr>
            <p:cNvPr id="41" name="Rectangle 40">
              <a:extLst>
                <a:ext uri="{FF2B5EF4-FFF2-40B4-BE49-F238E27FC236}">
                  <a16:creationId xmlns:a16="http://schemas.microsoft.com/office/drawing/2014/main" id="{3075D1E5-C923-844E-908F-45AFBD718C8B}"/>
                </a:ext>
              </a:extLst>
            </p:cNvPr>
            <p:cNvSpPr/>
            <p:nvPr/>
          </p:nvSpPr>
          <p:spPr>
            <a:xfrm>
              <a:off x="1094691" y="2537667"/>
              <a:ext cx="1810821" cy="621792"/>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lIns="91440" rIns="0" rtlCol="0" anchor="ctr"/>
            <a:lstStyle/>
            <a:p>
              <a:pPr algn="ctr"/>
              <a:r>
                <a:rPr lang="en-US" sz="1050" b="1" dirty="0"/>
                <a:t>Safer</a:t>
              </a:r>
            </a:p>
            <a:p>
              <a:pPr marL="171450" indent="-171450">
                <a:buFont typeface="Arial" panose="020B0604020202020204" pitchFamily="34" charset="0"/>
                <a:buChar char="•"/>
              </a:pPr>
              <a:r>
                <a:rPr lang="en-US" sz="900" b="1" dirty="0">
                  <a:solidFill>
                    <a:schemeClr val="bg1">
                      <a:lumMod val="85000"/>
                    </a:schemeClr>
                  </a:solidFill>
                </a:rPr>
                <a:t>SIl-3/SIL-2 complaint</a:t>
              </a:r>
              <a:r>
                <a:rPr lang="en-US" sz="900" b="1" baseline="30000" dirty="0">
                  <a:solidFill>
                    <a:schemeClr val="bg1">
                      <a:lumMod val="85000"/>
                    </a:schemeClr>
                  </a:solidFill>
                </a:rPr>
                <a:t>* </a:t>
              </a:r>
              <a:r>
                <a:rPr lang="en-US" sz="900" b="1" dirty="0">
                  <a:solidFill>
                    <a:schemeClr val="bg1">
                      <a:lumMod val="85000"/>
                    </a:schemeClr>
                  </a:solidFill>
                </a:rPr>
                <a:t>SoC</a:t>
              </a:r>
            </a:p>
            <a:p>
              <a:pPr marL="171450" indent="-171450">
                <a:buFont typeface="Arial" panose="020B0604020202020204" pitchFamily="34" charset="0"/>
                <a:buChar char="•"/>
              </a:pPr>
              <a:r>
                <a:rPr lang="en-US" sz="900" b="1" dirty="0">
                  <a:solidFill>
                    <a:schemeClr val="bg1">
                      <a:lumMod val="85000"/>
                    </a:schemeClr>
                  </a:solidFill>
                </a:rPr>
                <a:t>Lock-Step R5s</a:t>
              </a:r>
            </a:p>
            <a:p>
              <a:pPr marL="171450" indent="-171450">
                <a:buFont typeface="Arial" panose="020B0604020202020204" pitchFamily="34" charset="0"/>
                <a:buChar char="•"/>
              </a:pPr>
              <a:r>
                <a:rPr lang="en-US" sz="900" b="1" dirty="0">
                  <a:solidFill>
                    <a:schemeClr val="bg1">
                      <a:lumMod val="85000"/>
                    </a:schemeClr>
                  </a:solidFill>
                </a:rPr>
                <a:t>Redundancy w/ CV &amp; DL </a:t>
              </a:r>
            </a:p>
          </p:txBody>
        </p:sp>
      </p:grpSp>
      <p:sp>
        <p:nvSpPr>
          <p:cNvPr id="42" name="Rounded Rectangle 41">
            <a:extLst>
              <a:ext uri="{FF2B5EF4-FFF2-40B4-BE49-F238E27FC236}">
                <a16:creationId xmlns:a16="http://schemas.microsoft.com/office/drawing/2014/main" id="{38830C9D-DAC0-C34E-8D50-6F04AABFCBA3}"/>
              </a:ext>
            </a:extLst>
          </p:cNvPr>
          <p:cNvSpPr/>
          <p:nvPr/>
        </p:nvSpPr>
        <p:spPr>
          <a:xfrm>
            <a:off x="6022766" y="1449797"/>
            <a:ext cx="740317" cy="27432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dirty="0"/>
              <a:t>Radar</a:t>
            </a:r>
          </a:p>
        </p:txBody>
      </p:sp>
      <p:sp>
        <p:nvSpPr>
          <p:cNvPr id="43" name="Rounded Rectangle 42">
            <a:extLst>
              <a:ext uri="{FF2B5EF4-FFF2-40B4-BE49-F238E27FC236}">
                <a16:creationId xmlns:a16="http://schemas.microsoft.com/office/drawing/2014/main" id="{09ABDDA6-127A-1C4F-B26B-7C5F65F85C90}"/>
              </a:ext>
            </a:extLst>
          </p:cNvPr>
          <p:cNvSpPr/>
          <p:nvPr/>
        </p:nvSpPr>
        <p:spPr>
          <a:xfrm>
            <a:off x="7580807" y="1457910"/>
            <a:ext cx="761627" cy="27432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dirty="0"/>
              <a:t>Other sensors</a:t>
            </a:r>
          </a:p>
        </p:txBody>
      </p:sp>
      <p:grpSp>
        <p:nvGrpSpPr>
          <p:cNvPr id="44" name="Group 43">
            <a:extLst>
              <a:ext uri="{FF2B5EF4-FFF2-40B4-BE49-F238E27FC236}">
                <a16:creationId xmlns:a16="http://schemas.microsoft.com/office/drawing/2014/main" id="{0083E20A-3C1B-1844-97E6-3EEBF67404CC}"/>
              </a:ext>
            </a:extLst>
          </p:cNvPr>
          <p:cNvGrpSpPr/>
          <p:nvPr/>
        </p:nvGrpSpPr>
        <p:grpSpPr>
          <a:xfrm>
            <a:off x="287108" y="3631051"/>
            <a:ext cx="2615184" cy="637254"/>
            <a:chOff x="282864" y="3345302"/>
            <a:chExt cx="2615184" cy="637254"/>
          </a:xfrm>
        </p:grpSpPr>
        <p:sp>
          <p:nvSpPr>
            <p:cNvPr id="45" name="Rectangle 44">
              <a:extLst>
                <a:ext uri="{FF2B5EF4-FFF2-40B4-BE49-F238E27FC236}">
                  <a16:creationId xmlns:a16="http://schemas.microsoft.com/office/drawing/2014/main" id="{E3CF3395-F207-0140-9A44-E3F56885824C}"/>
                </a:ext>
              </a:extLst>
            </p:cNvPr>
            <p:cNvSpPr/>
            <p:nvPr/>
          </p:nvSpPr>
          <p:spPr>
            <a:xfrm>
              <a:off x="282864" y="3345302"/>
              <a:ext cx="2615184" cy="637254"/>
            </a:xfrm>
            <a:prstGeom prst="rect">
              <a:avLst/>
            </a:prstGeom>
            <a:ln w="12700"/>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pic>
          <p:nvPicPr>
            <p:cNvPr id="46" name="Picture 45">
              <a:extLst>
                <a:ext uri="{FF2B5EF4-FFF2-40B4-BE49-F238E27FC236}">
                  <a16:creationId xmlns:a16="http://schemas.microsoft.com/office/drawing/2014/main" id="{41CF5B60-40E2-FA4A-B714-5BA283580419}"/>
                </a:ext>
              </a:extLst>
            </p:cNvPr>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416126" y="3388735"/>
              <a:ext cx="434044" cy="434044"/>
            </a:xfrm>
            <a:prstGeom prst="rect">
              <a:avLst/>
            </a:prstGeom>
          </p:spPr>
        </p:pic>
        <p:sp>
          <p:nvSpPr>
            <p:cNvPr id="47" name="Rectangle 46">
              <a:extLst>
                <a:ext uri="{FF2B5EF4-FFF2-40B4-BE49-F238E27FC236}">
                  <a16:creationId xmlns:a16="http://schemas.microsoft.com/office/drawing/2014/main" id="{BFC3B7F9-C8FA-3347-91CB-A2211D640363}"/>
                </a:ext>
              </a:extLst>
            </p:cNvPr>
            <p:cNvSpPr/>
            <p:nvPr/>
          </p:nvSpPr>
          <p:spPr>
            <a:xfrm>
              <a:off x="1068417" y="3353727"/>
              <a:ext cx="1828800" cy="621792"/>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lIns="0" rIns="0" rtlCol="0" anchor="ctr"/>
            <a:lstStyle/>
            <a:p>
              <a:pPr algn="ctr"/>
              <a:r>
                <a:rPr lang="en-US" sz="1050" b="1" dirty="0"/>
                <a:t>Cost-effective</a:t>
              </a:r>
            </a:p>
            <a:p>
              <a:pPr algn="ctr"/>
              <a:r>
                <a:rPr lang="en-US" sz="900" b="1" dirty="0">
                  <a:solidFill>
                    <a:schemeClr val="bg1">
                      <a:lumMod val="85000"/>
                    </a:schemeClr>
                  </a:solidFill>
                </a:rPr>
                <a:t>Highly integrated SoC, single DDR instance</a:t>
              </a:r>
            </a:p>
          </p:txBody>
        </p:sp>
      </p:grpSp>
      <p:pic>
        <p:nvPicPr>
          <p:cNvPr id="48" name="Picture 3">
            <a:extLst>
              <a:ext uri="{FF2B5EF4-FFF2-40B4-BE49-F238E27FC236}">
                <a16:creationId xmlns:a16="http://schemas.microsoft.com/office/drawing/2014/main" id="{73507B82-3630-E14E-8D6B-029DA71983CC}"/>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6939813" y="2508189"/>
            <a:ext cx="1530470" cy="1025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9" name="Rectangle 48">
            <a:extLst>
              <a:ext uri="{FF2B5EF4-FFF2-40B4-BE49-F238E27FC236}">
                <a16:creationId xmlns:a16="http://schemas.microsoft.com/office/drawing/2014/main" id="{6DC56888-7528-D442-9CCC-57112D6D15F9}"/>
              </a:ext>
            </a:extLst>
          </p:cNvPr>
          <p:cNvSpPr/>
          <p:nvPr/>
        </p:nvSpPr>
        <p:spPr>
          <a:xfrm>
            <a:off x="6931349" y="2231758"/>
            <a:ext cx="1538934" cy="253916"/>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algn="ctr"/>
            <a:r>
              <a:rPr lang="en-US" sz="1050" b="1" dirty="0">
                <a:ln w="0"/>
                <a:effectLst>
                  <a:outerShdw blurRad="38100" dist="19050" dir="2700000" algn="tl" rotWithShape="0">
                    <a:schemeClr val="dk1">
                      <a:alpha val="40000"/>
                    </a:schemeClr>
                  </a:outerShdw>
                </a:effectLst>
              </a:rPr>
              <a:t>e-stop</a:t>
            </a:r>
          </a:p>
        </p:txBody>
      </p:sp>
      <p:sp>
        <p:nvSpPr>
          <p:cNvPr id="3" name="Slide Number Placeholder 2">
            <a:extLst>
              <a:ext uri="{FF2B5EF4-FFF2-40B4-BE49-F238E27FC236}">
                <a16:creationId xmlns:a16="http://schemas.microsoft.com/office/drawing/2014/main" id="{66D8DEB5-E8D6-904C-8320-C9B66D76E08D}"/>
              </a:ext>
            </a:extLst>
          </p:cNvPr>
          <p:cNvSpPr>
            <a:spLocks noGrp="1"/>
          </p:cNvSpPr>
          <p:nvPr>
            <p:ph type="sldNum" sz="quarter" idx="10"/>
          </p:nvPr>
        </p:nvSpPr>
        <p:spPr/>
        <p:txBody>
          <a:bodyPr/>
          <a:lstStyle/>
          <a:p>
            <a:pPr>
              <a:defRPr/>
            </a:pPr>
            <a:fld id="{2B97888F-6AF7-4263-B69D-592D8C33BAC7}" type="slidenum">
              <a:rPr lang="en-US" smtClean="0"/>
              <a:pPr>
                <a:defRPr/>
              </a:pPr>
              <a:t>19</a:t>
            </a:fld>
            <a:endParaRPr lang="en-US"/>
          </a:p>
        </p:txBody>
      </p:sp>
      <p:sp>
        <p:nvSpPr>
          <p:cNvPr id="50" name="Rounded Rectangle 49">
            <a:extLst>
              <a:ext uri="{FF2B5EF4-FFF2-40B4-BE49-F238E27FC236}">
                <a16:creationId xmlns:a16="http://schemas.microsoft.com/office/drawing/2014/main" id="{89253AE4-9381-9E4D-A31E-001D3922C48A}"/>
              </a:ext>
            </a:extLst>
          </p:cNvPr>
          <p:cNvSpPr/>
          <p:nvPr/>
        </p:nvSpPr>
        <p:spPr>
          <a:xfrm>
            <a:off x="6807827" y="1445114"/>
            <a:ext cx="740317" cy="27432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dirty="0"/>
              <a:t>Lidar</a:t>
            </a:r>
          </a:p>
        </p:txBody>
      </p:sp>
      <p:sp>
        <p:nvSpPr>
          <p:cNvPr id="5" name="TextBox 4">
            <a:extLst>
              <a:ext uri="{FF2B5EF4-FFF2-40B4-BE49-F238E27FC236}">
                <a16:creationId xmlns:a16="http://schemas.microsoft.com/office/drawing/2014/main" id="{60A1F098-E1A7-5D42-8C38-08A10B68BD86}"/>
              </a:ext>
            </a:extLst>
          </p:cNvPr>
          <p:cNvSpPr txBox="1"/>
          <p:nvPr/>
        </p:nvSpPr>
        <p:spPr>
          <a:xfrm>
            <a:off x="287108" y="4414350"/>
            <a:ext cx="3163514" cy="261610"/>
          </a:xfrm>
          <a:prstGeom prst="rect">
            <a:avLst/>
          </a:prstGeom>
          <a:noFill/>
        </p:spPr>
        <p:txBody>
          <a:bodyPr wrap="square" rtlCol="0">
            <a:spAutoFit/>
          </a:bodyPr>
          <a:lstStyle/>
          <a:p>
            <a:r>
              <a:rPr lang="en-US" sz="1100" dirty="0"/>
              <a:t>* Final certification pending</a:t>
            </a:r>
          </a:p>
        </p:txBody>
      </p:sp>
      <p:sp>
        <p:nvSpPr>
          <p:cNvPr id="51" name="TextBox 50">
            <a:extLst>
              <a:ext uri="{FF2B5EF4-FFF2-40B4-BE49-F238E27FC236}">
                <a16:creationId xmlns:a16="http://schemas.microsoft.com/office/drawing/2014/main" id="{3D2B62CB-7924-304E-9E5F-A5EB1D40E3C4}"/>
              </a:ext>
            </a:extLst>
          </p:cNvPr>
          <p:cNvSpPr txBox="1"/>
          <p:nvPr/>
        </p:nvSpPr>
        <p:spPr>
          <a:xfrm>
            <a:off x="3687014" y="3616980"/>
            <a:ext cx="1075575"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Where Am I?</a:t>
            </a:r>
          </a:p>
        </p:txBody>
      </p:sp>
      <p:sp>
        <p:nvSpPr>
          <p:cNvPr id="52" name="TextBox 51">
            <a:extLst>
              <a:ext uri="{FF2B5EF4-FFF2-40B4-BE49-F238E27FC236}">
                <a16:creationId xmlns:a16="http://schemas.microsoft.com/office/drawing/2014/main" id="{E4044BCE-12C9-F840-9234-59F58059127A}"/>
              </a:ext>
            </a:extLst>
          </p:cNvPr>
          <p:cNvSpPr txBox="1"/>
          <p:nvPr/>
        </p:nvSpPr>
        <p:spPr>
          <a:xfrm>
            <a:off x="5228803" y="3574980"/>
            <a:ext cx="1672343" cy="415498"/>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What, where and how far are the objects around me? </a:t>
            </a:r>
          </a:p>
          <a:p>
            <a:pPr algn="ctr"/>
            <a:endParaRPr lang="en-US" sz="700" b="1" dirty="0">
              <a:ln w="0"/>
              <a:effectLst>
                <a:outerShdw blurRad="38100" dist="19050" dir="2700000" algn="tl" rotWithShape="0">
                  <a:schemeClr val="dk1">
                    <a:alpha val="40000"/>
                  </a:schemeClr>
                </a:outerShdw>
              </a:effectLst>
            </a:endParaRPr>
          </a:p>
        </p:txBody>
      </p:sp>
      <p:sp>
        <p:nvSpPr>
          <p:cNvPr id="53" name="TextBox 52">
            <a:extLst>
              <a:ext uri="{FF2B5EF4-FFF2-40B4-BE49-F238E27FC236}">
                <a16:creationId xmlns:a16="http://schemas.microsoft.com/office/drawing/2014/main" id="{763DDC95-6E5C-C44F-B0BD-F9CCC7F2D191}"/>
              </a:ext>
            </a:extLst>
          </p:cNvPr>
          <p:cNvSpPr txBox="1"/>
          <p:nvPr/>
        </p:nvSpPr>
        <p:spPr>
          <a:xfrm>
            <a:off x="6901146" y="3578543"/>
            <a:ext cx="1672343"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Navigate safely</a:t>
            </a:r>
          </a:p>
        </p:txBody>
      </p:sp>
    </p:spTree>
    <p:extLst>
      <p:ext uri="{BB962C8B-B14F-4D97-AF65-F5344CB8AC3E}">
        <p14:creationId xmlns:p14="http://schemas.microsoft.com/office/powerpoint/2010/main" val="41540968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2035521-0141-4552-8751-B75998FD08B5}"/>
              </a:ext>
            </a:extLst>
          </p:cNvPr>
          <p:cNvSpPr>
            <a:spLocks noGrp="1"/>
          </p:cNvSpPr>
          <p:nvPr>
            <p:ph type="title"/>
          </p:nvPr>
        </p:nvSpPr>
        <p:spPr/>
        <p:txBody>
          <a:bodyPr/>
          <a:lstStyle/>
          <a:p>
            <a:r>
              <a:rPr lang="en-US" dirty="0"/>
              <a:t>Agenda</a:t>
            </a:r>
          </a:p>
        </p:txBody>
      </p:sp>
      <p:sp>
        <p:nvSpPr>
          <p:cNvPr id="4" name="Content Placeholder 3">
            <a:extLst>
              <a:ext uri="{FF2B5EF4-FFF2-40B4-BE49-F238E27FC236}">
                <a16:creationId xmlns:a16="http://schemas.microsoft.com/office/drawing/2014/main" id="{2D039637-371E-40C8-90DE-D4E229807BE6}"/>
              </a:ext>
            </a:extLst>
          </p:cNvPr>
          <p:cNvSpPr>
            <a:spLocks noGrp="1"/>
          </p:cNvSpPr>
          <p:nvPr>
            <p:ph idx="1"/>
          </p:nvPr>
        </p:nvSpPr>
        <p:spPr/>
        <p:txBody>
          <a:bodyPr/>
          <a:lstStyle/>
          <a:p>
            <a:r>
              <a:rPr lang="en-US" dirty="0"/>
              <a:t>Introduction</a:t>
            </a:r>
          </a:p>
          <a:p>
            <a:pPr lvl="1"/>
            <a:r>
              <a:rPr lang="en-US" dirty="0"/>
              <a:t>Autonomous Robots</a:t>
            </a:r>
          </a:p>
          <a:p>
            <a:pPr lvl="1"/>
            <a:r>
              <a:rPr lang="en-US" dirty="0"/>
              <a:t>Functional Safety for Robotics</a:t>
            </a:r>
          </a:p>
          <a:p>
            <a:pPr lvl="1"/>
            <a:r>
              <a:rPr lang="en-US" dirty="0"/>
              <a:t>TI technologies serving Autonomous Robots</a:t>
            </a:r>
          </a:p>
          <a:p>
            <a:r>
              <a:rPr lang="en-US" dirty="0"/>
              <a:t>Autonomous Mobile Robots (AMR)</a:t>
            </a:r>
          </a:p>
          <a:p>
            <a:pPr lvl="1"/>
            <a:r>
              <a:rPr lang="en-US" dirty="0"/>
              <a:t>AMR sensing challenges </a:t>
            </a:r>
          </a:p>
          <a:p>
            <a:pPr lvl="1"/>
            <a:r>
              <a:rPr lang="en-US" dirty="0"/>
              <a:t>TI mmWave sensors for AMR</a:t>
            </a:r>
          </a:p>
          <a:p>
            <a:pPr lvl="1"/>
            <a:r>
              <a:rPr lang="en-US" dirty="0"/>
              <a:t>Accelerate sensor fusion with TI Jacinto™ 7 processors</a:t>
            </a:r>
          </a:p>
          <a:p>
            <a:r>
              <a:rPr lang="en-US" dirty="0"/>
              <a:t>Getting started</a:t>
            </a:r>
          </a:p>
        </p:txBody>
      </p:sp>
      <p:sp>
        <p:nvSpPr>
          <p:cNvPr id="5" name="Slide Number Placeholder 4">
            <a:extLst>
              <a:ext uri="{FF2B5EF4-FFF2-40B4-BE49-F238E27FC236}">
                <a16:creationId xmlns:a16="http://schemas.microsoft.com/office/drawing/2014/main" id="{3C9AE8FB-B11B-B14A-A494-26D1D9A78A34}"/>
              </a:ext>
            </a:extLst>
          </p:cNvPr>
          <p:cNvSpPr>
            <a:spLocks noGrp="1"/>
          </p:cNvSpPr>
          <p:nvPr>
            <p:ph type="sldNum" sz="quarter" idx="10"/>
          </p:nvPr>
        </p:nvSpPr>
        <p:spPr/>
        <p:txBody>
          <a:bodyPr/>
          <a:lstStyle/>
          <a:p>
            <a:pPr>
              <a:defRPr/>
            </a:pPr>
            <a:fld id="{2B97888F-6AF7-4263-B69D-592D8C33BAC7}" type="slidenum">
              <a:rPr lang="en-US" smtClean="0"/>
              <a:pPr>
                <a:defRPr/>
              </a:pPr>
              <a:t>2</a:t>
            </a:fld>
            <a:endParaRPr lang="en-US"/>
          </a:p>
        </p:txBody>
      </p:sp>
    </p:spTree>
    <p:extLst>
      <p:ext uri="{BB962C8B-B14F-4D97-AF65-F5344CB8AC3E}">
        <p14:creationId xmlns:p14="http://schemas.microsoft.com/office/powerpoint/2010/main" val="41751660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A9B0475A-4207-3547-AA1D-D7B916BD6BAE}"/>
              </a:ext>
            </a:extLst>
          </p:cNvPr>
          <p:cNvSpPr/>
          <p:nvPr/>
        </p:nvSpPr>
        <p:spPr>
          <a:xfrm>
            <a:off x="3414838" y="2253973"/>
            <a:ext cx="4157479" cy="19244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407E14B-627D-A147-BEF6-4B2555C4EAB8}"/>
              </a:ext>
            </a:extLst>
          </p:cNvPr>
          <p:cNvSpPr/>
          <p:nvPr/>
        </p:nvSpPr>
        <p:spPr>
          <a:xfrm>
            <a:off x="532139" y="2265053"/>
            <a:ext cx="2421583" cy="19244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BC20BC6-C0B2-124F-86BA-D7F987EA35F2}"/>
              </a:ext>
            </a:extLst>
          </p:cNvPr>
          <p:cNvSpPr>
            <a:spLocks noGrp="1"/>
          </p:cNvSpPr>
          <p:nvPr>
            <p:ph type="title"/>
          </p:nvPr>
        </p:nvSpPr>
        <p:spPr>
          <a:xfrm>
            <a:off x="231775" y="107163"/>
            <a:ext cx="8458200" cy="610791"/>
          </a:xfrm>
        </p:spPr>
        <p:txBody>
          <a:bodyPr/>
          <a:lstStyle/>
          <a:p>
            <a:r>
              <a:rPr lang="en-US" dirty="0"/>
              <a:t>Deep Learning programming with </a:t>
            </a:r>
            <a:r>
              <a:rPr lang="en-US" dirty="0">
                <a:solidFill>
                  <a:schemeClr val="tx1"/>
                </a:solidFill>
              </a:rPr>
              <a:t>open source </a:t>
            </a:r>
            <a:r>
              <a:rPr lang="en-US" dirty="0" err="1">
                <a:solidFill>
                  <a:schemeClr val="tx1"/>
                </a:solidFill>
              </a:rPr>
              <a:t>RunTimes</a:t>
            </a:r>
            <a:endParaRPr lang="en-US" dirty="0">
              <a:solidFill>
                <a:schemeClr val="tx1"/>
              </a:solidFill>
            </a:endParaRPr>
          </a:p>
        </p:txBody>
      </p:sp>
      <p:sp>
        <p:nvSpPr>
          <p:cNvPr id="6" name="Rounded Rectangle 5">
            <a:extLst>
              <a:ext uri="{FF2B5EF4-FFF2-40B4-BE49-F238E27FC236}">
                <a16:creationId xmlns:a16="http://schemas.microsoft.com/office/drawing/2014/main" id="{35C1DA5F-3849-D24D-84DB-AFCD9D03F33C}"/>
              </a:ext>
            </a:extLst>
          </p:cNvPr>
          <p:cNvSpPr/>
          <p:nvPr/>
        </p:nvSpPr>
        <p:spPr>
          <a:xfrm>
            <a:off x="3396316" y="1140297"/>
            <a:ext cx="4187321" cy="923545"/>
          </a:xfrm>
          <a:prstGeom prst="roundRect">
            <a:avLst/>
          </a:prstGeom>
          <a:ln w="12700"/>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25718" tIns="12859" rIns="25718" bIns="12859" numCol="1" spcCol="0" rtlCol="0" fromWordArt="0" anchor="ctr" anchorCtr="0" forceAA="0" compatLnSpc="1">
            <a:prstTxWarp prst="textNoShape">
              <a:avLst/>
            </a:prstTxWarp>
            <a:noAutofit/>
          </a:bodyPr>
          <a:lstStyle/>
          <a:p>
            <a:pPr algn="ctr"/>
            <a:endParaRPr lang="en-US"/>
          </a:p>
        </p:txBody>
      </p:sp>
      <p:pic>
        <p:nvPicPr>
          <p:cNvPr id="7" name="Picture 6">
            <a:extLst>
              <a:ext uri="{FF2B5EF4-FFF2-40B4-BE49-F238E27FC236}">
                <a16:creationId xmlns:a16="http://schemas.microsoft.com/office/drawing/2014/main" id="{69FA8659-F28A-0246-9E41-4FCF3DE4C25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474044" y="1307457"/>
            <a:ext cx="1133873" cy="175043"/>
          </a:xfrm>
          <a:prstGeom prst="rect">
            <a:avLst/>
          </a:prstGeom>
        </p:spPr>
      </p:pic>
      <p:pic>
        <p:nvPicPr>
          <p:cNvPr id="9" name="Picture 8">
            <a:extLst>
              <a:ext uri="{FF2B5EF4-FFF2-40B4-BE49-F238E27FC236}">
                <a16:creationId xmlns:a16="http://schemas.microsoft.com/office/drawing/2014/main" id="{47CE39AF-1937-FA40-896A-CCFB3B2FCD3E}"/>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5134704" y="1224749"/>
            <a:ext cx="685612" cy="253078"/>
          </a:xfrm>
          <a:prstGeom prst="rect">
            <a:avLst/>
          </a:prstGeom>
        </p:spPr>
      </p:pic>
      <p:pic>
        <p:nvPicPr>
          <p:cNvPr id="36" name="Picture 35">
            <a:extLst>
              <a:ext uri="{FF2B5EF4-FFF2-40B4-BE49-F238E27FC236}">
                <a16:creationId xmlns:a16="http://schemas.microsoft.com/office/drawing/2014/main" id="{FA46357A-7B11-5141-93A6-8892B15AC679}"/>
              </a:ext>
            </a:extLst>
          </p:cNvPr>
          <p:cNvPicPr>
            <a:picLocks noChangeAspect="1"/>
          </p:cNvPicPr>
          <p:nvPr/>
        </p:nvPicPr>
        <p:blipFill>
          <a:blip r:embed="rId5" cstate="hqprint">
            <a:duotone>
              <a:prstClr val="black"/>
              <a:schemeClr val="bg1">
                <a:lumMod val="85000"/>
                <a:tint val="45000"/>
                <a:satMod val="400000"/>
              </a:schemeClr>
            </a:duotone>
            <a:extLst>
              <a:ext uri="{28A0092B-C50C-407E-A947-70E740481C1C}">
                <a14:useLocalDpi xmlns:a14="http://schemas.microsoft.com/office/drawing/2010/main"/>
              </a:ext>
            </a:extLst>
          </a:blip>
          <a:stretch>
            <a:fillRect/>
          </a:stretch>
        </p:blipFill>
        <p:spPr>
          <a:xfrm>
            <a:off x="1384463" y="2568168"/>
            <a:ext cx="708433" cy="673948"/>
          </a:xfrm>
          <a:prstGeom prst="rect">
            <a:avLst/>
          </a:prstGeom>
          <a:ln w="12700">
            <a:noFill/>
          </a:ln>
        </p:spPr>
      </p:pic>
      <p:pic>
        <p:nvPicPr>
          <p:cNvPr id="37" name="Picture 36">
            <a:extLst>
              <a:ext uri="{FF2B5EF4-FFF2-40B4-BE49-F238E27FC236}">
                <a16:creationId xmlns:a16="http://schemas.microsoft.com/office/drawing/2014/main" id="{E3EA53DB-9C2E-664E-BE8B-24B938E71996}"/>
              </a:ext>
            </a:extLst>
          </p:cNvPr>
          <p:cNvPicPr>
            <a:picLocks noChangeAspect="1"/>
          </p:cNvPicPr>
          <p:nvPr/>
        </p:nvPicPr>
        <p:blipFill rotWithShape="1">
          <a:blip r:embed="rId6" cstate="hqprint">
            <a:duotone>
              <a:schemeClr val="bg2">
                <a:shade val="45000"/>
                <a:satMod val="135000"/>
              </a:schemeClr>
              <a:prstClr val="white"/>
            </a:duotone>
            <a:extLst>
              <a:ext uri="{BEBA8EAE-BF5A-486C-A8C5-ECC9F3942E4B}">
                <a14:imgProps xmlns:a14="http://schemas.microsoft.com/office/drawing/2010/main">
                  <a14:imgLayer r:embed="rId7">
                    <a14:imgEffect>
                      <a14:colorTemperature colorTemp="4700"/>
                    </a14:imgEffect>
                  </a14:imgLayer>
                </a14:imgProps>
              </a:ext>
              <a:ext uri="{28A0092B-C50C-407E-A947-70E740481C1C}">
                <a14:useLocalDpi xmlns:a14="http://schemas.microsoft.com/office/drawing/2010/main"/>
              </a:ext>
            </a:extLst>
          </a:blip>
          <a:srcRect/>
          <a:stretch/>
        </p:blipFill>
        <p:spPr>
          <a:xfrm>
            <a:off x="5853151" y="2442408"/>
            <a:ext cx="919076" cy="852419"/>
          </a:xfrm>
          <a:prstGeom prst="rect">
            <a:avLst/>
          </a:prstGeom>
        </p:spPr>
      </p:pic>
      <p:pic>
        <p:nvPicPr>
          <p:cNvPr id="38" name="Picture 37">
            <a:extLst>
              <a:ext uri="{FF2B5EF4-FFF2-40B4-BE49-F238E27FC236}">
                <a16:creationId xmlns:a16="http://schemas.microsoft.com/office/drawing/2014/main" id="{5A780B0C-82D3-6444-8B16-331E1B70834B}"/>
              </a:ext>
            </a:extLst>
          </p:cNvPr>
          <p:cNvPicPr>
            <a:picLocks noChangeAspect="1"/>
          </p:cNvPicPr>
          <p:nvPr/>
        </p:nvPicPr>
        <p:blipFill rotWithShape="1">
          <a:blip r:embed="rId8" cstate="hq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3797440" y="2451489"/>
            <a:ext cx="919076" cy="852419"/>
          </a:xfrm>
          <a:prstGeom prst="rect">
            <a:avLst/>
          </a:prstGeom>
        </p:spPr>
      </p:pic>
      <p:sp>
        <p:nvSpPr>
          <p:cNvPr id="43" name="Rounded Rectangle 42">
            <a:extLst>
              <a:ext uri="{FF2B5EF4-FFF2-40B4-BE49-F238E27FC236}">
                <a16:creationId xmlns:a16="http://schemas.microsoft.com/office/drawing/2014/main" id="{30B4EC2B-6CDD-5645-B95A-1D46414D05D3}"/>
              </a:ext>
            </a:extLst>
          </p:cNvPr>
          <p:cNvSpPr/>
          <p:nvPr/>
        </p:nvSpPr>
        <p:spPr>
          <a:xfrm>
            <a:off x="532138" y="1150101"/>
            <a:ext cx="2421585" cy="918981"/>
          </a:xfrm>
          <a:prstGeom prst="roundRect">
            <a:avLst/>
          </a:prstGeom>
          <a:ln w="12700"/>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25718" tIns="12859" rIns="25718" bIns="12859" numCol="1" spcCol="0" rtlCol="0" fromWordArt="0" anchor="ctr" anchorCtr="0" forceAA="0" compatLnSpc="1">
            <a:prstTxWarp prst="textNoShape">
              <a:avLst/>
            </a:prstTxWarp>
            <a:noAutofit/>
          </a:bodyPr>
          <a:lstStyle/>
          <a:p>
            <a:pPr algn="ctr"/>
            <a:endParaRPr lang="en-US"/>
          </a:p>
        </p:txBody>
      </p:sp>
      <p:pic>
        <p:nvPicPr>
          <p:cNvPr id="44" name="Picture 43">
            <a:extLst>
              <a:ext uri="{FF2B5EF4-FFF2-40B4-BE49-F238E27FC236}">
                <a16:creationId xmlns:a16="http://schemas.microsoft.com/office/drawing/2014/main" id="{EB62F39D-EEE2-E74F-970A-7E39E69536D0}"/>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1709794" y="1559515"/>
            <a:ext cx="807572" cy="199201"/>
          </a:xfrm>
          <a:prstGeom prst="rect">
            <a:avLst/>
          </a:prstGeom>
        </p:spPr>
      </p:pic>
      <p:pic>
        <p:nvPicPr>
          <p:cNvPr id="45" name="Picture 24" descr="Image result for pytorch logo clear">
            <a:extLst>
              <a:ext uri="{FF2B5EF4-FFF2-40B4-BE49-F238E27FC236}">
                <a16:creationId xmlns:a16="http://schemas.microsoft.com/office/drawing/2014/main" id="{78D57FC5-13CE-944B-A86A-85F08C61C2E4}"/>
              </a:ext>
            </a:extLst>
          </p:cNvPr>
          <p:cNvPicPr>
            <a:picLocks noChangeAspect="1" noChangeArrowheads="1"/>
          </p:cNvPicPr>
          <p:nvPr/>
        </p:nvPicPr>
        <p:blipFill rotWithShape="1">
          <a:blip r:embed="rId10" cstate="hqprint">
            <a:extLst>
              <a:ext uri="{28A0092B-C50C-407E-A947-70E740481C1C}">
                <a14:useLocalDpi xmlns:a14="http://schemas.microsoft.com/office/drawing/2010/main"/>
              </a:ext>
            </a:extLst>
          </a:blip>
          <a:srcRect t="-12160" b="-15032"/>
          <a:stretch/>
        </p:blipFill>
        <p:spPr bwMode="auto">
          <a:xfrm>
            <a:off x="1837646" y="1251896"/>
            <a:ext cx="827407" cy="232695"/>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6" descr="Image result for mxnet logo clear">
            <a:extLst>
              <a:ext uri="{FF2B5EF4-FFF2-40B4-BE49-F238E27FC236}">
                <a16:creationId xmlns:a16="http://schemas.microsoft.com/office/drawing/2014/main" id="{57A998BD-BCC1-3042-9DAB-D7B6F6DF7C4B}"/>
              </a:ext>
            </a:extLst>
          </p:cNvPr>
          <p:cNvPicPr>
            <a:picLocks noChangeAspect="1" noChangeArrowheads="1"/>
          </p:cNvPicPr>
          <p:nvPr/>
        </p:nvPicPr>
        <p:blipFill rotWithShape="1">
          <a:blip r:embed="rId11" cstate="hqprint">
            <a:extLst>
              <a:ext uri="{28A0092B-C50C-407E-A947-70E740481C1C}">
                <a14:useLocalDpi xmlns:a14="http://schemas.microsoft.com/office/drawing/2010/main"/>
              </a:ext>
            </a:extLst>
          </a:blip>
          <a:srcRect/>
          <a:stretch/>
        </p:blipFill>
        <p:spPr bwMode="auto">
          <a:xfrm>
            <a:off x="965546" y="1591314"/>
            <a:ext cx="381054" cy="395826"/>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6">
            <a:extLst>
              <a:ext uri="{FF2B5EF4-FFF2-40B4-BE49-F238E27FC236}">
                <a16:creationId xmlns:a16="http://schemas.microsoft.com/office/drawing/2014/main" id="{868CCB9B-5B61-F347-8205-DD51D928832D}"/>
              </a:ext>
            </a:extLst>
          </p:cNvPr>
          <p:cNvPicPr>
            <a:picLocks noChangeAspect="1"/>
          </p:cNvPicPr>
          <p:nvPr/>
        </p:nvPicPr>
        <p:blipFill rotWithShape="1">
          <a:blip r:embed="rId12" cstate="hqprint">
            <a:extLst>
              <a:ext uri="{28A0092B-C50C-407E-A947-70E740481C1C}">
                <a14:useLocalDpi xmlns:a14="http://schemas.microsoft.com/office/drawing/2010/main"/>
              </a:ext>
            </a:extLst>
          </a:blip>
          <a:srcRect b="-34999"/>
          <a:stretch/>
        </p:blipFill>
        <p:spPr>
          <a:xfrm>
            <a:off x="823688" y="1259523"/>
            <a:ext cx="943360" cy="246977"/>
          </a:xfrm>
          <a:prstGeom prst="rect">
            <a:avLst/>
          </a:prstGeom>
        </p:spPr>
      </p:pic>
      <p:pic>
        <p:nvPicPr>
          <p:cNvPr id="49" name="Picture 48">
            <a:extLst>
              <a:ext uri="{FF2B5EF4-FFF2-40B4-BE49-F238E27FC236}">
                <a16:creationId xmlns:a16="http://schemas.microsoft.com/office/drawing/2014/main" id="{2684A05A-DDA3-8C48-808E-CE1E1A1B4F7B}"/>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480676" y="1825352"/>
            <a:ext cx="1133873" cy="175043"/>
          </a:xfrm>
          <a:prstGeom prst="rect">
            <a:avLst/>
          </a:prstGeom>
        </p:spPr>
      </p:pic>
      <p:cxnSp>
        <p:nvCxnSpPr>
          <p:cNvPr id="50" name="Straight Connector 49">
            <a:extLst>
              <a:ext uri="{FF2B5EF4-FFF2-40B4-BE49-F238E27FC236}">
                <a16:creationId xmlns:a16="http://schemas.microsoft.com/office/drawing/2014/main" id="{623857F0-8FB1-094A-9696-C97D9DA37877}"/>
              </a:ext>
            </a:extLst>
          </p:cNvPr>
          <p:cNvCxnSpPr>
            <a:cxnSpLocks/>
          </p:cNvCxnSpPr>
          <p:nvPr/>
        </p:nvCxnSpPr>
        <p:spPr>
          <a:xfrm>
            <a:off x="3132243" y="1150101"/>
            <a:ext cx="0" cy="2955438"/>
          </a:xfrm>
          <a:prstGeom prst="line">
            <a:avLst/>
          </a:prstGeom>
        </p:spPr>
        <p:style>
          <a:lnRef idx="1">
            <a:schemeClr val="dk1"/>
          </a:lnRef>
          <a:fillRef idx="0">
            <a:schemeClr val="dk1"/>
          </a:fillRef>
          <a:effectRef idx="0">
            <a:schemeClr val="dk1"/>
          </a:effectRef>
          <a:fontRef idx="minor">
            <a:schemeClr val="tx1"/>
          </a:fontRef>
        </p:style>
      </p:cxnSp>
      <p:pic>
        <p:nvPicPr>
          <p:cNvPr id="26" name="Picture 25">
            <a:extLst>
              <a:ext uri="{FF2B5EF4-FFF2-40B4-BE49-F238E27FC236}">
                <a16:creationId xmlns:a16="http://schemas.microsoft.com/office/drawing/2014/main" id="{C195C5AB-790A-F440-9E84-F7A2E8327586}"/>
              </a:ext>
            </a:extLst>
          </p:cNvPr>
          <p:cNvPicPr>
            <a:picLocks noChangeAspect="1"/>
          </p:cNvPicPr>
          <p:nvPr/>
        </p:nvPicPr>
        <p:blipFill rotWithShape="1">
          <a:blip r:embed="rId13" cstate="hq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6828701" y="2901899"/>
            <a:ext cx="524633" cy="345640"/>
          </a:xfrm>
          <a:prstGeom prst="rect">
            <a:avLst/>
          </a:prstGeom>
        </p:spPr>
      </p:pic>
      <p:sp>
        <p:nvSpPr>
          <p:cNvPr id="5" name="Rectangle 4">
            <a:extLst>
              <a:ext uri="{FF2B5EF4-FFF2-40B4-BE49-F238E27FC236}">
                <a16:creationId xmlns:a16="http://schemas.microsoft.com/office/drawing/2014/main" id="{875711C5-6DFA-F641-B63F-C324F01206E5}"/>
              </a:ext>
            </a:extLst>
          </p:cNvPr>
          <p:cNvSpPr/>
          <p:nvPr/>
        </p:nvSpPr>
        <p:spPr>
          <a:xfrm>
            <a:off x="4367494" y="3050001"/>
            <a:ext cx="293091" cy="1885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C8BD566B-EED8-6D46-8AC1-ECDCB238F3E7}"/>
              </a:ext>
            </a:extLst>
          </p:cNvPr>
          <p:cNvSpPr/>
          <p:nvPr/>
        </p:nvSpPr>
        <p:spPr>
          <a:xfrm>
            <a:off x="3010673" y="3303908"/>
            <a:ext cx="2673784" cy="101958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400" b="1" dirty="0">
              <a:solidFill>
                <a:schemeClr val="tx2"/>
              </a:solidFill>
              <a:latin typeface="Palatino Linotype" panose="02040502050505030304" pitchFamily="18" charset="0"/>
            </a:endParaRPr>
          </a:p>
          <a:p>
            <a:pPr algn="ctr"/>
            <a:r>
              <a:rPr lang="en-US" sz="1000" b="1" dirty="0">
                <a:solidFill>
                  <a:schemeClr val="tx1"/>
                </a:solidFill>
                <a:latin typeface="Palatino Linotype" panose="02040502050505030304" pitchFamily="18" charset="0"/>
              </a:rPr>
              <a:t>Model Compilation</a:t>
            </a:r>
          </a:p>
        </p:txBody>
      </p:sp>
      <p:cxnSp>
        <p:nvCxnSpPr>
          <p:cNvPr id="30" name="Straight Connector 29">
            <a:extLst>
              <a:ext uri="{FF2B5EF4-FFF2-40B4-BE49-F238E27FC236}">
                <a16:creationId xmlns:a16="http://schemas.microsoft.com/office/drawing/2014/main" id="{CCB229A4-2908-F84A-814C-69FCFFF6C273}"/>
              </a:ext>
            </a:extLst>
          </p:cNvPr>
          <p:cNvCxnSpPr>
            <a:cxnSpLocks/>
          </p:cNvCxnSpPr>
          <p:nvPr/>
        </p:nvCxnSpPr>
        <p:spPr>
          <a:xfrm>
            <a:off x="3772849" y="3644526"/>
            <a:ext cx="1053583" cy="0"/>
          </a:xfrm>
          <a:prstGeom prst="line">
            <a:avLst/>
          </a:prstGeom>
          <a:ln w="9525">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9499F278-9ACE-CB4A-87D7-2D48E7AA022E}"/>
              </a:ext>
            </a:extLst>
          </p:cNvPr>
          <p:cNvSpPr txBox="1"/>
          <p:nvPr/>
        </p:nvSpPr>
        <p:spPr>
          <a:xfrm>
            <a:off x="3444225" y="3705429"/>
            <a:ext cx="1784454" cy="415498"/>
          </a:xfrm>
          <a:prstGeom prst="rect">
            <a:avLst/>
          </a:prstGeom>
          <a:noFill/>
        </p:spPr>
        <p:txBody>
          <a:bodyPr wrap="square" rtlCol="0">
            <a:spAutoFit/>
          </a:bodyPr>
          <a:lstStyle/>
          <a:p>
            <a:pPr algn="ctr">
              <a:spcBef>
                <a:spcPts val="300"/>
              </a:spcBef>
              <a:spcAft>
                <a:spcPts val="300"/>
              </a:spcAft>
            </a:pPr>
            <a:r>
              <a:rPr lang="en-US" sz="800" dirty="0">
                <a:solidFill>
                  <a:schemeClr val="accent3">
                    <a:lumMod val="75000"/>
                  </a:schemeClr>
                </a:solidFill>
                <a:latin typeface="Palatino Linotype" panose="02040502050505030304" pitchFamily="18" charset="0"/>
              </a:rPr>
              <a:t>Post-training quantization</a:t>
            </a:r>
          </a:p>
          <a:p>
            <a:pPr algn="ctr">
              <a:spcBef>
                <a:spcPts val="300"/>
              </a:spcBef>
              <a:spcAft>
                <a:spcPts val="300"/>
              </a:spcAft>
            </a:pPr>
            <a:r>
              <a:rPr lang="en-US" sz="800" dirty="0">
                <a:solidFill>
                  <a:schemeClr val="accent3">
                    <a:lumMod val="75000"/>
                  </a:schemeClr>
                </a:solidFill>
                <a:latin typeface="Palatino Linotype" panose="02040502050505030304" pitchFamily="18" charset="0"/>
              </a:rPr>
              <a:t>Calibration</a:t>
            </a:r>
          </a:p>
        </p:txBody>
      </p:sp>
      <p:sp>
        <p:nvSpPr>
          <p:cNvPr id="35" name="Rectangle 34">
            <a:extLst>
              <a:ext uri="{FF2B5EF4-FFF2-40B4-BE49-F238E27FC236}">
                <a16:creationId xmlns:a16="http://schemas.microsoft.com/office/drawing/2014/main" id="{77057039-43B5-5143-AA4D-AD3DFB9B3523}"/>
              </a:ext>
            </a:extLst>
          </p:cNvPr>
          <p:cNvSpPr/>
          <p:nvPr/>
        </p:nvSpPr>
        <p:spPr>
          <a:xfrm>
            <a:off x="5256229" y="3321875"/>
            <a:ext cx="2673784" cy="101958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400" b="1" dirty="0">
              <a:solidFill>
                <a:schemeClr val="tx2"/>
              </a:solidFill>
              <a:latin typeface="Palatino Linotype" panose="02040502050505030304" pitchFamily="18" charset="0"/>
            </a:endParaRPr>
          </a:p>
          <a:p>
            <a:pPr algn="ctr"/>
            <a:r>
              <a:rPr lang="en-US" sz="1000" b="1" dirty="0">
                <a:solidFill>
                  <a:schemeClr val="tx1"/>
                </a:solidFill>
                <a:latin typeface="Palatino Linotype" panose="02040502050505030304" pitchFamily="18" charset="0"/>
              </a:rPr>
              <a:t>Accelerated Inference</a:t>
            </a:r>
          </a:p>
        </p:txBody>
      </p:sp>
      <p:cxnSp>
        <p:nvCxnSpPr>
          <p:cNvPr id="40" name="Straight Connector 39">
            <a:extLst>
              <a:ext uri="{FF2B5EF4-FFF2-40B4-BE49-F238E27FC236}">
                <a16:creationId xmlns:a16="http://schemas.microsoft.com/office/drawing/2014/main" id="{73B8FA72-0FC5-E049-9931-8B02C3860C0A}"/>
              </a:ext>
            </a:extLst>
          </p:cNvPr>
          <p:cNvCxnSpPr>
            <a:cxnSpLocks/>
          </p:cNvCxnSpPr>
          <p:nvPr/>
        </p:nvCxnSpPr>
        <p:spPr>
          <a:xfrm>
            <a:off x="6056830" y="3681762"/>
            <a:ext cx="1053583" cy="0"/>
          </a:xfrm>
          <a:prstGeom prst="line">
            <a:avLst/>
          </a:prstGeom>
          <a:ln w="9525">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48" name="Rectangle 47">
            <a:extLst>
              <a:ext uri="{FF2B5EF4-FFF2-40B4-BE49-F238E27FC236}">
                <a16:creationId xmlns:a16="http://schemas.microsoft.com/office/drawing/2014/main" id="{A9E78587-C015-C54C-A0AA-A694EBDC7864}"/>
              </a:ext>
            </a:extLst>
          </p:cNvPr>
          <p:cNvSpPr/>
          <p:nvPr/>
        </p:nvSpPr>
        <p:spPr>
          <a:xfrm>
            <a:off x="491245" y="3256338"/>
            <a:ext cx="2673784" cy="101958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400" b="1" dirty="0">
              <a:solidFill>
                <a:schemeClr val="tx2"/>
              </a:solidFill>
              <a:latin typeface="Palatino Linotype" panose="02040502050505030304" pitchFamily="18" charset="0"/>
            </a:endParaRPr>
          </a:p>
          <a:p>
            <a:pPr algn="ctr"/>
            <a:r>
              <a:rPr lang="en-US" sz="1000" b="1" dirty="0">
                <a:solidFill>
                  <a:schemeClr val="tx1"/>
                </a:solidFill>
                <a:latin typeface="Palatino Linotype" panose="02040502050505030304" pitchFamily="18" charset="0"/>
              </a:rPr>
              <a:t>Model Training</a:t>
            </a:r>
          </a:p>
        </p:txBody>
      </p:sp>
      <p:cxnSp>
        <p:nvCxnSpPr>
          <p:cNvPr id="51" name="Straight Connector 50">
            <a:extLst>
              <a:ext uri="{FF2B5EF4-FFF2-40B4-BE49-F238E27FC236}">
                <a16:creationId xmlns:a16="http://schemas.microsoft.com/office/drawing/2014/main" id="{6F4B596A-C6B1-C547-9B30-CB94D00654BF}"/>
              </a:ext>
            </a:extLst>
          </p:cNvPr>
          <p:cNvCxnSpPr>
            <a:cxnSpLocks/>
          </p:cNvCxnSpPr>
          <p:nvPr/>
        </p:nvCxnSpPr>
        <p:spPr>
          <a:xfrm>
            <a:off x="1171904" y="3628557"/>
            <a:ext cx="1053583" cy="0"/>
          </a:xfrm>
          <a:prstGeom prst="line">
            <a:avLst/>
          </a:prstGeom>
          <a:ln w="9525">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21265094-AC93-AF4D-B895-6D59CEC66A35}"/>
              </a:ext>
            </a:extLst>
          </p:cNvPr>
          <p:cNvSpPr txBox="1"/>
          <p:nvPr/>
        </p:nvSpPr>
        <p:spPr>
          <a:xfrm>
            <a:off x="612345" y="3681762"/>
            <a:ext cx="2233528" cy="415498"/>
          </a:xfrm>
          <a:prstGeom prst="rect">
            <a:avLst/>
          </a:prstGeom>
          <a:noFill/>
        </p:spPr>
        <p:txBody>
          <a:bodyPr wrap="square" rtlCol="0">
            <a:spAutoFit/>
          </a:bodyPr>
          <a:lstStyle/>
          <a:p>
            <a:pPr algn="ctr">
              <a:spcBef>
                <a:spcPts val="300"/>
              </a:spcBef>
              <a:spcAft>
                <a:spcPts val="300"/>
              </a:spcAft>
            </a:pPr>
            <a:r>
              <a:rPr lang="en-US" sz="800" dirty="0">
                <a:solidFill>
                  <a:schemeClr val="accent3">
                    <a:lumMod val="75000"/>
                  </a:schemeClr>
                </a:solidFill>
                <a:latin typeface="Palatino Linotype" panose="02040502050505030304" pitchFamily="18" charset="0"/>
              </a:rPr>
              <a:t>TI Model Zoo  </a:t>
            </a:r>
          </a:p>
          <a:p>
            <a:pPr algn="ctr">
              <a:spcBef>
                <a:spcPts val="300"/>
              </a:spcBef>
              <a:spcAft>
                <a:spcPts val="300"/>
              </a:spcAft>
            </a:pPr>
            <a:r>
              <a:rPr lang="en-US" sz="800" dirty="0">
                <a:solidFill>
                  <a:schemeClr val="accent3">
                    <a:lumMod val="75000"/>
                  </a:schemeClr>
                </a:solidFill>
                <a:latin typeface="Palatino Linotype" panose="02040502050505030304" pitchFamily="18" charset="0"/>
              </a:rPr>
              <a:t>Optional: Quantization Aware Training tool</a:t>
            </a:r>
          </a:p>
        </p:txBody>
      </p:sp>
      <p:pic>
        <p:nvPicPr>
          <p:cNvPr id="11" name="Picture 10">
            <a:extLst>
              <a:ext uri="{FF2B5EF4-FFF2-40B4-BE49-F238E27FC236}">
                <a16:creationId xmlns:a16="http://schemas.microsoft.com/office/drawing/2014/main" id="{229E2F98-F631-6049-A07E-E72CD36B00C5}"/>
              </a:ext>
            </a:extLst>
          </p:cNvPr>
          <p:cNvPicPr>
            <a:picLocks noChangeAspect="1"/>
          </p:cNvPicPr>
          <p:nvPr/>
        </p:nvPicPr>
        <p:blipFill rotWithShape="1">
          <a:blip r:embed="rId14" cstate="hqprint">
            <a:extLst>
              <a:ext uri="{28A0092B-C50C-407E-A947-70E740481C1C}">
                <a14:useLocalDpi xmlns:a14="http://schemas.microsoft.com/office/drawing/2010/main"/>
              </a:ext>
            </a:extLst>
          </a:blip>
          <a:srcRect/>
          <a:stretch/>
        </p:blipFill>
        <p:spPr>
          <a:xfrm>
            <a:off x="5931332" y="2950072"/>
            <a:ext cx="728067" cy="199858"/>
          </a:xfrm>
          <a:prstGeom prst="rect">
            <a:avLst/>
          </a:prstGeom>
        </p:spPr>
      </p:pic>
      <p:pic>
        <p:nvPicPr>
          <p:cNvPr id="54" name="Picture 4">
            <a:extLst>
              <a:ext uri="{FF2B5EF4-FFF2-40B4-BE49-F238E27FC236}">
                <a16:creationId xmlns:a16="http://schemas.microsoft.com/office/drawing/2014/main" id="{48BB78AC-9D34-9A43-8392-E8F855136D33}"/>
              </a:ext>
            </a:extLst>
          </p:cNvPr>
          <p:cNvPicPr>
            <a:picLocks noChangeAspect="1" noChangeArrowheads="1"/>
          </p:cNvPicPr>
          <p:nvPr/>
        </p:nvPicPr>
        <p:blipFill>
          <a:blip r:embed="rId15" cstate="hqprint">
            <a:extLst>
              <a:ext uri="{28A0092B-C50C-407E-A947-70E740481C1C}">
                <a14:useLocalDpi xmlns:a14="http://schemas.microsoft.com/office/drawing/2010/main"/>
              </a:ext>
            </a:extLst>
          </a:blip>
          <a:srcRect/>
          <a:stretch>
            <a:fillRect/>
          </a:stretch>
        </p:blipFill>
        <p:spPr bwMode="auto">
          <a:xfrm>
            <a:off x="6828701" y="2560017"/>
            <a:ext cx="522318" cy="26258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9" name="TextBox 38">
            <a:extLst>
              <a:ext uri="{FF2B5EF4-FFF2-40B4-BE49-F238E27FC236}">
                <a16:creationId xmlns:a16="http://schemas.microsoft.com/office/drawing/2014/main" id="{F8023370-C5B1-7E43-94CE-49DE26962DAE}"/>
              </a:ext>
            </a:extLst>
          </p:cNvPr>
          <p:cNvSpPr txBox="1"/>
          <p:nvPr/>
        </p:nvSpPr>
        <p:spPr>
          <a:xfrm>
            <a:off x="5511720" y="3710060"/>
            <a:ext cx="2143804" cy="400110"/>
          </a:xfrm>
          <a:prstGeom prst="rect">
            <a:avLst/>
          </a:prstGeom>
          <a:noFill/>
        </p:spPr>
        <p:txBody>
          <a:bodyPr wrap="square" rtlCol="0">
            <a:spAutoFit/>
          </a:bodyPr>
          <a:lstStyle/>
          <a:p>
            <a:pPr algn="ctr">
              <a:spcBef>
                <a:spcPts val="300"/>
              </a:spcBef>
              <a:spcAft>
                <a:spcPts val="300"/>
              </a:spcAft>
            </a:pPr>
            <a:r>
              <a:rPr lang="en-US" sz="750" dirty="0">
                <a:solidFill>
                  <a:schemeClr val="accent3">
                    <a:lumMod val="75000"/>
                  </a:schemeClr>
                </a:solidFill>
                <a:latin typeface="Palatino Linotype" panose="02040502050505030304" pitchFamily="18" charset="0"/>
              </a:rPr>
              <a:t>Neural Network accelerator</a:t>
            </a:r>
          </a:p>
          <a:p>
            <a:pPr algn="ctr">
              <a:spcBef>
                <a:spcPts val="300"/>
              </a:spcBef>
              <a:spcAft>
                <a:spcPts val="300"/>
              </a:spcAft>
            </a:pPr>
            <a:r>
              <a:rPr lang="en-US" sz="750" dirty="0">
                <a:solidFill>
                  <a:schemeClr val="accent3">
                    <a:lumMod val="75000"/>
                  </a:schemeClr>
                </a:solidFill>
                <a:latin typeface="Palatino Linotype" panose="02040502050505030304" pitchFamily="18" charset="0"/>
              </a:rPr>
              <a:t>Optimal DDR utilization </a:t>
            </a:r>
          </a:p>
        </p:txBody>
      </p:sp>
      <p:pic>
        <p:nvPicPr>
          <p:cNvPr id="42" name="Picture 41">
            <a:extLst>
              <a:ext uri="{FF2B5EF4-FFF2-40B4-BE49-F238E27FC236}">
                <a16:creationId xmlns:a16="http://schemas.microsoft.com/office/drawing/2014/main" id="{27B9F063-4C4B-C041-9B85-BB1E72AC07DA}"/>
              </a:ext>
            </a:extLst>
          </p:cNvPr>
          <p:cNvPicPr>
            <a:picLocks noChangeAspect="1"/>
          </p:cNvPicPr>
          <p:nvPr/>
        </p:nvPicPr>
        <p:blipFill rotWithShape="1">
          <a:blip r:embed="rId16" cstate="hq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6445718" y="3101671"/>
            <a:ext cx="213681" cy="152983"/>
          </a:xfrm>
          <a:prstGeom prst="rect">
            <a:avLst/>
          </a:prstGeom>
        </p:spPr>
      </p:pic>
      <p:sp>
        <p:nvSpPr>
          <p:cNvPr id="3" name="Rectangle 2">
            <a:extLst>
              <a:ext uri="{FF2B5EF4-FFF2-40B4-BE49-F238E27FC236}">
                <a16:creationId xmlns:a16="http://schemas.microsoft.com/office/drawing/2014/main" id="{B402A355-F3C7-EC4C-9162-F1B6BEA8C2D7}"/>
              </a:ext>
            </a:extLst>
          </p:cNvPr>
          <p:cNvSpPr/>
          <p:nvPr/>
        </p:nvSpPr>
        <p:spPr>
          <a:xfrm>
            <a:off x="5954801" y="3020842"/>
            <a:ext cx="578169" cy="3377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lumMod val="50000"/>
                    <a:lumOff val="50000"/>
                  </a:schemeClr>
                </a:solidFill>
              </a:rPr>
              <a:t>  C++</a:t>
            </a:r>
          </a:p>
        </p:txBody>
      </p:sp>
      <p:sp>
        <p:nvSpPr>
          <p:cNvPr id="10" name="Rectangle 9">
            <a:extLst>
              <a:ext uri="{FF2B5EF4-FFF2-40B4-BE49-F238E27FC236}">
                <a16:creationId xmlns:a16="http://schemas.microsoft.com/office/drawing/2014/main" id="{D9CC2EBF-40FB-7748-95AF-C4BEF5419ECF}"/>
              </a:ext>
            </a:extLst>
          </p:cNvPr>
          <p:cNvSpPr/>
          <p:nvPr/>
        </p:nvSpPr>
        <p:spPr>
          <a:xfrm>
            <a:off x="4984537" y="1353295"/>
            <a:ext cx="1053668" cy="35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lumMod val="50000"/>
                    <a:lumOff val="50000"/>
                  </a:schemeClr>
                </a:solidFill>
              </a:rPr>
              <a:t>Neo-AI-DLR</a:t>
            </a:r>
          </a:p>
        </p:txBody>
      </p:sp>
      <p:pic>
        <p:nvPicPr>
          <p:cNvPr id="57" name="Picture 56">
            <a:extLst>
              <a:ext uri="{FF2B5EF4-FFF2-40B4-BE49-F238E27FC236}">
                <a16:creationId xmlns:a16="http://schemas.microsoft.com/office/drawing/2014/main" id="{635636C4-4A52-8C46-A518-BF67FAEFB38B}"/>
              </a:ext>
            </a:extLst>
          </p:cNvPr>
          <p:cNvPicPr>
            <a:picLocks noChangeAspect="1"/>
          </p:cNvPicPr>
          <p:nvPr/>
        </p:nvPicPr>
        <p:blipFill rotWithShape="1">
          <a:blip r:embed="rId17" cstate="hqprint">
            <a:extLst>
              <a:ext uri="{BEBA8EAE-BF5A-486C-A8C5-ECC9F3942E4B}">
                <a14:imgProps xmlns:a14="http://schemas.microsoft.com/office/drawing/2010/main">
                  <a14:imgLayer>
                    <a14:imgEffect>
                      <a14:sharpenSoften amount="50000"/>
                    </a14:imgEffect>
                  </a14:imgLayer>
                </a14:imgProps>
              </a:ext>
              <a:ext uri="{28A0092B-C50C-407E-A947-70E740481C1C}">
                <a14:useLocalDpi xmlns:a14="http://schemas.microsoft.com/office/drawing/2010/main"/>
              </a:ext>
            </a:extLst>
          </a:blip>
          <a:srcRect/>
          <a:stretch/>
        </p:blipFill>
        <p:spPr>
          <a:xfrm>
            <a:off x="6526346" y="1251421"/>
            <a:ext cx="828850" cy="329657"/>
          </a:xfrm>
          <a:prstGeom prst="rect">
            <a:avLst/>
          </a:prstGeom>
        </p:spPr>
      </p:pic>
      <p:sp>
        <p:nvSpPr>
          <p:cNvPr id="59" name="TextBox 58">
            <a:extLst>
              <a:ext uri="{FF2B5EF4-FFF2-40B4-BE49-F238E27FC236}">
                <a16:creationId xmlns:a16="http://schemas.microsoft.com/office/drawing/2014/main" id="{7234D1CF-6C03-E241-8867-2F583214976B}"/>
              </a:ext>
            </a:extLst>
          </p:cNvPr>
          <p:cNvSpPr txBox="1"/>
          <p:nvPr/>
        </p:nvSpPr>
        <p:spPr>
          <a:xfrm>
            <a:off x="5237051" y="1651197"/>
            <a:ext cx="548640" cy="15388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lIns="0" tIns="0" rIns="0" bIns="0" rtlCol="0">
            <a:spAutoFit/>
          </a:bodyPr>
          <a:lstStyle>
            <a:defPPr>
              <a:defRPr lang="en-US"/>
            </a:defPPr>
            <a:lvl1pPr>
              <a:defRPr sz="10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n-US" dirty="0"/>
              <a:t>Now</a:t>
            </a:r>
          </a:p>
        </p:txBody>
      </p:sp>
      <p:sp>
        <p:nvSpPr>
          <p:cNvPr id="60" name="TextBox 59">
            <a:extLst>
              <a:ext uri="{FF2B5EF4-FFF2-40B4-BE49-F238E27FC236}">
                <a16:creationId xmlns:a16="http://schemas.microsoft.com/office/drawing/2014/main" id="{EE8B31F9-A75F-FD43-9A27-6447397E8918}"/>
              </a:ext>
            </a:extLst>
          </p:cNvPr>
          <p:cNvSpPr txBox="1"/>
          <p:nvPr/>
        </p:nvSpPr>
        <p:spPr>
          <a:xfrm>
            <a:off x="3818835" y="1660374"/>
            <a:ext cx="548640" cy="15388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lIns="0" tIns="0" rIns="0" bIns="0" rtlCol="0">
            <a:spAutoFit/>
          </a:bodyPr>
          <a:lstStyle>
            <a:defPPr>
              <a:defRPr lang="en-US"/>
            </a:defPPr>
            <a:lvl1pPr>
              <a:defRPr sz="1000"/>
            </a:lvl1pPr>
          </a:lstStyle>
          <a:p>
            <a:pPr algn="ctr"/>
            <a:r>
              <a:rPr lang="en-US" dirty="0"/>
              <a:t>Now</a:t>
            </a:r>
          </a:p>
        </p:txBody>
      </p:sp>
      <p:sp>
        <p:nvSpPr>
          <p:cNvPr id="61" name="TextBox 60">
            <a:extLst>
              <a:ext uri="{FF2B5EF4-FFF2-40B4-BE49-F238E27FC236}">
                <a16:creationId xmlns:a16="http://schemas.microsoft.com/office/drawing/2014/main" id="{DDCB6A51-3706-CA4F-AB79-8A590CBCB308}"/>
              </a:ext>
            </a:extLst>
          </p:cNvPr>
          <p:cNvSpPr txBox="1"/>
          <p:nvPr/>
        </p:nvSpPr>
        <p:spPr>
          <a:xfrm>
            <a:off x="6787109" y="1660374"/>
            <a:ext cx="548640" cy="15388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lIns="0" tIns="0" rIns="0" bIns="0" rtlCol="0">
            <a:spAutoFit/>
          </a:bodyPr>
          <a:lstStyle>
            <a:defPPr>
              <a:defRPr lang="en-US"/>
            </a:defPPr>
            <a:lvl1pPr>
              <a:defRPr sz="1000"/>
            </a:lvl1pPr>
          </a:lstStyle>
          <a:p>
            <a:r>
              <a:rPr lang="en-US" dirty="0"/>
              <a:t>Mar-end</a:t>
            </a:r>
          </a:p>
        </p:txBody>
      </p:sp>
      <p:sp>
        <p:nvSpPr>
          <p:cNvPr id="13" name="Rectangle 12">
            <a:extLst>
              <a:ext uri="{FF2B5EF4-FFF2-40B4-BE49-F238E27FC236}">
                <a16:creationId xmlns:a16="http://schemas.microsoft.com/office/drawing/2014/main" id="{7B6E2A09-08D1-A24B-ACC1-B8FA8E94E440}"/>
              </a:ext>
            </a:extLst>
          </p:cNvPr>
          <p:cNvSpPr/>
          <p:nvPr/>
        </p:nvSpPr>
        <p:spPr>
          <a:xfrm>
            <a:off x="3698383" y="1903982"/>
            <a:ext cx="3635418" cy="177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a:solidFill>
                  <a:schemeClr val="tx1"/>
                </a:solidFill>
              </a:rPr>
              <a:t>Accelerated inference for large number of popular models</a:t>
            </a:r>
          </a:p>
        </p:txBody>
      </p:sp>
      <p:pic>
        <p:nvPicPr>
          <p:cNvPr id="65" name="Picture 64">
            <a:extLst>
              <a:ext uri="{FF2B5EF4-FFF2-40B4-BE49-F238E27FC236}">
                <a16:creationId xmlns:a16="http://schemas.microsoft.com/office/drawing/2014/main" id="{1D342776-76E8-6142-A70B-6B4294636E54}"/>
              </a:ext>
            </a:extLst>
          </p:cNvPr>
          <p:cNvPicPr>
            <a:picLocks/>
          </p:cNvPicPr>
          <p:nvPr/>
        </p:nvPicPr>
        <p:blipFill>
          <a:blip r:embed="rId18"/>
          <a:stretch>
            <a:fillRect/>
          </a:stretch>
        </p:blipFill>
        <p:spPr>
          <a:xfrm>
            <a:off x="7795893" y="2959503"/>
            <a:ext cx="1042416" cy="576072"/>
          </a:xfrm>
          <a:prstGeom prst="rect">
            <a:avLst/>
          </a:prstGeom>
        </p:spPr>
      </p:pic>
      <p:pic>
        <p:nvPicPr>
          <p:cNvPr id="66" name="Picture 65">
            <a:extLst>
              <a:ext uri="{FF2B5EF4-FFF2-40B4-BE49-F238E27FC236}">
                <a16:creationId xmlns:a16="http://schemas.microsoft.com/office/drawing/2014/main" id="{DB1F2F5A-3FE7-7145-BBF5-A9E76E775836}"/>
              </a:ext>
            </a:extLst>
          </p:cNvPr>
          <p:cNvPicPr>
            <a:picLocks/>
          </p:cNvPicPr>
          <p:nvPr/>
        </p:nvPicPr>
        <p:blipFill rotWithShape="1">
          <a:blip r:embed="rId19" cstate="hqprint">
            <a:extLst>
              <a:ext uri="{28A0092B-C50C-407E-A947-70E740481C1C}">
                <a14:useLocalDpi xmlns:a14="http://schemas.microsoft.com/office/drawing/2010/main"/>
              </a:ext>
            </a:extLst>
          </a:blip>
          <a:srcRect/>
          <a:stretch/>
        </p:blipFill>
        <p:spPr>
          <a:xfrm>
            <a:off x="7820324" y="3580033"/>
            <a:ext cx="1042416" cy="650903"/>
          </a:xfrm>
          <a:prstGeom prst="rect">
            <a:avLst/>
          </a:prstGeom>
        </p:spPr>
      </p:pic>
      <p:pic>
        <p:nvPicPr>
          <p:cNvPr id="67" name="Picture 66">
            <a:extLst>
              <a:ext uri="{FF2B5EF4-FFF2-40B4-BE49-F238E27FC236}">
                <a16:creationId xmlns:a16="http://schemas.microsoft.com/office/drawing/2014/main" id="{3DC446AA-9C51-EF40-92CA-35A45FD318FF}"/>
              </a:ext>
            </a:extLst>
          </p:cNvPr>
          <p:cNvPicPr>
            <a:picLocks/>
          </p:cNvPicPr>
          <p:nvPr/>
        </p:nvPicPr>
        <p:blipFill>
          <a:blip r:embed="rId20"/>
          <a:stretch>
            <a:fillRect/>
          </a:stretch>
        </p:blipFill>
        <p:spPr>
          <a:xfrm>
            <a:off x="7788882" y="2292545"/>
            <a:ext cx="1042416" cy="576072"/>
          </a:xfrm>
          <a:prstGeom prst="rect">
            <a:avLst/>
          </a:prstGeom>
        </p:spPr>
      </p:pic>
      <p:sp>
        <p:nvSpPr>
          <p:cNvPr id="4" name="Slide Number Placeholder 3">
            <a:extLst>
              <a:ext uri="{FF2B5EF4-FFF2-40B4-BE49-F238E27FC236}">
                <a16:creationId xmlns:a16="http://schemas.microsoft.com/office/drawing/2014/main" id="{C970FF74-4763-9740-A9E9-8FAA0D47213C}"/>
              </a:ext>
            </a:extLst>
          </p:cNvPr>
          <p:cNvSpPr>
            <a:spLocks noGrp="1"/>
          </p:cNvSpPr>
          <p:nvPr>
            <p:ph type="sldNum" sz="quarter" idx="10"/>
          </p:nvPr>
        </p:nvSpPr>
        <p:spPr/>
        <p:txBody>
          <a:bodyPr/>
          <a:lstStyle/>
          <a:p>
            <a:pPr>
              <a:defRPr/>
            </a:pPr>
            <a:fld id="{D4C52F08-588C-488E-A5AB-DF69250DE862}" type="slidenum">
              <a:rPr lang="en-US" smtClean="0"/>
              <a:pPr>
                <a:defRPr/>
              </a:pPr>
              <a:t>20</a:t>
            </a:fld>
            <a:endParaRPr lang="en-US"/>
          </a:p>
        </p:txBody>
      </p:sp>
      <p:sp>
        <p:nvSpPr>
          <p:cNvPr id="8" name="Rounded Rectangle 7">
            <a:extLst>
              <a:ext uri="{FF2B5EF4-FFF2-40B4-BE49-F238E27FC236}">
                <a16:creationId xmlns:a16="http://schemas.microsoft.com/office/drawing/2014/main" id="{5ACE600D-D034-8F44-976B-2AC044618CC7}"/>
              </a:ext>
            </a:extLst>
          </p:cNvPr>
          <p:cNvSpPr/>
          <p:nvPr/>
        </p:nvSpPr>
        <p:spPr>
          <a:xfrm>
            <a:off x="3256156" y="4275920"/>
            <a:ext cx="4327481" cy="412154"/>
          </a:xfrm>
          <a:prstGeom prst="round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lIns="0" rIns="0" rtlCol="0" anchor="ctr"/>
          <a:lstStyle/>
          <a:p>
            <a:pPr algn="ctr"/>
            <a:r>
              <a:rPr lang="en-US" sz="1100" dirty="0"/>
              <a:t>Programming experience of CPU, system benefit of specialized accelerators</a:t>
            </a:r>
          </a:p>
        </p:txBody>
      </p:sp>
    </p:spTree>
    <p:extLst>
      <p:ext uri="{BB962C8B-B14F-4D97-AF65-F5344CB8AC3E}">
        <p14:creationId xmlns:p14="http://schemas.microsoft.com/office/powerpoint/2010/main" val="42398904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a:extLst>
              <a:ext uri="{FF2B5EF4-FFF2-40B4-BE49-F238E27FC236}">
                <a16:creationId xmlns:a16="http://schemas.microsoft.com/office/drawing/2014/main" id="{83137A60-C199-0D4A-AB84-C526FD75B22F}"/>
              </a:ext>
            </a:extLst>
          </p:cNvPr>
          <p:cNvSpPr/>
          <p:nvPr/>
        </p:nvSpPr>
        <p:spPr>
          <a:xfrm>
            <a:off x="1475534" y="3231860"/>
            <a:ext cx="7214441" cy="1227492"/>
          </a:xfrm>
          <a:prstGeom prst="rect">
            <a:avLst/>
          </a:prstGeom>
          <a:solidFill>
            <a:schemeClr val="bg1">
              <a:lumMod val="95000"/>
            </a:schemeClr>
          </a:solidFill>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200" dirty="0">
              <a:solidFill>
                <a:schemeClr val="tx1"/>
              </a:solidFill>
            </a:endParaRPr>
          </a:p>
        </p:txBody>
      </p:sp>
      <p:sp>
        <p:nvSpPr>
          <p:cNvPr id="2" name="Title 1">
            <a:extLst>
              <a:ext uri="{FF2B5EF4-FFF2-40B4-BE49-F238E27FC236}">
                <a16:creationId xmlns:a16="http://schemas.microsoft.com/office/drawing/2014/main" id="{3B6197AD-5762-DC4C-921D-20EAE7F287C1}"/>
              </a:ext>
            </a:extLst>
          </p:cNvPr>
          <p:cNvSpPr>
            <a:spLocks noGrp="1"/>
          </p:cNvSpPr>
          <p:nvPr>
            <p:ph type="title"/>
          </p:nvPr>
        </p:nvSpPr>
        <p:spPr/>
        <p:txBody>
          <a:bodyPr/>
          <a:lstStyle/>
          <a:p>
            <a:r>
              <a:rPr lang="en-US" dirty="0"/>
              <a:t>Processor SDK </a:t>
            </a:r>
            <a:r>
              <a:rPr lang="en-US" dirty="0">
                <a:solidFill>
                  <a:schemeClr val="tx1"/>
                </a:solidFill>
              </a:rPr>
              <a:t>Robotics</a:t>
            </a:r>
            <a:r>
              <a:rPr lang="en-US" dirty="0"/>
              <a:t> </a:t>
            </a:r>
            <a:r>
              <a:rPr lang="en-US" dirty="0">
                <a:solidFill>
                  <a:schemeClr val="tx1"/>
                </a:solidFill>
              </a:rPr>
              <a:t>developers tools</a:t>
            </a:r>
          </a:p>
        </p:txBody>
      </p:sp>
      <p:grpSp>
        <p:nvGrpSpPr>
          <p:cNvPr id="66" name="Group 65">
            <a:extLst>
              <a:ext uri="{FF2B5EF4-FFF2-40B4-BE49-F238E27FC236}">
                <a16:creationId xmlns:a16="http://schemas.microsoft.com/office/drawing/2014/main" id="{CF831894-2853-204C-903D-9B1358FB4A94}"/>
              </a:ext>
            </a:extLst>
          </p:cNvPr>
          <p:cNvGrpSpPr/>
          <p:nvPr/>
        </p:nvGrpSpPr>
        <p:grpSpPr>
          <a:xfrm>
            <a:off x="3431935" y="3343013"/>
            <a:ext cx="1489603" cy="1032784"/>
            <a:chOff x="3355994" y="2692044"/>
            <a:chExt cx="1489603" cy="1032784"/>
          </a:xfrm>
        </p:grpSpPr>
        <p:sp>
          <p:nvSpPr>
            <p:cNvPr id="8" name="Rectangle 7">
              <a:extLst>
                <a:ext uri="{FF2B5EF4-FFF2-40B4-BE49-F238E27FC236}">
                  <a16:creationId xmlns:a16="http://schemas.microsoft.com/office/drawing/2014/main" id="{A8EDE159-97B5-C44A-A435-B84C50A3F66D}"/>
                </a:ext>
              </a:extLst>
            </p:cNvPr>
            <p:cNvSpPr/>
            <p:nvPr/>
          </p:nvSpPr>
          <p:spPr>
            <a:xfrm>
              <a:off x="3368788" y="2947588"/>
              <a:ext cx="1463040" cy="777240"/>
            </a:xfrm>
            <a:prstGeom prst="rect">
              <a:avLst/>
            </a:prstGeom>
            <a:ln w="12700"/>
          </p:spPr>
          <p:style>
            <a:lnRef idx="2">
              <a:schemeClr val="accent4"/>
            </a:lnRef>
            <a:fillRef idx="1">
              <a:schemeClr val="lt1"/>
            </a:fillRef>
            <a:effectRef idx="0">
              <a:schemeClr val="accent4"/>
            </a:effectRef>
            <a:fontRef idx="minor">
              <a:schemeClr val="dk1"/>
            </a:fontRef>
          </p:style>
          <p:txBody>
            <a:bodyPr tIns="182880" bIns="137160" rtlCol="0" anchor="ctr"/>
            <a:lstStyle/>
            <a:p>
              <a:pPr algn="r"/>
              <a:r>
                <a:rPr lang="en-US" sz="900" dirty="0"/>
                <a:t>V4L2</a:t>
              </a:r>
            </a:p>
            <a:p>
              <a:pPr algn="r"/>
              <a:endParaRPr lang="en-US" sz="900" dirty="0"/>
            </a:p>
          </p:txBody>
        </p:sp>
        <p:sp>
          <p:nvSpPr>
            <p:cNvPr id="9" name="Rectangle 8">
              <a:extLst>
                <a:ext uri="{FF2B5EF4-FFF2-40B4-BE49-F238E27FC236}">
                  <a16:creationId xmlns:a16="http://schemas.microsoft.com/office/drawing/2014/main" id="{22AC2AEA-196F-7044-9DA4-19AA0AEB39BC}"/>
                </a:ext>
              </a:extLst>
            </p:cNvPr>
            <p:cNvSpPr/>
            <p:nvPr/>
          </p:nvSpPr>
          <p:spPr>
            <a:xfrm>
              <a:off x="3355994" y="2692044"/>
              <a:ext cx="1489603" cy="25554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lIns="91440" rIns="0" rtlCol="0" anchor="ctr"/>
            <a:lstStyle/>
            <a:p>
              <a:r>
                <a:rPr lang="en-US" sz="1100" dirty="0">
                  <a:solidFill>
                    <a:schemeClr val="bg1"/>
                  </a:solidFill>
                </a:rPr>
                <a:t>Multimedia</a:t>
              </a:r>
            </a:p>
            <a:p>
              <a:r>
                <a:rPr lang="en-US" sz="800" dirty="0">
                  <a:solidFill>
                    <a:schemeClr val="bg1"/>
                  </a:solidFill>
                </a:rPr>
                <a:t>Hardware Accelerated</a:t>
              </a:r>
            </a:p>
          </p:txBody>
        </p:sp>
        <p:pic>
          <p:nvPicPr>
            <p:cNvPr id="17" name="Picture 16">
              <a:extLst>
                <a:ext uri="{FF2B5EF4-FFF2-40B4-BE49-F238E27FC236}">
                  <a16:creationId xmlns:a16="http://schemas.microsoft.com/office/drawing/2014/main" id="{39B62B9F-CCAE-084D-A2D9-972D567BA2E0}"/>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436427" y="3143706"/>
              <a:ext cx="410313" cy="387222"/>
            </a:xfrm>
            <a:prstGeom prst="rect">
              <a:avLst/>
            </a:prstGeom>
          </p:spPr>
        </p:pic>
        <p:pic>
          <p:nvPicPr>
            <p:cNvPr id="22" name="Picture 21">
              <a:extLst>
                <a:ext uri="{FF2B5EF4-FFF2-40B4-BE49-F238E27FC236}">
                  <a16:creationId xmlns:a16="http://schemas.microsoft.com/office/drawing/2014/main" id="{104A336C-F52D-FF40-81DC-B36946B51293}"/>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814007" y="3364795"/>
              <a:ext cx="338904" cy="189786"/>
            </a:xfrm>
            <a:prstGeom prst="rect">
              <a:avLst/>
            </a:prstGeom>
          </p:spPr>
        </p:pic>
        <p:pic>
          <p:nvPicPr>
            <p:cNvPr id="24" name="Picture 23">
              <a:extLst>
                <a:ext uri="{FF2B5EF4-FFF2-40B4-BE49-F238E27FC236}">
                  <a16:creationId xmlns:a16="http://schemas.microsoft.com/office/drawing/2014/main" id="{254F33E8-6868-6541-B12F-2F3B49DA07ED}"/>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3865541" y="3117972"/>
              <a:ext cx="253552" cy="253552"/>
            </a:xfrm>
            <a:prstGeom prst="rect">
              <a:avLst/>
            </a:prstGeom>
          </p:spPr>
        </p:pic>
      </p:grpSp>
      <p:grpSp>
        <p:nvGrpSpPr>
          <p:cNvPr id="6" name="Group 5">
            <a:extLst>
              <a:ext uri="{FF2B5EF4-FFF2-40B4-BE49-F238E27FC236}">
                <a16:creationId xmlns:a16="http://schemas.microsoft.com/office/drawing/2014/main" id="{8F831E37-A81D-9848-B2A7-13BD6F567C2E}"/>
              </a:ext>
            </a:extLst>
          </p:cNvPr>
          <p:cNvGrpSpPr/>
          <p:nvPr/>
        </p:nvGrpSpPr>
        <p:grpSpPr>
          <a:xfrm>
            <a:off x="1785357" y="3324937"/>
            <a:ext cx="1478993" cy="1057744"/>
            <a:chOff x="1157013" y="3304732"/>
            <a:chExt cx="1478993" cy="1057744"/>
          </a:xfrm>
        </p:grpSpPr>
        <p:sp>
          <p:nvSpPr>
            <p:cNvPr id="57" name="Rectangle 56">
              <a:extLst>
                <a:ext uri="{FF2B5EF4-FFF2-40B4-BE49-F238E27FC236}">
                  <a16:creationId xmlns:a16="http://schemas.microsoft.com/office/drawing/2014/main" id="{386B83E9-6011-1B4E-B579-5FF7862FCE75}"/>
                </a:ext>
              </a:extLst>
            </p:cNvPr>
            <p:cNvSpPr/>
            <p:nvPr/>
          </p:nvSpPr>
          <p:spPr>
            <a:xfrm>
              <a:off x="1169806" y="3582974"/>
              <a:ext cx="1466200" cy="779502"/>
            </a:xfrm>
            <a:prstGeom prst="rect">
              <a:avLst/>
            </a:prstGeom>
            <a:ln w="12700"/>
          </p:spPr>
          <p:style>
            <a:lnRef idx="2">
              <a:schemeClr val="accent4"/>
            </a:lnRef>
            <a:fillRef idx="1">
              <a:schemeClr val="lt1"/>
            </a:fillRef>
            <a:effectRef idx="0">
              <a:schemeClr val="accent4"/>
            </a:effectRef>
            <a:fontRef idx="minor">
              <a:schemeClr val="dk1"/>
            </a:fontRef>
          </p:style>
          <p:txBody>
            <a:bodyPr rtlCol="0" anchor="ctr"/>
            <a:lstStyle/>
            <a:p>
              <a:pPr algn="r"/>
              <a:endParaRPr lang="en-US" sz="800" dirty="0"/>
            </a:p>
          </p:txBody>
        </p:sp>
        <p:sp>
          <p:nvSpPr>
            <p:cNvPr id="58" name="Rectangle 57">
              <a:extLst>
                <a:ext uri="{FF2B5EF4-FFF2-40B4-BE49-F238E27FC236}">
                  <a16:creationId xmlns:a16="http://schemas.microsoft.com/office/drawing/2014/main" id="{F0DF748D-CF6A-A645-B1B0-1285C9BF2DAD}"/>
                </a:ext>
              </a:extLst>
            </p:cNvPr>
            <p:cNvSpPr/>
            <p:nvPr/>
          </p:nvSpPr>
          <p:spPr>
            <a:xfrm>
              <a:off x="1157013" y="3304732"/>
              <a:ext cx="1477527" cy="274320"/>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a:r>
                <a:rPr lang="en-US" sz="1000" dirty="0">
                  <a:solidFill>
                    <a:schemeClr val="bg1"/>
                  </a:solidFill>
                </a:rPr>
                <a:t>Linux Sensor Drivers</a:t>
              </a:r>
            </a:p>
          </p:txBody>
        </p:sp>
        <p:sp>
          <p:nvSpPr>
            <p:cNvPr id="59" name="Rounded Rectangle 58">
              <a:extLst>
                <a:ext uri="{FF2B5EF4-FFF2-40B4-BE49-F238E27FC236}">
                  <a16:creationId xmlns:a16="http://schemas.microsoft.com/office/drawing/2014/main" id="{AF99E1E1-0516-AE43-8A40-D53ED47D682B}"/>
                </a:ext>
              </a:extLst>
            </p:cNvPr>
            <p:cNvSpPr/>
            <p:nvPr/>
          </p:nvSpPr>
          <p:spPr>
            <a:xfrm>
              <a:off x="1253552" y="3730179"/>
              <a:ext cx="1299881" cy="218042"/>
            </a:xfrm>
            <a:prstGeom prst="roundRect">
              <a:avLst/>
            </a:prstGeom>
            <a:ln w="9525"/>
          </p:spPr>
          <p:style>
            <a:lnRef idx="2">
              <a:schemeClr val="accent3"/>
            </a:lnRef>
            <a:fillRef idx="1">
              <a:schemeClr val="lt1"/>
            </a:fillRef>
            <a:effectRef idx="0">
              <a:schemeClr val="accent3"/>
            </a:effectRef>
            <a:fontRef idx="minor">
              <a:schemeClr val="dk1"/>
            </a:fontRef>
          </p:style>
          <p:txBody>
            <a:bodyPr lIns="0" tIns="0" rIns="0" rtlCol="0" anchor="t"/>
            <a:lstStyle/>
            <a:p>
              <a:pPr algn="ctr"/>
              <a:r>
                <a:rPr lang="en-US" sz="700" dirty="0"/>
                <a:t>CSI-2 V4L2 Capture</a:t>
              </a:r>
            </a:p>
          </p:txBody>
        </p:sp>
        <p:sp>
          <p:nvSpPr>
            <p:cNvPr id="60" name="Rounded Rectangle 59">
              <a:extLst>
                <a:ext uri="{FF2B5EF4-FFF2-40B4-BE49-F238E27FC236}">
                  <a16:creationId xmlns:a16="http://schemas.microsoft.com/office/drawing/2014/main" id="{DB1F0BA5-8CA8-034D-9B99-FABDC9104C42}"/>
                </a:ext>
              </a:extLst>
            </p:cNvPr>
            <p:cNvSpPr/>
            <p:nvPr/>
          </p:nvSpPr>
          <p:spPr>
            <a:xfrm>
              <a:off x="1925832" y="4035977"/>
              <a:ext cx="393849" cy="144765"/>
            </a:xfrm>
            <a:prstGeom prst="roundRect">
              <a:avLst/>
            </a:prstGeom>
            <a:ln w="9525"/>
          </p:spPr>
          <p:style>
            <a:lnRef idx="2">
              <a:schemeClr val="accent3"/>
            </a:lnRef>
            <a:fillRef idx="1">
              <a:schemeClr val="lt1"/>
            </a:fillRef>
            <a:effectRef idx="0">
              <a:schemeClr val="accent3"/>
            </a:effectRef>
            <a:fontRef idx="minor">
              <a:schemeClr val="dk1"/>
            </a:fontRef>
          </p:style>
          <p:txBody>
            <a:bodyPr lIns="0" tIns="0" rIns="0" bIns="0" rtlCol="0" anchor="ctr"/>
            <a:lstStyle/>
            <a:p>
              <a:pPr algn="ctr"/>
              <a:r>
                <a:rPr lang="en-US" sz="700" dirty="0"/>
                <a:t>CAN-FD</a:t>
              </a:r>
            </a:p>
          </p:txBody>
        </p:sp>
        <p:sp>
          <p:nvSpPr>
            <p:cNvPr id="61" name="Rounded Rectangle 60">
              <a:extLst>
                <a:ext uri="{FF2B5EF4-FFF2-40B4-BE49-F238E27FC236}">
                  <a16:creationId xmlns:a16="http://schemas.microsoft.com/office/drawing/2014/main" id="{DEF8FB82-6C05-2B44-94CC-111AE6E4B441}"/>
                </a:ext>
              </a:extLst>
            </p:cNvPr>
            <p:cNvSpPr/>
            <p:nvPr/>
          </p:nvSpPr>
          <p:spPr>
            <a:xfrm>
              <a:off x="1583138" y="4035977"/>
              <a:ext cx="297650" cy="144765"/>
            </a:xfrm>
            <a:prstGeom prst="roundRect">
              <a:avLst/>
            </a:prstGeom>
            <a:ln w="9525"/>
          </p:spPr>
          <p:style>
            <a:lnRef idx="2">
              <a:schemeClr val="accent3"/>
            </a:lnRef>
            <a:fillRef idx="1">
              <a:schemeClr val="lt1"/>
            </a:fillRef>
            <a:effectRef idx="0">
              <a:schemeClr val="accent3"/>
            </a:effectRef>
            <a:fontRef idx="minor">
              <a:schemeClr val="dk1"/>
            </a:fontRef>
          </p:style>
          <p:txBody>
            <a:bodyPr lIns="0" rIns="0" rtlCol="0" anchor="ctr"/>
            <a:lstStyle/>
            <a:p>
              <a:pPr algn="ctr"/>
              <a:r>
                <a:rPr lang="en-US" sz="700" dirty="0"/>
                <a:t>EMAC</a:t>
              </a:r>
            </a:p>
          </p:txBody>
        </p:sp>
        <p:sp>
          <p:nvSpPr>
            <p:cNvPr id="62" name="Rounded Rectangle 61">
              <a:extLst>
                <a:ext uri="{FF2B5EF4-FFF2-40B4-BE49-F238E27FC236}">
                  <a16:creationId xmlns:a16="http://schemas.microsoft.com/office/drawing/2014/main" id="{92721C6E-6742-4840-A85F-DB9EC0CE2F58}"/>
                </a:ext>
              </a:extLst>
            </p:cNvPr>
            <p:cNvSpPr/>
            <p:nvPr/>
          </p:nvSpPr>
          <p:spPr>
            <a:xfrm>
              <a:off x="1240443" y="4035977"/>
              <a:ext cx="297650" cy="144765"/>
            </a:xfrm>
            <a:prstGeom prst="roundRect">
              <a:avLst/>
            </a:prstGeom>
            <a:ln w="9525"/>
          </p:spPr>
          <p:style>
            <a:lnRef idx="2">
              <a:schemeClr val="accent3"/>
            </a:lnRef>
            <a:fillRef idx="1">
              <a:schemeClr val="lt1"/>
            </a:fillRef>
            <a:effectRef idx="0">
              <a:schemeClr val="accent3"/>
            </a:effectRef>
            <a:fontRef idx="minor">
              <a:schemeClr val="dk1"/>
            </a:fontRef>
          </p:style>
          <p:txBody>
            <a:bodyPr lIns="0" rIns="0" rtlCol="0" anchor="ctr"/>
            <a:lstStyle/>
            <a:p>
              <a:pPr algn="ctr"/>
              <a:r>
                <a:rPr lang="en-US" sz="700" dirty="0"/>
                <a:t>PCIe</a:t>
              </a:r>
            </a:p>
          </p:txBody>
        </p:sp>
        <p:sp>
          <p:nvSpPr>
            <p:cNvPr id="63" name="Rounded Rectangle 62">
              <a:extLst>
                <a:ext uri="{FF2B5EF4-FFF2-40B4-BE49-F238E27FC236}">
                  <a16:creationId xmlns:a16="http://schemas.microsoft.com/office/drawing/2014/main" id="{B79511DD-B1DF-754E-AE63-D52D1F0B4C17}"/>
                </a:ext>
              </a:extLst>
            </p:cNvPr>
            <p:cNvSpPr/>
            <p:nvPr/>
          </p:nvSpPr>
          <p:spPr>
            <a:xfrm>
              <a:off x="2364727" y="4035977"/>
              <a:ext cx="236738" cy="144765"/>
            </a:xfrm>
            <a:prstGeom prst="roundRect">
              <a:avLst/>
            </a:prstGeom>
            <a:ln w="9525"/>
          </p:spPr>
          <p:style>
            <a:lnRef idx="2">
              <a:schemeClr val="accent3"/>
            </a:lnRef>
            <a:fillRef idx="1">
              <a:schemeClr val="lt1"/>
            </a:fillRef>
            <a:effectRef idx="0">
              <a:schemeClr val="accent3"/>
            </a:effectRef>
            <a:fontRef idx="minor">
              <a:schemeClr val="dk1"/>
            </a:fontRef>
          </p:style>
          <p:txBody>
            <a:bodyPr lIns="0" rIns="0" rtlCol="0" anchor="ctr"/>
            <a:lstStyle/>
            <a:p>
              <a:pPr algn="ctr"/>
              <a:r>
                <a:rPr lang="en-US" sz="700" dirty="0"/>
                <a:t>…</a:t>
              </a:r>
            </a:p>
          </p:txBody>
        </p:sp>
      </p:grpSp>
      <p:sp>
        <p:nvSpPr>
          <p:cNvPr id="94" name="Rectangle 93">
            <a:extLst>
              <a:ext uri="{FF2B5EF4-FFF2-40B4-BE49-F238E27FC236}">
                <a16:creationId xmlns:a16="http://schemas.microsoft.com/office/drawing/2014/main" id="{8401D141-1152-8D47-8683-BA2FC652788B}"/>
              </a:ext>
            </a:extLst>
          </p:cNvPr>
          <p:cNvSpPr/>
          <p:nvPr/>
        </p:nvSpPr>
        <p:spPr>
          <a:xfrm>
            <a:off x="1475532" y="1932002"/>
            <a:ext cx="7214443" cy="1220411"/>
          </a:xfrm>
          <a:prstGeom prst="rect">
            <a:avLst/>
          </a:prstGeom>
          <a:solidFill>
            <a:schemeClr val="bg1"/>
          </a:solidFill>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200" dirty="0">
              <a:solidFill>
                <a:schemeClr val="tx1"/>
              </a:solidFill>
            </a:endParaRPr>
          </a:p>
        </p:txBody>
      </p:sp>
      <p:grpSp>
        <p:nvGrpSpPr>
          <p:cNvPr id="120" name="Group 119">
            <a:extLst>
              <a:ext uri="{FF2B5EF4-FFF2-40B4-BE49-F238E27FC236}">
                <a16:creationId xmlns:a16="http://schemas.microsoft.com/office/drawing/2014/main" id="{1C89AD62-3A4C-2346-BA12-2198A927A0C8}"/>
              </a:ext>
            </a:extLst>
          </p:cNvPr>
          <p:cNvGrpSpPr/>
          <p:nvPr/>
        </p:nvGrpSpPr>
        <p:grpSpPr>
          <a:xfrm>
            <a:off x="6876964" y="3338924"/>
            <a:ext cx="1469525" cy="1041870"/>
            <a:chOff x="6002124" y="2612852"/>
            <a:chExt cx="1469525" cy="1041870"/>
          </a:xfrm>
        </p:grpSpPr>
        <p:sp>
          <p:nvSpPr>
            <p:cNvPr id="121" name="Rectangle 120">
              <a:extLst>
                <a:ext uri="{FF2B5EF4-FFF2-40B4-BE49-F238E27FC236}">
                  <a16:creationId xmlns:a16="http://schemas.microsoft.com/office/drawing/2014/main" id="{6065B871-C0F4-A54F-A8A0-BA52F181F1B1}"/>
                </a:ext>
              </a:extLst>
            </p:cNvPr>
            <p:cNvSpPr/>
            <p:nvPr/>
          </p:nvSpPr>
          <p:spPr>
            <a:xfrm>
              <a:off x="6008609" y="2877482"/>
              <a:ext cx="1463040" cy="777240"/>
            </a:xfrm>
            <a:prstGeom prst="rect">
              <a:avLst/>
            </a:prstGeom>
            <a:ln w="12700"/>
          </p:spPr>
          <p:style>
            <a:lnRef idx="2">
              <a:schemeClr val="accent4"/>
            </a:lnRef>
            <a:fillRef idx="1">
              <a:schemeClr val="lt1"/>
            </a:fillRef>
            <a:effectRef idx="0">
              <a:schemeClr val="accent4"/>
            </a:effectRef>
            <a:fontRef idx="minor">
              <a:schemeClr val="dk1"/>
            </a:fontRef>
          </p:style>
          <p:txBody>
            <a:bodyPr rtlCol="0" anchor="t"/>
            <a:lstStyle/>
            <a:p>
              <a:pPr algn="r"/>
              <a:endParaRPr lang="en-US" sz="900" dirty="0"/>
            </a:p>
          </p:txBody>
        </p:sp>
        <p:sp>
          <p:nvSpPr>
            <p:cNvPr id="122" name="Rectangle 121">
              <a:extLst>
                <a:ext uri="{FF2B5EF4-FFF2-40B4-BE49-F238E27FC236}">
                  <a16:creationId xmlns:a16="http://schemas.microsoft.com/office/drawing/2014/main" id="{89ED2BF6-5294-B24E-BFCC-5292BA002A5D}"/>
                </a:ext>
              </a:extLst>
            </p:cNvPr>
            <p:cNvSpPr/>
            <p:nvPr/>
          </p:nvSpPr>
          <p:spPr>
            <a:xfrm>
              <a:off x="6002124" y="2612852"/>
              <a:ext cx="1463040" cy="274320"/>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lIns="91440" rIns="0" rtlCol="0" anchor="ctr"/>
            <a:lstStyle/>
            <a:p>
              <a:r>
                <a:rPr lang="en-US" sz="1000" dirty="0">
                  <a:solidFill>
                    <a:schemeClr val="bg1"/>
                  </a:solidFill>
                </a:rPr>
                <a:t>Deep Learning</a:t>
              </a:r>
            </a:p>
            <a:p>
              <a:r>
                <a:rPr lang="en-US" sz="700" dirty="0">
                  <a:solidFill>
                    <a:schemeClr val="bg1"/>
                  </a:solidFill>
                </a:rPr>
                <a:t>Hardware Accelerated</a:t>
              </a:r>
            </a:p>
          </p:txBody>
        </p:sp>
        <p:sp>
          <p:nvSpPr>
            <p:cNvPr id="125" name="Rounded Rectangle 124">
              <a:extLst>
                <a:ext uri="{FF2B5EF4-FFF2-40B4-BE49-F238E27FC236}">
                  <a16:creationId xmlns:a16="http://schemas.microsoft.com/office/drawing/2014/main" id="{8957ACF4-7B88-8440-83F9-56B4E666564F}"/>
                </a:ext>
              </a:extLst>
            </p:cNvPr>
            <p:cNvSpPr/>
            <p:nvPr/>
          </p:nvSpPr>
          <p:spPr>
            <a:xfrm>
              <a:off x="6838119" y="2974257"/>
              <a:ext cx="434315" cy="200165"/>
            </a:xfrm>
            <a:prstGeom prst="roundRect">
              <a:avLst/>
            </a:prstGeom>
            <a:ln w="9525"/>
          </p:spPr>
          <p:style>
            <a:lnRef idx="2">
              <a:schemeClr val="accent3"/>
            </a:lnRef>
            <a:fillRef idx="1">
              <a:schemeClr val="lt1"/>
            </a:fillRef>
            <a:effectRef idx="0">
              <a:schemeClr val="accent3"/>
            </a:effectRef>
            <a:fontRef idx="minor">
              <a:schemeClr val="dk1"/>
            </a:fontRef>
          </p:style>
          <p:txBody>
            <a:bodyPr lIns="0" rIns="0" rtlCol="0" anchor="ctr"/>
            <a:lstStyle/>
            <a:p>
              <a:pPr algn="ctr"/>
              <a:r>
                <a:rPr lang="en-US" sz="700" dirty="0"/>
                <a:t>TIDL Lib</a:t>
              </a:r>
            </a:p>
          </p:txBody>
        </p:sp>
        <p:sp>
          <p:nvSpPr>
            <p:cNvPr id="127" name="Rounded Rectangle 126">
              <a:extLst>
                <a:ext uri="{FF2B5EF4-FFF2-40B4-BE49-F238E27FC236}">
                  <a16:creationId xmlns:a16="http://schemas.microsoft.com/office/drawing/2014/main" id="{3F024CD8-355B-3A47-B7A8-F423B4870BE2}"/>
                </a:ext>
              </a:extLst>
            </p:cNvPr>
            <p:cNvSpPr/>
            <p:nvPr/>
          </p:nvSpPr>
          <p:spPr>
            <a:xfrm>
              <a:off x="6833673" y="3245227"/>
              <a:ext cx="438762" cy="206509"/>
            </a:xfrm>
            <a:prstGeom prst="roundRect">
              <a:avLst/>
            </a:prstGeom>
            <a:ln w="9525"/>
          </p:spPr>
          <p:style>
            <a:lnRef idx="2">
              <a:schemeClr val="accent3"/>
            </a:lnRef>
            <a:fillRef idx="1">
              <a:schemeClr val="lt1"/>
            </a:fillRef>
            <a:effectRef idx="0">
              <a:schemeClr val="accent3"/>
            </a:effectRef>
            <a:fontRef idx="minor">
              <a:schemeClr val="dk1"/>
            </a:fontRef>
          </p:style>
          <p:txBody>
            <a:bodyPr lIns="0" rIns="0" rtlCol="0" anchor="ctr"/>
            <a:lstStyle/>
            <a:p>
              <a:pPr algn="ctr"/>
              <a:r>
                <a:rPr lang="en-US" sz="700" dirty="0"/>
                <a:t>MMA Lib</a:t>
              </a:r>
            </a:p>
          </p:txBody>
        </p:sp>
      </p:grpSp>
      <p:pic>
        <p:nvPicPr>
          <p:cNvPr id="131" name="Content Placeholder 6">
            <a:extLst>
              <a:ext uri="{FF2B5EF4-FFF2-40B4-BE49-F238E27FC236}">
                <a16:creationId xmlns:a16="http://schemas.microsoft.com/office/drawing/2014/main" id="{1981C1B7-6FD2-604D-8443-C8B9CACB937C}"/>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bwMode="auto">
          <a:xfrm>
            <a:off x="7013067" y="3687772"/>
            <a:ext cx="509802" cy="485811"/>
          </a:xfrm>
          <a:prstGeom prst="rect">
            <a:avLst/>
          </a:prstGeom>
          <a:noFill/>
          <a:ln w="9525" algn="ctr">
            <a:noFill/>
            <a:miter lim="800000"/>
            <a:headEnd/>
            <a:tailEnd/>
          </a:ln>
        </p:spPr>
      </p:pic>
      <p:grpSp>
        <p:nvGrpSpPr>
          <p:cNvPr id="3" name="Group 2">
            <a:extLst>
              <a:ext uri="{FF2B5EF4-FFF2-40B4-BE49-F238E27FC236}">
                <a16:creationId xmlns:a16="http://schemas.microsoft.com/office/drawing/2014/main" id="{86AF2782-D8E4-D64D-B03E-A643BBF97AD4}"/>
              </a:ext>
            </a:extLst>
          </p:cNvPr>
          <p:cNvGrpSpPr/>
          <p:nvPr/>
        </p:nvGrpSpPr>
        <p:grpSpPr>
          <a:xfrm>
            <a:off x="5123725" y="3324937"/>
            <a:ext cx="1476810" cy="1027026"/>
            <a:chOff x="5398143" y="2926391"/>
            <a:chExt cx="1476810" cy="1027026"/>
          </a:xfrm>
        </p:grpSpPr>
        <p:grpSp>
          <p:nvGrpSpPr>
            <p:cNvPr id="144" name="Group 143">
              <a:extLst>
                <a:ext uri="{FF2B5EF4-FFF2-40B4-BE49-F238E27FC236}">
                  <a16:creationId xmlns:a16="http://schemas.microsoft.com/office/drawing/2014/main" id="{1275E113-0B2B-C645-BD5C-E73F38D649A0}"/>
                </a:ext>
              </a:extLst>
            </p:cNvPr>
            <p:cNvGrpSpPr/>
            <p:nvPr/>
          </p:nvGrpSpPr>
          <p:grpSpPr>
            <a:xfrm>
              <a:off x="5398143" y="2926391"/>
              <a:ext cx="1476810" cy="1027026"/>
              <a:chOff x="1967807" y="2637699"/>
              <a:chExt cx="1436260" cy="1027026"/>
            </a:xfrm>
          </p:grpSpPr>
          <p:sp>
            <p:nvSpPr>
              <p:cNvPr id="145" name="Rectangle 144">
                <a:extLst>
                  <a:ext uri="{FF2B5EF4-FFF2-40B4-BE49-F238E27FC236}">
                    <a16:creationId xmlns:a16="http://schemas.microsoft.com/office/drawing/2014/main" id="{3B5F60F6-CF1D-0949-BB89-E152DC5F5D82}"/>
                  </a:ext>
                </a:extLst>
              </p:cNvPr>
              <p:cNvSpPr/>
              <p:nvPr/>
            </p:nvSpPr>
            <p:spPr>
              <a:xfrm>
                <a:off x="1981199" y="2887485"/>
                <a:ext cx="1422868" cy="777240"/>
              </a:xfrm>
              <a:prstGeom prst="rect">
                <a:avLst/>
              </a:prstGeom>
              <a:ln w="12700"/>
            </p:spPr>
            <p:style>
              <a:lnRef idx="2">
                <a:schemeClr val="accent4"/>
              </a:lnRef>
              <a:fillRef idx="1">
                <a:schemeClr val="lt1"/>
              </a:fillRef>
              <a:effectRef idx="0">
                <a:schemeClr val="accent4"/>
              </a:effectRef>
              <a:fontRef idx="minor">
                <a:schemeClr val="dk1"/>
              </a:fontRef>
            </p:style>
            <p:txBody>
              <a:bodyPr rtlCol="0" anchor="ctr"/>
              <a:lstStyle/>
              <a:p>
                <a:pPr algn="r"/>
                <a:endParaRPr lang="en-US" sz="1000" dirty="0"/>
              </a:p>
            </p:txBody>
          </p:sp>
          <p:sp>
            <p:nvSpPr>
              <p:cNvPr id="146" name="Rectangle 145">
                <a:extLst>
                  <a:ext uri="{FF2B5EF4-FFF2-40B4-BE49-F238E27FC236}">
                    <a16:creationId xmlns:a16="http://schemas.microsoft.com/office/drawing/2014/main" id="{D27B279A-82F2-574F-B4FE-EC998BD97BEB}"/>
                  </a:ext>
                </a:extLst>
              </p:cNvPr>
              <p:cNvSpPr/>
              <p:nvPr/>
            </p:nvSpPr>
            <p:spPr>
              <a:xfrm>
                <a:off x="1967807" y="2637699"/>
                <a:ext cx="1436260" cy="274320"/>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lIns="91440" rIns="0" rtlCol="0" anchor="ctr"/>
              <a:lstStyle/>
              <a:p>
                <a:r>
                  <a:rPr lang="en-US" sz="1050" dirty="0">
                    <a:solidFill>
                      <a:schemeClr val="bg1"/>
                    </a:solidFill>
                  </a:rPr>
                  <a:t>Vision Library</a:t>
                </a:r>
              </a:p>
              <a:p>
                <a:r>
                  <a:rPr lang="en-US" sz="800" dirty="0">
                    <a:solidFill>
                      <a:schemeClr val="bg1"/>
                    </a:solidFill>
                  </a:rPr>
                  <a:t>Hardware Accelerated</a:t>
                </a:r>
              </a:p>
            </p:txBody>
          </p:sp>
        </p:grpSp>
        <p:pic>
          <p:nvPicPr>
            <p:cNvPr id="104" name="Picture 103">
              <a:extLst>
                <a:ext uri="{FF2B5EF4-FFF2-40B4-BE49-F238E27FC236}">
                  <a16:creationId xmlns:a16="http://schemas.microsoft.com/office/drawing/2014/main" id="{A2D6CF84-BCAB-2349-93B7-477EE788A4F8}"/>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5463106" y="3373771"/>
              <a:ext cx="289846" cy="289846"/>
            </a:xfrm>
            <a:prstGeom prst="rect">
              <a:avLst/>
            </a:prstGeom>
          </p:spPr>
        </p:pic>
        <p:sp>
          <p:nvSpPr>
            <p:cNvPr id="105" name="Rounded Rectangle 104">
              <a:extLst>
                <a:ext uri="{FF2B5EF4-FFF2-40B4-BE49-F238E27FC236}">
                  <a16:creationId xmlns:a16="http://schemas.microsoft.com/office/drawing/2014/main" id="{9765B7AF-4288-294E-8F4E-65190638198D}"/>
                </a:ext>
              </a:extLst>
            </p:cNvPr>
            <p:cNvSpPr/>
            <p:nvPr/>
          </p:nvSpPr>
          <p:spPr>
            <a:xfrm>
              <a:off x="6432633" y="3466333"/>
              <a:ext cx="251547" cy="172466"/>
            </a:xfrm>
            <a:prstGeom prst="roundRect">
              <a:avLst/>
            </a:prstGeom>
            <a:ln w="9525"/>
          </p:spPr>
          <p:style>
            <a:lnRef idx="2">
              <a:schemeClr val="accent3"/>
            </a:lnRef>
            <a:fillRef idx="1">
              <a:schemeClr val="lt1"/>
            </a:fillRef>
            <a:effectRef idx="0">
              <a:schemeClr val="accent3"/>
            </a:effectRef>
            <a:fontRef idx="minor">
              <a:schemeClr val="dk1"/>
            </a:fontRef>
          </p:style>
          <p:txBody>
            <a:bodyPr lIns="0" rIns="0" rtlCol="0" anchor="ctr"/>
            <a:lstStyle/>
            <a:p>
              <a:pPr algn="ctr"/>
              <a:r>
                <a:rPr lang="en-US" sz="700" dirty="0"/>
                <a:t>MSC</a:t>
              </a:r>
            </a:p>
          </p:txBody>
        </p:sp>
        <p:sp>
          <p:nvSpPr>
            <p:cNvPr id="106" name="Rounded Rectangle 105">
              <a:extLst>
                <a:ext uri="{FF2B5EF4-FFF2-40B4-BE49-F238E27FC236}">
                  <a16:creationId xmlns:a16="http://schemas.microsoft.com/office/drawing/2014/main" id="{8D03945A-4E57-BF4F-84E7-BED7B6CDF2B9}"/>
                </a:ext>
              </a:extLst>
            </p:cNvPr>
            <p:cNvSpPr/>
            <p:nvPr/>
          </p:nvSpPr>
          <p:spPr>
            <a:xfrm>
              <a:off x="6142338" y="3473062"/>
              <a:ext cx="251547" cy="172466"/>
            </a:xfrm>
            <a:prstGeom prst="roundRect">
              <a:avLst/>
            </a:prstGeom>
            <a:ln w="9525"/>
          </p:spPr>
          <p:style>
            <a:lnRef idx="2">
              <a:schemeClr val="accent3"/>
            </a:lnRef>
            <a:fillRef idx="1">
              <a:schemeClr val="lt1"/>
            </a:fillRef>
            <a:effectRef idx="0">
              <a:schemeClr val="accent3"/>
            </a:effectRef>
            <a:fontRef idx="minor">
              <a:schemeClr val="dk1"/>
            </a:fontRef>
          </p:style>
          <p:txBody>
            <a:bodyPr lIns="0" rIns="0" rtlCol="0" anchor="ctr"/>
            <a:lstStyle/>
            <a:p>
              <a:pPr algn="ctr"/>
              <a:r>
                <a:rPr lang="en-US" sz="700" dirty="0"/>
                <a:t>LDC</a:t>
              </a:r>
            </a:p>
          </p:txBody>
        </p:sp>
        <p:sp>
          <p:nvSpPr>
            <p:cNvPr id="107" name="Rounded Rectangle 106">
              <a:extLst>
                <a:ext uri="{FF2B5EF4-FFF2-40B4-BE49-F238E27FC236}">
                  <a16:creationId xmlns:a16="http://schemas.microsoft.com/office/drawing/2014/main" id="{69015F5C-00B3-0441-89B9-B109302D241B}"/>
                </a:ext>
              </a:extLst>
            </p:cNvPr>
            <p:cNvSpPr/>
            <p:nvPr/>
          </p:nvSpPr>
          <p:spPr>
            <a:xfrm>
              <a:off x="5857849" y="3466333"/>
              <a:ext cx="251547" cy="172466"/>
            </a:xfrm>
            <a:prstGeom prst="roundRect">
              <a:avLst/>
            </a:prstGeom>
            <a:ln w="9525"/>
          </p:spPr>
          <p:style>
            <a:lnRef idx="2">
              <a:schemeClr val="accent3"/>
            </a:lnRef>
            <a:fillRef idx="1">
              <a:schemeClr val="lt1"/>
            </a:fillRef>
            <a:effectRef idx="0">
              <a:schemeClr val="accent3"/>
            </a:effectRef>
            <a:fontRef idx="minor">
              <a:schemeClr val="dk1"/>
            </a:fontRef>
          </p:style>
          <p:txBody>
            <a:bodyPr lIns="0" rIns="0" rtlCol="0" anchor="ctr"/>
            <a:lstStyle/>
            <a:p>
              <a:pPr algn="ctr"/>
              <a:r>
                <a:rPr lang="en-US" sz="700" dirty="0"/>
                <a:t>ISP</a:t>
              </a:r>
            </a:p>
          </p:txBody>
        </p:sp>
        <p:sp>
          <p:nvSpPr>
            <p:cNvPr id="108" name="Rounded Rectangle 107">
              <a:extLst>
                <a:ext uri="{FF2B5EF4-FFF2-40B4-BE49-F238E27FC236}">
                  <a16:creationId xmlns:a16="http://schemas.microsoft.com/office/drawing/2014/main" id="{8400BDDB-BBDC-9E48-94D1-B707B1A19F0D}"/>
                </a:ext>
              </a:extLst>
            </p:cNvPr>
            <p:cNvSpPr/>
            <p:nvPr/>
          </p:nvSpPr>
          <p:spPr>
            <a:xfrm>
              <a:off x="6145159" y="3697764"/>
              <a:ext cx="251547" cy="172466"/>
            </a:xfrm>
            <a:prstGeom prst="roundRect">
              <a:avLst/>
            </a:prstGeom>
            <a:ln w="9525"/>
          </p:spPr>
          <p:style>
            <a:lnRef idx="2">
              <a:schemeClr val="accent3"/>
            </a:lnRef>
            <a:fillRef idx="1">
              <a:schemeClr val="lt1"/>
            </a:fillRef>
            <a:effectRef idx="0">
              <a:schemeClr val="accent3"/>
            </a:effectRef>
            <a:fontRef idx="minor">
              <a:schemeClr val="dk1"/>
            </a:fontRef>
          </p:style>
          <p:txBody>
            <a:bodyPr lIns="0" rIns="0" rtlCol="0" anchor="ctr"/>
            <a:lstStyle/>
            <a:p>
              <a:pPr algn="ctr"/>
              <a:r>
                <a:rPr lang="en-US" sz="700" dirty="0"/>
                <a:t>SDE</a:t>
              </a:r>
            </a:p>
          </p:txBody>
        </p:sp>
        <p:sp>
          <p:nvSpPr>
            <p:cNvPr id="109" name="Rounded Rectangle 108">
              <a:extLst>
                <a:ext uri="{FF2B5EF4-FFF2-40B4-BE49-F238E27FC236}">
                  <a16:creationId xmlns:a16="http://schemas.microsoft.com/office/drawing/2014/main" id="{5C20E5AC-4E2E-0447-9B0F-D14C340D6B0A}"/>
                </a:ext>
              </a:extLst>
            </p:cNvPr>
            <p:cNvSpPr/>
            <p:nvPr/>
          </p:nvSpPr>
          <p:spPr>
            <a:xfrm>
              <a:off x="5865885" y="3688078"/>
              <a:ext cx="251547" cy="172466"/>
            </a:xfrm>
            <a:prstGeom prst="roundRect">
              <a:avLst/>
            </a:prstGeom>
            <a:ln w="9525"/>
          </p:spPr>
          <p:style>
            <a:lnRef idx="2">
              <a:schemeClr val="accent3"/>
            </a:lnRef>
            <a:fillRef idx="1">
              <a:schemeClr val="lt1"/>
            </a:fillRef>
            <a:effectRef idx="0">
              <a:schemeClr val="accent3"/>
            </a:effectRef>
            <a:fontRef idx="minor">
              <a:schemeClr val="dk1"/>
            </a:fontRef>
          </p:style>
          <p:txBody>
            <a:bodyPr lIns="0" rIns="0" rtlCol="0" anchor="ctr"/>
            <a:lstStyle/>
            <a:p>
              <a:pPr algn="ctr"/>
              <a:r>
                <a:rPr lang="en-US" sz="700" dirty="0"/>
                <a:t>DOF</a:t>
              </a:r>
            </a:p>
          </p:txBody>
        </p:sp>
        <p:sp>
          <p:nvSpPr>
            <p:cNvPr id="110" name="Rounded Rectangle 109">
              <a:extLst>
                <a:ext uri="{FF2B5EF4-FFF2-40B4-BE49-F238E27FC236}">
                  <a16:creationId xmlns:a16="http://schemas.microsoft.com/office/drawing/2014/main" id="{71154ABE-B90C-AC41-BE8A-761FF0FC018C}"/>
                </a:ext>
              </a:extLst>
            </p:cNvPr>
            <p:cNvSpPr/>
            <p:nvPr/>
          </p:nvSpPr>
          <p:spPr>
            <a:xfrm>
              <a:off x="6432633" y="3697764"/>
              <a:ext cx="251547" cy="172466"/>
            </a:xfrm>
            <a:prstGeom prst="roundRect">
              <a:avLst/>
            </a:prstGeom>
            <a:ln w="9525"/>
          </p:spPr>
          <p:style>
            <a:lnRef idx="2">
              <a:schemeClr val="accent3"/>
            </a:lnRef>
            <a:fillRef idx="1">
              <a:schemeClr val="lt1"/>
            </a:fillRef>
            <a:effectRef idx="0">
              <a:schemeClr val="accent3"/>
            </a:effectRef>
            <a:fontRef idx="minor">
              <a:schemeClr val="dk1"/>
            </a:fontRef>
          </p:style>
          <p:txBody>
            <a:bodyPr lIns="0" rIns="0" rtlCol="0" anchor="ctr"/>
            <a:lstStyle/>
            <a:p>
              <a:pPr algn="ctr"/>
              <a:r>
                <a:rPr lang="en-US" sz="700" dirty="0"/>
                <a:t>NF</a:t>
              </a:r>
            </a:p>
          </p:txBody>
        </p:sp>
        <p:pic>
          <p:nvPicPr>
            <p:cNvPr id="116" name="Picture 115">
              <a:extLst>
                <a:ext uri="{FF2B5EF4-FFF2-40B4-BE49-F238E27FC236}">
                  <a16:creationId xmlns:a16="http://schemas.microsoft.com/office/drawing/2014/main" id="{631D7BF4-981A-114E-B082-9B560EE4AD3B}"/>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6538447" y="2960347"/>
              <a:ext cx="264063" cy="140605"/>
            </a:xfrm>
            <a:prstGeom prst="rect">
              <a:avLst/>
            </a:prstGeom>
          </p:spPr>
        </p:pic>
        <p:sp>
          <p:nvSpPr>
            <p:cNvPr id="97" name="Rounded Rectangle 96">
              <a:extLst>
                <a:ext uri="{FF2B5EF4-FFF2-40B4-BE49-F238E27FC236}">
                  <a16:creationId xmlns:a16="http://schemas.microsoft.com/office/drawing/2014/main" id="{7D1E5731-516C-1443-A1EF-112C63329A18}"/>
                </a:ext>
              </a:extLst>
            </p:cNvPr>
            <p:cNvSpPr/>
            <p:nvPr/>
          </p:nvSpPr>
          <p:spPr>
            <a:xfrm>
              <a:off x="5841677" y="3257059"/>
              <a:ext cx="864833" cy="188871"/>
            </a:xfrm>
            <a:prstGeom prst="roundRect">
              <a:avLst/>
            </a:prstGeom>
            <a:ln w="9525"/>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800" dirty="0"/>
                <a:t>Graph-level library </a:t>
              </a:r>
            </a:p>
          </p:txBody>
        </p:sp>
      </p:grpSp>
      <p:pic>
        <p:nvPicPr>
          <p:cNvPr id="117" name="Picture 116">
            <a:extLst>
              <a:ext uri="{FF2B5EF4-FFF2-40B4-BE49-F238E27FC236}">
                <a16:creationId xmlns:a16="http://schemas.microsoft.com/office/drawing/2014/main" id="{6D7A3DCD-D3A5-E44D-B9EB-4F4DB26D225F}"/>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8025034" y="3416325"/>
            <a:ext cx="264063" cy="140605"/>
          </a:xfrm>
          <a:prstGeom prst="rect">
            <a:avLst/>
          </a:prstGeom>
        </p:spPr>
      </p:pic>
      <p:sp>
        <p:nvSpPr>
          <p:cNvPr id="151" name="Rectangle 150">
            <a:extLst>
              <a:ext uri="{FF2B5EF4-FFF2-40B4-BE49-F238E27FC236}">
                <a16:creationId xmlns:a16="http://schemas.microsoft.com/office/drawing/2014/main" id="{4992908E-6DA6-404C-8343-F9C7706B995F}"/>
              </a:ext>
            </a:extLst>
          </p:cNvPr>
          <p:cNvSpPr/>
          <p:nvPr/>
        </p:nvSpPr>
        <p:spPr>
          <a:xfrm>
            <a:off x="1475532" y="642955"/>
            <a:ext cx="7214443" cy="1245409"/>
          </a:xfrm>
          <a:prstGeom prst="rect">
            <a:avLst/>
          </a:prstGeom>
          <a:solidFill>
            <a:schemeClr val="bg1"/>
          </a:solidFill>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200" dirty="0">
              <a:solidFill>
                <a:schemeClr val="tx1"/>
              </a:solidFill>
            </a:endParaRPr>
          </a:p>
        </p:txBody>
      </p:sp>
      <p:grpSp>
        <p:nvGrpSpPr>
          <p:cNvPr id="23" name="Group 22">
            <a:extLst>
              <a:ext uri="{FF2B5EF4-FFF2-40B4-BE49-F238E27FC236}">
                <a16:creationId xmlns:a16="http://schemas.microsoft.com/office/drawing/2014/main" id="{CF1E4F9C-BBBD-D342-8DE5-1D32EC534F64}"/>
              </a:ext>
            </a:extLst>
          </p:cNvPr>
          <p:cNvGrpSpPr/>
          <p:nvPr/>
        </p:nvGrpSpPr>
        <p:grpSpPr>
          <a:xfrm>
            <a:off x="4142317" y="695192"/>
            <a:ext cx="1663834" cy="882582"/>
            <a:chOff x="2001422" y="773408"/>
            <a:chExt cx="1663834" cy="882582"/>
          </a:xfrm>
        </p:grpSpPr>
        <p:grpSp>
          <p:nvGrpSpPr>
            <p:cNvPr id="68" name="Group 67">
              <a:extLst>
                <a:ext uri="{FF2B5EF4-FFF2-40B4-BE49-F238E27FC236}">
                  <a16:creationId xmlns:a16="http://schemas.microsoft.com/office/drawing/2014/main" id="{1267B935-6F8F-804A-9082-42BBA892297E}"/>
                </a:ext>
              </a:extLst>
            </p:cNvPr>
            <p:cNvGrpSpPr/>
            <p:nvPr/>
          </p:nvGrpSpPr>
          <p:grpSpPr>
            <a:xfrm>
              <a:off x="2001422" y="773408"/>
              <a:ext cx="1663834" cy="882582"/>
              <a:chOff x="4291444" y="2453716"/>
              <a:chExt cx="1663834" cy="1392235"/>
            </a:xfrm>
          </p:grpSpPr>
          <p:sp>
            <p:nvSpPr>
              <p:cNvPr id="69" name="Rectangle 68">
                <a:extLst>
                  <a:ext uri="{FF2B5EF4-FFF2-40B4-BE49-F238E27FC236}">
                    <a16:creationId xmlns:a16="http://schemas.microsoft.com/office/drawing/2014/main" id="{B98655CA-8818-4E44-A4ED-2ACF6E1873E1}"/>
                  </a:ext>
                </a:extLst>
              </p:cNvPr>
              <p:cNvSpPr/>
              <p:nvPr/>
            </p:nvSpPr>
            <p:spPr>
              <a:xfrm>
                <a:off x="4309358" y="2886113"/>
                <a:ext cx="1645920" cy="959838"/>
              </a:xfrm>
              <a:prstGeom prst="rect">
                <a:avLst/>
              </a:prstGeom>
              <a:ln w="12700"/>
            </p:spPr>
            <p:style>
              <a:lnRef idx="2">
                <a:schemeClr val="accent4"/>
              </a:lnRef>
              <a:fillRef idx="1">
                <a:schemeClr val="lt1"/>
              </a:fillRef>
              <a:effectRef idx="0">
                <a:schemeClr val="accent4"/>
              </a:effectRef>
              <a:fontRef idx="minor">
                <a:schemeClr val="dk1"/>
              </a:fontRef>
            </p:style>
            <p:txBody>
              <a:bodyPr rtlCol="0" anchor="ctr"/>
              <a:lstStyle/>
              <a:p>
                <a:pPr algn="ctr"/>
                <a:r>
                  <a:rPr lang="en-US" sz="1000" dirty="0"/>
                  <a:t>Full Stack</a:t>
                </a:r>
              </a:p>
            </p:txBody>
          </p:sp>
          <p:sp>
            <p:nvSpPr>
              <p:cNvPr id="70" name="Rectangle 69">
                <a:extLst>
                  <a:ext uri="{FF2B5EF4-FFF2-40B4-BE49-F238E27FC236}">
                    <a16:creationId xmlns:a16="http://schemas.microsoft.com/office/drawing/2014/main" id="{EDEF45A1-78B7-6042-A4A6-59F5A0F111DE}"/>
                  </a:ext>
                </a:extLst>
              </p:cNvPr>
              <p:cNvSpPr/>
              <p:nvPr/>
            </p:nvSpPr>
            <p:spPr>
              <a:xfrm>
                <a:off x="4291444" y="2453716"/>
                <a:ext cx="1663834" cy="432726"/>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a:r>
                  <a:rPr lang="en-US" sz="1000" dirty="0">
                    <a:solidFill>
                      <a:schemeClr val="bg1"/>
                    </a:solidFill>
                  </a:rPr>
                  <a:t>Ubuntu Docker Container</a:t>
                </a:r>
              </a:p>
            </p:txBody>
          </p:sp>
        </p:grpSp>
        <p:pic>
          <p:nvPicPr>
            <p:cNvPr id="81" name="Picture 4" descr="ROS.org">
              <a:extLst>
                <a:ext uri="{FF2B5EF4-FFF2-40B4-BE49-F238E27FC236}">
                  <a16:creationId xmlns:a16="http://schemas.microsoft.com/office/drawing/2014/main" id="{C857B413-3812-1A45-B13D-F27689305510}"/>
                </a:ext>
              </a:extLst>
            </p:cNvPr>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2133986" y="1295877"/>
              <a:ext cx="371905" cy="132649"/>
            </a:xfrm>
            <a:prstGeom prst="rect">
              <a:avLst/>
            </a:prstGeom>
            <a:noFill/>
            <a:extLst>
              <a:ext uri="{909E8E84-426E-40DD-AFC4-6F175D3DCCD1}">
                <a14:hiddenFill xmlns:a14="http://schemas.microsoft.com/office/drawing/2010/main">
                  <a:solidFill>
                    <a:srgbClr val="FFFFFF"/>
                  </a:solidFill>
                </a14:hiddenFill>
              </a:ext>
            </a:extLst>
          </p:spPr>
        </p:pic>
        <p:pic>
          <p:nvPicPr>
            <p:cNvPr id="128" name="Picture 7" descr="https://miro.medium.com/max/1202/1*JUOITpaBdlrMP9D__-K5Fw.png">
              <a:extLst>
                <a:ext uri="{FF2B5EF4-FFF2-40B4-BE49-F238E27FC236}">
                  <a16:creationId xmlns:a16="http://schemas.microsoft.com/office/drawing/2014/main" id="{A0242E67-BF32-064D-85D6-82410D75B432}"/>
                </a:ext>
              </a:extLst>
            </p:cNvPr>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3018657" y="1075848"/>
              <a:ext cx="585334" cy="150472"/>
            </a:xfrm>
            <a:prstGeom prst="rect">
              <a:avLst/>
            </a:prstGeom>
            <a:noFill/>
            <a:extLst>
              <a:ext uri="{909E8E84-426E-40DD-AFC4-6F175D3DCCD1}">
                <a14:hiddenFill xmlns:a14="http://schemas.microsoft.com/office/drawing/2010/main">
                  <a:solidFill>
                    <a:srgbClr val="FFFFFF"/>
                  </a:solidFill>
                </a14:hiddenFill>
              </a:ext>
            </a:extLst>
          </p:spPr>
        </p:pic>
      </p:grpSp>
      <p:sp>
        <p:nvSpPr>
          <p:cNvPr id="83" name="Rectangle 82">
            <a:extLst>
              <a:ext uri="{FF2B5EF4-FFF2-40B4-BE49-F238E27FC236}">
                <a16:creationId xmlns:a16="http://schemas.microsoft.com/office/drawing/2014/main" id="{4390DC01-725A-334A-A086-04715E46DAC8}"/>
              </a:ext>
            </a:extLst>
          </p:cNvPr>
          <p:cNvSpPr/>
          <p:nvPr/>
        </p:nvSpPr>
        <p:spPr>
          <a:xfrm>
            <a:off x="4170118" y="1644391"/>
            <a:ext cx="1601750" cy="192729"/>
          </a:xfrm>
          <a:prstGeom prst="rect">
            <a:avLst/>
          </a:prstGeom>
          <a:solidFill>
            <a:schemeClr val="accent5">
              <a:lumMod val="20000"/>
              <a:lumOff val="80000"/>
            </a:schemeClr>
          </a:solidFill>
          <a:ln w="9525">
            <a:solidFill>
              <a:schemeClr val="tx1"/>
            </a:solidFill>
          </a:ln>
        </p:spPr>
        <p:style>
          <a:lnRef idx="0">
            <a:scrgbClr r="0" g="0" b="0"/>
          </a:lnRef>
          <a:fillRef idx="0">
            <a:scrgbClr r="0" g="0" b="0"/>
          </a:fillRef>
          <a:effectRef idx="0">
            <a:scrgbClr r="0" g="0" b="0"/>
          </a:effectRef>
          <a:fontRef idx="minor">
            <a:schemeClr val="lt1"/>
          </a:fontRef>
        </p:style>
        <p:txBody>
          <a:bodyPr lIns="0" rIns="0" rtlCol="0" anchor="ctr"/>
          <a:lstStyle/>
          <a:p>
            <a:pPr algn="ctr"/>
            <a:r>
              <a:rPr lang="en-US" sz="900" dirty="0">
                <a:solidFill>
                  <a:schemeClr val="tx1">
                    <a:lumMod val="75000"/>
                    <a:lumOff val="25000"/>
                  </a:schemeClr>
                </a:solidFill>
              </a:rPr>
              <a:t>Docker Engine</a:t>
            </a:r>
          </a:p>
        </p:txBody>
      </p:sp>
      <p:pic>
        <p:nvPicPr>
          <p:cNvPr id="140" name="Picture 139">
            <a:extLst>
              <a:ext uri="{FF2B5EF4-FFF2-40B4-BE49-F238E27FC236}">
                <a16:creationId xmlns:a16="http://schemas.microsoft.com/office/drawing/2014/main" id="{1B21E5BA-80DC-2C4B-AB7D-8F2860861BFE}"/>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4536331" y="3442930"/>
            <a:ext cx="264063" cy="140605"/>
          </a:xfrm>
          <a:prstGeom prst="rect">
            <a:avLst/>
          </a:prstGeom>
        </p:spPr>
      </p:pic>
      <p:grpSp>
        <p:nvGrpSpPr>
          <p:cNvPr id="14" name="Group 13">
            <a:extLst>
              <a:ext uri="{FF2B5EF4-FFF2-40B4-BE49-F238E27FC236}">
                <a16:creationId xmlns:a16="http://schemas.microsoft.com/office/drawing/2014/main" id="{12F55F7D-0E64-0C4D-8512-30CC83DF42A2}"/>
              </a:ext>
            </a:extLst>
          </p:cNvPr>
          <p:cNvGrpSpPr/>
          <p:nvPr/>
        </p:nvGrpSpPr>
        <p:grpSpPr>
          <a:xfrm>
            <a:off x="2416716" y="2004687"/>
            <a:ext cx="1473230" cy="1055434"/>
            <a:chOff x="6245631" y="2069328"/>
            <a:chExt cx="1473230" cy="1055434"/>
          </a:xfrm>
        </p:grpSpPr>
        <p:sp>
          <p:nvSpPr>
            <p:cNvPr id="71" name="Rectangle 70">
              <a:extLst>
                <a:ext uri="{FF2B5EF4-FFF2-40B4-BE49-F238E27FC236}">
                  <a16:creationId xmlns:a16="http://schemas.microsoft.com/office/drawing/2014/main" id="{4977EEB2-EFDC-0846-8E86-CC32ACA7ACF3}"/>
                </a:ext>
              </a:extLst>
            </p:cNvPr>
            <p:cNvSpPr/>
            <p:nvPr/>
          </p:nvSpPr>
          <p:spPr>
            <a:xfrm>
              <a:off x="6255821" y="2347522"/>
              <a:ext cx="1463040" cy="777240"/>
            </a:xfrm>
            <a:prstGeom prst="rect">
              <a:avLst/>
            </a:prstGeom>
            <a:ln w="12700"/>
          </p:spPr>
          <p:style>
            <a:lnRef idx="2">
              <a:schemeClr val="accent4"/>
            </a:lnRef>
            <a:fillRef idx="1">
              <a:schemeClr val="lt1"/>
            </a:fillRef>
            <a:effectRef idx="0">
              <a:schemeClr val="accent4"/>
            </a:effectRef>
            <a:fontRef idx="minor">
              <a:schemeClr val="dk1"/>
            </a:fontRef>
          </p:style>
          <p:txBody>
            <a:bodyPr rtlCol="0" anchor="ctr"/>
            <a:lstStyle/>
            <a:p>
              <a:pPr algn="r"/>
              <a:endParaRPr lang="en-US" sz="800" baseline="-25000" dirty="0"/>
            </a:p>
          </p:txBody>
        </p:sp>
        <p:sp>
          <p:nvSpPr>
            <p:cNvPr id="72" name="Rectangle 71">
              <a:extLst>
                <a:ext uri="{FF2B5EF4-FFF2-40B4-BE49-F238E27FC236}">
                  <a16:creationId xmlns:a16="http://schemas.microsoft.com/office/drawing/2014/main" id="{C05AACEC-C823-3047-82DB-0844178D9EBF}"/>
                </a:ext>
              </a:extLst>
            </p:cNvPr>
            <p:cNvSpPr/>
            <p:nvPr/>
          </p:nvSpPr>
          <p:spPr>
            <a:xfrm>
              <a:off x="6245631" y="2069328"/>
              <a:ext cx="1463040" cy="274320"/>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lIns="0" rIns="0" rtlCol="0" anchor="ctr"/>
            <a:lstStyle/>
            <a:p>
              <a:pPr algn="ctr"/>
              <a:r>
                <a:rPr lang="en-US" sz="1050" dirty="0">
                  <a:solidFill>
                    <a:schemeClr val="bg1"/>
                  </a:solidFill>
                </a:rPr>
                <a:t>Middleware Framework</a:t>
              </a:r>
            </a:p>
          </p:txBody>
        </p:sp>
        <p:pic>
          <p:nvPicPr>
            <p:cNvPr id="12" name="Picture 11">
              <a:extLst>
                <a:ext uri="{FF2B5EF4-FFF2-40B4-BE49-F238E27FC236}">
                  <a16:creationId xmlns:a16="http://schemas.microsoft.com/office/drawing/2014/main" id="{3512FC3C-FE0E-0A42-98FE-700BC9524D73}"/>
                </a:ext>
              </a:extLst>
            </p:cNvPr>
            <p:cNvPicPr>
              <a:picLocks noChangeAspect="1"/>
            </p:cNvPicPr>
            <p:nvPr/>
          </p:nvPicPr>
          <p:blipFill>
            <a:blip r:embed="rId11" cstate="hqprint">
              <a:extLst>
                <a:ext uri="{28A0092B-C50C-407E-A947-70E740481C1C}">
                  <a14:useLocalDpi xmlns:a14="http://schemas.microsoft.com/office/drawing/2010/main"/>
                </a:ext>
              </a:extLst>
            </a:blip>
            <a:stretch>
              <a:fillRect/>
            </a:stretch>
          </p:blipFill>
          <p:spPr>
            <a:xfrm>
              <a:off x="6351720" y="2800523"/>
              <a:ext cx="353058" cy="176530"/>
            </a:xfrm>
            <a:prstGeom prst="rect">
              <a:avLst/>
            </a:prstGeom>
          </p:spPr>
        </p:pic>
      </p:grpSp>
      <p:sp>
        <p:nvSpPr>
          <p:cNvPr id="25" name="TextBox 24">
            <a:extLst>
              <a:ext uri="{FF2B5EF4-FFF2-40B4-BE49-F238E27FC236}">
                <a16:creationId xmlns:a16="http://schemas.microsoft.com/office/drawing/2014/main" id="{6D520D25-5C64-A449-AF90-2804C59301EF}"/>
              </a:ext>
            </a:extLst>
          </p:cNvPr>
          <p:cNvSpPr txBox="1"/>
          <p:nvPr/>
        </p:nvSpPr>
        <p:spPr>
          <a:xfrm>
            <a:off x="2581742" y="2301468"/>
            <a:ext cx="1246359" cy="369332"/>
          </a:xfrm>
          <a:prstGeom prst="rect">
            <a:avLst/>
          </a:prstGeom>
          <a:noFill/>
        </p:spPr>
        <p:txBody>
          <a:bodyPr wrap="square" rtlCol="0">
            <a:spAutoFit/>
          </a:bodyPr>
          <a:lstStyle/>
          <a:p>
            <a:r>
              <a:rPr lang="en-US" sz="600" dirty="0"/>
              <a:t>Facilitates hardware acceleration and  heterogenous execution</a:t>
            </a:r>
          </a:p>
        </p:txBody>
      </p:sp>
      <p:grpSp>
        <p:nvGrpSpPr>
          <p:cNvPr id="75" name="Group 74">
            <a:extLst>
              <a:ext uri="{FF2B5EF4-FFF2-40B4-BE49-F238E27FC236}">
                <a16:creationId xmlns:a16="http://schemas.microsoft.com/office/drawing/2014/main" id="{9E9D23AA-77E9-7B4D-8BC2-989C8A7D4A9E}"/>
              </a:ext>
            </a:extLst>
          </p:cNvPr>
          <p:cNvGrpSpPr/>
          <p:nvPr/>
        </p:nvGrpSpPr>
        <p:grpSpPr>
          <a:xfrm>
            <a:off x="6151929" y="2012876"/>
            <a:ext cx="1463040" cy="1053521"/>
            <a:chOff x="1152748" y="2012506"/>
            <a:chExt cx="1463040" cy="1053521"/>
          </a:xfrm>
        </p:grpSpPr>
        <p:sp>
          <p:nvSpPr>
            <p:cNvPr id="76" name="Rectangle 75">
              <a:extLst>
                <a:ext uri="{FF2B5EF4-FFF2-40B4-BE49-F238E27FC236}">
                  <a16:creationId xmlns:a16="http://schemas.microsoft.com/office/drawing/2014/main" id="{0B3A27D0-B389-5845-AF52-CAB9F11AC25D}"/>
                </a:ext>
              </a:extLst>
            </p:cNvPr>
            <p:cNvSpPr/>
            <p:nvPr/>
          </p:nvSpPr>
          <p:spPr>
            <a:xfrm>
              <a:off x="1152748" y="2288787"/>
              <a:ext cx="1463040" cy="777240"/>
            </a:xfrm>
            <a:prstGeom prst="rect">
              <a:avLst/>
            </a:prstGeom>
            <a:ln w="12700"/>
          </p:spPr>
          <p:style>
            <a:lnRef idx="2">
              <a:schemeClr val="accent4"/>
            </a:lnRef>
            <a:fillRef idx="1">
              <a:schemeClr val="lt1"/>
            </a:fillRef>
            <a:effectRef idx="0">
              <a:schemeClr val="accent4"/>
            </a:effectRef>
            <a:fontRef idx="minor">
              <a:schemeClr val="dk1"/>
            </a:fontRef>
          </p:style>
          <p:txBody>
            <a:bodyPr rtlCol="0" anchor="ctr"/>
            <a:lstStyle/>
            <a:p>
              <a:pPr algn="r"/>
              <a:r>
                <a:rPr lang="en-US" sz="800" dirty="0" err="1"/>
                <a:t>TFLite</a:t>
              </a:r>
              <a:r>
                <a:rPr lang="en-US" sz="800" dirty="0"/>
                <a:t> RT</a:t>
              </a:r>
            </a:p>
            <a:p>
              <a:pPr algn="r"/>
              <a:r>
                <a:rPr lang="en-US" sz="800" dirty="0"/>
                <a:t>ONNX RT</a:t>
              </a:r>
            </a:p>
            <a:p>
              <a:pPr algn="r"/>
              <a:r>
                <a:rPr lang="en-US" sz="800" dirty="0"/>
                <a:t>TVM / Neo-AI-DLR</a:t>
              </a:r>
            </a:p>
          </p:txBody>
        </p:sp>
        <p:sp>
          <p:nvSpPr>
            <p:cNvPr id="77" name="Rectangle 76">
              <a:extLst>
                <a:ext uri="{FF2B5EF4-FFF2-40B4-BE49-F238E27FC236}">
                  <a16:creationId xmlns:a16="http://schemas.microsoft.com/office/drawing/2014/main" id="{1EA55099-9899-2848-9895-CA40C714B30C}"/>
                </a:ext>
              </a:extLst>
            </p:cNvPr>
            <p:cNvSpPr/>
            <p:nvPr/>
          </p:nvSpPr>
          <p:spPr>
            <a:xfrm>
              <a:off x="1152748" y="2012506"/>
              <a:ext cx="1463040" cy="274320"/>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lIns="0" rIns="0" rtlCol="0" anchor="ctr"/>
            <a:lstStyle/>
            <a:p>
              <a:pPr algn="ctr"/>
              <a:r>
                <a:rPr lang="en-US" sz="1100" dirty="0">
                  <a:solidFill>
                    <a:schemeClr val="bg1"/>
                  </a:solidFill>
                </a:rPr>
                <a:t>Deep Learning</a:t>
              </a:r>
            </a:p>
            <a:p>
              <a:pPr algn="ctr"/>
              <a:r>
                <a:rPr lang="en-US" sz="800" dirty="0">
                  <a:solidFill>
                    <a:schemeClr val="bg1"/>
                  </a:solidFill>
                </a:rPr>
                <a:t>Open source framework</a:t>
              </a:r>
            </a:p>
          </p:txBody>
        </p:sp>
        <p:pic>
          <p:nvPicPr>
            <p:cNvPr id="78" name="Content Placeholder 6">
              <a:extLst>
                <a:ext uri="{FF2B5EF4-FFF2-40B4-BE49-F238E27FC236}">
                  <a16:creationId xmlns:a16="http://schemas.microsoft.com/office/drawing/2014/main" id="{55324CC2-8E4D-4242-870F-9A4AEBFD5C7A}"/>
                </a:ext>
              </a:extLst>
            </p:cNvPr>
            <p:cNvPicPr>
              <a:picLocks noChangeAspect="1"/>
            </p:cNvPicPr>
            <p:nvPr/>
          </p:nvPicPr>
          <p:blipFill>
            <a:blip r:embed="rId12" cstate="hqprint">
              <a:extLst>
                <a:ext uri="{28A0092B-C50C-407E-A947-70E740481C1C}">
                  <a14:useLocalDpi xmlns:a14="http://schemas.microsoft.com/office/drawing/2010/main"/>
                </a:ext>
              </a:extLst>
            </a:blip>
            <a:stretch>
              <a:fillRect/>
            </a:stretch>
          </p:blipFill>
          <p:spPr bwMode="auto">
            <a:xfrm>
              <a:off x="1211401" y="2330617"/>
              <a:ext cx="432336" cy="411990"/>
            </a:xfrm>
            <a:prstGeom prst="rect">
              <a:avLst/>
            </a:prstGeom>
            <a:noFill/>
            <a:ln w="9525" algn="ctr">
              <a:noFill/>
              <a:miter lim="800000"/>
              <a:headEnd/>
              <a:tailEnd/>
            </a:ln>
          </p:spPr>
        </p:pic>
      </p:grpSp>
      <p:grpSp>
        <p:nvGrpSpPr>
          <p:cNvPr id="79" name="Group 78">
            <a:extLst>
              <a:ext uri="{FF2B5EF4-FFF2-40B4-BE49-F238E27FC236}">
                <a16:creationId xmlns:a16="http://schemas.microsoft.com/office/drawing/2014/main" id="{3528255F-4609-F549-B118-2F36CCBDD1CA}"/>
              </a:ext>
            </a:extLst>
          </p:cNvPr>
          <p:cNvGrpSpPr/>
          <p:nvPr/>
        </p:nvGrpSpPr>
        <p:grpSpPr>
          <a:xfrm>
            <a:off x="4272090" y="2010180"/>
            <a:ext cx="1470654" cy="1051560"/>
            <a:chOff x="2794865" y="2014467"/>
            <a:chExt cx="1470654" cy="1051560"/>
          </a:xfrm>
        </p:grpSpPr>
        <p:sp>
          <p:nvSpPr>
            <p:cNvPr id="82" name="Rectangle 81">
              <a:extLst>
                <a:ext uri="{FF2B5EF4-FFF2-40B4-BE49-F238E27FC236}">
                  <a16:creationId xmlns:a16="http://schemas.microsoft.com/office/drawing/2014/main" id="{579493CF-B9B3-714C-8800-5909ED8D5735}"/>
                </a:ext>
              </a:extLst>
            </p:cNvPr>
            <p:cNvSpPr/>
            <p:nvPr/>
          </p:nvSpPr>
          <p:spPr>
            <a:xfrm>
              <a:off x="2802479" y="2288787"/>
              <a:ext cx="1463040" cy="777240"/>
            </a:xfrm>
            <a:prstGeom prst="rect">
              <a:avLst/>
            </a:prstGeom>
            <a:ln w="12700"/>
          </p:spPr>
          <p:style>
            <a:lnRef idx="2">
              <a:schemeClr val="accent4"/>
            </a:lnRef>
            <a:fillRef idx="1">
              <a:schemeClr val="lt1"/>
            </a:fillRef>
            <a:effectRef idx="0">
              <a:schemeClr val="accent4"/>
            </a:effectRef>
            <a:fontRef idx="minor">
              <a:schemeClr val="dk1"/>
            </a:fontRef>
          </p:style>
          <p:txBody>
            <a:bodyPr rtlCol="0" anchor="ctr"/>
            <a:lstStyle/>
            <a:p>
              <a:pPr algn="r"/>
              <a:r>
                <a:rPr lang="en-US" sz="900" dirty="0"/>
                <a:t>OpenCV</a:t>
              </a:r>
            </a:p>
          </p:txBody>
        </p:sp>
        <p:sp>
          <p:nvSpPr>
            <p:cNvPr id="84" name="Rectangle 83">
              <a:extLst>
                <a:ext uri="{FF2B5EF4-FFF2-40B4-BE49-F238E27FC236}">
                  <a16:creationId xmlns:a16="http://schemas.microsoft.com/office/drawing/2014/main" id="{23099CE1-528F-9141-B5BB-D44A367BDA51}"/>
                </a:ext>
              </a:extLst>
            </p:cNvPr>
            <p:cNvSpPr/>
            <p:nvPr/>
          </p:nvSpPr>
          <p:spPr>
            <a:xfrm>
              <a:off x="2794865" y="2014467"/>
              <a:ext cx="1470654" cy="274320"/>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lIns="0" rIns="0" rtlCol="0" anchor="ctr"/>
            <a:lstStyle/>
            <a:p>
              <a:pPr algn="ctr"/>
              <a:r>
                <a:rPr lang="en-US" sz="1100" dirty="0">
                  <a:solidFill>
                    <a:schemeClr val="bg1"/>
                  </a:solidFill>
                </a:rPr>
                <a:t>Computer Vision</a:t>
              </a:r>
            </a:p>
          </p:txBody>
        </p:sp>
        <p:pic>
          <p:nvPicPr>
            <p:cNvPr id="85" name="Picture 84">
              <a:extLst>
                <a:ext uri="{FF2B5EF4-FFF2-40B4-BE49-F238E27FC236}">
                  <a16:creationId xmlns:a16="http://schemas.microsoft.com/office/drawing/2014/main" id="{73B2421B-199C-DF45-B864-0E2FECFBFC40}"/>
                </a:ext>
              </a:extLst>
            </p:cNvPr>
            <p:cNvPicPr>
              <a:picLocks noChangeAspect="1"/>
            </p:cNvPicPr>
            <p:nvPr/>
          </p:nvPicPr>
          <p:blipFill>
            <a:blip r:embed="rId13" cstate="hqprint">
              <a:extLst>
                <a:ext uri="{28A0092B-C50C-407E-A947-70E740481C1C}">
                  <a14:useLocalDpi xmlns:a14="http://schemas.microsoft.com/office/drawing/2010/main"/>
                </a:ext>
              </a:extLst>
            </a:blip>
            <a:stretch>
              <a:fillRect/>
            </a:stretch>
          </p:blipFill>
          <p:spPr>
            <a:xfrm>
              <a:off x="2908922" y="2447056"/>
              <a:ext cx="576287" cy="382103"/>
            </a:xfrm>
            <a:prstGeom prst="rect">
              <a:avLst/>
            </a:prstGeom>
          </p:spPr>
        </p:pic>
      </p:grpSp>
      <p:pic>
        <p:nvPicPr>
          <p:cNvPr id="86" name="Picture 85">
            <a:extLst>
              <a:ext uri="{FF2B5EF4-FFF2-40B4-BE49-F238E27FC236}">
                <a16:creationId xmlns:a16="http://schemas.microsoft.com/office/drawing/2014/main" id="{34CD4884-5C73-F54F-94BC-D935BA4204DD}"/>
              </a:ext>
            </a:extLst>
          </p:cNvPr>
          <p:cNvPicPr>
            <a:picLocks noChangeAspect="1"/>
          </p:cNvPicPr>
          <p:nvPr/>
        </p:nvPicPr>
        <p:blipFill>
          <a:blip r:embed="rId14" cstate="hqprint">
            <a:extLst>
              <a:ext uri="{28A0092B-C50C-407E-A947-70E740481C1C}">
                <a14:useLocalDpi xmlns:a14="http://schemas.microsoft.com/office/drawing/2010/main"/>
              </a:ext>
            </a:extLst>
          </a:blip>
          <a:stretch>
            <a:fillRect/>
          </a:stretch>
        </p:blipFill>
        <p:spPr>
          <a:xfrm>
            <a:off x="2938272" y="2713486"/>
            <a:ext cx="880142" cy="198926"/>
          </a:xfrm>
          <a:prstGeom prst="rect">
            <a:avLst/>
          </a:prstGeom>
        </p:spPr>
      </p:pic>
      <p:sp>
        <p:nvSpPr>
          <p:cNvPr id="87" name="TextBox 86">
            <a:extLst>
              <a:ext uri="{FF2B5EF4-FFF2-40B4-BE49-F238E27FC236}">
                <a16:creationId xmlns:a16="http://schemas.microsoft.com/office/drawing/2014/main" id="{41B47BA8-039D-5440-80C6-EFE03B9AC8A0}"/>
              </a:ext>
            </a:extLst>
          </p:cNvPr>
          <p:cNvSpPr txBox="1"/>
          <p:nvPr/>
        </p:nvSpPr>
        <p:spPr>
          <a:xfrm>
            <a:off x="4407022" y="4059242"/>
            <a:ext cx="448616" cy="107722"/>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lIns="0" tIns="0" rIns="0" bIns="0" rtlCol="0">
            <a:spAutoFit/>
          </a:bodyPr>
          <a:lstStyle>
            <a:defPPr>
              <a:defRPr lang="en-US"/>
            </a:defPPr>
            <a:lvl1pPr>
              <a:defRPr sz="10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n-US" sz="700" dirty="0"/>
              <a:t>March-21</a:t>
            </a:r>
          </a:p>
        </p:txBody>
      </p:sp>
      <p:sp>
        <p:nvSpPr>
          <p:cNvPr id="88" name="TextBox 87">
            <a:extLst>
              <a:ext uri="{FF2B5EF4-FFF2-40B4-BE49-F238E27FC236}">
                <a16:creationId xmlns:a16="http://schemas.microsoft.com/office/drawing/2014/main" id="{93D58363-9F56-114B-84B8-1FFBADE10D50}"/>
              </a:ext>
            </a:extLst>
          </p:cNvPr>
          <p:cNvSpPr txBox="1"/>
          <p:nvPr/>
        </p:nvSpPr>
        <p:spPr>
          <a:xfrm>
            <a:off x="3181256" y="2923078"/>
            <a:ext cx="448616" cy="107722"/>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lIns="0" tIns="0" rIns="0" bIns="0" rtlCol="0">
            <a:spAutoFit/>
          </a:bodyPr>
          <a:lstStyle>
            <a:defPPr>
              <a:defRPr lang="en-US"/>
            </a:defPPr>
            <a:lvl1pPr>
              <a:defRPr sz="10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n-US" sz="700" dirty="0"/>
              <a:t>June-21</a:t>
            </a:r>
          </a:p>
        </p:txBody>
      </p:sp>
      <p:sp>
        <p:nvSpPr>
          <p:cNvPr id="89" name="TextBox 88">
            <a:extLst>
              <a:ext uri="{FF2B5EF4-FFF2-40B4-BE49-F238E27FC236}">
                <a16:creationId xmlns:a16="http://schemas.microsoft.com/office/drawing/2014/main" id="{6C95A99C-99C3-724E-A02C-3E3E37CBA179}"/>
              </a:ext>
            </a:extLst>
          </p:cNvPr>
          <p:cNvSpPr txBox="1"/>
          <p:nvPr/>
        </p:nvSpPr>
        <p:spPr>
          <a:xfrm>
            <a:off x="2299812" y="3872820"/>
            <a:ext cx="448616" cy="107722"/>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lIns="0" tIns="0" rIns="0" bIns="0" rtlCol="0">
            <a:spAutoFit/>
          </a:bodyPr>
          <a:lstStyle>
            <a:defPPr>
              <a:defRPr lang="en-US"/>
            </a:defPPr>
            <a:lvl1pPr>
              <a:defRPr sz="10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n-US" sz="700" dirty="0"/>
              <a:t>March-21</a:t>
            </a:r>
          </a:p>
        </p:txBody>
      </p:sp>
      <p:sp>
        <p:nvSpPr>
          <p:cNvPr id="7" name="Rectangle 6">
            <a:extLst>
              <a:ext uri="{FF2B5EF4-FFF2-40B4-BE49-F238E27FC236}">
                <a16:creationId xmlns:a16="http://schemas.microsoft.com/office/drawing/2014/main" id="{BADB1A45-43E7-D949-902E-B522E1CEBA67}"/>
              </a:ext>
            </a:extLst>
          </p:cNvPr>
          <p:cNvSpPr/>
          <p:nvPr/>
        </p:nvSpPr>
        <p:spPr>
          <a:xfrm>
            <a:off x="174577" y="3231860"/>
            <a:ext cx="1265160" cy="1227492"/>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400" dirty="0"/>
              <a:t>Foundational components</a:t>
            </a:r>
          </a:p>
        </p:txBody>
      </p:sp>
      <p:sp>
        <p:nvSpPr>
          <p:cNvPr id="95" name="Rectangle 94">
            <a:extLst>
              <a:ext uri="{FF2B5EF4-FFF2-40B4-BE49-F238E27FC236}">
                <a16:creationId xmlns:a16="http://schemas.microsoft.com/office/drawing/2014/main" id="{AC9DF0FA-F102-754E-B4E1-F292F4CA57DB}"/>
              </a:ext>
            </a:extLst>
          </p:cNvPr>
          <p:cNvSpPr/>
          <p:nvPr/>
        </p:nvSpPr>
        <p:spPr>
          <a:xfrm>
            <a:off x="174577" y="642955"/>
            <a:ext cx="1265160" cy="251919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400" dirty="0"/>
              <a:t>Developers environment </a:t>
            </a:r>
          </a:p>
        </p:txBody>
      </p:sp>
      <p:sp>
        <p:nvSpPr>
          <p:cNvPr id="10" name="Slide Number Placeholder 9">
            <a:extLst>
              <a:ext uri="{FF2B5EF4-FFF2-40B4-BE49-F238E27FC236}">
                <a16:creationId xmlns:a16="http://schemas.microsoft.com/office/drawing/2014/main" id="{11D85355-948B-7649-AB02-03DDF6C5EE03}"/>
              </a:ext>
            </a:extLst>
          </p:cNvPr>
          <p:cNvSpPr>
            <a:spLocks noGrp="1"/>
          </p:cNvSpPr>
          <p:nvPr>
            <p:ph type="sldNum" sz="quarter" idx="4"/>
          </p:nvPr>
        </p:nvSpPr>
        <p:spPr>
          <a:xfrm>
            <a:off x="8525642" y="4538799"/>
            <a:ext cx="328666" cy="171450"/>
          </a:xfrm>
        </p:spPr>
        <p:txBody>
          <a:bodyPr/>
          <a:lstStyle/>
          <a:p>
            <a:fld id="{A99552BA-3E73-194F-836B-334DBE6623FF}" type="slidenum">
              <a:rPr lang="en-US" smtClean="0"/>
              <a:pPr/>
              <a:t>21</a:t>
            </a:fld>
            <a:endParaRPr lang="en-US" dirty="0"/>
          </a:p>
        </p:txBody>
      </p:sp>
    </p:spTree>
    <p:extLst>
      <p:ext uri="{BB962C8B-B14F-4D97-AF65-F5344CB8AC3E}">
        <p14:creationId xmlns:p14="http://schemas.microsoft.com/office/powerpoint/2010/main" val="19969295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Rectangle 169">
            <a:extLst>
              <a:ext uri="{FF2B5EF4-FFF2-40B4-BE49-F238E27FC236}">
                <a16:creationId xmlns:a16="http://schemas.microsoft.com/office/drawing/2014/main" id="{9B49798E-CAC7-4F4E-BC28-4862C8092955}"/>
              </a:ext>
            </a:extLst>
          </p:cNvPr>
          <p:cNvSpPr/>
          <p:nvPr/>
        </p:nvSpPr>
        <p:spPr>
          <a:xfrm>
            <a:off x="281147" y="1320992"/>
            <a:ext cx="8474655" cy="1074793"/>
          </a:xfrm>
          <a:prstGeom prst="rect">
            <a:avLst/>
          </a:prstGeom>
          <a:solidFill>
            <a:schemeClr val="bg1"/>
          </a:solidFill>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200" dirty="0">
              <a:solidFill>
                <a:schemeClr val="tx1"/>
              </a:solidFill>
            </a:endParaRPr>
          </a:p>
        </p:txBody>
      </p:sp>
      <p:sp>
        <p:nvSpPr>
          <p:cNvPr id="169" name="Rectangle 168">
            <a:extLst>
              <a:ext uri="{FF2B5EF4-FFF2-40B4-BE49-F238E27FC236}">
                <a16:creationId xmlns:a16="http://schemas.microsoft.com/office/drawing/2014/main" id="{B991935C-CC7B-D34E-91D7-51EE4BD679CF}"/>
              </a:ext>
            </a:extLst>
          </p:cNvPr>
          <p:cNvSpPr/>
          <p:nvPr/>
        </p:nvSpPr>
        <p:spPr>
          <a:xfrm>
            <a:off x="281148" y="2552206"/>
            <a:ext cx="8474655" cy="1243836"/>
          </a:xfrm>
          <a:prstGeom prst="rect">
            <a:avLst/>
          </a:prstGeom>
          <a:solidFill>
            <a:schemeClr val="bg1"/>
          </a:solidFill>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200" dirty="0">
              <a:solidFill>
                <a:schemeClr val="tx1"/>
              </a:solidFill>
            </a:endParaRPr>
          </a:p>
        </p:txBody>
      </p:sp>
      <p:sp>
        <p:nvSpPr>
          <p:cNvPr id="2" name="Title 1">
            <a:extLst>
              <a:ext uri="{FF2B5EF4-FFF2-40B4-BE49-F238E27FC236}">
                <a16:creationId xmlns:a16="http://schemas.microsoft.com/office/drawing/2014/main" id="{3B6197AD-5762-DC4C-921D-20EAE7F287C1}"/>
              </a:ext>
            </a:extLst>
          </p:cNvPr>
          <p:cNvSpPr>
            <a:spLocks noGrp="1"/>
          </p:cNvSpPr>
          <p:nvPr>
            <p:ph type="title"/>
          </p:nvPr>
        </p:nvSpPr>
        <p:spPr/>
        <p:txBody>
          <a:bodyPr/>
          <a:lstStyle/>
          <a:p>
            <a:r>
              <a:rPr lang="en-US" dirty="0"/>
              <a:t>Processor SDK Out-of-box </a:t>
            </a:r>
            <a:r>
              <a:rPr lang="en-US" dirty="0">
                <a:solidFill>
                  <a:schemeClr val="tx1"/>
                </a:solidFill>
              </a:rPr>
              <a:t>Robotics applications</a:t>
            </a:r>
          </a:p>
        </p:txBody>
      </p:sp>
      <p:grpSp>
        <p:nvGrpSpPr>
          <p:cNvPr id="49" name="Group 48">
            <a:extLst>
              <a:ext uri="{FF2B5EF4-FFF2-40B4-BE49-F238E27FC236}">
                <a16:creationId xmlns:a16="http://schemas.microsoft.com/office/drawing/2014/main" id="{83BEF42E-8B13-BC42-987C-F2625D26FCA0}"/>
              </a:ext>
            </a:extLst>
          </p:cNvPr>
          <p:cNvGrpSpPr>
            <a:grpSpLocks noChangeAspect="1"/>
          </p:cNvGrpSpPr>
          <p:nvPr/>
        </p:nvGrpSpPr>
        <p:grpSpPr>
          <a:xfrm>
            <a:off x="3049451" y="2651232"/>
            <a:ext cx="1378420" cy="914400"/>
            <a:chOff x="4082060" y="2277440"/>
            <a:chExt cx="1694457" cy="1124049"/>
          </a:xfrm>
        </p:grpSpPr>
        <p:sp>
          <p:nvSpPr>
            <p:cNvPr id="144" name="Rectangle 143">
              <a:extLst>
                <a:ext uri="{FF2B5EF4-FFF2-40B4-BE49-F238E27FC236}">
                  <a16:creationId xmlns:a16="http://schemas.microsoft.com/office/drawing/2014/main" id="{B2D4581A-421D-7A4D-B228-33E8F15A61EE}"/>
                </a:ext>
              </a:extLst>
            </p:cNvPr>
            <p:cNvSpPr/>
            <p:nvPr/>
          </p:nvSpPr>
          <p:spPr>
            <a:xfrm>
              <a:off x="4082060" y="2277440"/>
              <a:ext cx="1694457" cy="192729"/>
            </a:xfrm>
            <a:prstGeom prst="rect">
              <a:avLst/>
            </a:prstGeom>
            <a:solidFill>
              <a:schemeClr val="accent3"/>
            </a:solidFill>
            <a:ln w="12700">
              <a:noFill/>
            </a:ln>
          </p:spPr>
          <p:style>
            <a:lnRef idx="0">
              <a:scrgbClr r="0" g="0" b="0"/>
            </a:lnRef>
            <a:fillRef idx="0">
              <a:scrgbClr r="0" g="0" b="0"/>
            </a:fillRef>
            <a:effectRef idx="0">
              <a:scrgbClr r="0" g="0" b="0"/>
            </a:effectRef>
            <a:fontRef idx="minor">
              <a:schemeClr val="lt1"/>
            </a:fontRef>
          </p:style>
          <p:txBody>
            <a:bodyPr lIns="0" rIns="0" rtlCol="0" anchor="ctr"/>
            <a:lstStyle/>
            <a:p>
              <a:pPr algn="ctr"/>
              <a:r>
                <a:rPr lang="en-US" sz="1000" dirty="0">
                  <a:solidFill>
                    <a:schemeClr val="bg1"/>
                  </a:solidFill>
                </a:rPr>
                <a:t>Object Detection</a:t>
              </a:r>
            </a:p>
          </p:txBody>
        </p:sp>
        <p:sp>
          <p:nvSpPr>
            <p:cNvPr id="145" name="Rectangle 144">
              <a:extLst>
                <a:ext uri="{FF2B5EF4-FFF2-40B4-BE49-F238E27FC236}">
                  <a16:creationId xmlns:a16="http://schemas.microsoft.com/office/drawing/2014/main" id="{DDC74F8B-4BEF-764C-AEDD-692EE8E00C23}"/>
                </a:ext>
              </a:extLst>
            </p:cNvPr>
            <p:cNvSpPr/>
            <p:nvPr/>
          </p:nvSpPr>
          <p:spPr>
            <a:xfrm>
              <a:off x="4082060" y="2470169"/>
              <a:ext cx="1694457" cy="931320"/>
            </a:xfrm>
            <a:prstGeom prst="rect">
              <a:avLst/>
            </a:prstGeom>
            <a:solidFill>
              <a:schemeClr val="bg1"/>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r"/>
              <a:endParaRPr lang="en-US" sz="700" dirty="0"/>
            </a:p>
          </p:txBody>
        </p:sp>
        <p:pic>
          <p:nvPicPr>
            <p:cNvPr id="27" name="Picture 26">
              <a:extLst>
                <a:ext uri="{FF2B5EF4-FFF2-40B4-BE49-F238E27FC236}">
                  <a16:creationId xmlns:a16="http://schemas.microsoft.com/office/drawing/2014/main" id="{DDA844F4-BE19-5F49-94E2-5A211A44C264}"/>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126628" y="2533656"/>
              <a:ext cx="1627897" cy="806720"/>
            </a:xfrm>
            <a:prstGeom prst="rect">
              <a:avLst/>
            </a:prstGeom>
          </p:spPr>
        </p:pic>
      </p:grpSp>
      <p:grpSp>
        <p:nvGrpSpPr>
          <p:cNvPr id="50" name="Group 49">
            <a:extLst>
              <a:ext uri="{FF2B5EF4-FFF2-40B4-BE49-F238E27FC236}">
                <a16:creationId xmlns:a16="http://schemas.microsoft.com/office/drawing/2014/main" id="{778091C4-4606-584B-9F49-FE54701CC3AB}"/>
              </a:ext>
            </a:extLst>
          </p:cNvPr>
          <p:cNvGrpSpPr>
            <a:grpSpLocks noChangeAspect="1"/>
          </p:cNvGrpSpPr>
          <p:nvPr/>
        </p:nvGrpSpPr>
        <p:grpSpPr>
          <a:xfrm>
            <a:off x="1331220" y="2651232"/>
            <a:ext cx="1372651" cy="914400"/>
            <a:chOff x="7760918" y="2074593"/>
            <a:chExt cx="1694457" cy="1128773"/>
          </a:xfrm>
        </p:grpSpPr>
        <p:sp>
          <p:nvSpPr>
            <p:cNvPr id="147" name="Rectangle 146">
              <a:extLst>
                <a:ext uri="{FF2B5EF4-FFF2-40B4-BE49-F238E27FC236}">
                  <a16:creationId xmlns:a16="http://schemas.microsoft.com/office/drawing/2014/main" id="{D9F44EED-8885-2C4E-AB52-73E1919C21D3}"/>
                </a:ext>
              </a:extLst>
            </p:cNvPr>
            <p:cNvSpPr/>
            <p:nvPr/>
          </p:nvSpPr>
          <p:spPr>
            <a:xfrm>
              <a:off x="7760918" y="2074593"/>
              <a:ext cx="1694457" cy="192729"/>
            </a:xfrm>
            <a:prstGeom prst="rect">
              <a:avLst/>
            </a:prstGeom>
            <a:solidFill>
              <a:schemeClr val="accent3"/>
            </a:solidFill>
            <a:ln w="12700">
              <a:noFill/>
            </a:ln>
          </p:spPr>
          <p:style>
            <a:lnRef idx="0">
              <a:scrgbClr r="0" g="0" b="0"/>
            </a:lnRef>
            <a:fillRef idx="0">
              <a:scrgbClr r="0" g="0" b="0"/>
            </a:fillRef>
            <a:effectRef idx="0">
              <a:scrgbClr r="0" g="0" b="0"/>
            </a:effectRef>
            <a:fontRef idx="minor">
              <a:schemeClr val="lt1"/>
            </a:fontRef>
          </p:style>
          <p:txBody>
            <a:bodyPr lIns="0" rIns="0" rtlCol="0" anchor="ctr"/>
            <a:lstStyle/>
            <a:p>
              <a:pPr algn="ctr"/>
              <a:r>
                <a:rPr lang="en-US" sz="1000" dirty="0">
                  <a:solidFill>
                    <a:schemeClr val="bg1"/>
                  </a:solidFill>
                </a:rPr>
                <a:t>Image Classification</a:t>
              </a:r>
            </a:p>
          </p:txBody>
        </p:sp>
        <p:sp>
          <p:nvSpPr>
            <p:cNvPr id="148" name="Rectangle 147">
              <a:extLst>
                <a:ext uri="{FF2B5EF4-FFF2-40B4-BE49-F238E27FC236}">
                  <a16:creationId xmlns:a16="http://schemas.microsoft.com/office/drawing/2014/main" id="{EE77014C-35D2-E14F-A62A-901AA61CF15E}"/>
                </a:ext>
              </a:extLst>
            </p:cNvPr>
            <p:cNvSpPr/>
            <p:nvPr/>
          </p:nvSpPr>
          <p:spPr>
            <a:xfrm>
              <a:off x="7760918" y="2267322"/>
              <a:ext cx="1694457" cy="936044"/>
            </a:xfrm>
            <a:prstGeom prst="rect">
              <a:avLst/>
            </a:prstGeom>
            <a:solidFill>
              <a:schemeClr val="bg1"/>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r"/>
              <a:endParaRPr lang="en-US" sz="700" dirty="0"/>
            </a:p>
          </p:txBody>
        </p:sp>
        <p:pic>
          <p:nvPicPr>
            <p:cNvPr id="150" name="Picture 149">
              <a:extLst>
                <a:ext uri="{FF2B5EF4-FFF2-40B4-BE49-F238E27FC236}">
                  <a16:creationId xmlns:a16="http://schemas.microsoft.com/office/drawing/2014/main" id="{85740801-62C7-C14D-9322-05F4EABB2BCA}"/>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7817258" y="2376497"/>
              <a:ext cx="1607720" cy="736497"/>
            </a:xfrm>
            <a:prstGeom prst="rect">
              <a:avLst/>
            </a:prstGeom>
          </p:spPr>
        </p:pic>
      </p:grpSp>
      <p:sp>
        <p:nvSpPr>
          <p:cNvPr id="70" name="TextBox 69">
            <a:extLst>
              <a:ext uri="{FF2B5EF4-FFF2-40B4-BE49-F238E27FC236}">
                <a16:creationId xmlns:a16="http://schemas.microsoft.com/office/drawing/2014/main" id="{FA0EEB78-CCA4-544C-9028-D77771F1D461}"/>
              </a:ext>
            </a:extLst>
          </p:cNvPr>
          <p:cNvSpPr txBox="1"/>
          <p:nvPr/>
        </p:nvSpPr>
        <p:spPr>
          <a:xfrm>
            <a:off x="267613" y="1313562"/>
            <a:ext cx="981061" cy="430887"/>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r>
              <a:rPr lang="en-US" sz="1050" b="1" dirty="0">
                <a:ln/>
                <a:solidFill>
                  <a:schemeClr val="accent3"/>
                </a:solidFill>
              </a:rPr>
              <a:t>Hardware accelerated</a:t>
            </a:r>
          </a:p>
        </p:txBody>
      </p:sp>
      <p:sp>
        <p:nvSpPr>
          <p:cNvPr id="171" name="TextBox 170">
            <a:extLst>
              <a:ext uri="{FF2B5EF4-FFF2-40B4-BE49-F238E27FC236}">
                <a16:creationId xmlns:a16="http://schemas.microsoft.com/office/drawing/2014/main" id="{F53184BA-0D3E-A444-A595-F05D0D6C44BE}"/>
              </a:ext>
            </a:extLst>
          </p:cNvPr>
          <p:cNvSpPr txBox="1"/>
          <p:nvPr/>
        </p:nvSpPr>
        <p:spPr>
          <a:xfrm>
            <a:off x="231775" y="2536616"/>
            <a:ext cx="981061" cy="430887"/>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r>
              <a:rPr lang="en-US" sz="1050" b="1" dirty="0">
                <a:ln/>
                <a:solidFill>
                  <a:schemeClr val="accent3"/>
                </a:solidFill>
              </a:rPr>
              <a:t>Hardware accelerated</a:t>
            </a:r>
          </a:p>
        </p:txBody>
      </p:sp>
      <p:grpSp>
        <p:nvGrpSpPr>
          <p:cNvPr id="72" name="Group 71">
            <a:extLst>
              <a:ext uri="{FF2B5EF4-FFF2-40B4-BE49-F238E27FC236}">
                <a16:creationId xmlns:a16="http://schemas.microsoft.com/office/drawing/2014/main" id="{A7B5EDC0-E331-104F-8C83-2010F5358357}"/>
              </a:ext>
            </a:extLst>
          </p:cNvPr>
          <p:cNvGrpSpPr/>
          <p:nvPr/>
        </p:nvGrpSpPr>
        <p:grpSpPr>
          <a:xfrm>
            <a:off x="4529074" y="2651232"/>
            <a:ext cx="1368484" cy="914400"/>
            <a:chOff x="2743200" y="850964"/>
            <a:chExt cx="1368484" cy="914400"/>
          </a:xfrm>
        </p:grpSpPr>
        <p:grpSp>
          <p:nvGrpSpPr>
            <p:cNvPr id="73" name="Group 72">
              <a:extLst>
                <a:ext uri="{FF2B5EF4-FFF2-40B4-BE49-F238E27FC236}">
                  <a16:creationId xmlns:a16="http://schemas.microsoft.com/office/drawing/2014/main" id="{2E7C1878-E808-2F40-9230-5E4713DAC925}"/>
                </a:ext>
              </a:extLst>
            </p:cNvPr>
            <p:cNvGrpSpPr>
              <a:grpSpLocks noChangeAspect="1"/>
            </p:cNvGrpSpPr>
            <p:nvPr/>
          </p:nvGrpSpPr>
          <p:grpSpPr>
            <a:xfrm>
              <a:off x="2743200" y="850964"/>
              <a:ext cx="1368484" cy="914400"/>
              <a:chOff x="4072131" y="882106"/>
              <a:chExt cx="1694457" cy="1132210"/>
            </a:xfrm>
          </p:grpSpPr>
          <p:sp>
            <p:nvSpPr>
              <p:cNvPr id="76" name="Rectangle 75">
                <a:extLst>
                  <a:ext uri="{FF2B5EF4-FFF2-40B4-BE49-F238E27FC236}">
                    <a16:creationId xmlns:a16="http://schemas.microsoft.com/office/drawing/2014/main" id="{CEA61CC6-F959-7A4B-BCA9-8FE3E7192231}"/>
                  </a:ext>
                </a:extLst>
              </p:cNvPr>
              <p:cNvSpPr/>
              <p:nvPr/>
            </p:nvSpPr>
            <p:spPr>
              <a:xfrm>
                <a:off x="4072131" y="882106"/>
                <a:ext cx="1694457" cy="192729"/>
              </a:xfrm>
              <a:prstGeom prst="rect">
                <a:avLst/>
              </a:prstGeom>
              <a:solidFill>
                <a:schemeClr val="accent3"/>
              </a:solidFill>
              <a:ln w="12700">
                <a:noFill/>
              </a:ln>
            </p:spPr>
            <p:style>
              <a:lnRef idx="0">
                <a:scrgbClr r="0" g="0" b="0"/>
              </a:lnRef>
              <a:fillRef idx="0">
                <a:scrgbClr r="0" g="0" b="0"/>
              </a:fillRef>
              <a:effectRef idx="0">
                <a:scrgbClr r="0" g="0" b="0"/>
              </a:effectRef>
              <a:fontRef idx="minor">
                <a:schemeClr val="lt1"/>
              </a:fontRef>
            </p:style>
            <p:txBody>
              <a:bodyPr lIns="0" rIns="0" rtlCol="0" anchor="ctr"/>
              <a:lstStyle/>
              <a:p>
                <a:pPr algn="ctr"/>
                <a:r>
                  <a:rPr lang="en-US" sz="900" dirty="0">
                    <a:solidFill>
                      <a:schemeClr val="bg1"/>
                    </a:solidFill>
                  </a:rPr>
                  <a:t>Semantic Segmentation</a:t>
                </a:r>
              </a:p>
            </p:txBody>
          </p:sp>
          <p:sp>
            <p:nvSpPr>
              <p:cNvPr id="79" name="Rectangle 78">
                <a:extLst>
                  <a:ext uri="{FF2B5EF4-FFF2-40B4-BE49-F238E27FC236}">
                    <a16:creationId xmlns:a16="http://schemas.microsoft.com/office/drawing/2014/main" id="{4FC611DC-F77C-7F4D-9734-1BF42315464C}"/>
                  </a:ext>
                </a:extLst>
              </p:cNvPr>
              <p:cNvSpPr/>
              <p:nvPr/>
            </p:nvSpPr>
            <p:spPr>
              <a:xfrm>
                <a:off x="4072131" y="1074835"/>
                <a:ext cx="1694457" cy="939481"/>
              </a:xfrm>
              <a:prstGeom prst="rect">
                <a:avLst/>
              </a:prstGeom>
              <a:solidFill>
                <a:schemeClr val="bg1"/>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r"/>
                <a:endParaRPr lang="en-US" sz="700" dirty="0"/>
              </a:p>
            </p:txBody>
          </p:sp>
        </p:grpSp>
        <p:pic>
          <p:nvPicPr>
            <p:cNvPr id="74" name="Picture 2">
              <a:extLst>
                <a:ext uri="{FF2B5EF4-FFF2-40B4-BE49-F238E27FC236}">
                  <a16:creationId xmlns:a16="http://schemas.microsoft.com/office/drawing/2014/main" id="{ED9BED2E-A369-2641-AB56-E13A785792FB}"/>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775442" y="1030173"/>
              <a:ext cx="1291728" cy="7195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80" name="Group 79">
            <a:extLst>
              <a:ext uri="{FF2B5EF4-FFF2-40B4-BE49-F238E27FC236}">
                <a16:creationId xmlns:a16="http://schemas.microsoft.com/office/drawing/2014/main" id="{2E029067-A1DE-364B-8936-421EB4FF11ED}"/>
              </a:ext>
            </a:extLst>
          </p:cNvPr>
          <p:cNvGrpSpPr/>
          <p:nvPr/>
        </p:nvGrpSpPr>
        <p:grpSpPr>
          <a:xfrm>
            <a:off x="1676018" y="1413619"/>
            <a:ext cx="1368484" cy="914400"/>
            <a:chOff x="1289845" y="861154"/>
            <a:chExt cx="1368484" cy="914400"/>
          </a:xfrm>
        </p:grpSpPr>
        <p:grpSp>
          <p:nvGrpSpPr>
            <p:cNvPr id="81" name="Group 80">
              <a:extLst>
                <a:ext uri="{FF2B5EF4-FFF2-40B4-BE49-F238E27FC236}">
                  <a16:creationId xmlns:a16="http://schemas.microsoft.com/office/drawing/2014/main" id="{8B5D6551-745F-E344-94FC-FAC711B34D85}"/>
                </a:ext>
              </a:extLst>
            </p:cNvPr>
            <p:cNvGrpSpPr>
              <a:grpSpLocks noChangeAspect="1"/>
            </p:cNvGrpSpPr>
            <p:nvPr/>
          </p:nvGrpSpPr>
          <p:grpSpPr>
            <a:xfrm>
              <a:off x="1289845" y="861154"/>
              <a:ext cx="1368484" cy="914400"/>
              <a:chOff x="4072131" y="882106"/>
              <a:chExt cx="1694457" cy="1132210"/>
            </a:xfrm>
          </p:grpSpPr>
          <p:sp>
            <p:nvSpPr>
              <p:cNvPr id="83" name="Rectangle 82">
                <a:extLst>
                  <a:ext uri="{FF2B5EF4-FFF2-40B4-BE49-F238E27FC236}">
                    <a16:creationId xmlns:a16="http://schemas.microsoft.com/office/drawing/2014/main" id="{4FA20D1B-1AA9-7944-8D4E-FA9304B5E6D2}"/>
                  </a:ext>
                </a:extLst>
              </p:cNvPr>
              <p:cNvSpPr/>
              <p:nvPr/>
            </p:nvSpPr>
            <p:spPr>
              <a:xfrm>
                <a:off x="4072131" y="882106"/>
                <a:ext cx="1694457" cy="192729"/>
              </a:xfrm>
              <a:prstGeom prst="rect">
                <a:avLst/>
              </a:prstGeom>
              <a:solidFill>
                <a:schemeClr val="accent3"/>
              </a:solidFill>
              <a:ln w="12700">
                <a:noFill/>
              </a:ln>
            </p:spPr>
            <p:style>
              <a:lnRef idx="0">
                <a:scrgbClr r="0" g="0" b="0"/>
              </a:lnRef>
              <a:fillRef idx="0">
                <a:scrgbClr r="0" g="0" b="0"/>
              </a:fillRef>
              <a:effectRef idx="0">
                <a:scrgbClr r="0" g="0" b="0"/>
              </a:effectRef>
              <a:fontRef idx="minor">
                <a:schemeClr val="lt1"/>
              </a:fontRef>
            </p:style>
            <p:txBody>
              <a:bodyPr lIns="0" rIns="0" rtlCol="0" anchor="ctr"/>
              <a:lstStyle/>
              <a:p>
                <a:pPr algn="ctr"/>
                <a:r>
                  <a:rPr lang="en-US" sz="900" dirty="0">
                    <a:solidFill>
                      <a:schemeClr val="bg1"/>
                    </a:solidFill>
                  </a:rPr>
                  <a:t>Stereo Disparity</a:t>
                </a:r>
              </a:p>
            </p:txBody>
          </p:sp>
          <p:sp>
            <p:nvSpPr>
              <p:cNvPr id="84" name="Rectangle 83">
                <a:extLst>
                  <a:ext uri="{FF2B5EF4-FFF2-40B4-BE49-F238E27FC236}">
                    <a16:creationId xmlns:a16="http://schemas.microsoft.com/office/drawing/2014/main" id="{1275E6EE-A7FE-9541-B3AC-192FE1AF6B9F}"/>
                  </a:ext>
                </a:extLst>
              </p:cNvPr>
              <p:cNvSpPr/>
              <p:nvPr/>
            </p:nvSpPr>
            <p:spPr>
              <a:xfrm>
                <a:off x="4072131" y="1074835"/>
                <a:ext cx="1694457" cy="939481"/>
              </a:xfrm>
              <a:prstGeom prst="rect">
                <a:avLst/>
              </a:prstGeom>
              <a:solidFill>
                <a:schemeClr val="bg1"/>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r"/>
                <a:endParaRPr lang="en-US" sz="700" dirty="0"/>
              </a:p>
            </p:txBody>
          </p:sp>
        </p:grpSp>
        <p:pic>
          <p:nvPicPr>
            <p:cNvPr id="82" name="Picture 2">
              <a:extLst>
                <a:ext uri="{FF2B5EF4-FFF2-40B4-BE49-F238E27FC236}">
                  <a16:creationId xmlns:a16="http://schemas.microsoft.com/office/drawing/2014/main" id="{8C841D65-EAB2-904F-9200-97A8A5B04EA4}"/>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1371600" y="1034529"/>
              <a:ext cx="1199698" cy="7029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85" name="Group 84">
            <a:extLst>
              <a:ext uri="{FF2B5EF4-FFF2-40B4-BE49-F238E27FC236}">
                <a16:creationId xmlns:a16="http://schemas.microsoft.com/office/drawing/2014/main" id="{EAA36C33-7684-2642-A0BD-119C2B73B676}"/>
              </a:ext>
            </a:extLst>
          </p:cNvPr>
          <p:cNvGrpSpPr/>
          <p:nvPr/>
        </p:nvGrpSpPr>
        <p:grpSpPr>
          <a:xfrm>
            <a:off x="3192832" y="1419773"/>
            <a:ext cx="1368484" cy="914400"/>
            <a:chOff x="4264084" y="861154"/>
            <a:chExt cx="1368484" cy="914400"/>
          </a:xfrm>
        </p:grpSpPr>
        <p:grpSp>
          <p:nvGrpSpPr>
            <p:cNvPr id="86" name="Group 85">
              <a:extLst>
                <a:ext uri="{FF2B5EF4-FFF2-40B4-BE49-F238E27FC236}">
                  <a16:creationId xmlns:a16="http://schemas.microsoft.com/office/drawing/2014/main" id="{CEC7EE5E-990C-9747-A3D5-992E6AD20D09}"/>
                </a:ext>
              </a:extLst>
            </p:cNvPr>
            <p:cNvGrpSpPr>
              <a:grpSpLocks noChangeAspect="1"/>
            </p:cNvGrpSpPr>
            <p:nvPr/>
          </p:nvGrpSpPr>
          <p:grpSpPr>
            <a:xfrm>
              <a:off x="4264084" y="861154"/>
              <a:ext cx="1368484" cy="914400"/>
              <a:chOff x="4072131" y="882106"/>
              <a:chExt cx="1694457" cy="1132210"/>
            </a:xfrm>
          </p:grpSpPr>
          <p:sp>
            <p:nvSpPr>
              <p:cNvPr id="88" name="Rectangle 87">
                <a:extLst>
                  <a:ext uri="{FF2B5EF4-FFF2-40B4-BE49-F238E27FC236}">
                    <a16:creationId xmlns:a16="http://schemas.microsoft.com/office/drawing/2014/main" id="{2B5805A4-CCF1-7D49-AE8D-E5A2681F984B}"/>
                  </a:ext>
                </a:extLst>
              </p:cNvPr>
              <p:cNvSpPr/>
              <p:nvPr/>
            </p:nvSpPr>
            <p:spPr>
              <a:xfrm>
                <a:off x="4072131" y="882106"/>
                <a:ext cx="1694457" cy="192729"/>
              </a:xfrm>
              <a:prstGeom prst="rect">
                <a:avLst/>
              </a:prstGeom>
              <a:solidFill>
                <a:schemeClr val="accent3"/>
              </a:solidFill>
              <a:ln w="12700">
                <a:noFill/>
              </a:ln>
            </p:spPr>
            <p:style>
              <a:lnRef idx="0">
                <a:scrgbClr r="0" g="0" b="0"/>
              </a:lnRef>
              <a:fillRef idx="0">
                <a:scrgbClr r="0" g="0" b="0"/>
              </a:fillRef>
              <a:effectRef idx="0">
                <a:scrgbClr r="0" g="0" b="0"/>
              </a:effectRef>
              <a:fontRef idx="minor">
                <a:schemeClr val="lt1"/>
              </a:fontRef>
            </p:style>
            <p:txBody>
              <a:bodyPr lIns="0" rIns="0" rtlCol="0" anchor="ctr"/>
              <a:lstStyle/>
              <a:p>
                <a:pPr algn="ctr"/>
                <a:r>
                  <a:rPr lang="en-US" sz="800" dirty="0" err="1">
                    <a:solidFill>
                      <a:schemeClr val="bg1"/>
                    </a:solidFill>
                  </a:rPr>
                  <a:t>SemSeg</a:t>
                </a:r>
                <a:r>
                  <a:rPr lang="en-US" sz="800" dirty="0">
                    <a:solidFill>
                      <a:schemeClr val="bg1"/>
                    </a:solidFill>
                  </a:rPr>
                  <a:t> + Stereo </a:t>
                </a:r>
                <a:r>
                  <a:rPr lang="en-US" sz="800" dirty="0" err="1">
                    <a:solidFill>
                      <a:schemeClr val="bg1"/>
                    </a:solidFill>
                  </a:rPr>
                  <a:t>Obj</a:t>
                </a:r>
                <a:r>
                  <a:rPr lang="en-US" sz="800" dirty="0">
                    <a:solidFill>
                      <a:schemeClr val="bg1"/>
                    </a:solidFill>
                  </a:rPr>
                  <a:t> Detect</a:t>
                </a:r>
              </a:p>
            </p:txBody>
          </p:sp>
          <p:sp>
            <p:nvSpPr>
              <p:cNvPr id="89" name="Rectangle 88">
                <a:extLst>
                  <a:ext uri="{FF2B5EF4-FFF2-40B4-BE49-F238E27FC236}">
                    <a16:creationId xmlns:a16="http://schemas.microsoft.com/office/drawing/2014/main" id="{71DA6A8C-56E6-254A-8488-5ED0FE5F7931}"/>
                  </a:ext>
                </a:extLst>
              </p:cNvPr>
              <p:cNvSpPr/>
              <p:nvPr/>
            </p:nvSpPr>
            <p:spPr>
              <a:xfrm>
                <a:off x="4072131" y="1074835"/>
                <a:ext cx="1694457" cy="939481"/>
              </a:xfrm>
              <a:prstGeom prst="rect">
                <a:avLst/>
              </a:prstGeom>
              <a:solidFill>
                <a:schemeClr val="bg1"/>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r"/>
                <a:endParaRPr lang="en-US" sz="700" dirty="0"/>
              </a:p>
            </p:txBody>
          </p:sp>
        </p:grpSp>
        <p:pic>
          <p:nvPicPr>
            <p:cNvPr id="87" name="Picture 6" descr="C:\Users\a0869556\Pictures\stereo_semseg_3d_obj_detect.jpg">
              <a:extLst>
                <a:ext uri="{FF2B5EF4-FFF2-40B4-BE49-F238E27FC236}">
                  <a16:creationId xmlns:a16="http://schemas.microsoft.com/office/drawing/2014/main" id="{B33EA09E-BE79-0142-ACF3-80C055D99C14}"/>
                </a:ext>
              </a:extLst>
            </p:cNvPr>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4308355" y="1035512"/>
              <a:ext cx="1278060" cy="70111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0" name="Group 89">
            <a:extLst>
              <a:ext uri="{FF2B5EF4-FFF2-40B4-BE49-F238E27FC236}">
                <a16:creationId xmlns:a16="http://schemas.microsoft.com/office/drawing/2014/main" id="{654EEEB6-2BEE-FA45-AC62-AD68256F375C}"/>
              </a:ext>
            </a:extLst>
          </p:cNvPr>
          <p:cNvGrpSpPr/>
          <p:nvPr/>
        </p:nvGrpSpPr>
        <p:grpSpPr>
          <a:xfrm>
            <a:off x="4779675" y="1403559"/>
            <a:ext cx="1392518" cy="914400"/>
            <a:chOff x="7084193" y="3397458"/>
            <a:chExt cx="1392518" cy="914400"/>
          </a:xfrm>
        </p:grpSpPr>
        <p:grpSp>
          <p:nvGrpSpPr>
            <p:cNvPr id="91" name="Group 90">
              <a:extLst>
                <a:ext uri="{FF2B5EF4-FFF2-40B4-BE49-F238E27FC236}">
                  <a16:creationId xmlns:a16="http://schemas.microsoft.com/office/drawing/2014/main" id="{EFBA6B8C-D00E-E042-8D39-302CBF52A93C}"/>
                </a:ext>
              </a:extLst>
            </p:cNvPr>
            <p:cNvGrpSpPr/>
            <p:nvPr/>
          </p:nvGrpSpPr>
          <p:grpSpPr>
            <a:xfrm>
              <a:off x="7084193" y="3397458"/>
              <a:ext cx="1392518" cy="914400"/>
              <a:chOff x="296179" y="819465"/>
              <a:chExt cx="1694458" cy="1112669"/>
            </a:xfrm>
          </p:grpSpPr>
          <p:sp>
            <p:nvSpPr>
              <p:cNvPr id="93" name="Rectangle 92">
                <a:extLst>
                  <a:ext uri="{FF2B5EF4-FFF2-40B4-BE49-F238E27FC236}">
                    <a16:creationId xmlns:a16="http://schemas.microsoft.com/office/drawing/2014/main" id="{A506F6FD-D881-9846-9DD5-D5F9082E52E3}"/>
                  </a:ext>
                </a:extLst>
              </p:cNvPr>
              <p:cNvSpPr/>
              <p:nvPr/>
            </p:nvSpPr>
            <p:spPr>
              <a:xfrm>
                <a:off x="296180" y="998634"/>
                <a:ext cx="1694457" cy="933500"/>
              </a:xfrm>
              <a:prstGeom prst="rect">
                <a:avLst/>
              </a:prstGeom>
              <a:solidFill>
                <a:schemeClr val="bg1"/>
              </a:solidFill>
              <a:ln/>
            </p:spPr>
            <p:style>
              <a:lnRef idx="1">
                <a:schemeClr val="accent6"/>
              </a:lnRef>
              <a:fillRef idx="3">
                <a:schemeClr val="accent6"/>
              </a:fillRef>
              <a:effectRef idx="2">
                <a:schemeClr val="accent6"/>
              </a:effectRef>
              <a:fontRef idx="minor">
                <a:schemeClr val="lt1"/>
              </a:fontRef>
            </p:style>
            <p:txBody>
              <a:bodyPr rtlCol="0" anchor="ctr"/>
              <a:lstStyle/>
              <a:p>
                <a:pPr algn="r"/>
                <a:endParaRPr lang="en-US" sz="700" dirty="0"/>
              </a:p>
            </p:txBody>
          </p:sp>
          <p:sp>
            <p:nvSpPr>
              <p:cNvPr id="94" name="Rectangle 93">
                <a:extLst>
                  <a:ext uri="{FF2B5EF4-FFF2-40B4-BE49-F238E27FC236}">
                    <a16:creationId xmlns:a16="http://schemas.microsoft.com/office/drawing/2014/main" id="{5D4EA980-E2B3-2847-B9A2-D8868B3FB202}"/>
                  </a:ext>
                </a:extLst>
              </p:cNvPr>
              <p:cNvSpPr/>
              <p:nvPr/>
            </p:nvSpPr>
            <p:spPr>
              <a:xfrm>
                <a:off x="296179" y="819465"/>
                <a:ext cx="1694457" cy="192729"/>
              </a:xfrm>
              <a:prstGeom prst="rect">
                <a:avLst/>
              </a:prstGeom>
              <a:solidFill>
                <a:schemeClr val="accent3"/>
              </a:solidFill>
              <a:ln w="12700">
                <a:noFill/>
              </a:ln>
            </p:spPr>
            <p:style>
              <a:lnRef idx="0">
                <a:scrgbClr r="0" g="0" b="0"/>
              </a:lnRef>
              <a:fillRef idx="0">
                <a:scrgbClr r="0" g="0" b="0"/>
              </a:fillRef>
              <a:effectRef idx="0">
                <a:scrgbClr r="0" g="0" b="0"/>
              </a:effectRef>
              <a:fontRef idx="minor">
                <a:schemeClr val="lt1"/>
              </a:fontRef>
            </p:style>
            <p:txBody>
              <a:bodyPr lIns="0" rIns="0" rtlCol="0" anchor="ctr"/>
              <a:lstStyle/>
              <a:p>
                <a:pPr algn="ctr"/>
                <a:r>
                  <a:rPr lang="en-US" sz="900" dirty="0">
                    <a:solidFill>
                      <a:schemeClr val="bg1"/>
                    </a:solidFill>
                  </a:rPr>
                  <a:t>Visual Localization</a:t>
                </a:r>
              </a:p>
            </p:txBody>
          </p:sp>
        </p:grpSp>
        <p:pic>
          <p:nvPicPr>
            <p:cNvPr id="92" name="Picture 11">
              <a:extLst>
                <a:ext uri="{FF2B5EF4-FFF2-40B4-BE49-F238E27FC236}">
                  <a16:creationId xmlns:a16="http://schemas.microsoft.com/office/drawing/2014/main" id="{812C7651-7E33-CA4A-BEA3-7441922A7AF1}"/>
                </a:ext>
              </a:extLst>
            </p:cNvPr>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7170072" y="3574672"/>
              <a:ext cx="1220758" cy="7163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01" name="Rectangle 100">
            <a:extLst>
              <a:ext uri="{FF2B5EF4-FFF2-40B4-BE49-F238E27FC236}">
                <a16:creationId xmlns:a16="http://schemas.microsoft.com/office/drawing/2014/main" id="{04ED78F0-5A15-EA4E-B979-6F280D58F996}"/>
              </a:ext>
            </a:extLst>
          </p:cNvPr>
          <p:cNvSpPr/>
          <p:nvPr/>
        </p:nvSpPr>
        <p:spPr>
          <a:xfrm>
            <a:off x="5998761" y="2806885"/>
            <a:ext cx="2175238" cy="758747"/>
          </a:xfrm>
          <a:prstGeom prst="rect">
            <a:avLst/>
          </a:prstGeom>
          <a:solidFill>
            <a:schemeClr val="bg1"/>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r"/>
            <a:endParaRPr lang="en-US" sz="700" dirty="0"/>
          </a:p>
        </p:txBody>
      </p:sp>
      <p:pic>
        <p:nvPicPr>
          <p:cNvPr id="102" name="Picture 101">
            <a:extLst>
              <a:ext uri="{FF2B5EF4-FFF2-40B4-BE49-F238E27FC236}">
                <a16:creationId xmlns:a16="http://schemas.microsoft.com/office/drawing/2014/main" id="{5639DBAF-FF26-1545-8B1D-1BEC0B92DF16}"/>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6172192" y="2859661"/>
            <a:ext cx="1927264" cy="610255"/>
          </a:xfrm>
          <a:prstGeom prst="rect">
            <a:avLst/>
          </a:prstGeom>
        </p:spPr>
      </p:pic>
      <p:sp>
        <p:nvSpPr>
          <p:cNvPr id="103" name="Rectangle 102">
            <a:extLst>
              <a:ext uri="{FF2B5EF4-FFF2-40B4-BE49-F238E27FC236}">
                <a16:creationId xmlns:a16="http://schemas.microsoft.com/office/drawing/2014/main" id="{542B774A-BF7A-674C-88DD-2C0AF97D56A9}"/>
              </a:ext>
            </a:extLst>
          </p:cNvPr>
          <p:cNvSpPr/>
          <p:nvPr/>
        </p:nvSpPr>
        <p:spPr>
          <a:xfrm>
            <a:off x="6005369" y="2667692"/>
            <a:ext cx="2235131" cy="139193"/>
          </a:xfrm>
          <a:prstGeom prst="rect">
            <a:avLst/>
          </a:prstGeom>
          <a:solidFill>
            <a:schemeClr val="accent3"/>
          </a:solidFill>
          <a:ln w="12700">
            <a:noFill/>
          </a:ln>
        </p:spPr>
        <p:style>
          <a:lnRef idx="0">
            <a:scrgbClr r="0" g="0" b="0"/>
          </a:lnRef>
          <a:fillRef idx="0">
            <a:scrgbClr r="0" g="0" b="0"/>
          </a:fillRef>
          <a:effectRef idx="0">
            <a:scrgbClr r="0" g="0" b="0"/>
          </a:effectRef>
          <a:fontRef idx="minor">
            <a:schemeClr val="lt1"/>
          </a:fontRef>
        </p:style>
        <p:txBody>
          <a:bodyPr lIns="0" rIns="0" rtlCol="0" anchor="ctr"/>
          <a:lstStyle/>
          <a:p>
            <a:pPr algn="ctr"/>
            <a:r>
              <a:rPr lang="en-US" sz="900" dirty="0">
                <a:solidFill>
                  <a:schemeClr val="bg1"/>
                </a:solidFill>
              </a:rPr>
              <a:t>Simultaneous execution of Multiple model </a:t>
            </a:r>
          </a:p>
        </p:txBody>
      </p:sp>
      <p:sp>
        <p:nvSpPr>
          <p:cNvPr id="111" name="Rectangle 110">
            <a:extLst>
              <a:ext uri="{FF2B5EF4-FFF2-40B4-BE49-F238E27FC236}">
                <a16:creationId xmlns:a16="http://schemas.microsoft.com/office/drawing/2014/main" id="{030672E3-C5B7-524E-BA73-5AFE15FDAC3A}"/>
              </a:ext>
            </a:extLst>
          </p:cNvPr>
          <p:cNvSpPr/>
          <p:nvPr/>
        </p:nvSpPr>
        <p:spPr>
          <a:xfrm>
            <a:off x="6333330" y="1403558"/>
            <a:ext cx="2323226" cy="165713"/>
          </a:xfrm>
          <a:prstGeom prst="rect">
            <a:avLst/>
          </a:prstGeom>
          <a:solidFill>
            <a:schemeClr val="accent3"/>
          </a:solidFill>
          <a:ln w="12700">
            <a:noFill/>
          </a:ln>
        </p:spPr>
        <p:style>
          <a:lnRef idx="0">
            <a:scrgbClr r="0" g="0" b="0"/>
          </a:lnRef>
          <a:fillRef idx="0">
            <a:scrgbClr r="0" g="0" b="0"/>
          </a:fillRef>
          <a:effectRef idx="0">
            <a:scrgbClr r="0" g="0" b="0"/>
          </a:effectRef>
          <a:fontRef idx="minor">
            <a:schemeClr val="lt1"/>
          </a:fontRef>
        </p:style>
        <p:txBody>
          <a:bodyPr lIns="0" rIns="0" rtlCol="0" anchor="ctr"/>
          <a:lstStyle/>
          <a:p>
            <a:pPr algn="ctr"/>
            <a:r>
              <a:rPr lang="en-US" sz="900" dirty="0">
                <a:solidFill>
                  <a:schemeClr val="bg1"/>
                </a:solidFill>
              </a:rPr>
              <a:t>8x 2MP @ 30 fps image processing</a:t>
            </a:r>
          </a:p>
        </p:txBody>
      </p:sp>
      <p:sp>
        <p:nvSpPr>
          <p:cNvPr id="112" name="Rectangle 111">
            <a:extLst>
              <a:ext uri="{FF2B5EF4-FFF2-40B4-BE49-F238E27FC236}">
                <a16:creationId xmlns:a16="http://schemas.microsoft.com/office/drawing/2014/main" id="{B72E5736-5839-1D44-ADD5-CF79FAAA46C7}"/>
              </a:ext>
            </a:extLst>
          </p:cNvPr>
          <p:cNvSpPr/>
          <p:nvPr/>
        </p:nvSpPr>
        <p:spPr>
          <a:xfrm>
            <a:off x="6333330" y="1575367"/>
            <a:ext cx="2323226" cy="742592"/>
          </a:xfrm>
          <a:prstGeom prst="rect">
            <a:avLst/>
          </a:prstGeom>
          <a:solidFill>
            <a:schemeClr val="bg1"/>
          </a:solidFill>
          <a:ln/>
        </p:spPr>
        <p:style>
          <a:lnRef idx="1">
            <a:schemeClr val="accent6"/>
          </a:lnRef>
          <a:fillRef idx="3">
            <a:schemeClr val="accent6"/>
          </a:fillRef>
          <a:effectRef idx="2">
            <a:schemeClr val="accent6"/>
          </a:effectRef>
          <a:fontRef idx="minor">
            <a:schemeClr val="lt1"/>
          </a:fontRef>
        </p:style>
        <p:txBody>
          <a:bodyPr rtlCol="0" anchor="ctr"/>
          <a:lstStyle/>
          <a:p>
            <a:pPr algn="r"/>
            <a:endParaRPr lang="en-US" sz="700" dirty="0"/>
          </a:p>
        </p:txBody>
      </p:sp>
      <p:pic>
        <p:nvPicPr>
          <p:cNvPr id="114" name="Picture 113">
            <a:extLst>
              <a:ext uri="{FF2B5EF4-FFF2-40B4-BE49-F238E27FC236}">
                <a16:creationId xmlns:a16="http://schemas.microsoft.com/office/drawing/2014/main" id="{2141F246-4CE5-F144-996C-D95E78686304}"/>
              </a:ext>
            </a:extLst>
          </p:cNvPr>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6379499" y="1641222"/>
            <a:ext cx="1093502" cy="533013"/>
          </a:xfrm>
          <a:prstGeom prst="rect">
            <a:avLst/>
          </a:prstGeom>
        </p:spPr>
      </p:pic>
      <p:pic>
        <p:nvPicPr>
          <p:cNvPr id="115" name="Picture 114">
            <a:extLst>
              <a:ext uri="{FF2B5EF4-FFF2-40B4-BE49-F238E27FC236}">
                <a16:creationId xmlns:a16="http://schemas.microsoft.com/office/drawing/2014/main" id="{47D53E8A-169A-354D-BFBD-58FC9A6C7EEE}"/>
              </a:ext>
            </a:extLst>
          </p:cNvPr>
          <p:cNvPicPr>
            <a:picLocks noChangeAspect="1"/>
          </p:cNvPicPr>
          <p:nvPr/>
        </p:nvPicPr>
        <p:blipFill>
          <a:blip r:embed="rId11" cstate="hqprint">
            <a:extLst>
              <a:ext uri="{28A0092B-C50C-407E-A947-70E740481C1C}">
                <a14:useLocalDpi xmlns:a14="http://schemas.microsoft.com/office/drawing/2010/main"/>
              </a:ext>
            </a:extLst>
          </a:blip>
          <a:stretch>
            <a:fillRect/>
          </a:stretch>
        </p:blipFill>
        <p:spPr>
          <a:xfrm>
            <a:off x="7415323" y="1641222"/>
            <a:ext cx="1188103" cy="536865"/>
          </a:xfrm>
          <a:prstGeom prst="rect">
            <a:avLst/>
          </a:prstGeom>
        </p:spPr>
      </p:pic>
      <p:sp>
        <p:nvSpPr>
          <p:cNvPr id="126" name="Rectangle 125">
            <a:extLst>
              <a:ext uri="{FF2B5EF4-FFF2-40B4-BE49-F238E27FC236}">
                <a16:creationId xmlns:a16="http://schemas.microsoft.com/office/drawing/2014/main" id="{A228F9A7-852E-8849-BACD-3BE898471E07}"/>
              </a:ext>
            </a:extLst>
          </p:cNvPr>
          <p:cNvSpPr/>
          <p:nvPr/>
        </p:nvSpPr>
        <p:spPr>
          <a:xfrm>
            <a:off x="6999021" y="3231756"/>
            <a:ext cx="560209" cy="2066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84593"/>
            <a:r>
              <a:rPr lang="en-US" sz="500" dirty="0">
                <a:solidFill>
                  <a:srgbClr val="92D050"/>
                </a:solidFill>
                <a:latin typeface="Arial"/>
              </a:rPr>
              <a:t>Object Detection</a:t>
            </a:r>
          </a:p>
          <a:p>
            <a:pPr algn="ctr" defTabSz="684593"/>
            <a:r>
              <a:rPr lang="en-US" sz="400" dirty="0">
                <a:solidFill>
                  <a:srgbClr val="92D050"/>
                </a:solidFill>
                <a:latin typeface="Arial"/>
              </a:rPr>
              <a:t>(Resolution 512x512)</a:t>
            </a:r>
          </a:p>
        </p:txBody>
      </p:sp>
      <p:sp>
        <p:nvSpPr>
          <p:cNvPr id="127" name="Rectangle 126">
            <a:extLst>
              <a:ext uri="{FF2B5EF4-FFF2-40B4-BE49-F238E27FC236}">
                <a16:creationId xmlns:a16="http://schemas.microsoft.com/office/drawing/2014/main" id="{E6CE2736-E8A7-3440-89E5-2A9DDF96A941}"/>
              </a:ext>
            </a:extLst>
          </p:cNvPr>
          <p:cNvSpPr/>
          <p:nvPr/>
        </p:nvSpPr>
        <p:spPr>
          <a:xfrm>
            <a:off x="7555918" y="3253286"/>
            <a:ext cx="560209" cy="1951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84593"/>
            <a:r>
              <a:rPr lang="en-US" sz="500" dirty="0">
                <a:solidFill>
                  <a:srgbClr val="92D050"/>
                </a:solidFill>
                <a:latin typeface="Arial"/>
              </a:rPr>
              <a:t>Object Detection</a:t>
            </a:r>
          </a:p>
          <a:p>
            <a:pPr algn="ctr" defTabSz="684593"/>
            <a:r>
              <a:rPr lang="en-US" sz="400" dirty="0">
                <a:solidFill>
                  <a:srgbClr val="92D050"/>
                </a:solidFill>
                <a:latin typeface="Arial"/>
              </a:rPr>
              <a:t>(Resolution 512x512)</a:t>
            </a:r>
          </a:p>
        </p:txBody>
      </p:sp>
      <p:sp>
        <p:nvSpPr>
          <p:cNvPr id="130" name="Rectangle 129">
            <a:extLst>
              <a:ext uri="{FF2B5EF4-FFF2-40B4-BE49-F238E27FC236}">
                <a16:creationId xmlns:a16="http://schemas.microsoft.com/office/drawing/2014/main" id="{4A2459B4-6A9C-2342-83ED-D1E4906D7328}"/>
              </a:ext>
            </a:extLst>
          </p:cNvPr>
          <p:cNvSpPr/>
          <p:nvPr/>
        </p:nvSpPr>
        <p:spPr>
          <a:xfrm>
            <a:off x="6197231" y="3250894"/>
            <a:ext cx="776751" cy="13072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84593"/>
            <a:r>
              <a:rPr lang="en-US" sz="500" dirty="0">
                <a:solidFill>
                  <a:srgbClr val="92D050"/>
                </a:solidFill>
                <a:latin typeface="Arial"/>
              </a:rPr>
              <a:t>Semantic Segmentation (</a:t>
            </a:r>
            <a:r>
              <a:rPr lang="en-US" sz="400" dirty="0">
                <a:solidFill>
                  <a:srgbClr val="92D050"/>
                </a:solidFill>
                <a:latin typeface="Arial"/>
              </a:rPr>
              <a:t>Resolution: 768x384</a:t>
            </a:r>
            <a:r>
              <a:rPr lang="en-US" sz="500" dirty="0">
                <a:solidFill>
                  <a:srgbClr val="92D050"/>
                </a:solidFill>
                <a:latin typeface="Arial"/>
              </a:rPr>
              <a:t>)</a:t>
            </a:r>
          </a:p>
        </p:txBody>
      </p:sp>
      <p:sp>
        <p:nvSpPr>
          <p:cNvPr id="5" name="Slide Number Placeholder 4">
            <a:extLst>
              <a:ext uri="{FF2B5EF4-FFF2-40B4-BE49-F238E27FC236}">
                <a16:creationId xmlns:a16="http://schemas.microsoft.com/office/drawing/2014/main" id="{7EBD5C81-A669-864D-A528-46E328BBB583}"/>
              </a:ext>
            </a:extLst>
          </p:cNvPr>
          <p:cNvSpPr>
            <a:spLocks noGrp="1"/>
          </p:cNvSpPr>
          <p:nvPr>
            <p:ph type="sldNum" sz="quarter" idx="4"/>
          </p:nvPr>
        </p:nvSpPr>
        <p:spPr>
          <a:xfrm>
            <a:off x="8525642" y="4506686"/>
            <a:ext cx="328666" cy="171450"/>
          </a:xfrm>
        </p:spPr>
        <p:txBody>
          <a:bodyPr/>
          <a:lstStyle/>
          <a:p>
            <a:fld id="{A99552BA-3E73-194F-836B-334DBE6623FF}" type="slidenum">
              <a:rPr lang="en-US" smtClean="0"/>
              <a:pPr/>
              <a:t>22</a:t>
            </a:fld>
            <a:endParaRPr lang="en-US" dirty="0"/>
          </a:p>
        </p:txBody>
      </p:sp>
    </p:spTree>
    <p:extLst>
      <p:ext uri="{BB962C8B-B14F-4D97-AF65-F5344CB8AC3E}">
        <p14:creationId xmlns:p14="http://schemas.microsoft.com/office/powerpoint/2010/main" val="23869886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5">
            <a:extLst>
              <a:ext uri="{FF2B5EF4-FFF2-40B4-BE49-F238E27FC236}">
                <a16:creationId xmlns:a16="http://schemas.microsoft.com/office/drawing/2014/main" id="{B2A66467-AFE2-5943-BF3C-0EA054D57824}"/>
              </a:ext>
            </a:extLst>
          </p:cNvPr>
          <p:cNvPicPr>
            <a:picLocks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317554" y="644964"/>
            <a:ext cx="5604604" cy="3763750"/>
          </a:xfrm>
          <a:prstGeom prst="rect">
            <a:avLst/>
          </a:prstGeom>
          <a:ln w="9525">
            <a:solidFill>
              <a:srgbClr val="000000"/>
            </a:solidFill>
            <a:miter lim="800000"/>
            <a:headEnd/>
            <a:tailEnd/>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52" name="Rectangle 51">
            <a:extLst>
              <a:ext uri="{FF2B5EF4-FFF2-40B4-BE49-F238E27FC236}">
                <a16:creationId xmlns:a16="http://schemas.microsoft.com/office/drawing/2014/main" id="{52D7A8A3-6A25-024D-8677-BC7E11D5119A}"/>
              </a:ext>
            </a:extLst>
          </p:cNvPr>
          <p:cNvSpPr/>
          <p:nvPr/>
        </p:nvSpPr>
        <p:spPr>
          <a:xfrm>
            <a:off x="3492970" y="2615743"/>
            <a:ext cx="2936085" cy="1681937"/>
          </a:xfrm>
          <a:prstGeom prst="rect">
            <a:avLst/>
          </a:prstGeom>
          <a:solidFill>
            <a:schemeClr val="bg1">
              <a:lumMod val="85000"/>
            </a:schemeClr>
          </a:solidFill>
          <a:ln w="952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400"/>
          </a:p>
        </p:txBody>
      </p:sp>
      <p:sp>
        <p:nvSpPr>
          <p:cNvPr id="54" name="Rectangle 53">
            <a:extLst>
              <a:ext uri="{FF2B5EF4-FFF2-40B4-BE49-F238E27FC236}">
                <a16:creationId xmlns:a16="http://schemas.microsoft.com/office/drawing/2014/main" id="{894CD71B-BAD1-3C41-A89B-78C2022B8639}"/>
              </a:ext>
            </a:extLst>
          </p:cNvPr>
          <p:cNvSpPr/>
          <p:nvPr/>
        </p:nvSpPr>
        <p:spPr>
          <a:xfrm>
            <a:off x="3492970" y="962671"/>
            <a:ext cx="5326140" cy="1573895"/>
          </a:xfrm>
          <a:prstGeom prst="rect">
            <a:avLst/>
          </a:prstGeom>
          <a:solidFill>
            <a:schemeClr val="bg1">
              <a:lumMod val="95000"/>
            </a:schemeClr>
          </a:solidFill>
          <a:ln w="952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400"/>
          </a:p>
        </p:txBody>
      </p:sp>
      <p:sp>
        <p:nvSpPr>
          <p:cNvPr id="70" name="Rectangle 69">
            <a:extLst>
              <a:ext uri="{FF2B5EF4-FFF2-40B4-BE49-F238E27FC236}">
                <a16:creationId xmlns:a16="http://schemas.microsoft.com/office/drawing/2014/main" id="{4EEFC3D4-3C13-EF4F-90B4-DD9C44B33623}"/>
              </a:ext>
            </a:extLst>
          </p:cNvPr>
          <p:cNvSpPr/>
          <p:nvPr/>
        </p:nvSpPr>
        <p:spPr>
          <a:xfrm>
            <a:off x="3821369" y="1058438"/>
            <a:ext cx="2851043" cy="1248231"/>
          </a:xfrm>
          <a:prstGeom prst="rect">
            <a:avLst/>
          </a:prstGeom>
          <a:solidFill>
            <a:schemeClr val="accent6">
              <a:lumMod val="20000"/>
              <a:lumOff val="80000"/>
            </a:schemeClr>
          </a:solidFill>
          <a:ln w="952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gn="ctr" defTabSz="571481">
              <a:defRPr/>
            </a:pPr>
            <a:r>
              <a:rPr lang="en-US" sz="1000" dirty="0">
                <a:solidFill>
                  <a:srgbClr val="000000"/>
                </a:solidFill>
              </a:rPr>
              <a:t>Feature detector and  Descriptor </a:t>
            </a:r>
          </a:p>
        </p:txBody>
      </p:sp>
      <p:sp>
        <p:nvSpPr>
          <p:cNvPr id="2" name="Title 1"/>
          <p:cNvSpPr>
            <a:spLocks noGrp="1"/>
          </p:cNvSpPr>
          <p:nvPr>
            <p:ph type="title"/>
          </p:nvPr>
        </p:nvSpPr>
        <p:spPr>
          <a:xfrm>
            <a:off x="0" y="26235"/>
            <a:ext cx="9001124" cy="514323"/>
          </a:xfrm>
          <a:noFill/>
          <a:ln w="9525">
            <a:noFill/>
            <a:miter lim="800000"/>
            <a:headEnd/>
            <a:tailEnd/>
          </a:ln>
        </p:spPr>
        <p:txBody>
          <a:bodyPr vert="horz" wrap="square" lIns="76176" tIns="38087" rIns="76176" bIns="38087" numCol="1" anchor="ctr" anchorCtr="0" compatLnSpc="1">
            <a:prstTxWarp prst="textNoShape">
              <a:avLst/>
            </a:prstTxWarp>
          </a:bodyPr>
          <a:lstStyle/>
          <a:p>
            <a:r>
              <a:rPr lang="en-US" sz="2000" dirty="0"/>
              <a:t>Accelerated DL and CV based</a:t>
            </a:r>
            <a:r>
              <a:rPr lang="en-US" sz="2000" dirty="0">
                <a:solidFill>
                  <a:schemeClr val="tx1"/>
                </a:solidFill>
              </a:rPr>
              <a:t> Localization demo</a:t>
            </a:r>
          </a:p>
        </p:txBody>
      </p:sp>
      <p:sp>
        <p:nvSpPr>
          <p:cNvPr id="46" name="TextBox 45"/>
          <p:cNvSpPr txBox="1"/>
          <p:nvPr/>
        </p:nvSpPr>
        <p:spPr>
          <a:xfrm>
            <a:off x="3342203" y="645234"/>
            <a:ext cx="5023791" cy="235102"/>
          </a:xfrm>
          <a:prstGeom prst="rect">
            <a:avLst/>
          </a:prstGeom>
          <a:noFill/>
          <a:ln>
            <a:noFill/>
          </a:ln>
        </p:spPr>
        <p:style>
          <a:lnRef idx="0">
            <a:scrgbClr r="0" g="0" b="0"/>
          </a:lnRef>
          <a:fillRef idx="0">
            <a:scrgbClr r="0" g="0" b="0"/>
          </a:fillRef>
          <a:effectRef idx="0">
            <a:scrgbClr r="0" g="0" b="0"/>
          </a:effectRef>
          <a:fontRef idx="minor">
            <a:schemeClr val="lt1"/>
          </a:fontRef>
        </p:style>
        <p:txBody>
          <a:bodyPr lIns="91440" tIns="45720" rIns="91440" bIns="45720"/>
          <a:lstStyle>
            <a:defPPr>
              <a:defRPr lang="en-US"/>
            </a:defPPr>
            <a:lvl1pPr marL="225810" indent="-225810" eaLnBrk="0" hangingPunct="0">
              <a:spcBef>
                <a:spcPts val="800"/>
              </a:spcBef>
              <a:buChar char="•"/>
              <a:defRPr sz="2200">
                <a:solidFill>
                  <a:srgbClr val="000000"/>
                </a:solidFill>
                <a:latin typeface="Calibri" panose="020F0502020204030204" pitchFamily="34" charset="0"/>
                <a:cs typeface="Calibri" panose="020F0502020204030204" pitchFamily="34" charset="0"/>
              </a:defRPr>
            </a:lvl1pPr>
            <a:lvl2pPr marL="571621" indent="-232123" eaLnBrk="0" hangingPunct="0">
              <a:spcBef>
                <a:spcPct val="20000"/>
              </a:spcBef>
              <a:buChar char="–"/>
              <a:defRPr>
                <a:latin typeface="+mn-lt"/>
              </a:defRPr>
            </a:lvl2pPr>
            <a:lvl3pPr marL="849540" indent="-164216" eaLnBrk="0" hangingPunct="0">
              <a:spcBef>
                <a:spcPct val="15000"/>
              </a:spcBef>
              <a:buChar char="•"/>
              <a:defRPr>
                <a:latin typeface="+mn-lt"/>
              </a:defRPr>
            </a:lvl3pPr>
            <a:lvl4pPr marL="1195356" indent="-232123" eaLnBrk="0" hangingPunct="0">
              <a:spcBef>
                <a:spcPct val="5000"/>
              </a:spcBef>
              <a:buChar char="–"/>
              <a:defRPr>
                <a:latin typeface="+mn-lt"/>
              </a:defRPr>
            </a:lvl4pPr>
            <a:lvl5pPr marL="1481168" indent="-172139" eaLnBrk="0" hangingPunct="0">
              <a:buChar char="»"/>
              <a:defRPr>
                <a:latin typeface="+mn-lt"/>
              </a:defRPr>
            </a:lvl5pPr>
            <a:lvl6pPr marL="1935940" indent="-172139" fontAlgn="base">
              <a:spcBef>
                <a:spcPct val="0"/>
              </a:spcBef>
              <a:spcAft>
                <a:spcPct val="0"/>
              </a:spcAft>
              <a:buChar char="»"/>
              <a:defRPr sz="1600">
                <a:latin typeface="+mn-lt"/>
              </a:defRPr>
            </a:lvl6pPr>
            <a:lvl7pPr marL="2390714" indent="-172139" fontAlgn="base">
              <a:spcBef>
                <a:spcPct val="0"/>
              </a:spcBef>
              <a:spcAft>
                <a:spcPct val="0"/>
              </a:spcAft>
              <a:buChar char="»"/>
              <a:defRPr sz="1600">
                <a:latin typeface="+mn-lt"/>
              </a:defRPr>
            </a:lvl7pPr>
            <a:lvl8pPr marL="2845485" indent="-172139" fontAlgn="base">
              <a:spcBef>
                <a:spcPct val="0"/>
              </a:spcBef>
              <a:spcAft>
                <a:spcPct val="0"/>
              </a:spcAft>
              <a:buChar char="»"/>
              <a:defRPr sz="1600">
                <a:latin typeface="+mn-lt"/>
              </a:defRPr>
            </a:lvl8pPr>
            <a:lvl9pPr marL="3300256" indent="-172139" fontAlgn="base">
              <a:spcBef>
                <a:spcPct val="0"/>
              </a:spcBef>
              <a:spcAft>
                <a:spcPct val="0"/>
              </a:spcAft>
              <a:buChar char="»"/>
              <a:defRPr sz="1600">
                <a:latin typeface="+mn-lt"/>
              </a:defRPr>
            </a:lvl9pPr>
          </a:lstStyle>
          <a:p>
            <a:pPr marL="0" indent="0" algn="just" defTabSz="571481">
              <a:spcBef>
                <a:spcPts val="500"/>
              </a:spcBef>
              <a:buNone/>
              <a:defRPr/>
            </a:pPr>
            <a:r>
              <a:rPr lang="en-US" sz="1250" b="1" dirty="0">
                <a:solidFill>
                  <a:schemeClr val="tx1"/>
                </a:solidFill>
                <a:latin typeface="Arial" panose="020B0604020202020204" pitchFamily="34" charset="0"/>
                <a:cs typeface="Arial" panose="020B0604020202020204" pitchFamily="34" charset="0"/>
              </a:rPr>
              <a:t>Mono camera Localization w/ accelerated DL &amp; CV</a:t>
            </a:r>
          </a:p>
          <a:p>
            <a:pPr marL="141125" indent="-141125" algn="just" defTabSz="571481">
              <a:spcBef>
                <a:spcPts val="500"/>
              </a:spcBef>
              <a:defRPr/>
            </a:pPr>
            <a:endParaRPr lang="en-US" sz="1250" dirty="0">
              <a:solidFill>
                <a:schemeClr val="tx1"/>
              </a:solidFill>
            </a:endParaRPr>
          </a:p>
          <a:p>
            <a:pPr marL="285740" indent="-285740" defTabSz="571481">
              <a:spcBef>
                <a:spcPts val="500"/>
              </a:spcBef>
              <a:buFont typeface="Arial" panose="020B0604020202020204" pitchFamily="34" charset="0"/>
              <a:buChar char="•"/>
              <a:defRPr/>
            </a:pPr>
            <a:endParaRPr lang="en-US" sz="1250" dirty="0">
              <a:solidFill>
                <a:schemeClr val="tx1"/>
              </a:solidFill>
            </a:endParaRPr>
          </a:p>
          <a:p>
            <a:pPr marL="141125" indent="-141125" algn="just" defTabSz="571481">
              <a:spcBef>
                <a:spcPts val="500"/>
              </a:spcBef>
              <a:defRPr/>
            </a:pPr>
            <a:endParaRPr lang="en-US" sz="1250" dirty="0">
              <a:solidFill>
                <a:schemeClr val="tx1"/>
              </a:solidFill>
            </a:endParaRPr>
          </a:p>
        </p:txBody>
      </p:sp>
      <p:sp>
        <p:nvSpPr>
          <p:cNvPr id="31" name="Rectangle 30">
            <a:extLst>
              <a:ext uri="{FF2B5EF4-FFF2-40B4-BE49-F238E27FC236}">
                <a16:creationId xmlns:a16="http://schemas.microsoft.com/office/drawing/2014/main" id="{2F443B2C-4252-FC47-B1E2-4EBC2E974114}"/>
              </a:ext>
            </a:extLst>
          </p:cNvPr>
          <p:cNvSpPr/>
          <p:nvPr/>
        </p:nvSpPr>
        <p:spPr>
          <a:xfrm>
            <a:off x="3910589" y="1419119"/>
            <a:ext cx="704119" cy="748199"/>
          </a:xfrm>
          <a:prstGeom prst="rect">
            <a:avLst/>
          </a:prstGeom>
          <a:ln/>
        </p:spPr>
        <p:style>
          <a:lnRef idx="1">
            <a:schemeClr val="accent3"/>
          </a:lnRef>
          <a:fillRef idx="3">
            <a:schemeClr val="accent3"/>
          </a:fillRef>
          <a:effectRef idx="2">
            <a:schemeClr val="accent3"/>
          </a:effectRef>
          <a:fontRef idx="minor">
            <a:schemeClr val="lt1"/>
          </a:fontRef>
        </p:style>
        <p:txBody>
          <a:bodyPr lIns="0" tIns="0" rIns="0" bIns="0" rtlCol="0" anchor="ctr" anchorCtr="1"/>
          <a:lstStyle/>
          <a:p>
            <a:pPr algn="ctr"/>
            <a:r>
              <a:rPr lang="en-US" sz="800" b="1" dirty="0">
                <a:solidFill>
                  <a:schemeClr val="bg1"/>
                </a:solidFill>
              </a:rPr>
              <a:t>DKAZE</a:t>
            </a:r>
          </a:p>
          <a:p>
            <a:pPr algn="ctr"/>
            <a:r>
              <a:rPr lang="en-US" sz="800" dirty="0" err="1">
                <a:solidFill>
                  <a:schemeClr val="bg1"/>
                </a:solidFill>
              </a:rPr>
              <a:t>Enc</a:t>
            </a:r>
            <a:r>
              <a:rPr lang="en-US" sz="800" dirty="0">
                <a:solidFill>
                  <a:schemeClr val="bg1"/>
                </a:solidFill>
              </a:rPr>
              <a:t> + Dec </a:t>
            </a:r>
          </a:p>
          <a:p>
            <a:pPr algn="ctr"/>
            <a:r>
              <a:rPr lang="en-US" sz="800" dirty="0">
                <a:solidFill>
                  <a:schemeClr val="bg1"/>
                </a:solidFill>
              </a:rPr>
              <a:t>n/w</a:t>
            </a:r>
          </a:p>
        </p:txBody>
      </p:sp>
      <p:sp>
        <p:nvSpPr>
          <p:cNvPr id="32" name="Rectangle 31">
            <a:extLst>
              <a:ext uri="{FF2B5EF4-FFF2-40B4-BE49-F238E27FC236}">
                <a16:creationId xmlns:a16="http://schemas.microsoft.com/office/drawing/2014/main" id="{41E8E3BB-34B4-B143-8452-449D5D0E8F1C}"/>
              </a:ext>
            </a:extLst>
          </p:cNvPr>
          <p:cNvSpPr/>
          <p:nvPr/>
        </p:nvSpPr>
        <p:spPr>
          <a:xfrm>
            <a:off x="5318708" y="1394139"/>
            <a:ext cx="745226" cy="290189"/>
          </a:xfrm>
          <a:prstGeom prst="rect">
            <a:avLst/>
          </a:prstGeom>
          <a:ln/>
        </p:spPr>
        <p:style>
          <a:lnRef idx="1">
            <a:schemeClr val="accent5"/>
          </a:lnRef>
          <a:fillRef idx="3">
            <a:schemeClr val="accent5"/>
          </a:fillRef>
          <a:effectRef idx="2">
            <a:schemeClr val="accent5"/>
          </a:effectRef>
          <a:fontRef idx="minor">
            <a:schemeClr val="lt1"/>
          </a:fontRef>
        </p:style>
        <p:txBody>
          <a:bodyPr lIns="0" tIns="0" rIns="0" bIns="0" rtlCol="0" anchor="ctr" anchorCtr="1"/>
          <a:lstStyle/>
          <a:p>
            <a:pPr algn="ctr"/>
            <a:r>
              <a:rPr lang="en-US" sz="800" dirty="0">
                <a:solidFill>
                  <a:schemeClr val="bg1"/>
                </a:solidFill>
              </a:rPr>
              <a:t>Thresholding &amp; 3x3NMS</a:t>
            </a:r>
          </a:p>
        </p:txBody>
      </p:sp>
      <p:sp>
        <p:nvSpPr>
          <p:cNvPr id="38" name="Rectangle 37">
            <a:extLst>
              <a:ext uri="{FF2B5EF4-FFF2-40B4-BE49-F238E27FC236}">
                <a16:creationId xmlns:a16="http://schemas.microsoft.com/office/drawing/2014/main" id="{BC4B450E-BB20-8B43-9FCF-22E276873C9E}"/>
              </a:ext>
            </a:extLst>
          </p:cNvPr>
          <p:cNvSpPr/>
          <p:nvPr/>
        </p:nvSpPr>
        <p:spPr>
          <a:xfrm>
            <a:off x="7453232" y="1758677"/>
            <a:ext cx="585216" cy="476250"/>
          </a:xfrm>
          <a:prstGeom prst="rect">
            <a:avLst/>
          </a:prstGeom>
          <a:ln/>
        </p:spPr>
        <p:style>
          <a:lnRef idx="1">
            <a:schemeClr val="accent5"/>
          </a:lnRef>
          <a:fillRef idx="3">
            <a:schemeClr val="accent5"/>
          </a:fillRef>
          <a:effectRef idx="2">
            <a:schemeClr val="accent5"/>
          </a:effectRef>
          <a:fontRef idx="minor">
            <a:schemeClr val="lt1"/>
          </a:fontRef>
        </p:style>
        <p:txBody>
          <a:bodyPr lIns="0" tIns="0" rIns="0" bIns="0" rtlCol="0" anchor="ctr" anchorCtr="1"/>
          <a:lstStyle/>
          <a:p>
            <a:pPr algn="ctr"/>
            <a:r>
              <a:rPr lang="en-US" sz="800" dirty="0">
                <a:solidFill>
                  <a:schemeClr val="bg1"/>
                </a:solidFill>
              </a:rPr>
              <a:t>PnP Pose Estimation</a:t>
            </a:r>
          </a:p>
        </p:txBody>
      </p:sp>
      <p:sp>
        <p:nvSpPr>
          <p:cNvPr id="39" name="Rectangle 38">
            <a:extLst>
              <a:ext uri="{FF2B5EF4-FFF2-40B4-BE49-F238E27FC236}">
                <a16:creationId xmlns:a16="http://schemas.microsoft.com/office/drawing/2014/main" id="{00264A5A-35BF-BA4E-9878-587263E753D3}"/>
              </a:ext>
            </a:extLst>
          </p:cNvPr>
          <p:cNvSpPr/>
          <p:nvPr/>
        </p:nvSpPr>
        <p:spPr>
          <a:xfrm>
            <a:off x="8183995" y="1758677"/>
            <a:ext cx="585216" cy="476250"/>
          </a:xfrm>
          <a:prstGeom prst="rect">
            <a:avLst/>
          </a:prstGeom>
          <a:ln/>
        </p:spPr>
        <p:style>
          <a:lnRef idx="1">
            <a:schemeClr val="accent5"/>
          </a:lnRef>
          <a:fillRef idx="3">
            <a:schemeClr val="accent5"/>
          </a:fillRef>
          <a:effectRef idx="2">
            <a:schemeClr val="accent5"/>
          </a:effectRef>
          <a:fontRef idx="minor">
            <a:schemeClr val="lt1"/>
          </a:fontRef>
        </p:style>
        <p:txBody>
          <a:bodyPr lIns="0" tIns="0" rIns="0" bIns="0" rtlCol="0" anchor="ctr" anchorCtr="1"/>
          <a:lstStyle/>
          <a:p>
            <a:pPr algn="ctr"/>
            <a:r>
              <a:rPr lang="en-US" sz="800" dirty="0">
                <a:solidFill>
                  <a:schemeClr val="bg1"/>
                </a:solidFill>
              </a:rPr>
              <a:t>Post Filtering</a:t>
            </a:r>
          </a:p>
        </p:txBody>
      </p:sp>
      <p:sp>
        <p:nvSpPr>
          <p:cNvPr id="41" name="Rectangle 40">
            <a:extLst>
              <a:ext uri="{FF2B5EF4-FFF2-40B4-BE49-F238E27FC236}">
                <a16:creationId xmlns:a16="http://schemas.microsoft.com/office/drawing/2014/main" id="{578BEBAA-2374-EE4D-A77B-CE6D666C7DC5}"/>
              </a:ext>
            </a:extLst>
          </p:cNvPr>
          <p:cNvSpPr/>
          <p:nvPr/>
        </p:nvSpPr>
        <p:spPr>
          <a:xfrm>
            <a:off x="6739148" y="1751163"/>
            <a:ext cx="585268" cy="476250"/>
          </a:xfrm>
          <a:prstGeom prst="rect">
            <a:avLst/>
          </a:prstGeom>
          <a:ln/>
        </p:spPr>
        <p:style>
          <a:lnRef idx="1">
            <a:schemeClr val="accent5"/>
          </a:lnRef>
          <a:fillRef idx="3">
            <a:schemeClr val="accent5"/>
          </a:fillRef>
          <a:effectRef idx="2">
            <a:schemeClr val="accent5"/>
          </a:effectRef>
          <a:fontRef idx="minor">
            <a:schemeClr val="lt1"/>
          </a:fontRef>
        </p:style>
        <p:txBody>
          <a:bodyPr lIns="0" tIns="0" rIns="0" bIns="0" rtlCol="0" anchor="ctr" anchorCtr="1"/>
          <a:lstStyle/>
          <a:p>
            <a:pPr algn="ctr"/>
            <a:r>
              <a:rPr lang="en-US" sz="800" dirty="0">
                <a:solidFill>
                  <a:schemeClr val="bg1"/>
                </a:solidFill>
              </a:rPr>
              <a:t>2D – 3D matching</a:t>
            </a:r>
          </a:p>
        </p:txBody>
      </p:sp>
      <p:sp>
        <p:nvSpPr>
          <p:cNvPr id="48" name="Flowchart: Magnetic Disk 66">
            <a:extLst>
              <a:ext uri="{FF2B5EF4-FFF2-40B4-BE49-F238E27FC236}">
                <a16:creationId xmlns:a16="http://schemas.microsoft.com/office/drawing/2014/main" id="{F86E45E8-2099-4A45-9F72-EB770AA06FB6}"/>
              </a:ext>
            </a:extLst>
          </p:cNvPr>
          <p:cNvSpPr/>
          <p:nvPr/>
        </p:nvSpPr>
        <p:spPr>
          <a:xfrm>
            <a:off x="6706327" y="1236126"/>
            <a:ext cx="650913" cy="290062"/>
          </a:xfrm>
          <a:prstGeom prst="flowChartMagneticDisk">
            <a:avLst/>
          </a:prstGeom>
          <a:solidFill>
            <a:schemeClr val="accent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571481">
              <a:defRPr/>
            </a:pPr>
            <a:endParaRPr lang="en-US" sz="700" b="1" dirty="0">
              <a:solidFill>
                <a:srgbClr val="000000"/>
              </a:solidFill>
              <a:latin typeface="Arial"/>
            </a:endParaRPr>
          </a:p>
          <a:p>
            <a:pPr algn="ctr" defTabSz="571481">
              <a:defRPr/>
            </a:pPr>
            <a:r>
              <a:rPr lang="en-US" sz="700" dirty="0">
                <a:solidFill>
                  <a:srgbClr val="000000"/>
                </a:solidFill>
                <a:latin typeface="Arial"/>
              </a:rPr>
              <a:t>3D Sparse Map </a:t>
            </a:r>
          </a:p>
          <a:p>
            <a:pPr algn="ctr" defTabSz="571481">
              <a:defRPr/>
            </a:pPr>
            <a:endParaRPr lang="en-US" sz="700" dirty="0">
              <a:solidFill>
                <a:srgbClr val="000000"/>
              </a:solidFill>
              <a:latin typeface="Arial"/>
            </a:endParaRPr>
          </a:p>
        </p:txBody>
      </p:sp>
      <p:cxnSp>
        <p:nvCxnSpPr>
          <p:cNvPr id="50" name="Elbow Connector 49">
            <a:extLst>
              <a:ext uri="{FF2B5EF4-FFF2-40B4-BE49-F238E27FC236}">
                <a16:creationId xmlns:a16="http://schemas.microsoft.com/office/drawing/2014/main" id="{8A7717D7-69CC-F146-9615-BB8B70841786}"/>
              </a:ext>
            </a:extLst>
          </p:cNvPr>
          <p:cNvCxnSpPr>
            <a:cxnSpLocks/>
            <a:stCxn id="48" idx="3"/>
            <a:endCxn id="41" idx="0"/>
          </p:cNvCxnSpPr>
          <p:nvPr/>
        </p:nvCxnSpPr>
        <p:spPr>
          <a:xfrm rot="5400000">
            <a:off x="6919297" y="1638677"/>
            <a:ext cx="224974" cy="1"/>
          </a:xfrm>
          <a:prstGeom prst="bentConnector3">
            <a:avLst>
              <a:gd name="adj1" fmla="val 50000"/>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61" name="Elbow Connector 24">
            <a:extLst>
              <a:ext uri="{FF2B5EF4-FFF2-40B4-BE49-F238E27FC236}">
                <a16:creationId xmlns:a16="http://schemas.microsoft.com/office/drawing/2014/main" id="{05B245EC-48E6-E74E-94D5-CB857FE4497B}"/>
              </a:ext>
            </a:extLst>
          </p:cNvPr>
          <p:cNvCxnSpPr>
            <a:cxnSpLocks/>
            <a:stCxn id="41" idx="3"/>
            <a:endCxn id="38" idx="1"/>
          </p:cNvCxnSpPr>
          <p:nvPr/>
        </p:nvCxnSpPr>
        <p:spPr>
          <a:xfrm>
            <a:off x="7324416" y="1989289"/>
            <a:ext cx="128816" cy="7515"/>
          </a:xfrm>
          <a:prstGeom prst="straightConnector1">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69" name="Elbow Connector 24">
            <a:extLst>
              <a:ext uri="{FF2B5EF4-FFF2-40B4-BE49-F238E27FC236}">
                <a16:creationId xmlns:a16="http://schemas.microsoft.com/office/drawing/2014/main" id="{5E020BE2-47B3-A548-872D-D4FE4DCE244C}"/>
              </a:ext>
            </a:extLst>
          </p:cNvPr>
          <p:cNvCxnSpPr>
            <a:cxnSpLocks/>
            <a:stCxn id="38" idx="3"/>
            <a:endCxn id="39" idx="1"/>
          </p:cNvCxnSpPr>
          <p:nvPr/>
        </p:nvCxnSpPr>
        <p:spPr>
          <a:xfrm>
            <a:off x="8038450" y="1996802"/>
            <a:ext cx="145547" cy="0"/>
          </a:xfrm>
          <a:prstGeom prst="straightConnector1">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sp>
        <p:nvSpPr>
          <p:cNvPr id="53" name="Rectangle 52">
            <a:extLst>
              <a:ext uri="{FF2B5EF4-FFF2-40B4-BE49-F238E27FC236}">
                <a16:creationId xmlns:a16="http://schemas.microsoft.com/office/drawing/2014/main" id="{97ECE7D1-CDFF-2141-8430-90A4ADCDD575}"/>
              </a:ext>
            </a:extLst>
          </p:cNvPr>
          <p:cNvSpPr/>
          <p:nvPr/>
        </p:nvSpPr>
        <p:spPr>
          <a:xfrm>
            <a:off x="5330048" y="1819429"/>
            <a:ext cx="733886" cy="342516"/>
          </a:xfrm>
          <a:prstGeom prst="rect">
            <a:avLst/>
          </a:prstGeom>
          <a:ln/>
        </p:spPr>
        <p:style>
          <a:lnRef idx="1">
            <a:schemeClr val="accent5"/>
          </a:lnRef>
          <a:fillRef idx="3">
            <a:schemeClr val="accent5"/>
          </a:fillRef>
          <a:effectRef idx="2">
            <a:schemeClr val="accent5"/>
          </a:effectRef>
          <a:fontRef idx="minor">
            <a:schemeClr val="lt1"/>
          </a:fontRef>
        </p:style>
        <p:txBody>
          <a:bodyPr lIns="0" tIns="0" rIns="0" bIns="0" rtlCol="0" anchor="ctr" anchorCtr="1"/>
          <a:lstStyle/>
          <a:p>
            <a:pPr algn="ctr"/>
            <a:r>
              <a:rPr lang="en-US" sz="800" dirty="0" err="1">
                <a:solidFill>
                  <a:schemeClr val="bg1"/>
                </a:solidFill>
              </a:rPr>
              <a:t>Upsampling</a:t>
            </a:r>
            <a:r>
              <a:rPr lang="en-US" sz="800" dirty="0">
                <a:solidFill>
                  <a:schemeClr val="bg1"/>
                </a:solidFill>
              </a:rPr>
              <a:t> + Sparse Conv</a:t>
            </a:r>
          </a:p>
        </p:txBody>
      </p:sp>
      <p:cxnSp>
        <p:nvCxnSpPr>
          <p:cNvPr id="55" name="Elbow Connector 54">
            <a:extLst>
              <a:ext uri="{FF2B5EF4-FFF2-40B4-BE49-F238E27FC236}">
                <a16:creationId xmlns:a16="http://schemas.microsoft.com/office/drawing/2014/main" id="{C6895E3A-5406-E648-8226-362ED3BFF5C5}"/>
              </a:ext>
            </a:extLst>
          </p:cNvPr>
          <p:cNvCxnSpPr>
            <a:cxnSpLocks/>
            <a:stCxn id="31" idx="3"/>
            <a:endCxn id="32" idx="1"/>
          </p:cNvCxnSpPr>
          <p:nvPr/>
        </p:nvCxnSpPr>
        <p:spPr>
          <a:xfrm flipV="1">
            <a:off x="4614706" y="1539235"/>
            <a:ext cx="704001" cy="253985"/>
          </a:xfrm>
          <a:prstGeom prst="bentConnector3">
            <a:avLst>
              <a:gd name="adj1" fmla="val 79560"/>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58" name="Elbow Connector 24">
            <a:extLst>
              <a:ext uri="{FF2B5EF4-FFF2-40B4-BE49-F238E27FC236}">
                <a16:creationId xmlns:a16="http://schemas.microsoft.com/office/drawing/2014/main" id="{FF9104BD-98DB-3847-A9E0-E0114901840A}"/>
              </a:ext>
            </a:extLst>
          </p:cNvPr>
          <p:cNvCxnSpPr>
            <a:cxnSpLocks/>
            <a:stCxn id="32" idx="2"/>
            <a:endCxn id="53" idx="0"/>
          </p:cNvCxnSpPr>
          <p:nvPr/>
        </p:nvCxnSpPr>
        <p:spPr>
          <a:xfrm>
            <a:off x="5691320" y="1684327"/>
            <a:ext cx="5670" cy="135102"/>
          </a:xfrm>
          <a:prstGeom prst="straightConnector1">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59" name="Elbow Connector 58">
            <a:extLst>
              <a:ext uri="{FF2B5EF4-FFF2-40B4-BE49-F238E27FC236}">
                <a16:creationId xmlns:a16="http://schemas.microsoft.com/office/drawing/2014/main" id="{DE9BE970-4B7E-B54E-B681-C9B9C733123D}"/>
              </a:ext>
            </a:extLst>
          </p:cNvPr>
          <p:cNvCxnSpPr>
            <a:cxnSpLocks/>
            <a:stCxn id="53" idx="3"/>
            <a:endCxn id="41" idx="1"/>
          </p:cNvCxnSpPr>
          <p:nvPr/>
        </p:nvCxnSpPr>
        <p:spPr>
          <a:xfrm flipV="1">
            <a:off x="6063935" y="1989288"/>
            <a:ext cx="675215" cy="1400"/>
          </a:xfrm>
          <a:prstGeom prst="bentConnector3">
            <a:avLst>
              <a:gd name="adj1" fmla="val 50000"/>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84" name="Elbow Connector 83">
            <a:extLst>
              <a:ext uri="{FF2B5EF4-FFF2-40B4-BE49-F238E27FC236}">
                <a16:creationId xmlns:a16="http://schemas.microsoft.com/office/drawing/2014/main" id="{42125119-02AE-D242-998A-7BA281A9C821}"/>
              </a:ext>
            </a:extLst>
          </p:cNvPr>
          <p:cNvCxnSpPr>
            <a:cxnSpLocks/>
            <a:stCxn id="31" idx="3"/>
            <a:endCxn id="53" idx="1"/>
          </p:cNvCxnSpPr>
          <p:nvPr/>
        </p:nvCxnSpPr>
        <p:spPr>
          <a:xfrm>
            <a:off x="4614706" y="1793219"/>
            <a:ext cx="715341" cy="197469"/>
          </a:xfrm>
          <a:prstGeom prst="bentConnector3">
            <a:avLst>
              <a:gd name="adj1" fmla="val 79092"/>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49217CFD-13A3-674D-AD3C-A27D4A7D38BC}"/>
              </a:ext>
            </a:extLst>
          </p:cNvPr>
          <p:cNvSpPr txBox="1"/>
          <p:nvPr/>
        </p:nvSpPr>
        <p:spPr>
          <a:xfrm>
            <a:off x="4614708" y="1359981"/>
            <a:ext cx="755591" cy="415498"/>
          </a:xfrm>
          <a:prstGeom prst="rect">
            <a:avLst/>
          </a:prstGeom>
          <a:noFill/>
        </p:spPr>
        <p:txBody>
          <a:bodyPr wrap="square" rtlCol="0">
            <a:spAutoFit/>
          </a:bodyPr>
          <a:lstStyle/>
          <a:p>
            <a:pPr defTabSz="571481">
              <a:defRPr/>
            </a:pPr>
            <a:r>
              <a:rPr lang="en-US" sz="700" dirty="0">
                <a:solidFill>
                  <a:srgbClr val="000000"/>
                </a:solidFill>
              </a:rPr>
              <a:t>High resolution</a:t>
            </a:r>
          </a:p>
          <a:p>
            <a:pPr defTabSz="571481">
              <a:defRPr/>
            </a:pPr>
            <a:r>
              <a:rPr lang="en-US" sz="700" dirty="0">
                <a:solidFill>
                  <a:srgbClr val="000000"/>
                </a:solidFill>
              </a:rPr>
              <a:t>Score</a:t>
            </a:r>
          </a:p>
        </p:txBody>
      </p:sp>
      <p:sp>
        <p:nvSpPr>
          <p:cNvPr id="96" name="TextBox 95">
            <a:extLst>
              <a:ext uri="{FF2B5EF4-FFF2-40B4-BE49-F238E27FC236}">
                <a16:creationId xmlns:a16="http://schemas.microsoft.com/office/drawing/2014/main" id="{DC393144-D3CF-9F41-A91D-F6F91B529A60}"/>
              </a:ext>
            </a:extLst>
          </p:cNvPr>
          <p:cNvSpPr txBox="1"/>
          <p:nvPr/>
        </p:nvSpPr>
        <p:spPr>
          <a:xfrm>
            <a:off x="4611445" y="1819431"/>
            <a:ext cx="664545" cy="415498"/>
          </a:xfrm>
          <a:prstGeom prst="rect">
            <a:avLst/>
          </a:prstGeom>
          <a:noFill/>
        </p:spPr>
        <p:txBody>
          <a:bodyPr wrap="square" rtlCol="0">
            <a:spAutoFit/>
          </a:bodyPr>
          <a:lstStyle/>
          <a:p>
            <a:pPr defTabSz="571481">
              <a:defRPr/>
            </a:pPr>
            <a:r>
              <a:rPr lang="en-US" sz="700" dirty="0">
                <a:solidFill>
                  <a:srgbClr val="000000"/>
                </a:solidFill>
              </a:rPr>
              <a:t>Low resolution</a:t>
            </a:r>
          </a:p>
          <a:p>
            <a:pPr defTabSz="571481">
              <a:defRPr/>
            </a:pPr>
            <a:r>
              <a:rPr lang="en-US" sz="700" dirty="0">
                <a:solidFill>
                  <a:srgbClr val="000000"/>
                </a:solidFill>
              </a:rPr>
              <a:t>Descriptor</a:t>
            </a:r>
          </a:p>
        </p:txBody>
      </p:sp>
      <p:sp>
        <p:nvSpPr>
          <p:cNvPr id="97" name="TextBox 96">
            <a:extLst>
              <a:ext uri="{FF2B5EF4-FFF2-40B4-BE49-F238E27FC236}">
                <a16:creationId xmlns:a16="http://schemas.microsoft.com/office/drawing/2014/main" id="{B91FD2FC-562E-F044-959F-8153EDC12A0C}"/>
              </a:ext>
            </a:extLst>
          </p:cNvPr>
          <p:cNvSpPr txBox="1"/>
          <p:nvPr/>
        </p:nvSpPr>
        <p:spPr>
          <a:xfrm>
            <a:off x="5982187" y="1931077"/>
            <a:ext cx="829092" cy="415498"/>
          </a:xfrm>
          <a:prstGeom prst="rect">
            <a:avLst/>
          </a:prstGeom>
          <a:noFill/>
        </p:spPr>
        <p:txBody>
          <a:bodyPr wrap="square" rtlCol="0">
            <a:spAutoFit/>
          </a:bodyPr>
          <a:lstStyle/>
          <a:p>
            <a:pPr defTabSz="571481">
              <a:defRPr/>
            </a:pPr>
            <a:r>
              <a:rPr lang="en-US" sz="700" dirty="0"/>
              <a:t>High resolution Sparse </a:t>
            </a:r>
          </a:p>
          <a:p>
            <a:pPr defTabSz="571481">
              <a:defRPr/>
            </a:pPr>
            <a:r>
              <a:rPr lang="en-US" sz="700" dirty="0"/>
              <a:t>Descriptor</a:t>
            </a:r>
          </a:p>
        </p:txBody>
      </p:sp>
      <p:pic>
        <p:nvPicPr>
          <p:cNvPr id="27" name="Picture 26">
            <a:extLst>
              <a:ext uri="{FF2B5EF4-FFF2-40B4-BE49-F238E27FC236}">
                <a16:creationId xmlns:a16="http://schemas.microsoft.com/office/drawing/2014/main" id="{519F8181-E7EB-6E42-B7CB-8C34F8F13DDD}"/>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601954" y="2928077"/>
            <a:ext cx="2665082" cy="1281875"/>
          </a:xfrm>
          <a:prstGeom prst="rect">
            <a:avLst/>
          </a:prstGeom>
        </p:spPr>
      </p:pic>
      <p:sp>
        <p:nvSpPr>
          <p:cNvPr id="30" name="Rectangle 29">
            <a:extLst>
              <a:ext uri="{FF2B5EF4-FFF2-40B4-BE49-F238E27FC236}">
                <a16:creationId xmlns:a16="http://schemas.microsoft.com/office/drawing/2014/main" id="{A942C996-56CF-4041-BEE6-57C62B7FA6EE}"/>
              </a:ext>
            </a:extLst>
          </p:cNvPr>
          <p:cNvSpPr/>
          <p:nvPr/>
        </p:nvSpPr>
        <p:spPr>
          <a:xfrm>
            <a:off x="7601283" y="1058437"/>
            <a:ext cx="665018" cy="177689"/>
          </a:xfrm>
          <a:prstGeom prst="rect">
            <a:avLst/>
          </a:prstGeom>
          <a:ln/>
        </p:spPr>
        <p:style>
          <a:lnRef idx="1">
            <a:schemeClr val="accent3"/>
          </a:lnRef>
          <a:fillRef idx="3">
            <a:schemeClr val="accent3"/>
          </a:fillRef>
          <a:effectRef idx="2">
            <a:schemeClr val="accent3"/>
          </a:effectRef>
          <a:fontRef idx="minor">
            <a:schemeClr val="lt1"/>
          </a:fontRef>
        </p:style>
        <p:txBody>
          <a:bodyPr lIns="0" tIns="0" rIns="0" bIns="0" rtlCol="0" anchor="ctr" anchorCtr="1"/>
          <a:lstStyle/>
          <a:p>
            <a:pPr algn="ctr"/>
            <a:r>
              <a:rPr lang="en-US" sz="700" dirty="0">
                <a:solidFill>
                  <a:schemeClr val="bg1"/>
                </a:solidFill>
              </a:rPr>
              <a:t>DL accelerator</a:t>
            </a:r>
          </a:p>
        </p:txBody>
      </p:sp>
      <p:sp>
        <p:nvSpPr>
          <p:cNvPr id="33" name="Rectangle 32">
            <a:extLst>
              <a:ext uri="{FF2B5EF4-FFF2-40B4-BE49-F238E27FC236}">
                <a16:creationId xmlns:a16="http://schemas.microsoft.com/office/drawing/2014/main" id="{640A91D1-8EBC-9449-84FB-28E236BE85A1}"/>
              </a:ext>
            </a:extLst>
          </p:cNvPr>
          <p:cNvSpPr/>
          <p:nvPr/>
        </p:nvSpPr>
        <p:spPr>
          <a:xfrm>
            <a:off x="8327407" y="1061922"/>
            <a:ext cx="332430" cy="174203"/>
          </a:xfrm>
          <a:prstGeom prst="rect">
            <a:avLst/>
          </a:prstGeom>
          <a:ln/>
        </p:spPr>
        <p:style>
          <a:lnRef idx="1">
            <a:schemeClr val="accent5"/>
          </a:lnRef>
          <a:fillRef idx="3">
            <a:schemeClr val="accent5"/>
          </a:fillRef>
          <a:effectRef idx="2">
            <a:schemeClr val="accent5"/>
          </a:effectRef>
          <a:fontRef idx="minor">
            <a:schemeClr val="lt1"/>
          </a:fontRef>
        </p:style>
        <p:txBody>
          <a:bodyPr lIns="0" tIns="0" rIns="0" bIns="0" rtlCol="0" anchor="ctr" anchorCtr="1"/>
          <a:lstStyle/>
          <a:p>
            <a:pPr algn="ctr"/>
            <a:r>
              <a:rPr lang="en-US" sz="700" dirty="0">
                <a:solidFill>
                  <a:schemeClr val="bg1"/>
                </a:solidFill>
              </a:rPr>
              <a:t>DSP</a:t>
            </a:r>
          </a:p>
        </p:txBody>
      </p:sp>
      <p:sp>
        <p:nvSpPr>
          <p:cNvPr id="15" name="Rectangle 1">
            <a:extLst>
              <a:ext uri="{FF2B5EF4-FFF2-40B4-BE49-F238E27FC236}">
                <a16:creationId xmlns:a16="http://schemas.microsoft.com/office/drawing/2014/main" id="{B2832E03-1AB6-3348-AA31-6BB4E1E73F05}"/>
              </a:ext>
            </a:extLst>
          </p:cNvPr>
          <p:cNvSpPr>
            <a:spLocks noChangeArrowheads="1"/>
          </p:cNvSpPr>
          <p:nvPr/>
        </p:nvSpPr>
        <p:spPr bwMode="auto">
          <a:xfrm>
            <a:off x="367230" y="1551611"/>
            <a:ext cx="333283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369" eaLnBrk="0" hangingPunct="0"/>
            <a:br>
              <a:rPr lang="en-US" altLang="en-US" sz="2400">
                <a:latin typeface="Arial" panose="020B0604020202020204" pitchFamily="34" charset="0"/>
              </a:rPr>
            </a:br>
            <a:endParaRPr lang="en-US" altLang="en-US" sz="2400">
              <a:latin typeface="Arial" panose="020B0604020202020204" pitchFamily="34" charset="0"/>
            </a:endParaRPr>
          </a:p>
        </p:txBody>
      </p:sp>
      <p:sp>
        <p:nvSpPr>
          <p:cNvPr id="47" name="Rounded Rectangular Callout 2">
            <a:extLst>
              <a:ext uri="{FF2B5EF4-FFF2-40B4-BE49-F238E27FC236}">
                <a16:creationId xmlns:a16="http://schemas.microsoft.com/office/drawing/2014/main" id="{D284BE5A-D6E3-2F47-B5DC-B3BFCEEC5A96}"/>
              </a:ext>
            </a:extLst>
          </p:cNvPr>
          <p:cNvSpPr/>
          <p:nvPr/>
        </p:nvSpPr>
        <p:spPr>
          <a:xfrm>
            <a:off x="201695" y="1192188"/>
            <a:ext cx="3068379" cy="3156480"/>
          </a:xfrm>
          <a:prstGeom prst="rect">
            <a:avLst/>
          </a:prstGeom>
          <a:noFill/>
          <a:ln>
            <a:solidFill>
              <a:schemeClr val="accent3"/>
            </a:solidFill>
          </a:ln>
        </p:spPr>
        <p:style>
          <a:lnRef idx="1">
            <a:schemeClr val="accent3"/>
          </a:lnRef>
          <a:fillRef idx="2">
            <a:schemeClr val="accent3"/>
          </a:fillRef>
          <a:effectRef idx="1">
            <a:schemeClr val="accent3"/>
          </a:effectRef>
          <a:fontRef idx="minor">
            <a:schemeClr val="dk1"/>
          </a:fontRef>
        </p:style>
        <p:txBody>
          <a:bodyPr wrap="square" rtlCol="0">
            <a:noAutofit/>
          </a:bodyPr>
          <a:lstStyle/>
          <a:p>
            <a:pPr algn="ctr"/>
            <a:r>
              <a:rPr lang="en-US" sz="1200" dirty="0">
                <a:solidFill>
                  <a:schemeClr val="tx1"/>
                </a:solidFill>
                <a:latin typeface="Montserrat" panose="02000505000000020004" pitchFamily="2" charset="0"/>
              </a:rPr>
              <a:t>TDA4VM Resource loading</a:t>
            </a:r>
          </a:p>
        </p:txBody>
      </p:sp>
      <p:graphicFrame>
        <p:nvGraphicFramePr>
          <p:cNvPr id="49" name="Table 48">
            <a:extLst>
              <a:ext uri="{FF2B5EF4-FFF2-40B4-BE49-F238E27FC236}">
                <a16:creationId xmlns:a16="http://schemas.microsoft.com/office/drawing/2014/main" id="{688E0B3F-A513-E04B-A3D4-98B65D490E69}"/>
              </a:ext>
            </a:extLst>
          </p:cNvPr>
          <p:cNvGraphicFramePr>
            <a:graphicFrameLocks noGrp="1"/>
          </p:cNvGraphicFramePr>
          <p:nvPr>
            <p:extLst>
              <p:ext uri="{D42A27DB-BD31-4B8C-83A1-F6EECF244321}">
                <p14:modId xmlns:p14="http://schemas.microsoft.com/office/powerpoint/2010/main" val="476992795"/>
              </p:ext>
            </p:extLst>
          </p:nvPr>
        </p:nvGraphicFramePr>
        <p:xfrm>
          <a:off x="438615" y="2105479"/>
          <a:ext cx="2791231" cy="1143454"/>
        </p:xfrm>
        <a:graphic>
          <a:graphicData uri="http://schemas.openxmlformats.org/drawingml/2006/table">
            <a:tbl>
              <a:tblPr firstRow="1" bandRow="1">
                <a:tableStyleId>{2D5ABB26-0587-4C30-8999-92F81FD0307C}</a:tableStyleId>
              </a:tblPr>
              <a:tblGrid>
                <a:gridCol w="611461">
                  <a:extLst>
                    <a:ext uri="{9D8B030D-6E8A-4147-A177-3AD203B41FA5}">
                      <a16:colId xmlns:a16="http://schemas.microsoft.com/office/drawing/2014/main" val="3036538232"/>
                    </a:ext>
                  </a:extLst>
                </a:gridCol>
                <a:gridCol w="448603">
                  <a:extLst>
                    <a:ext uri="{9D8B030D-6E8A-4147-A177-3AD203B41FA5}">
                      <a16:colId xmlns:a16="http://schemas.microsoft.com/office/drawing/2014/main" val="2800228499"/>
                    </a:ext>
                  </a:extLst>
                </a:gridCol>
                <a:gridCol w="937378">
                  <a:extLst>
                    <a:ext uri="{9D8B030D-6E8A-4147-A177-3AD203B41FA5}">
                      <a16:colId xmlns:a16="http://schemas.microsoft.com/office/drawing/2014/main" val="2306348845"/>
                    </a:ext>
                  </a:extLst>
                </a:gridCol>
                <a:gridCol w="793789">
                  <a:extLst>
                    <a:ext uri="{9D8B030D-6E8A-4147-A177-3AD203B41FA5}">
                      <a16:colId xmlns:a16="http://schemas.microsoft.com/office/drawing/2014/main" val="1688600757"/>
                    </a:ext>
                  </a:extLst>
                </a:gridCol>
              </a:tblGrid>
              <a:tr h="308837">
                <a:tc>
                  <a:txBody>
                    <a:bodyPr/>
                    <a:lstStyle/>
                    <a:p>
                      <a:r>
                        <a:rPr lang="en-US" sz="1200" b="1" dirty="0">
                          <a:solidFill>
                            <a:schemeClr val="tx1"/>
                          </a:solidFill>
                          <a:latin typeface="Montserrat" panose="02000505000000020004" pitchFamily="2" charset="0"/>
                        </a:rPr>
                        <a:t>A72: </a:t>
                      </a:r>
                    </a:p>
                  </a:txBody>
                  <a:tcPr>
                    <a:lnB w="6350" cap="flat" cmpd="sng" algn="ctr">
                      <a:solidFill>
                        <a:schemeClr val="bg2">
                          <a:lumMod val="50000"/>
                        </a:schemeClr>
                      </a:solidFill>
                      <a:prstDash val="dash"/>
                      <a:round/>
                      <a:headEnd type="none" w="med" len="med"/>
                      <a:tailEnd type="none" w="med" len="med"/>
                    </a:lnB>
                  </a:tcPr>
                </a:tc>
                <a:tc>
                  <a:txBody>
                    <a:bodyPr/>
                    <a:lstStyle/>
                    <a:p>
                      <a:r>
                        <a:rPr lang="en-US" sz="1200" dirty="0">
                          <a:solidFill>
                            <a:schemeClr val="tx1"/>
                          </a:solidFill>
                          <a:latin typeface="Montserrat" panose="02000505000000020004" pitchFamily="2" charset="0"/>
                        </a:rPr>
                        <a:t>1%</a:t>
                      </a:r>
                    </a:p>
                  </a:txBody>
                  <a:tcPr>
                    <a:lnB w="6350" cap="flat" cmpd="sng" algn="ctr">
                      <a:solidFill>
                        <a:schemeClr val="bg2">
                          <a:lumMod val="50000"/>
                        </a:schemeClr>
                      </a:solidFill>
                      <a:prstDash val="dash"/>
                      <a:round/>
                      <a:headEnd type="none" w="med" len="med"/>
                      <a:tailEnd type="none" w="med" len="med"/>
                    </a:lnB>
                  </a:tcPr>
                </a:tc>
                <a:tc>
                  <a:txBody>
                    <a:bodyPr/>
                    <a:lstStyle/>
                    <a:p>
                      <a:r>
                        <a:rPr lang="en-US" sz="1200" b="1" dirty="0">
                          <a:solidFill>
                            <a:schemeClr val="tx1"/>
                          </a:solidFill>
                          <a:latin typeface="Montserrat" panose="02000505000000020004" pitchFamily="2" charset="0"/>
                        </a:rPr>
                        <a:t>C7x+MMA:</a:t>
                      </a:r>
                    </a:p>
                  </a:txBody>
                  <a:tcPr>
                    <a:lnB w="6350" cap="flat" cmpd="sng" algn="ctr">
                      <a:solidFill>
                        <a:schemeClr val="bg2">
                          <a:lumMod val="50000"/>
                        </a:schemeClr>
                      </a:solidFill>
                      <a:prstDash val="dash"/>
                      <a:round/>
                      <a:headEnd type="none" w="med" len="med"/>
                      <a:tailEnd type="none" w="med" len="med"/>
                    </a:lnB>
                  </a:tcPr>
                </a:tc>
                <a:tc>
                  <a:txBody>
                    <a:bodyPr/>
                    <a:lstStyle/>
                    <a:p>
                      <a:r>
                        <a:rPr lang="en-US" sz="1200" dirty="0">
                          <a:solidFill>
                            <a:schemeClr val="tx1"/>
                          </a:solidFill>
                          <a:latin typeface="Montserrat" panose="02000505000000020004" pitchFamily="2" charset="0"/>
                        </a:rPr>
                        <a:t>12%</a:t>
                      </a:r>
                    </a:p>
                  </a:txBody>
                  <a:tcPr>
                    <a:lnB w="6350" cap="flat" cmpd="sng" algn="ctr">
                      <a:solidFill>
                        <a:schemeClr val="bg2">
                          <a:lumMod val="50000"/>
                        </a:schemeClr>
                      </a:solidFill>
                      <a:prstDash val="dash"/>
                      <a:round/>
                      <a:headEnd type="none" w="med" len="med"/>
                      <a:tailEnd type="none" w="med" len="med"/>
                    </a:lnB>
                  </a:tcPr>
                </a:tc>
                <a:extLst>
                  <a:ext uri="{0D108BD9-81ED-4DB2-BD59-A6C34878D82A}">
                    <a16:rowId xmlns:a16="http://schemas.microsoft.com/office/drawing/2014/main" val="909586302"/>
                  </a:ext>
                </a:extLst>
              </a:tr>
              <a:tr h="308837">
                <a:tc>
                  <a:txBody>
                    <a:bodyPr/>
                    <a:lstStyle/>
                    <a:p>
                      <a:r>
                        <a:rPr lang="en-US" sz="1200" b="1" dirty="0">
                          <a:solidFill>
                            <a:schemeClr val="tx1"/>
                          </a:solidFill>
                          <a:latin typeface="Montserrat" panose="02000505000000020004" pitchFamily="2" charset="0"/>
                        </a:rPr>
                        <a:t>1xR5: </a:t>
                      </a:r>
                    </a:p>
                  </a:txBody>
                  <a:tcPr>
                    <a:lnT w="6350" cap="flat" cmpd="sng" algn="ctr">
                      <a:solidFill>
                        <a:schemeClr val="bg2">
                          <a:lumMod val="50000"/>
                        </a:schemeClr>
                      </a:solidFill>
                      <a:prstDash val="dash"/>
                      <a:round/>
                      <a:headEnd type="none" w="med" len="med"/>
                      <a:tailEnd type="none" w="med" len="med"/>
                    </a:lnT>
                    <a:lnB w="6350" cap="flat" cmpd="sng" algn="ctr">
                      <a:solidFill>
                        <a:schemeClr val="bg2">
                          <a:lumMod val="50000"/>
                        </a:schemeClr>
                      </a:solidFill>
                      <a:prstDash val="dash"/>
                      <a:round/>
                      <a:headEnd type="none" w="med" len="med"/>
                      <a:tailEnd type="none" w="med" len="med"/>
                    </a:lnB>
                  </a:tcPr>
                </a:tc>
                <a:tc>
                  <a:txBody>
                    <a:bodyPr/>
                    <a:lstStyle/>
                    <a:p>
                      <a:pPr marL="0" marR="0" lvl="0" indent="0" algn="l" defTabSz="76179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Montserrat" panose="02000505000000020004" pitchFamily="2" charset="0"/>
                        </a:rPr>
                        <a:t>6%</a:t>
                      </a:r>
                    </a:p>
                  </a:txBody>
                  <a:tcPr>
                    <a:lnT w="6350" cap="flat" cmpd="sng" algn="ctr">
                      <a:solidFill>
                        <a:schemeClr val="bg2">
                          <a:lumMod val="50000"/>
                        </a:schemeClr>
                      </a:solidFill>
                      <a:prstDash val="dash"/>
                      <a:round/>
                      <a:headEnd type="none" w="med" len="med"/>
                      <a:tailEnd type="none" w="med" len="med"/>
                    </a:lnT>
                    <a:lnB w="6350" cap="flat" cmpd="sng" algn="ctr">
                      <a:solidFill>
                        <a:schemeClr val="bg2">
                          <a:lumMod val="50000"/>
                        </a:schemeClr>
                      </a:solidFill>
                      <a:prstDash val="dash"/>
                      <a:round/>
                      <a:headEnd type="none" w="med" len="med"/>
                      <a:tailEnd type="none" w="med" len="med"/>
                    </a:lnB>
                  </a:tcPr>
                </a:tc>
                <a:tc>
                  <a:txBody>
                    <a:bodyPr/>
                    <a:lstStyle/>
                    <a:p>
                      <a:pPr marL="0" marR="0" lvl="0" indent="0" algn="l" defTabSz="76179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Montserrat" panose="02000505000000020004" pitchFamily="2" charset="0"/>
                        </a:rPr>
                        <a:t>C6x:</a:t>
                      </a:r>
                    </a:p>
                  </a:txBody>
                  <a:tcPr>
                    <a:lnT w="6350" cap="flat" cmpd="sng" algn="ctr">
                      <a:solidFill>
                        <a:schemeClr val="bg2">
                          <a:lumMod val="50000"/>
                        </a:schemeClr>
                      </a:solidFill>
                      <a:prstDash val="dash"/>
                      <a:round/>
                      <a:headEnd type="none" w="med" len="med"/>
                      <a:tailEnd type="none" w="med" len="med"/>
                    </a:lnT>
                    <a:lnB w="6350" cap="flat" cmpd="sng" algn="ctr">
                      <a:solidFill>
                        <a:schemeClr val="bg2">
                          <a:lumMod val="50000"/>
                        </a:schemeClr>
                      </a:solidFill>
                      <a:prstDash val="dash"/>
                      <a:round/>
                      <a:headEnd type="none" w="med" len="med"/>
                      <a:tailEnd type="none" w="med" len="med"/>
                    </a:lnB>
                  </a:tcPr>
                </a:tc>
                <a:tc>
                  <a:txBody>
                    <a:bodyPr/>
                    <a:lstStyle/>
                    <a:p>
                      <a:r>
                        <a:rPr lang="en-US" sz="1200" dirty="0">
                          <a:solidFill>
                            <a:schemeClr val="tx1"/>
                          </a:solidFill>
                          <a:latin typeface="Montserrat" panose="02000505000000020004" pitchFamily="2" charset="0"/>
                        </a:rPr>
                        <a:t>45%</a:t>
                      </a:r>
                    </a:p>
                  </a:txBody>
                  <a:tcPr>
                    <a:lnT w="6350" cap="flat" cmpd="sng" algn="ctr">
                      <a:solidFill>
                        <a:schemeClr val="bg2">
                          <a:lumMod val="50000"/>
                        </a:schemeClr>
                      </a:solidFill>
                      <a:prstDash val="dash"/>
                      <a:round/>
                      <a:headEnd type="none" w="med" len="med"/>
                      <a:tailEnd type="none" w="med" len="med"/>
                    </a:lnT>
                    <a:lnB w="6350" cap="flat" cmpd="sng" algn="ctr">
                      <a:solidFill>
                        <a:schemeClr val="bg2">
                          <a:lumMod val="50000"/>
                        </a:schemeClr>
                      </a:solidFill>
                      <a:prstDash val="dash"/>
                      <a:round/>
                      <a:headEnd type="none" w="med" len="med"/>
                      <a:tailEnd type="none" w="med" len="med"/>
                    </a:lnB>
                  </a:tcPr>
                </a:tc>
                <a:extLst>
                  <a:ext uri="{0D108BD9-81ED-4DB2-BD59-A6C34878D82A}">
                    <a16:rowId xmlns:a16="http://schemas.microsoft.com/office/drawing/2014/main" val="2990160055"/>
                  </a:ext>
                </a:extLst>
              </a:tr>
              <a:tr h="525780">
                <a:tc>
                  <a:txBody>
                    <a:bodyPr/>
                    <a:lstStyle/>
                    <a:p>
                      <a:r>
                        <a:rPr lang="en-US" sz="1200" b="1" dirty="0">
                          <a:solidFill>
                            <a:schemeClr val="tx1"/>
                          </a:solidFill>
                          <a:latin typeface="Montserrat" panose="02000505000000020004" pitchFamily="2" charset="0"/>
                        </a:rPr>
                        <a:t>5xR5s: </a:t>
                      </a:r>
                    </a:p>
                  </a:txBody>
                  <a:tcPr>
                    <a:lnT w="6350" cap="flat" cmpd="sng" algn="ctr">
                      <a:solidFill>
                        <a:schemeClr val="bg2">
                          <a:lumMod val="50000"/>
                        </a:schemeClr>
                      </a:solidFill>
                      <a:prstDash val="dash"/>
                      <a:round/>
                      <a:headEnd type="none" w="med" len="med"/>
                      <a:tailEnd type="none" w="med" len="med"/>
                    </a:lnT>
                  </a:tcPr>
                </a:tc>
                <a:tc>
                  <a:txBody>
                    <a:bodyPr/>
                    <a:lstStyle/>
                    <a:p>
                      <a:r>
                        <a:rPr lang="en-US" sz="1200" dirty="0">
                          <a:solidFill>
                            <a:schemeClr val="tx1"/>
                          </a:solidFill>
                          <a:latin typeface="Montserrat" panose="02000505000000020004" pitchFamily="2" charset="0"/>
                        </a:rPr>
                        <a:t>free</a:t>
                      </a:r>
                    </a:p>
                  </a:txBody>
                  <a:tcPr>
                    <a:lnT w="6350" cap="flat" cmpd="sng" algn="ctr">
                      <a:solidFill>
                        <a:schemeClr val="bg2">
                          <a:lumMod val="50000"/>
                        </a:schemeClr>
                      </a:solidFill>
                      <a:prstDash val="dash"/>
                      <a:round/>
                      <a:headEnd type="none" w="med" len="med"/>
                      <a:tailEnd type="none" w="med" len="med"/>
                    </a:lnT>
                  </a:tcPr>
                </a:tc>
                <a:tc>
                  <a:txBody>
                    <a:bodyPr/>
                    <a:lstStyle/>
                    <a:p>
                      <a:pPr marL="0" marR="0" lvl="0" indent="0" algn="l" defTabSz="76179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Montserrat" panose="02000505000000020004" pitchFamily="2" charset="0"/>
                        </a:rPr>
                        <a:t>DDR BW:</a:t>
                      </a:r>
                    </a:p>
                  </a:txBody>
                  <a:tcPr>
                    <a:lnT w="6350" cap="flat" cmpd="sng" algn="ctr">
                      <a:solidFill>
                        <a:schemeClr val="bg2">
                          <a:lumMod val="50000"/>
                        </a:schemeClr>
                      </a:solidFill>
                      <a:prstDash val="dash"/>
                      <a:round/>
                      <a:headEnd type="none" w="med" len="med"/>
                      <a:tailEnd type="none" w="med" len="med"/>
                    </a:lnT>
                  </a:tcPr>
                </a:tc>
                <a:tc>
                  <a:txBody>
                    <a:bodyPr/>
                    <a:lstStyle/>
                    <a:p>
                      <a:r>
                        <a:rPr lang="en-US" sz="1200" dirty="0">
                          <a:solidFill>
                            <a:schemeClr val="tx1"/>
                          </a:solidFill>
                          <a:latin typeface="Montserrat" panose="02000505000000020004" pitchFamily="2" charset="0"/>
                        </a:rPr>
                        <a:t>8%</a:t>
                      </a:r>
                    </a:p>
                  </a:txBody>
                  <a:tcPr>
                    <a:lnT w="6350" cap="flat" cmpd="sng" algn="ctr">
                      <a:solidFill>
                        <a:schemeClr val="bg2">
                          <a:lumMod val="50000"/>
                        </a:schemeClr>
                      </a:solidFill>
                      <a:prstDash val="dash"/>
                      <a:round/>
                      <a:headEnd type="none" w="med" len="med"/>
                      <a:tailEnd type="none" w="med" len="med"/>
                    </a:lnT>
                  </a:tcPr>
                </a:tc>
                <a:extLst>
                  <a:ext uri="{0D108BD9-81ED-4DB2-BD59-A6C34878D82A}">
                    <a16:rowId xmlns:a16="http://schemas.microsoft.com/office/drawing/2014/main" val="2294378151"/>
                  </a:ext>
                </a:extLst>
              </a:tr>
            </a:tbl>
          </a:graphicData>
        </a:graphic>
      </p:graphicFrame>
      <p:sp>
        <p:nvSpPr>
          <p:cNvPr id="51" name="TextBox 50">
            <a:extLst>
              <a:ext uri="{FF2B5EF4-FFF2-40B4-BE49-F238E27FC236}">
                <a16:creationId xmlns:a16="http://schemas.microsoft.com/office/drawing/2014/main" id="{5C7E3D40-C623-4C43-BEE8-4DA8C034871B}"/>
              </a:ext>
            </a:extLst>
          </p:cNvPr>
          <p:cNvSpPr txBox="1"/>
          <p:nvPr/>
        </p:nvSpPr>
        <p:spPr>
          <a:xfrm>
            <a:off x="201695" y="671830"/>
            <a:ext cx="3049123" cy="52035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lIns="91440" tIns="45720" rIns="91440" bIns="45720"/>
          <a:lstStyle>
            <a:defPPr>
              <a:defRPr lang="en-US"/>
            </a:defPPr>
            <a:lvl1pPr marL="225810" indent="-225810" eaLnBrk="0" hangingPunct="0">
              <a:spcBef>
                <a:spcPts val="800"/>
              </a:spcBef>
              <a:buChar char="•"/>
              <a:defRPr sz="2200">
                <a:solidFill>
                  <a:srgbClr val="000000"/>
                </a:solidFill>
                <a:latin typeface="Calibri" panose="020F0502020204030204" pitchFamily="34" charset="0"/>
                <a:cs typeface="Calibri" panose="020F0502020204030204" pitchFamily="34" charset="0"/>
              </a:defRPr>
            </a:lvl1pPr>
            <a:lvl2pPr marL="571621" indent="-232123" eaLnBrk="0" hangingPunct="0">
              <a:spcBef>
                <a:spcPct val="20000"/>
              </a:spcBef>
              <a:buChar char="–"/>
              <a:defRPr>
                <a:latin typeface="+mn-lt"/>
              </a:defRPr>
            </a:lvl2pPr>
            <a:lvl3pPr marL="849540" indent="-164216" eaLnBrk="0" hangingPunct="0">
              <a:spcBef>
                <a:spcPct val="15000"/>
              </a:spcBef>
              <a:buChar char="•"/>
              <a:defRPr>
                <a:latin typeface="+mn-lt"/>
              </a:defRPr>
            </a:lvl3pPr>
            <a:lvl4pPr marL="1195356" indent="-232123" eaLnBrk="0" hangingPunct="0">
              <a:spcBef>
                <a:spcPct val="5000"/>
              </a:spcBef>
              <a:buChar char="–"/>
              <a:defRPr>
                <a:latin typeface="+mn-lt"/>
              </a:defRPr>
            </a:lvl4pPr>
            <a:lvl5pPr marL="1481168" indent="-172139" eaLnBrk="0" hangingPunct="0">
              <a:buChar char="»"/>
              <a:defRPr>
                <a:latin typeface="+mn-lt"/>
              </a:defRPr>
            </a:lvl5pPr>
            <a:lvl6pPr marL="1935940" indent="-172139" fontAlgn="base">
              <a:spcBef>
                <a:spcPct val="0"/>
              </a:spcBef>
              <a:spcAft>
                <a:spcPct val="0"/>
              </a:spcAft>
              <a:buChar char="»"/>
              <a:defRPr sz="1600">
                <a:latin typeface="+mn-lt"/>
              </a:defRPr>
            </a:lvl6pPr>
            <a:lvl7pPr marL="2390714" indent="-172139" fontAlgn="base">
              <a:spcBef>
                <a:spcPct val="0"/>
              </a:spcBef>
              <a:spcAft>
                <a:spcPct val="0"/>
              </a:spcAft>
              <a:buChar char="»"/>
              <a:defRPr sz="1600">
                <a:latin typeface="+mn-lt"/>
              </a:defRPr>
            </a:lvl7pPr>
            <a:lvl8pPr marL="2845485" indent="-172139" fontAlgn="base">
              <a:spcBef>
                <a:spcPct val="0"/>
              </a:spcBef>
              <a:spcAft>
                <a:spcPct val="0"/>
              </a:spcAft>
              <a:buChar char="»"/>
              <a:defRPr sz="1600">
                <a:latin typeface="+mn-lt"/>
              </a:defRPr>
            </a:lvl8pPr>
            <a:lvl9pPr marL="3300256" indent="-172139" fontAlgn="base">
              <a:spcBef>
                <a:spcPct val="0"/>
              </a:spcBef>
              <a:spcAft>
                <a:spcPct val="0"/>
              </a:spcAft>
              <a:buChar char="»"/>
              <a:defRPr sz="1600">
                <a:latin typeface="+mn-lt"/>
              </a:defRPr>
            </a:lvl9pPr>
          </a:lstStyle>
          <a:p>
            <a:pPr marL="0" indent="0" algn="ctr" defTabSz="571481">
              <a:spcBef>
                <a:spcPts val="500"/>
              </a:spcBef>
              <a:buNone/>
              <a:defRPr/>
            </a:pPr>
            <a:r>
              <a:rPr lang="en-US" sz="1200" dirty="0">
                <a:solidFill>
                  <a:schemeClr val="bg1"/>
                </a:solidFill>
                <a:latin typeface="Arial" panose="020B0604020202020204" pitchFamily="34" charset="0"/>
                <a:cs typeface="Arial" panose="020B0604020202020204" pitchFamily="34" charset="0"/>
              </a:rPr>
              <a:t>Mono camera 768x384 @ 30 fps</a:t>
            </a:r>
            <a:r>
              <a:rPr lang="en-US" sz="1200" b="1" dirty="0">
                <a:solidFill>
                  <a:schemeClr val="bg1"/>
                </a:solidFill>
                <a:latin typeface="Arial" panose="020B0604020202020204" pitchFamily="34" charset="0"/>
                <a:cs typeface="Arial" panose="020B0604020202020204" pitchFamily="34" charset="0"/>
              </a:rPr>
              <a:t>, </a:t>
            </a:r>
            <a:r>
              <a:rPr lang="en-US" sz="1100" dirty="0">
                <a:solidFill>
                  <a:schemeClr val="bg1"/>
                </a:solidFill>
                <a:latin typeface="Arial" panose="020B0604020202020204" pitchFamily="34" charset="0"/>
                <a:cs typeface="Arial" panose="020B0604020202020204" pitchFamily="34" charset="0"/>
              </a:rPr>
              <a:t>localization average error 10.6 cm </a:t>
            </a:r>
            <a:endParaRPr lang="en-US" sz="1250" dirty="0">
              <a:solidFill>
                <a:schemeClr val="bg1"/>
              </a:solidFill>
            </a:endParaRPr>
          </a:p>
          <a:p>
            <a:pPr marL="0" indent="0" algn="ctr" defTabSz="571481">
              <a:spcBef>
                <a:spcPts val="500"/>
              </a:spcBef>
              <a:buNone/>
              <a:defRPr/>
            </a:pPr>
            <a:endParaRPr lang="en-US" sz="1250" b="1" dirty="0">
              <a:solidFill>
                <a:schemeClr val="tx1"/>
              </a:solidFill>
              <a:latin typeface="Arial" panose="020B0604020202020204" pitchFamily="34" charset="0"/>
              <a:cs typeface="Arial" panose="020B0604020202020204" pitchFamily="34" charset="0"/>
            </a:endParaRPr>
          </a:p>
          <a:p>
            <a:pPr marL="0" indent="0" algn="ctr" defTabSz="571481">
              <a:spcBef>
                <a:spcPts val="500"/>
              </a:spcBef>
              <a:buNone/>
              <a:defRPr/>
            </a:pPr>
            <a:endParaRPr lang="en-US" sz="1250" b="1" dirty="0">
              <a:solidFill>
                <a:schemeClr val="bg1"/>
              </a:solidFill>
            </a:endParaRPr>
          </a:p>
        </p:txBody>
      </p:sp>
      <p:sp>
        <p:nvSpPr>
          <p:cNvPr id="17" name="Rectangle 16">
            <a:extLst>
              <a:ext uri="{FF2B5EF4-FFF2-40B4-BE49-F238E27FC236}">
                <a16:creationId xmlns:a16="http://schemas.microsoft.com/office/drawing/2014/main" id="{51A362C6-38DA-2A4C-8274-37983698A75B}"/>
              </a:ext>
            </a:extLst>
          </p:cNvPr>
          <p:cNvSpPr/>
          <p:nvPr/>
        </p:nvSpPr>
        <p:spPr>
          <a:xfrm>
            <a:off x="3924185" y="2655106"/>
            <a:ext cx="2504870" cy="25784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DKAZE: Deep Learning based descriptor</a:t>
            </a:r>
          </a:p>
        </p:txBody>
      </p:sp>
      <p:sp>
        <p:nvSpPr>
          <p:cNvPr id="68" name="Arrow: Down 1">
            <a:extLst>
              <a:ext uri="{FF2B5EF4-FFF2-40B4-BE49-F238E27FC236}">
                <a16:creationId xmlns:a16="http://schemas.microsoft.com/office/drawing/2014/main" id="{5CBEDE20-C32B-A240-B3C1-BEF092AC630D}"/>
              </a:ext>
            </a:extLst>
          </p:cNvPr>
          <p:cNvSpPr/>
          <p:nvPr/>
        </p:nvSpPr>
        <p:spPr>
          <a:xfrm>
            <a:off x="4171581" y="2337727"/>
            <a:ext cx="182133" cy="339479"/>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4" name="Rectangle 3">
            <a:extLst>
              <a:ext uri="{FF2B5EF4-FFF2-40B4-BE49-F238E27FC236}">
                <a16:creationId xmlns:a16="http://schemas.microsoft.com/office/drawing/2014/main" id="{79D3864D-ABD7-B94D-A6DE-1ABFF2376C7C}"/>
              </a:ext>
            </a:extLst>
          </p:cNvPr>
          <p:cNvSpPr/>
          <p:nvPr/>
        </p:nvSpPr>
        <p:spPr>
          <a:xfrm>
            <a:off x="148244" y="4348668"/>
            <a:ext cx="3129111" cy="28971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accent6"/>
                </a:solidFill>
              </a:rPr>
              <a:t>Learn  more about the demo in </a:t>
            </a:r>
            <a:r>
              <a:rPr lang="en-US" sz="900" dirty="0">
                <a:solidFill>
                  <a:schemeClr val="accent6"/>
                </a:solidFill>
                <a:hlinkClick r:id="rId5">
                  <a:extLst>
                    <a:ext uri="{A12FA001-AC4F-418D-AE19-62706E023703}">
                      <ahyp:hlinkClr xmlns:ahyp="http://schemas.microsoft.com/office/drawing/2018/hyperlinkcolor" val="tx"/>
                    </a:ext>
                  </a:extLst>
                </a:hlinkClick>
              </a:rPr>
              <a:t>Processor SDK user guide</a:t>
            </a:r>
            <a:endParaRPr lang="en-US" sz="900" dirty="0">
              <a:solidFill>
                <a:schemeClr val="accent6"/>
              </a:solidFill>
            </a:endParaRPr>
          </a:p>
        </p:txBody>
      </p:sp>
      <p:cxnSp>
        <p:nvCxnSpPr>
          <p:cNvPr id="44" name="Elbow Connector 24">
            <a:extLst>
              <a:ext uri="{FF2B5EF4-FFF2-40B4-BE49-F238E27FC236}">
                <a16:creationId xmlns:a16="http://schemas.microsoft.com/office/drawing/2014/main" id="{9A97B705-9DF8-DF4B-A8E9-75B610C4CF2F}"/>
              </a:ext>
            </a:extLst>
          </p:cNvPr>
          <p:cNvCxnSpPr>
            <a:cxnSpLocks/>
            <a:endCxn id="31" idx="1"/>
          </p:cNvCxnSpPr>
          <p:nvPr/>
        </p:nvCxnSpPr>
        <p:spPr>
          <a:xfrm flipV="1">
            <a:off x="3601954" y="1793219"/>
            <a:ext cx="308635" cy="1"/>
          </a:xfrm>
          <a:prstGeom prst="straightConnector1">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E9AC0A67-D91F-9F41-83A6-459A0430958B}"/>
              </a:ext>
            </a:extLst>
          </p:cNvPr>
          <p:cNvSpPr txBox="1"/>
          <p:nvPr/>
        </p:nvSpPr>
        <p:spPr>
          <a:xfrm>
            <a:off x="3460687" y="1472909"/>
            <a:ext cx="579142" cy="307777"/>
          </a:xfrm>
          <a:prstGeom prst="rect">
            <a:avLst/>
          </a:prstGeom>
          <a:noFill/>
        </p:spPr>
        <p:txBody>
          <a:bodyPr wrap="square" rtlCol="0">
            <a:spAutoFit/>
          </a:bodyPr>
          <a:lstStyle/>
          <a:p>
            <a:pPr defTabSz="571481">
              <a:defRPr/>
            </a:pPr>
            <a:r>
              <a:rPr lang="en-US" sz="700" dirty="0">
                <a:solidFill>
                  <a:srgbClr val="000000"/>
                </a:solidFill>
              </a:rPr>
              <a:t>Input image</a:t>
            </a:r>
          </a:p>
        </p:txBody>
      </p:sp>
      <p:sp>
        <p:nvSpPr>
          <p:cNvPr id="3" name="Slide Number Placeholder 2">
            <a:extLst>
              <a:ext uri="{FF2B5EF4-FFF2-40B4-BE49-F238E27FC236}">
                <a16:creationId xmlns:a16="http://schemas.microsoft.com/office/drawing/2014/main" id="{72459716-CFD4-7B43-A5DB-3ECED8E502B1}"/>
              </a:ext>
            </a:extLst>
          </p:cNvPr>
          <p:cNvSpPr>
            <a:spLocks noGrp="1"/>
          </p:cNvSpPr>
          <p:nvPr>
            <p:ph type="sldNum" sz="quarter" idx="10"/>
          </p:nvPr>
        </p:nvSpPr>
        <p:spPr>
          <a:xfrm>
            <a:off x="6635611" y="4612639"/>
            <a:ext cx="2133600" cy="154782"/>
          </a:xfrm>
        </p:spPr>
        <p:txBody>
          <a:bodyPr/>
          <a:lstStyle/>
          <a:p>
            <a:pPr>
              <a:defRPr/>
            </a:pPr>
            <a:fld id="{B53548F6-AAA9-4A8D-A869-511B3DFE3256}" type="slidenum">
              <a:rPr lang="en-US" smtClean="0"/>
              <a:pPr>
                <a:defRPr/>
              </a:pPr>
              <a:t>23</a:t>
            </a:fld>
            <a:endParaRPr lang="en-US" dirty="0"/>
          </a:p>
        </p:txBody>
      </p:sp>
      <p:pic>
        <p:nvPicPr>
          <p:cNvPr id="57" name="Picture 11">
            <a:extLst>
              <a:ext uri="{FF2B5EF4-FFF2-40B4-BE49-F238E27FC236}">
                <a16:creationId xmlns:a16="http://schemas.microsoft.com/office/drawing/2014/main" id="{73567C79-7981-AF48-AA6C-9B6311BE5F0F}"/>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6635611" y="2686177"/>
            <a:ext cx="2050898" cy="1543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56737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1" grpId="0" animBg="1"/>
      <p:bldP spid="4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72">
            <a:extLst>
              <a:ext uri="{FF2B5EF4-FFF2-40B4-BE49-F238E27FC236}">
                <a16:creationId xmlns:a16="http://schemas.microsoft.com/office/drawing/2014/main" id="{1D22BD8B-7947-4518-9514-2ACD6A840C84}"/>
              </a:ext>
            </a:extLst>
          </p:cNvPr>
          <p:cNvSpPr/>
          <p:nvPr/>
        </p:nvSpPr>
        <p:spPr>
          <a:xfrm>
            <a:off x="1686968" y="2087729"/>
            <a:ext cx="5748876" cy="1871409"/>
          </a:xfrm>
          <a:prstGeom prst="rect">
            <a:avLst/>
          </a:prstGeom>
          <a:solidFill>
            <a:schemeClr val="bg1">
              <a:lumMod val="95000"/>
            </a:schemeClr>
          </a:solidFill>
          <a:ln w="952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255" name="Rectangle 254">
            <a:extLst>
              <a:ext uri="{FF2B5EF4-FFF2-40B4-BE49-F238E27FC236}">
                <a16:creationId xmlns:a16="http://schemas.microsoft.com/office/drawing/2014/main" id="{4C44D2EC-6144-44D4-A617-DA87499FE6BF}"/>
              </a:ext>
            </a:extLst>
          </p:cNvPr>
          <p:cNvSpPr/>
          <p:nvPr/>
        </p:nvSpPr>
        <p:spPr>
          <a:xfrm rot="5400000">
            <a:off x="4945534" y="3575186"/>
            <a:ext cx="48887" cy="977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8B84EA12-F4E5-422A-AE5C-E781FC832074}"/>
              </a:ext>
            </a:extLst>
          </p:cNvPr>
          <p:cNvGrpSpPr/>
          <p:nvPr/>
        </p:nvGrpSpPr>
        <p:grpSpPr>
          <a:xfrm>
            <a:off x="5244804" y="4001635"/>
            <a:ext cx="2088432" cy="134152"/>
            <a:chOff x="1745842" y="4144181"/>
            <a:chExt cx="1953146" cy="125462"/>
          </a:xfrm>
        </p:grpSpPr>
        <p:sp>
          <p:nvSpPr>
            <p:cNvPr id="439" name="Rectangle 438">
              <a:extLst>
                <a:ext uri="{FF2B5EF4-FFF2-40B4-BE49-F238E27FC236}">
                  <a16:creationId xmlns:a16="http://schemas.microsoft.com/office/drawing/2014/main" id="{3C9AD286-A1FF-48D6-BBFF-211E27301A2E}"/>
                </a:ext>
              </a:extLst>
            </p:cNvPr>
            <p:cNvSpPr/>
            <p:nvPr/>
          </p:nvSpPr>
          <p:spPr>
            <a:xfrm>
              <a:off x="1745842" y="4144181"/>
              <a:ext cx="310896" cy="116162"/>
            </a:xfrm>
            <a:prstGeom prst="rect">
              <a:avLst/>
            </a:prstGeom>
            <a:ln/>
          </p:spPr>
          <p:style>
            <a:lnRef idx="1">
              <a:schemeClr val="accent4"/>
            </a:lnRef>
            <a:fillRef idx="3">
              <a:schemeClr val="accent4"/>
            </a:fillRef>
            <a:effectRef idx="2">
              <a:schemeClr val="accent4"/>
            </a:effectRef>
            <a:fontRef idx="minor">
              <a:schemeClr val="lt1"/>
            </a:fontRef>
          </p:style>
          <p:txBody>
            <a:bodyPr lIns="0" tIns="0" rIns="0" bIns="0" rtlCol="0" anchor="ctr" anchorCtr="1"/>
            <a:lstStyle/>
            <a:p>
              <a:pPr algn="ctr"/>
              <a:r>
                <a:rPr lang="en-US" sz="700" dirty="0">
                  <a:solidFill>
                    <a:schemeClr val="bg1"/>
                  </a:solidFill>
                </a:rPr>
                <a:t>VPAC</a:t>
              </a:r>
            </a:p>
          </p:txBody>
        </p:sp>
        <p:sp>
          <p:nvSpPr>
            <p:cNvPr id="440" name="Rectangle 439">
              <a:extLst>
                <a:ext uri="{FF2B5EF4-FFF2-40B4-BE49-F238E27FC236}">
                  <a16:creationId xmlns:a16="http://schemas.microsoft.com/office/drawing/2014/main" id="{53F7E924-611C-445C-8D2A-7D8415981917}"/>
                </a:ext>
              </a:extLst>
            </p:cNvPr>
            <p:cNvSpPr/>
            <p:nvPr/>
          </p:nvSpPr>
          <p:spPr>
            <a:xfrm>
              <a:off x="2156405" y="4144181"/>
              <a:ext cx="310896" cy="116162"/>
            </a:xfrm>
            <a:prstGeom prst="rect">
              <a:avLst/>
            </a:prstGeom>
            <a:ln/>
          </p:spPr>
          <p:style>
            <a:lnRef idx="1">
              <a:schemeClr val="accent1"/>
            </a:lnRef>
            <a:fillRef idx="3">
              <a:schemeClr val="accent1"/>
            </a:fillRef>
            <a:effectRef idx="2">
              <a:schemeClr val="accent1"/>
            </a:effectRef>
            <a:fontRef idx="minor">
              <a:schemeClr val="lt1"/>
            </a:fontRef>
          </p:style>
          <p:txBody>
            <a:bodyPr lIns="0" tIns="0" rIns="0" bIns="0" rtlCol="0" anchor="ctr" anchorCtr="1"/>
            <a:lstStyle/>
            <a:p>
              <a:pPr algn="ctr"/>
              <a:r>
                <a:rPr lang="en-US" sz="700" dirty="0">
                  <a:solidFill>
                    <a:schemeClr val="bg1"/>
                  </a:solidFill>
                </a:rPr>
                <a:t>DMPAC</a:t>
              </a:r>
            </a:p>
          </p:txBody>
        </p:sp>
        <p:sp>
          <p:nvSpPr>
            <p:cNvPr id="441" name="Rectangle 440">
              <a:extLst>
                <a:ext uri="{FF2B5EF4-FFF2-40B4-BE49-F238E27FC236}">
                  <a16:creationId xmlns:a16="http://schemas.microsoft.com/office/drawing/2014/main" id="{410EB6B5-AFAF-4D51-8DC0-EEB75477EC1A}"/>
                </a:ext>
              </a:extLst>
            </p:cNvPr>
            <p:cNvSpPr/>
            <p:nvPr/>
          </p:nvSpPr>
          <p:spPr>
            <a:xfrm>
              <a:off x="2977531" y="4144181"/>
              <a:ext cx="310896" cy="116162"/>
            </a:xfrm>
            <a:prstGeom prst="rect">
              <a:avLst/>
            </a:prstGeom>
            <a:ln/>
          </p:spPr>
          <p:style>
            <a:lnRef idx="1">
              <a:schemeClr val="accent3"/>
            </a:lnRef>
            <a:fillRef idx="3">
              <a:schemeClr val="accent3"/>
            </a:fillRef>
            <a:effectRef idx="2">
              <a:schemeClr val="accent3"/>
            </a:effectRef>
            <a:fontRef idx="minor">
              <a:schemeClr val="lt1"/>
            </a:fontRef>
          </p:style>
          <p:txBody>
            <a:bodyPr lIns="0" tIns="0" rIns="0" bIns="0" rtlCol="0" anchor="ctr" anchorCtr="1"/>
            <a:lstStyle/>
            <a:p>
              <a:pPr algn="ctr"/>
              <a:r>
                <a:rPr lang="en-US" sz="700" dirty="0">
                  <a:solidFill>
                    <a:schemeClr val="bg1"/>
                  </a:solidFill>
                </a:rPr>
                <a:t>C7MMA</a:t>
              </a:r>
            </a:p>
          </p:txBody>
        </p:sp>
        <p:sp>
          <p:nvSpPr>
            <p:cNvPr id="443" name="Rectangle 442">
              <a:extLst>
                <a:ext uri="{FF2B5EF4-FFF2-40B4-BE49-F238E27FC236}">
                  <a16:creationId xmlns:a16="http://schemas.microsoft.com/office/drawing/2014/main" id="{BB2D6CC0-946D-4537-950D-065AC9C6DE0B}"/>
                </a:ext>
              </a:extLst>
            </p:cNvPr>
            <p:cNvSpPr/>
            <p:nvPr/>
          </p:nvSpPr>
          <p:spPr>
            <a:xfrm>
              <a:off x="2566968" y="4144181"/>
              <a:ext cx="310896" cy="116162"/>
            </a:xfrm>
            <a:prstGeom prst="rect">
              <a:avLst/>
            </a:prstGeom>
            <a:ln/>
          </p:spPr>
          <p:style>
            <a:lnRef idx="1">
              <a:schemeClr val="accent5"/>
            </a:lnRef>
            <a:fillRef idx="3">
              <a:schemeClr val="accent5"/>
            </a:fillRef>
            <a:effectRef idx="2">
              <a:schemeClr val="accent5"/>
            </a:effectRef>
            <a:fontRef idx="minor">
              <a:schemeClr val="lt1"/>
            </a:fontRef>
          </p:style>
          <p:txBody>
            <a:bodyPr lIns="0" tIns="0" rIns="0" bIns="0" rtlCol="0" anchor="ctr" anchorCtr="1"/>
            <a:lstStyle/>
            <a:p>
              <a:pPr algn="ctr"/>
              <a:r>
                <a:rPr lang="en-US" sz="700" dirty="0">
                  <a:solidFill>
                    <a:schemeClr val="bg1"/>
                  </a:solidFill>
                </a:rPr>
                <a:t>A72</a:t>
              </a:r>
            </a:p>
          </p:txBody>
        </p:sp>
        <p:sp>
          <p:nvSpPr>
            <p:cNvPr id="256" name="Rectangle 255">
              <a:extLst>
                <a:ext uri="{FF2B5EF4-FFF2-40B4-BE49-F238E27FC236}">
                  <a16:creationId xmlns:a16="http://schemas.microsoft.com/office/drawing/2014/main" id="{DA20D69D-1EFE-4657-BF48-27E84E4A6685}"/>
                </a:ext>
              </a:extLst>
            </p:cNvPr>
            <p:cNvSpPr/>
            <p:nvPr/>
          </p:nvSpPr>
          <p:spPr>
            <a:xfrm>
              <a:off x="3388092" y="4153481"/>
              <a:ext cx="310896" cy="116162"/>
            </a:xfrm>
            <a:prstGeom prst="rect">
              <a:avLst/>
            </a:prstGeom>
            <a:gradFill>
              <a:gsLst>
                <a:gs pos="0">
                  <a:srgbClr val="005400">
                    <a:lumMod val="91000"/>
                  </a:srgbClr>
                </a:gs>
                <a:gs pos="35000">
                  <a:srgbClr val="006600"/>
                </a:gs>
                <a:gs pos="100000">
                  <a:srgbClr val="006600">
                    <a:lumMod val="90000"/>
                    <a:lumOff val="10000"/>
                  </a:srgbClr>
                </a:gs>
              </a:gsLst>
              <a:lin ang="16200000" scaled="1"/>
            </a:gradFill>
            <a:ln>
              <a:solidFill>
                <a:srgbClr val="00B050"/>
              </a:solidFill>
            </a:ln>
          </p:spPr>
          <p:style>
            <a:lnRef idx="1">
              <a:schemeClr val="accent5"/>
            </a:lnRef>
            <a:fillRef idx="2">
              <a:schemeClr val="accent5"/>
            </a:fillRef>
            <a:effectRef idx="1">
              <a:schemeClr val="accent5"/>
            </a:effectRef>
            <a:fontRef idx="minor">
              <a:schemeClr val="dk1"/>
            </a:fontRef>
          </p:style>
          <p:txBody>
            <a:bodyPr lIns="0" tIns="0" rIns="0" bIns="0" rtlCol="0" anchor="ctr" anchorCtr="1"/>
            <a:lstStyle/>
            <a:p>
              <a:pPr algn="ctr"/>
              <a:r>
                <a:rPr lang="en-US" sz="700" dirty="0">
                  <a:solidFill>
                    <a:schemeClr val="bg1"/>
                  </a:solidFill>
                </a:rPr>
                <a:t>C66</a:t>
              </a:r>
            </a:p>
          </p:txBody>
        </p:sp>
      </p:grpSp>
      <p:sp>
        <p:nvSpPr>
          <p:cNvPr id="260" name="Content Placeholder 9">
            <a:extLst>
              <a:ext uri="{FF2B5EF4-FFF2-40B4-BE49-F238E27FC236}">
                <a16:creationId xmlns:a16="http://schemas.microsoft.com/office/drawing/2014/main" id="{66C63F3F-0833-4001-BD09-49933F19737B}"/>
              </a:ext>
            </a:extLst>
          </p:cNvPr>
          <p:cNvSpPr txBox="1">
            <a:spLocks/>
          </p:cNvSpPr>
          <p:nvPr/>
        </p:nvSpPr>
        <p:spPr bwMode="auto">
          <a:xfrm>
            <a:off x="6780739" y="3813511"/>
            <a:ext cx="586642" cy="98729"/>
          </a:xfrm>
          <a:prstGeom prst="rect">
            <a:avLst/>
          </a:prstGeom>
          <a:noFill/>
          <a:ln w="9525" algn="ctr">
            <a:noFill/>
            <a:miter lim="800000"/>
            <a:headEnd/>
            <a:tailEnd/>
          </a:ln>
        </p:spPr>
        <p:txBody>
          <a:bodyPr vert="horz" wrap="square" lIns="36576" tIns="0" rIns="0" bIns="0" numCol="1" anchor="ctr" anchorCtr="0" compatLnSpc="1">
            <a:prstTxWarp prst="textNoShape">
              <a:avLst/>
            </a:prstTxWarp>
            <a:noAutofit/>
          </a:bodyPr>
          <a:lstStyle>
            <a:defPPr>
              <a:defRPr lang="en-US"/>
            </a:defPPr>
            <a:lvl1pPr marL="0" indent="0" eaLnBrk="1" hangingPunct="1">
              <a:spcBef>
                <a:spcPts val="400"/>
              </a:spcBef>
              <a:buNone/>
              <a:defRPr sz="600" b="1" kern="0" spc="-30" baseline="0">
                <a:latin typeface="+mn-lt"/>
              </a:defRPr>
            </a:lvl1pPr>
            <a:lvl2pPr marL="344488" indent="-176213" eaLnBrk="1" hangingPunct="1">
              <a:spcBef>
                <a:spcPts val="200"/>
              </a:spcBef>
              <a:buChar char="–"/>
              <a:defRPr sz="1400" b="1" spc="-60" baseline="0">
                <a:solidFill>
                  <a:schemeClr val="tx1">
                    <a:lumMod val="65000"/>
                    <a:lumOff val="35000"/>
                  </a:schemeClr>
                </a:solidFill>
                <a:latin typeface="+mn-lt"/>
              </a:defRPr>
            </a:lvl2pPr>
            <a:lvl3pPr marL="460375" indent="-115888" eaLnBrk="1" hangingPunct="1">
              <a:spcBef>
                <a:spcPts val="200"/>
              </a:spcBef>
              <a:buChar char="•"/>
              <a:defRPr sz="1200" b="1" spc="-60" baseline="0">
                <a:solidFill>
                  <a:schemeClr val="accent5">
                    <a:lumMod val="50000"/>
                  </a:schemeClr>
                </a:solidFill>
                <a:latin typeface="+mn-lt"/>
              </a:defRPr>
            </a:lvl3pPr>
            <a:lvl4pPr marL="628650" indent="-115888" eaLnBrk="1" hangingPunct="1">
              <a:spcBef>
                <a:spcPct val="5000"/>
              </a:spcBef>
              <a:buFont typeface="Wingdings" panose="05000000000000000000" pitchFamily="2" charset="2"/>
              <a:buChar char="§"/>
              <a:defRPr sz="1100" spc="-30" baseline="0">
                <a:latin typeface="+mn-lt"/>
              </a:defRPr>
            </a:lvl4pPr>
            <a:lvl5pPr marL="746125" indent="-117475" eaLnBrk="1" hangingPunct="1">
              <a:buFont typeface="Arial" panose="020B0604020202020204" pitchFamily="34" charset="0"/>
              <a:buChar char="•"/>
              <a:defRPr sz="1050" spc="0" baseline="0">
                <a:latin typeface="+mn-lt"/>
              </a:defRPr>
            </a:lvl5pPr>
            <a:lvl6pPr marL="1621441" indent="-144163" fontAlgn="base">
              <a:spcBef>
                <a:spcPct val="0"/>
              </a:spcBef>
              <a:spcAft>
                <a:spcPct val="0"/>
              </a:spcAft>
              <a:buChar char="»"/>
              <a:defRPr sz="1300">
                <a:latin typeface="+mn-lt"/>
              </a:defRPr>
            </a:lvl6pPr>
            <a:lvl7pPr marL="2002336" indent="-144163" fontAlgn="base">
              <a:spcBef>
                <a:spcPct val="0"/>
              </a:spcBef>
              <a:spcAft>
                <a:spcPct val="0"/>
              </a:spcAft>
              <a:buChar char="»"/>
              <a:defRPr sz="1300">
                <a:latin typeface="+mn-lt"/>
              </a:defRPr>
            </a:lvl7pPr>
            <a:lvl8pPr marL="2383230" indent="-144163" fontAlgn="base">
              <a:spcBef>
                <a:spcPct val="0"/>
              </a:spcBef>
              <a:spcAft>
                <a:spcPct val="0"/>
              </a:spcAft>
              <a:buChar char="»"/>
              <a:defRPr sz="1300">
                <a:latin typeface="+mn-lt"/>
              </a:defRPr>
            </a:lvl8pPr>
            <a:lvl9pPr marL="2764124" indent="-144163" fontAlgn="base">
              <a:spcBef>
                <a:spcPct val="0"/>
              </a:spcBef>
              <a:spcAft>
                <a:spcPct val="0"/>
              </a:spcAft>
              <a:buChar char="»"/>
              <a:defRPr sz="1300">
                <a:latin typeface="+mn-lt"/>
              </a:defRPr>
            </a:lvl9pPr>
          </a:lstStyle>
          <a:p>
            <a:pPr algn="r"/>
            <a:r>
              <a:rPr lang="en-US" sz="1000" dirty="0">
                <a:effectLst>
                  <a:outerShdw blurRad="38100" dist="38100" dir="2700000" algn="tl">
                    <a:srgbClr val="000000">
                      <a:alpha val="43137"/>
                    </a:srgbClr>
                  </a:outerShdw>
                </a:effectLst>
              </a:rPr>
              <a:t>TDA4VM</a:t>
            </a:r>
          </a:p>
        </p:txBody>
      </p:sp>
      <p:sp>
        <p:nvSpPr>
          <p:cNvPr id="95" name="Rectangle 94">
            <a:extLst>
              <a:ext uri="{FF2B5EF4-FFF2-40B4-BE49-F238E27FC236}">
                <a16:creationId xmlns:a16="http://schemas.microsoft.com/office/drawing/2014/main" id="{B48AC715-8BF7-4CAC-AFC5-775E4821BEDB}"/>
              </a:ext>
            </a:extLst>
          </p:cNvPr>
          <p:cNvSpPr/>
          <p:nvPr/>
        </p:nvSpPr>
        <p:spPr>
          <a:xfrm>
            <a:off x="4112208" y="2878026"/>
            <a:ext cx="97774" cy="97774"/>
          </a:xfrm>
          <a:prstGeom prst="rect">
            <a:avLst/>
          </a:prstGeom>
          <a:solidFill>
            <a:schemeClr val="bg1">
              <a:lumMod val="95000"/>
            </a:schemeClr>
          </a:solidFill>
          <a:ln w="952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96" name="Rectangle 95">
            <a:extLst>
              <a:ext uri="{FF2B5EF4-FFF2-40B4-BE49-F238E27FC236}">
                <a16:creationId xmlns:a16="http://schemas.microsoft.com/office/drawing/2014/main" id="{A3E72282-24BB-4382-B2D2-CF518C593892}"/>
              </a:ext>
            </a:extLst>
          </p:cNvPr>
          <p:cNvSpPr/>
          <p:nvPr/>
        </p:nvSpPr>
        <p:spPr>
          <a:xfrm>
            <a:off x="4920910" y="2878026"/>
            <a:ext cx="97774" cy="97774"/>
          </a:xfrm>
          <a:prstGeom prst="rect">
            <a:avLst/>
          </a:prstGeom>
          <a:solidFill>
            <a:schemeClr val="bg1">
              <a:lumMod val="95000"/>
            </a:schemeClr>
          </a:solidFill>
          <a:ln w="952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nvGrpSpPr>
          <p:cNvPr id="24" name="Group 23">
            <a:extLst>
              <a:ext uri="{FF2B5EF4-FFF2-40B4-BE49-F238E27FC236}">
                <a16:creationId xmlns:a16="http://schemas.microsoft.com/office/drawing/2014/main" id="{492E5BF1-4658-714C-BD68-95328BE8D124}"/>
              </a:ext>
            </a:extLst>
          </p:cNvPr>
          <p:cNvGrpSpPr/>
          <p:nvPr/>
        </p:nvGrpSpPr>
        <p:grpSpPr>
          <a:xfrm>
            <a:off x="206522" y="2144021"/>
            <a:ext cx="3595846" cy="940280"/>
            <a:chOff x="206522" y="2144021"/>
            <a:chExt cx="3595846" cy="940280"/>
          </a:xfrm>
        </p:grpSpPr>
        <p:sp>
          <p:nvSpPr>
            <p:cNvPr id="258" name="Rectangle 257">
              <a:extLst>
                <a:ext uri="{FF2B5EF4-FFF2-40B4-BE49-F238E27FC236}">
                  <a16:creationId xmlns:a16="http://schemas.microsoft.com/office/drawing/2014/main" id="{7D5B0011-9905-4FE2-A891-203618E939AB}"/>
                </a:ext>
              </a:extLst>
            </p:cNvPr>
            <p:cNvSpPr/>
            <p:nvPr/>
          </p:nvSpPr>
          <p:spPr>
            <a:xfrm>
              <a:off x="1743320" y="2144021"/>
              <a:ext cx="1975483" cy="658971"/>
            </a:xfrm>
            <a:prstGeom prst="rect">
              <a:avLst/>
            </a:prstGeom>
            <a:solidFill>
              <a:srgbClr val="0070C0">
                <a:alpha val="12000"/>
              </a:srgbClr>
            </a:solidFill>
            <a:ln w="952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18288" rtlCol="0" anchor="t"/>
            <a:lstStyle/>
            <a:p>
              <a:pPr algn="ctr"/>
              <a:r>
                <a:rPr lang="en-US" sz="700" b="1" kern="0" spc="-30" dirty="0">
                  <a:solidFill>
                    <a:schemeClr val="tx1"/>
                  </a:solidFill>
                </a:rPr>
                <a:t>Hardware-Accelerated Stereo pipeline</a:t>
              </a:r>
            </a:p>
          </p:txBody>
        </p:sp>
        <p:cxnSp>
          <p:nvCxnSpPr>
            <p:cNvPr id="109" name="Elbow Connector 24">
              <a:extLst>
                <a:ext uri="{FF2B5EF4-FFF2-40B4-BE49-F238E27FC236}">
                  <a16:creationId xmlns:a16="http://schemas.microsoft.com/office/drawing/2014/main" id="{7D531CAD-53FF-4E0D-B59A-E46462ABC907}"/>
                </a:ext>
              </a:extLst>
            </p:cNvPr>
            <p:cNvCxnSpPr>
              <a:cxnSpLocks/>
            </p:cNvCxnSpPr>
            <p:nvPr/>
          </p:nvCxnSpPr>
          <p:spPr>
            <a:xfrm>
              <a:off x="1493468" y="2637979"/>
              <a:ext cx="356274" cy="0"/>
            </a:xfrm>
            <a:prstGeom prst="straightConnector1">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247" name="Elbow Connector 24">
              <a:extLst>
                <a:ext uri="{FF2B5EF4-FFF2-40B4-BE49-F238E27FC236}">
                  <a16:creationId xmlns:a16="http://schemas.microsoft.com/office/drawing/2014/main" id="{F3C195BE-9EFB-4B46-B631-483F4B8FBAFB}"/>
                </a:ext>
              </a:extLst>
            </p:cNvPr>
            <p:cNvCxnSpPr>
              <a:cxnSpLocks/>
              <a:stCxn id="397" idx="3"/>
              <a:endCxn id="234" idx="1"/>
            </p:cNvCxnSpPr>
            <p:nvPr/>
          </p:nvCxnSpPr>
          <p:spPr>
            <a:xfrm>
              <a:off x="3002535" y="2521772"/>
              <a:ext cx="153643" cy="0"/>
            </a:xfrm>
            <a:prstGeom prst="straightConnector1">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sp>
          <p:nvSpPr>
            <p:cNvPr id="234" name="Rectangle 233">
              <a:extLst>
                <a:ext uri="{FF2B5EF4-FFF2-40B4-BE49-F238E27FC236}">
                  <a16:creationId xmlns:a16="http://schemas.microsoft.com/office/drawing/2014/main" id="{52BBC14C-4CE1-45C6-AE81-B7210CF48FCF}"/>
                </a:ext>
              </a:extLst>
            </p:cNvPr>
            <p:cNvSpPr/>
            <p:nvPr/>
          </p:nvSpPr>
          <p:spPr>
            <a:xfrm>
              <a:off x="3156177" y="2326225"/>
              <a:ext cx="488868" cy="391095"/>
            </a:xfrm>
            <a:prstGeom prst="rect">
              <a:avLst/>
            </a:prstGeom>
            <a:ln/>
          </p:spPr>
          <p:style>
            <a:lnRef idx="1">
              <a:schemeClr val="accent3"/>
            </a:lnRef>
            <a:fillRef idx="3">
              <a:schemeClr val="accent3"/>
            </a:fillRef>
            <a:effectRef idx="2">
              <a:schemeClr val="accent3"/>
            </a:effectRef>
            <a:fontRef idx="minor">
              <a:schemeClr val="lt1"/>
            </a:fontRef>
          </p:style>
          <p:txBody>
            <a:bodyPr lIns="0" tIns="0" rIns="0" bIns="0" rtlCol="0" anchor="ctr" anchorCtr="1"/>
            <a:lstStyle/>
            <a:p>
              <a:pPr algn="ctr"/>
              <a:r>
                <a:rPr lang="en-US" sz="700" dirty="0">
                  <a:solidFill>
                    <a:schemeClr val="bg1"/>
                  </a:solidFill>
                </a:rPr>
                <a:t>Disparity</a:t>
              </a:r>
              <a:br>
                <a:rPr lang="en-US" sz="700" dirty="0">
                  <a:solidFill>
                    <a:schemeClr val="bg1"/>
                  </a:solidFill>
                </a:rPr>
              </a:br>
              <a:r>
                <a:rPr lang="en-US" sz="700" dirty="0">
                  <a:solidFill>
                    <a:schemeClr val="bg1"/>
                  </a:solidFill>
                </a:rPr>
                <a:t>Refinement</a:t>
              </a:r>
            </a:p>
            <a:p>
              <a:pPr algn="ctr"/>
              <a:r>
                <a:rPr lang="en-US" sz="500" dirty="0">
                  <a:solidFill>
                    <a:schemeClr val="bg1"/>
                  </a:solidFill>
                </a:rPr>
                <a:t>(C71x)</a:t>
              </a:r>
            </a:p>
          </p:txBody>
        </p:sp>
        <p:cxnSp>
          <p:nvCxnSpPr>
            <p:cNvPr id="350" name="Elbow Connector 24">
              <a:extLst>
                <a:ext uri="{FF2B5EF4-FFF2-40B4-BE49-F238E27FC236}">
                  <a16:creationId xmlns:a16="http://schemas.microsoft.com/office/drawing/2014/main" id="{A913067A-93FF-4875-9D1E-6A74D3191870}"/>
                </a:ext>
              </a:extLst>
            </p:cNvPr>
            <p:cNvCxnSpPr>
              <a:cxnSpLocks/>
              <a:stCxn id="234" idx="3"/>
              <a:endCxn id="437" idx="1"/>
            </p:cNvCxnSpPr>
            <p:nvPr/>
          </p:nvCxnSpPr>
          <p:spPr>
            <a:xfrm>
              <a:off x="3645046" y="2521772"/>
              <a:ext cx="157322" cy="0"/>
            </a:xfrm>
            <a:prstGeom prst="straightConnector1">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358" name="Elbow Connector 24">
              <a:extLst>
                <a:ext uri="{FF2B5EF4-FFF2-40B4-BE49-F238E27FC236}">
                  <a16:creationId xmlns:a16="http://schemas.microsoft.com/office/drawing/2014/main" id="{28E168B3-97E4-40B0-A617-7DBC8B94D7CE}"/>
                </a:ext>
              </a:extLst>
            </p:cNvPr>
            <p:cNvCxnSpPr>
              <a:cxnSpLocks/>
            </p:cNvCxnSpPr>
            <p:nvPr/>
          </p:nvCxnSpPr>
          <p:spPr>
            <a:xfrm>
              <a:off x="1493468" y="2405565"/>
              <a:ext cx="356274" cy="0"/>
            </a:xfrm>
            <a:prstGeom prst="straightConnector1">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04" name="Elbow Connector 24">
              <a:extLst>
                <a:ext uri="{FF2B5EF4-FFF2-40B4-BE49-F238E27FC236}">
                  <a16:creationId xmlns:a16="http://schemas.microsoft.com/office/drawing/2014/main" id="{32E72938-4A0C-42F6-824E-1FAC956E4D11}"/>
                </a:ext>
              </a:extLst>
            </p:cNvPr>
            <p:cNvCxnSpPr>
              <a:cxnSpLocks/>
            </p:cNvCxnSpPr>
            <p:nvPr/>
          </p:nvCxnSpPr>
          <p:spPr>
            <a:xfrm>
              <a:off x="2387497" y="2405565"/>
              <a:ext cx="223943" cy="0"/>
            </a:xfrm>
            <a:prstGeom prst="straightConnector1">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05" name="Elbow Connector 24">
              <a:extLst>
                <a:ext uri="{FF2B5EF4-FFF2-40B4-BE49-F238E27FC236}">
                  <a16:creationId xmlns:a16="http://schemas.microsoft.com/office/drawing/2014/main" id="{C009B4A7-9E6C-4570-B74A-BE0B28B6608D}"/>
                </a:ext>
              </a:extLst>
            </p:cNvPr>
            <p:cNvCxnSpPr>
              <a:cxnSpLocks/>
            </p:cNvCxnSpPr>
            <p:nvPr/>
          </p:nvCxnSpPr>
          <p:spPr>
            <a:xfrm>
              <a:off x="2387497" y="2637979"/>
              <a:ext cx="223943" cy="0"/>
            </a:xfrm>
            <a:prstGeom prst="straightConnector1">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sp>
          <p:nvSpPr>
            <p:cNvPr id="397" name="Rectangle 396">
              <a:extLst>
                <a:ext uri="{FF2B5EF4-FFF2-40B4-BE49-F238E27FC236}">
                  <a16:creationId xmlns:a16="http://schemas.microsoft.com/office/drawing/2014/main" id="{BFE5D42C-EA27-4EA1-A71C-CFFC6BAB214B}"/>
                </a:ext>
              </a:extLst>
            </p:cNvPr>
            <p:cNvSpPr/>
            <p:nvPr/>
          </p:nvSpPr>
          <p:spPr>
            <a:xfrm>
              <a:off x="2611440" y="2326225"/>
              <a:ext cx="391095" cy="391095"/>
            </a:xfrm>
            <a:prstGeom prst="rect">
              <a:avLst/>
            </a:prstGeom>
            <a:ln/>
          </p:spPr>
          <p:style>
            <a:lnRef idx="1">
              <a:schemeClr val="accent1"/>
            </a:lnRef>
            <a:fillRef idx="3">
              <a:schemeClr val="accent1"/>
            </a:fillRef>
            <a:effectRef idx="2">
              <a:schemeClr val="accent1"/>
            </a:effectRef>
            <a:fontRef idx="minor">
              <a:schemeClr val="lt1"/>
            </a:fontRef>
          </p:style>
          <p:txBody>
            <a:bodyPr lIns="0" tIns="0" rIns="0" bIns="0" rtlCol="0" anchor="ctr" anchorCtr="1"/>
            <a:lstStyle/>
            <a:p>
              <a:pPr algn="ctr"/>
              <a:r>
                <a:rPr lang="en-US" sz="700" dirty="0">
                  <a:solidFill>
                    <a:schemeClr val="bg1"/>
                  </a:solidFill>
                </a:rPr>
                <a:t>Stereo HWA</a:t>
              </a:r>
            </a:p>
            <a:p>
              <a:pPr algn="ctr"/>
              <a:r>
                <a:rPr lang="en-US" sz="500" dirty="0">
                  <a:solidFill>
                    <a:schemeClr val="bg1"/>
                  </a:solidFill>
                </a:rPr>
                <a:t>(DMPAC)</a:t>
              </a:r>
            </a:p>
          </p:txBody>
        </p:sp>
        <p:pic>
          <p:nvPicPr>
            <p:cNvPr id="77" name="Picture 76">
              <a:extLst>
                <a:ext uri="{FF2B5EF4-FFF2-40B4-BE49-F238E27FC236}">
                  <a16:creationId xmlns:a16="http://schemas.microsoft.com/office/drawing/2014/main" id="{31C17140-43DE-4029-8BC4-47F741E8D13A}"/>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277902" y="2321146"/>
              <a:ext cx="1222541" cy="420358"/>
            </a:xfrm>
            <a:prstGeom prst="rect">
              <a:avLst/>
            </a:prstGeom>
            <a:solidFill>
              <a:schemeClr val="bg1">
                <a:lumMod val="95000"/>
              </a:schemeClr>
            </a:solidFill>
            <a:ln w="9525">
              <a:solidFill>
                <a:schemeClr val="bg2"/>
              </a:solidFill>
              <a:prstDash val="dash"/>
            </a:ln>
          </p:spPr>
        </p:pic>
        <p:sp>
          <p:nvSpPr>
            <p:cNvPr id="415" name="Content Placeholder 9">
              <a:extLst>
                <a:ext uri="{FF2B5EF4-FFF2-40B4-BE49-F238E27FC236}">
                  <a16:creationId xmlns:a16="http://schemas.microsoft.com/office/drawing/2014/main" id="{21DACB63-944A-4C4E-896F-C99C07E41450}"/>
                </a:ext>
              </a:extLst>
            </p:cNvPr>
            <p:cNvSpPr txBox="1">
              <a:spLocks/>
            </p:cNvSpPr>
            <p:nvPr/>
          </p:nvSpPr>
          <p:spPr bwMode="auto">
            <a:xfrm>
              <a:off x="206522" y="2761136"/>
              <a:ext cx="1368444" cy="323165"/>
            </a:xfrm>
            <a:prstGeom prst="rect">
              <a:avLst/>
            </a:prstGeom>
            <a:noFill/>
            <a:ln w="9525" algn="ctr">
              <a:noFill/>
              <a:miter lim="800000"/>
              <a:headEnd/>
              <a:tailEnd/>
            </a:ln>
          </p:spPr>
          <p:txBody>
            <a:bodyPr vert="horz" wrap="square" lIns="0" tIns="0" rIns="76179" bIns="0" numCol="1" anchor="ctr" anchorCtr="0" compatLnSpc="1">
              <a:prstTxWarp prst="textNoShape">
                <a:avLst/>
              </a:prstTxWarp>
              <a:spAutoFit/>
            </a:bodyPr>
            <a:lstStyle>
              <a:lvl1pPr marL="168275" indent="-168275" algn="l" rtl="0" eaLnBrk="1" fontAlgn="base" hangingPunct="1">
                <a:spcBef>
                  <a:spcPts val="400"/>
                </a:spcBef>
                <a:spcAft>
                  <a:spcPct val="0"/>
                </a:spcAft>
                <a:buChar char="•"/>
                <a:defRPr sz="1800" spc="-60" baseline="0">
                  <a:solidFill>
                    <a:schemeClr val="tx1"/>
                  </a:solidFill>
                  <a:latin typeface="+mn-lt"/>
                  <a:ea typeface="+mn-ea"/>
                  <a:cs typeface="+mn-cs"/>
                </a:defRPr>
              </a:lvl1pPr>
              <a:lvl2pPr marL="344488" indent="-176213" algn="l" rtl="0" eaLnBrk="1" fontAlgn="base" hangingPunct="1">
                <a:spcBef>
                  <a:spcPts val="200"/>
                </a:spcBef>
                <a:spcAft>
                  <a:spcPct val="0"/>
                </a:spcAft>
                <a:buChar char="–"/>
                <a:defRPr sz="1400" b="1" spc="-60" baseline="0">
                  <a:solidFill>
                    <a:schemeClr val="tx1">
                      <a:lumMod val="65000"/>
                      <a:lumOff val="35000"/>
                    </a:schemeClr>
                  </a:solidFill>
                  <a:latin typeface="+mn-lt"/>
                </a:defRPr>
              </a:lvl2pPr>
              <a:lvl3pPr marL="460375" indent="-115888" algn="l" rtl="0" eaLnBrk="1" fontAlgn="base" hangingPunct="1">
                <a:spcBef>
                  <a:spcPts val="200"/>
                </a:spcBef>
                <a:spcAft>
                  <a:spcPct val="0"/>
                </a:spcAft>
                <a:buChar char="•"/>
                <a:defRPr sz="1200" b="1" spc="-60" baseline="0">
                  <a:solidFill>
                    <a:schemeClr val="accent5">
                      <a:lumMod val="50000"/>
                    </a:schemeClr>
                  </a:solidFill>
                  <a:latin typeface="+mn-lt"/>
                </a:defRPr>
              </a:lvl3pPr>
              <a:lvl4pPr marL="628650" indent="-115888" algn="l" rtl="0" eaLnBrk="1" fontAlgn="base" hangingPunct="1">
                <a:spcBef>
                  <a:spcPct val="5000"/>
                </a:spcBef>
                <a:spcAft>
                  <a:spcPct val="0"/>
                </a:spcAft>
                <a:buFont typeface="Wingdings" panose="05000000000000000000" pitchFamily="2" charset="2"/>
                <a:buChar char="§"/>
                <a:defRPr sz="1100" spc="-30" baseline="0">
                  <a:solidFill>
                    <a:schemeClr val="tx1"/>
                  </a:solidFill>
                  <a:latin typeface="+mn-lt"/>
                </a:defRPr>
              </a:lvl4pPr>
              <a:lvl5pPr marL="746125" indent="-117475" algn="l" rtl="0" eaLnBrk="1" fontAlgn="base" hangingPunct="1">
                <a:spcBef>
                  <a:spcPct val="0"/>
                </a:spcBef>
                <a:spcAft>
                  <a:spcPct val="0"/>
                </a:spcAft>
                <a:buFont typeface="Arial" panose="020B0604020202020204" pitchFamily="34" charset="0"/>
                <a:buChar char="•"/>
                <a:defRPr sz="1050" spc="0" baseline="0">
                  <a:solidFill>
                    <a:schemeClr val="tx1"/>
                  </a:solidFill>
                  <a:latin typeface="+mn-lt"/>
                </a:defRPr>
              </a:lvl5pPr>
              <a:lvl6pPr marL="1621441" indent="-144163" algn="l" rtl="0" eaLnBrk="1" fontAlgn="base" hangingPunct="1">
                <a:spcBef>
                  <a:spcPct val="0"/>
                </a:spcBef>
                <a:spcAft>
                  <a:spcPct val="0"/>
                </a:spcAft>
                <a:buChar char="»"/>
                <a:defRPr sz="1300">
                  <a:solidFill>
                    <a:schemeClr val="tx1"/>
                  </a:solidFill>
                  <a:latin typeface="+mn-lt"/>
                </a:defRPr>
              </a:lvl6pPr>
              <a:lvl7pPr marL="2002336" indent="-144163" algn="l" rtl="0" eaLnBrk="1" fontAlgn="base" hangingPunct="1">
                <a:spcBef>
                  <a:spcPct val="0"/>
                </a:spcBef>
                <a:spcAft>
                  <a:spcPct val="0"/>
                </a:spcAft>
                <a:buChar char="»"/>
                <a:defRPr sz="1300">
                  <a:solidFill>
                    <a:schemeClr val="tx1"/>
                  </a:solidFill>
                  <a:latin typeface="+mn-lt"/>
                </a:defRPr>
              </a:lvl7pPr>
              <a:lvl8pPr marL="2383230" indent="-144163" algn="l" rtl="0" eaLnBrk="1" fontAlgn="base" hangingPunct="1">
                <a:spcBef>
                  <a:spcPct val="0"/>
                </a:spcBef>
                <a:spcAft>
                  <a:spcPct val="0"/>
                </a:spcAft>
                <a:buChar char="»"/>
                <a:defRPr sz="1300">
                  <a:solidFill>
                    <a:schemeClr val="tx1"/>
                  </a:solidFill>
                  <a:latin typeface="+mn-lt"/>
                </a:defRPr>
              </a:lvl8pPr>
              <a:lvl9pPr marL="2764124" indent="-144163" algn="l" rtl="0" eaLnBrk="1" fontAlgn="base" hangingPunct="1">
                <a:spcBef>
                  <a:spcPct val="0"/>
                </a:spcBef>
                <a:spcAft>
                  <a:spcPct val="0"/>
                </a:spcAft>
                <a:buChar char="»"/>
                <a:defRPr sz="1300">
                  <a:solidFill>
                    <a:schemeClr val="tx1"/>
                  </a:solidFill>
                  <a:latin typeface="+mn-lt"/>
                </a:defRPr>
              </a:lvl9pPr>
            </a:lstStyle>
            <a:p>
              <a:pPr marL="0" indent="0" algn="ctr">
                <a:buNone/>
              </a:pPr>
              <a:r>
                <a:rPr lang="en-US" sz="900" b="1" kern="0" dirty="0"/>
                <a:t>ZED Stereo Camera</a:t>
              </a:r>
              <a:br>
                <a:rPr lang="en-US" sz="900" kern="0" dirty="0"/>
              </a:br>
              <a:r>
                <a:rPr lang="en-US" sz="600" kern="0" spc="-20" dirty="0"/>
                <a:t>YUV 422 1280 × 720 (L + R)  @ 30 fps, USB 3.1</a:t>
              </a:r>
            </a:p>
          </p:txBody>
        </p:sp>
        <p:sp>
          <p:nvSpPr>
            <p:cNvPr id="54" name="Rectangle 53">
              <a:extLst>
                <a:ext uri="{FF2B5EF4-FFF2-40B4-BE49-F238E27FC236}">
                  <a16:creationId xmlns:a16="http://schemas.microsoft.com/office/drawing/2014/main" id="{DED8074A-3FEE-44BE-AD07-6FB0F19130F7}"/>
                </a:ext>
              </a:extLst>
            </p:cNvPr>
            <p:cNvSpPr/>
            <p:nvPr/>
          </p:nvSpPr>
          <p:spPr>
            <a:xfrm>
              <a:off x="1849742" y="2326225"/>
              <a:ext cx="537755" cy="391095"/>
            </a:xfrm>
            <a:prstGeom prst="rect">
              <a:avLst/>
            </a:prstGeom>
            <a:ln/>
          </p:spPr>
          <p:style>
            <a:lnRef idx="1">
              <a:schemeClr val="accent4"/>
            </a:lnRef>
            <a:fillRef idx="3">
              <a:schemeClr val="accent4"/>
            </a:fillRef>
            <a:effectRef idx="2">
              <a:schemeClr val="accent4"/>
            </a:effectRef>
            <a:fontRef idx="minor">
              <a:schemeClr val="lt1"/>
            </a:fontRef>
          </p:style>
          <p:txBody>
            <a:bodyPr lIns="0" tIns="0" rIns="0" bIns="0" rtlCol="0" anchor="ctr" anchorCtr="1"/>
            <a:lstStyle/>
            <a:p>
              <a:pPr algn="ctr"/>
              <a:r>
                <a:rPr lang="en-US" sz="700" dirty="0">
                  <a:solidFill>
                    <a:schemeClr val="bg1"/>
                  </a:solidFill>
                </a:rPr>
                <a:t>Stereo Rectification</a:t>
              </a:r>
            </a:p>
            <a:p>
              <a:pPr algn="ctr"/>
              <a:r>
                <a:rPr lang="en-US" sz="600" dirty="0">
                  <a:solidFill>
                    <a:schemeClr val="bg1"/>
                  </a:solidFill>
                </a:rPr>
                <a:t>(LDC Mesh)</a:t>
              </a:r>
            </a:p>
          </p:txBody>
        </p:sp>
        <p:sp>
          <p:nvSpPr>
            <p:cNvPr id="23" name="Rectangle 22">
              <a:extLst>
                <a:ext uri="{FF2B5EF4-FFF2-40B4-BE49-F238E27FC236}">
                  <a16:creationId xmlns:a16="http://schemas.microsoft.com/office/drawing/2014/main" id="{03845B8E-EEAA-4D63-AFB4-E8721D4D4EEA}"/>
                </a:ext>
              </a:extLst>
            </p:cNvPr>
            <p:cNvSpPr/>
            <p:nvPr/>
          </p:nvSpPr>
          <p:spPr>
            <a:xfrm>
              <a:off x="1462269" y="2177744"/>
              <a:ext cx="258404" cy="707886"/>
            </a:xfrm>
            <a:prstGeom prst="rect">
              <a:avLst/>
            </a:prstGeom>
          </p:spPr>
          <p:txBody>
            <a:bodyPr wrap="none">
              <a:spAutoFit/>
            </a:bodyPr>
            <a:lstStyle/>
            <a:p>
              <a:r>
                <a:rPr lang="en-US" sz="800" dirty="0"/>
                <a:t>L</a:t>
              </a:r>
            </a:p>
            <a:p>
              <a:endParaRPr lang="en-US" sz="800" dirty="0"/>
            </a:p>
            <a:p>
              <a:endParaRPr lang="en-US" sz="800" dirty="0"/>
            </a:p>
            <a:p>
              <a:endParaRPr lang="en-US" sz="800" dirty="0"/>
            </a:p>
            <a:p>
              <a:r>
                <a:rPr lang="en-US" sz="800" dirty="0"/>
                <a:t>R</a:t>
              </a:r>
            </a:p>
          </p:txBody>
        </p:sp>
      </p:grpSp>
      <p:pic>
        <p:nvPicPr>
          <p:cNvPr id="14" name="Picture 13">
            <a:extLst>
              <a:ext uri="{FF2B5EF4-FFF2-40B4-BE49-F238E27FC236}">
                <a16:creationId xmlns:a16="http://schemas.microsoft.com/office/drawing/2014/main" id="{F6374CCC-D94F-4738-A7CB-B5761497A1EA}"/>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582184" y="796244"/>
            <a:ext cx="1920240" cy="1086802"/>
          </a:xfrm>
          <a:prstGeom prst="rect">
            <a:avLst/>
          </a:prstGeom>
        </p:spPr>
      </p:pic>
      <p:sp>
        <p:nvSpPr>
          <p:cNvPr id="89" name="Arrow: Down 88">
            <a:extLst>
              <a:ext uri="{FF2B5EF4-FFF2-40B4-BE49-F238E27FC236}">
                <a16:creationId xmlns:a16="http://schemas.microsoft.com/office/drawing/2014/main" id="{A45A176A-5E13-4EEA-8FCB-8F4A7476D092}"/>
              </a:ext>
            </a:extLst>
          </p:cNvPr>
          <p:cNvSpPr/>
          <p:nvPr/>
        </p:nvSpPr>
        <p:spPr>
          <a:xfrm rot="10800000">
            <a:off x="3495631" y="1707574"/>
            <a:ext cx="182133" cy="495383"/>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Subtitle 10">
            <a:extLst>
              <a:ext uri="{FF2B5EF4-FFF2-40B4-BE49-F238E27FC236}">
                <a16:creationId xmlns:a16="http://schemas.microsoft.com/office/drawing/2014/main" id="{8F168CD5-0EBF-445D-86B9-5464D66C62C3}"/>
              </a:ext>
            </a:extLst>
          </p:cNvPr>
          <p:cNvSpPr>
            <a:spLocks noGrp="1"/>
          </p:cNvSpPr>
          <p:nvPr>
            <p:ph type="subTitle" idx="11"/>
          </p:nvPr>
        </p:nvSpPr>
        <p:spPr>
          <a:xfrm>
            <a:off x="220375" y="959605"/>
            <a:ext cx="1361809" cy="553070"/>
          </a:xfrm>
        </p:spPr>
        <p:txBody>
          <a:bodyPr/>
          <a:lstStyle/>
          <a:p>
            <a:pPr algn="r"/>
            <a:r>
              <a:rPr lang="en-US" sz="1000" dirty="0"/>
              <a:t>Stereo Depth Engine (SDE) produces 192 disparities @ 80 MP/sec</a:t>
            </a:r>
          </a:p>
        </p:txBody>
      </p:sp>
      <p:grpSp>
        <p:nvGrpSpPr>
          <p:cNvPr id="28" name="Group 27">
            <a:extLst>
              <a:ext uri="{FF2B5EF4-FFF2-40B4-BE49-F238E27FC236}">
                <a16:creationId xmlns:a16="http://schemas.microsoft.com/office/drawing/2014/main" id="{C89A2254-271E-2E49-A501-F16994521CB3}"/>
              </a:ext>
            </a:extLst>
          </p:cNvPr>
          <p:cNvGrpSpPr/>
          <p:nvPr/>
        </p:nvGrpSpPr>
        <p:grpSpPr>
          <a:xfrm>
            <a:off x="123121" y="626372"/>
            <a:ext cx="6348858" cy="3229409"/>
            <a:chOff x="123121" y="626372"/>
            <a:chExt cx="6348858" cy="3229409"/>
          </a:xfrm>
        </p:grpSpPr>
        <p:sp>
          <p:nvSpPr>
            <p:cNvPr id="5" name="Rectangle 4">
              <a:extLst>
                <a:ext uri="{FF2B5EF4-FFF2-40B4-BE49-F238E27FC236}">
                  <a16:creationId xmlns:a16="http://schemas.microsoft.com/office/drawing/2014/main" id="{44006C63-FE0B-41F6-9DBA-E2970FAA50D3}"/>
                </a:ext>
              </a:extLst>
            </p:cNvPr>
            <p:cNvSpPr/>
            <p:nvPr/>
          </p:nvSpPr>
          <p:spPr>
            <a:xfrm>
              <a:off x="1052363" y="3416662"/>
              <a:ext cx="461933" cy="439119"/>
            </a:xfrm>
            <a:prstGeom prst="rect">
              <a:avLst/>
            </a:prstGeom>
            <a:solidFill>
              <a:schemeClr val="bg1"/>
            </a:solidFill>
            <a:ln w="952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nvGrpSpPr>
            <p:cNvPr id="16" name="Group 15">
              <a:extLst>
                <a:ext uri="{FF2B5EF4-FFF2-40B4-BE49-F238E27FC236}">
                  <a16:creationId xmlns:a16="http://schemas.microsoft.com/office/drawing/2014/main" id="{6F65330A-C49A-D043-8534-7B9C24598EB9}"/>
                </a:ext>
              </a:extLst>
            </p:cNvPr>
            <p:cNvGrpSpPr/>
            <p:nvPr/>
          </p:nvGrpSpPr>
          <p:grpSpPr>
            <a:xfrm>
              <a:off x="123121" y="626372"/>
              <a:ext cx="6348858" cy="3198831"/>
              <a:chOff x="123121" y="626372"/>
              <a:chExt cx="6348858" cy="3198831"/>
            </a:xfrm>
          </p:grpSpPr>
          <p:grpSp>
            <p:nvGrpSpPr>
              <p:cNvPr id="11" name="Group 10">
                <a:extLst>
                  <a:ext uri="{FF2B5EF4-FFF2-40B4-BE49-F238E27FC236}">
                    <a16:creationId xmlns:a16="http://schemas.microsoft.com/office/drawing/2014/main" id="{C3CC28C1-D137-8E4B-8171-B9F85BC0A86A}"/>
                  </a:ext>
                </a:extLst>
              </p:cNvPr>
              <p:cNvGrpSpPr/>
              <p:nvPr/>
            </p:nvGrpSpPr>
            <p:grpSpPr>
              <a:xfrm>
                <a:off x="123121" y="2103191"/>
                <a:ext cx="6348858" cy="1722012"/>
                <a:chOff x="123121" y="2103191"/>
                <a:chExt cx="6348858" cy="1722012"/>
              </a:xfrm>
            </p:grpSpPr>
            <p:pic>
              <p:nvPicPr>
                <p:cNvPr id="406" name="Picture 405">
                  <a:extLst>
                    <a:ext uri="{FF2B5EF4-FFF2-40B4-BE49-F238E27FC236}">
                      <a16:creationId xmlns:a16="http://schemas.microsoft.com/office/drawing/2014/main" id="{C10BC8CA-8800-4767-B566-8F5566A6D3F7}"/>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092936" y="3463283"/>
                  <a:ext cx="366726" cy="348430"/>
                </a:xfrm>
                <a:prstGeom prst="rect">
                  <a:avLst/>
                </a:prstGeom>
              </p:spPr>
            </p:pic>
            <p:sp>
              <p:nvSpPr>
                <p:cNvPr id="407" name="Content Placeholder 9">
                  <a:extLst>
                    <a:ext uri="{FF2B5EF4-FFF2-40B4-BE49-F238E27FC236}">
                      <a16:creationId xmlns:a16="http://schemas.microsoft.com/office/drawing/2014/main" id="{AC025F29-CC76-4525-8A1E-D3EEB44F2A4A}"/>
                    </a:ext>
                  </a:extLst>
                </p:cNvPr>
                <p:cNvSpPr txBox="1">
                  <a:spLocks/>
                </p:cNvSpPr>
                <p:nvPr/>
              </p:nvSpPr>
              <p:spPr bwMode="auto">
                <a:xfrm>
                  <a:off x="123121" y="3502038"/>
                  <a:ext cx="917594" cy="323165"/>
                </a:xfrm>
                <a:prstGeom prst="rect">
                  <a:avLst/>
                </a:prstGeom>
                <a:noFill/>
                <a:ln w="9525" algn="ctr">
                  <a:noFill/>
                  <a:miter lim="800000"/>
                  <a:headEnd/>
                  <a:tailEnd/>
                </a:ln>
              </p:spPr>
              <p:txBody>
                <a:bodyPr vert="horz" wrap="square" lIns="0" tIns="0" rIns="0" bIns="0" numCol="1" anchor="ctr" anchorCtr="0" compatLnSpc="1">
                  <a:prstTxWarp prst="textNoShape">
                    <a:avLst/>
                  </a:prstTxWarp>
                  <a:spAutoFit/>
                </a:bodyPr>
                <a:lstStyle>
                  <a:lvl1pPr marL="168275" indent="-168275" algn="l" rtl="0" eaLnBrk="1" fontAlgn="base" hangingPunct="1">
                    <a:spcBef>
                      <a:spcPts val="400"/>
                    </a:spcBef>
                    <a:spcAft>
                      <a:spcPct val="0"/>
                    </a:spcAft>
                    <a:buChar char="•"/>
                    <a:defRPr sz="1800" spc="-60" baseline="0">
                      <a:solidFill>
                        <a:schemeClr val="tx1"/>
                      </a:solidFill>
                      <a:latin typeface="+mn-lt"/>
                      <a:ea typeface="+mn-ea"/>
                      <a:cs typeface="+mn-cs"/>
                    </a:defRPr>
                  </a:lvl1pPr>
                  <a:lvl2pPr marL="344488" indent="-176213" algn="l" rtl="0" eaLnBrk="1" fontAlgn="base" hangingPunct="1">
                    <a:spcBef>
                      <a:spcPts val="200"/>
                    </a:spcBef>
                    <a:spcAft>
                      <a:spcPct val="0"/>
                    </a:spcAft>
                    <a:buChar char="–"/>
                    <a:defRPr sz="1400" b="1" spc="-60" baseline="0">
                      <a:solidFill>
                        <a:schemeClr val="tx1">
                          <a:lumMod val="65000"/>
                          <a:lumOff val="35000"/>
                        </a:schemeClr>
                      </a:solidFill>
                      <a:latin typeface="+mn-lt"/>
                    </a:defRPr>
                  </a:lvl2pPr>
                  <a:lvl3pPr marL="460375" indent="-115888" algn="l" rtl="0" eaLnBrk="1" fontAlgn="base" hangingPunct="1">
                    <a:spcBef>
                      <a:spcPts val="200"/>
                    </a:spcBef>
                    <a:spcAft>
                      <a:spcPct val="0"/>
                    </a:spcAft>
                    <a:buChar char="•"/>
                    <a:defRPr sz="1200" b="1" spc="-60" baseline="0">
                      <a:solidFill>
                        <a:schemeClr val="accent5">
                          <a:lumMod val="50000"/>
                        </a:schemeClr>
                      </a:solidFill>
                      <a:latin typeface="+mn-lt"/>
                    </a:defRPr>
                  </a:lvl3pPr>
                  <a:lvl4pPr marL="628650" indent="-115888" algn="l" rtl="0" eaLnBrk="1" fontAlgn="base" hangingPunct="1">
                    <a:spcBef>
                      <a:spcPct val="5000"/>
                    </a:spcBef>
                    <a:spcAft>
                      <a:spcPct val="0"/>
                    </a:spcAft>
                    <a:buFont typeface="Wingdings" panose="05000000000000000000" pitchFamily="2" charset="2"/>
                    <a:buChar char="§"/>
                    <a:defRPr sz="1100" spc="-30" baseline="0">
                      <a:solidFill>
                        <a:schemeClr val="tx1"/>
                      </a:solidFill>
                      <a:latin typeface="+mn-lt"/>
                    </a:defRPr>
                  </a:lvl4pPr>
                  <a:lvl5pPr marL="746125" indent="-117475" algn="l" rtl="0" eaLnBrk="1" fontAlgn="base" hangingPunct="1">
                    <a:spcBef>
                      <a:spcPct val="0"/>
                    </a:spcBef>
                    <a:spcAft>
                      <a:spcPct val="0"/>
                    </a:spcAft>
                    <a:buFont typeface="Arial" panose="020B0604020202020204" pitchFamily="34" charset="0"/>
                    <a:buChar char="•"/>
                    <a:defRPr sz="1050" spc="0" baseline="0">
                      <a:solidFill>
                        <a:schemeClr val="tx1"/>
                      </a:solidFill>
                      <a:latin typeface="+mn-lt"/>
                    </a:defRPr>
                  </a:lvl5pPr>
                  <a:lvl6pPr marL="1621441" indent="-144163" algn="l" rtl="0" eaLnBrk="1" fontAlgn="base" hangingPunct="1">
                    <a:spcBef>
                      <a:spcPct val="0"/>
                    </a:spcBef>
                    <a:spcAft>
                      <a:spcPct val="0"/>
                    </a:spcAft>
                    <a:buChar char="»"/>
                    <a:defRPr sz="1300">
                      <a:solidFill>
                        <a:schemeClr val="tx1"/>
                      </a:solidFill>
                      <a:latin typeface="+mn-lt"/>
                    </a:defRPr>
                  </a:lvl6pPr>
                  <a:lvl7pPr marL="2002336" indent="-144163" algn="l" rtl="0" eaLnBrk="1" fontAlgn="base" hangingPunct="1">
                    <a:spcBef>
                      <a:spcPct val="0"/>
                    </a:spcBef>
                    <a:spcAft>
                      <a:spcPct val="0"/>
                    </a:spcAft>
                    <a:buChar char="»"/>
                    <a:defRPr sz="1300">
                      <a:solidFill>
                        <a:schemeClr val="tx1"/>
                      </a:solidFill>
                      <a:latin typeface="+mn-lt"/>
                    </a:defRPr>
                  </a:lvl7pPr>
                  <a:lvl8pPr marL="2383230" indent="-144163" algn="l" rtl="0" eaLnBrk="1" fontAlgn="base" hangingPunct="1">
                    <a:spcBef>
                      <a:spcPct val="0"/>
                    </a:spcBef>
                    <a:spcAft>
                      <a:spcPct val="0"/>
                    </a:spcAft>
                    <a:buChar char="»"/>
                    <a:defRPr sz="1300">
                      <a:solidFill>
                        <a:schemeClr val="tx1"/>
                      </a:solidFill>
                      <a:latin typeface="+mn-lt"/>
                    </a:defRPr>
                  </a:lvl8pPr>
                  <a:lvl9pPr marL="2764124" indent="-144163" algn="l" rtl="0" eaLnBrk="1" fontAlgn="base" hangingPunct="1">
                    <a:spcBef>
                      <a:spcPct val="0"/>
                    </a:spcBef>
                    <a:spcAft>
                      <a:spcPct val="0"/>
                    </a:spcAft>
                    <a:buChar char="»"/>
                    <a:defRPr sz="1300">
                      <a:solidFill>
                        <a:schemeClr val="tx1"/>
                      </a:solidFill>
                      <a:latin typeface="+mn-lt"/>
                    </a:defRPr>
                  </a:lvl9pPr>
                </a:lstStyle>
                <a:p>
                  <a:pPr marL="0" indent="0" algn="ctr">
                    <a:buNone/>
                  </a:pPr>
                  <a:r>
                    <a:rPr lang="en-US" sz="900" b="1" kern="0" dirty="0" err="1"/>
                    <a:t>VectorNav</a:t>
                  </a:r>
                  <a:r>
                    <a:rPr lang="en-US" sz="900" b="1" kern="0" dirty="0"/>
                    <a:t> VN-200</a:t>
                  </a:r>
                  <a:br>
                    <a:rPr lang="en-US" sz="900" kern="0" dirty="0"/>
                  </a:br>
                  <a:r>
                    <a:rPr lang="en-US" sz="600" kern="0" spc="-20" dirty="0"/>
                    <a:t>GPS + IMU,</a:t>
                  </a:r>
                  <a:br>
                    <a:rPr lang="en-US" sz="600" kern="0" spc="-20" dirty="0"/>
                  </a:br>
                  <a:r>
                    <a:rPr lang="en-US" sz="600" kern="0" spc="-20" dirty="0"/>
                    <a:t>UART-to-USB </a:t>
                  </a:r>
                </a:p>
              </p:txBody>
            </p:sp>
            <p:grpSp>
              <p:nvGrpSpPr>
                <p:cNvPr id="7" name="Group 6">
                  <a:extLst>
                    <a:ext uri="{FF2B5EF4-FFF2-40B4-BE49-F238E27FC236}">
                      <a16:creationId xmlns:a16="http://schemas.microsoft.com/office/drawing/2014/main" id="{D10C2428-4573-6A4E-B3B8-836F95A63789}"/>
                    </a:ext>
                  </a:extLst>
                </p:cNvPr>
                <p:cNvGrpSpPr/>
                <p:nvPr/>
              </p:nvGrpSpPr>
              <p:grpSpPr>
                <a:xfrm>
                  <a:off x="3774821" y="2103191"/>
                  <a:ext cx="2697158" cy="696632"/>
                  <a:chOff x="3774821" y="2103191"/>
                  <a:chExt cx="2697158" cy="696632"/>
                </a:xfrm>
              </p:grpSpPr>
              <p:sp>
                <p:nvSpPr>
                  <p:cNvPr id="276" name="Rectangle 275">
                    <a:extLst>
                      <a:ext uri="{FF2B5EF4-FFF2-40B4-BE49-F238E27FC236}">
                        <a16:creationId xmlns:a16="http://schemas.microsoft.com/office/drawing/2014/main" id="{81708ADB-445F-422A-9AC1-2BD4DCCAC3A7}"/>
                      </a:ext>
                    </a:extLst>
                  </p:cNvPr>
                  <p:cNvSpPr/>
                  <p:nvPr/>
                </p:nvSpPr>
                <p:spPr>
                  <a:xfrm>
                    <a:off x="3774821" y="2140852"/>
                    <a:ext cx="2697158" cy="658971"/>
                  </a:xfrm>
                  <a:prstGeom prst="rect">
                    <a:avLst/>
                  </a:prstGeom>
                  <a:solidFill>
                    <a:srgbClr val="0070C0">
                      <a:alpha val="12000"/>
                    </a:srgbClr>
                  </a:solidFill>
                  <a:ln w="952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6" name="Content Placeholder 9">
                    <a:extLst>
                      <a:ext uri="{FF2B5EF4-FFF2-40B4-BE49-F238E27FC236}">
                        <a16:creationId xmlns:a16="http://schemas.microsoft.com/office/drawing/2014/main" id="{B51418D5-EE55-45F2-BC85-F078B797DA85}"/>
                      </a:ext>
                    </a:extLst>
                  </p:cNvPr>
                  <p:cNvSpPr txBox="1">
                    <a:spLocks/>
                  </p:cNvSpPr>
                  <p:nvPr/>
                </p:nvSpPr>
                <p:spPr bwMode="auto">
                  <a:xfrm>
                    <a:off x="4483320" y="2103191"/>
                    <a:ext cx="1280160" cy="215444"/>
                  </a:xfrm>
                  <a:prstGeom prst="rect">
                    <a:avLst/>
                  </a:prstGeom>
                  <a:noFill/>
                  <a:ln w="9525" algn="ctr">
                    <a:noFill/>
                    <a:miter lim="800000"/>
                    <a:headEnd/>
                    <a:tailEnd/>
                  </a:ln>
                </p:spPr>
                <p:txBody>
                  <a:bodyPr vert="horz" wrap="square" lIns="36576" tIns="0" rIns="0" bIns="0" numCol="1" anchor="ctr" anchorCtr="0" compatLnSpc="1">
                    <a:prstTxWarp prst="textNoShape">
                      <a:avLst/>
                    </a:prstTxWarp>
                    <a:spAutoFit/>
                  </a:bodyPr>
                  <a:lstStyle>
                    <a:defPPr>
                      <a:defRPr lang="en-US"/>
                    </a:defPPr>
                    <a:lvl1pPr marL="0" indent="0" eaLnBrk="1" hangingPunct="1">
                      <a:spcBef>
                        <a:spcPts val="400"/>
                      </a:spcBef>
                      <a:buNone/>
                      <a:defRPr sz="600" b="1" kern="0" spc="-30" baseline="0">
                        <a:latin typeface="+mn-lt"/>
                      </a:defRPr>
                    </a:lvl1pPr>
                    <a:lvl2pPr marL="344488" indent="-176213" eaLnBrk="1" hangingPunct="1">
                      <a:spcBef>
                        <a:spcPts val="200"/>
                      </a:spcBef>
                      <a:buChar char="–"/>
                      <a:defRPr sz="1400" b="1" spc="-60" baseline="0">
                        <a:solidFill>
                          <a:schemeClr val="tx1">
                            <a:lumMod val="65000"/>
                            <a:lumOff val="35000"/>
                          </a:schemeClr>
                        </a:solidFill>
                        <a:latin typeface="+mn-lt"/>
                      </a:defRPr>
                    </a:lvl2pPr>
                    <a:lvl3pPr marL="460375" indent="-115888" eaLnBrk="1" hangingPunct="1">
                      <a:spcBef>
                        <a:spcPts val="200"/>
                      </a:spcBef>
                      <a:buChar char="•"/>
                      <a:defRPr sz="1200" b="1" spc="-60" baseline="0">
                        <a:solidFill>
                          <a:schemeClr val="accent5">
                            <a:lumMod val="50000"/>
                          </a:schemeClr>
                        </a:solidFill>
                        <a:latin typeface="+mn-lt"/>
                      </a:defRPr>
                    </a:lvl3pPr>
                    <a:lvl4pPr marL="628650" indent="-115888" eaLnBrk="1" hangingPunct="1">
                      <a:spcBef>
                        <a:spcPct val="5000"/>
                      </a:spcBef>
                      <a:buFont typeface="Wingdings" panose="05000000000000000000" pitchFamily="2" charset="2"/>
                      <a:buChar char="§"/>
                      <a:defRPr sz="1100" spc="-30" baseline="0">
                        <a:latin typeface="+mn-lt"/>
                      </a:defRPr>
                    </a:lvl4pPr>
                    <a:lvl5pPr marL="746125" indent="-117475" eaLnBrk="1" hangingPunct="1">
                      <a:buFont typeface="Arial" panose="020B0604020202020204" pitchFamily="34" charset="0"/>
                      <a:buChar char="•"/>
                      <a:defRPr sz="1050" spc="0" baseline="0">
                        <a:latin typeface="+mn-lt"/>
                      </a:defRPr>
                    </a:lvl5pPr>
                    <a:lvl6pPr marL="1621441" indent="-144163" fontAlgn="base">
                      <a:spcBef>
                        <a:spcPct val="0"/>
                      </a:spcBef>
                      <a:spcAft>
                        <a:spcPct val="0"/>
                      </a:spcAft>
                      <a:buChar char="»"/>
                      <a:defRPr sz="1300">
                        <a:latin typeface="+mn-lt"/>
                      </a:defRPr>
                    </a:lvl6pPr>
                    <a:lvl7pPr marL="2002336" indent="-144163" fontAlgn="base">
                      <a:spcBef>
                        <a:spcPct val="0"/>
                      </a:spcBef>
                      <a:spcAft>
                        <a:spcPct val="0"/>
                      </a:spcAft>
                      <a:buChar char="»"/>
                      <a:defRPr sz="1300">
                        <a:latin typeface="+mn-lt"/>
                      </a:defRPr>
                    </a:lvl7pPr>
                    <a:lvl8pPr marL="2383230" indent="-144163" fontAlgn="base">
                      <a:spcBef>
                        <a:spcPct val="0"/>
                      </a:spcBef>
                      <a:spcAft>
                        <a:spcPct val="0"/>
                      </a:spcAft>
                      <a:buChar char="»"/>
                      <a:defRPr sz="1300">
                        <a:latin typeface="+mn-lt"/>
                      </a:defRPr>
                    </a:lvl8pPr>
                    <a:lvl9pPr marL="2764124" indent="-144163" fontAlgn="base">
                      <a:spcBef>
                        <a:spcPct val="0"/>
                      </a:spcBef>
                      <a:spcAft>
                        <a:spcPct val="0"/>
                      </a:spcAft>
                      <a:buChar char="»"/>
                      <a:defRPr sz="1300">
                        <a:latin typeface="+mn-lt"/>
                      </a:defRPr>
                    </a:lvl9pPr>
                  </a:lstStyle>
                  <a:p>
                    <a:pPr algn="ctr"/>
                    <a:r>
                      <a:rPr lang="en-US" sz="700" dirty="0"/>
                      <a:t>Mapping &amp; Obstacle Detection</a:t>
                    </a:r>
                  </a:p>
                </p:txBody>
              </p:sp>
              <p:sp>
                <p:nvSpPr>
                  <p:cNvPr id="437" name="Rectangle 436">
                    <a:extLst>
                      <a:ext uri="{FF2B5EF4-FFF2-40B4-BE49-F238E27FC236}">
                        <a16:creationId xmlns:a16="http://schemas.microsoft.com/office/drawing/2014/main" id="{9E1BD351-9816-4796-A6AF-2DC2700C37C4}"/>
                      </a:ext>
                    </a:extLst>
                  </p:cNvPr>
                  <p:cNvSpPr/>
                  <p:nvPr/>
                </p:nvSpPr>
                <p:spPr>
                  <a:xfrm>
                    <a:off x="3816221" y="2324994"/>
                    <a:ext cx="684416" cy="391095"/>
                  </a:xfrm>
                  <a:prstGeom prst="rect">
                    <a:avLst/>
                  </a:prstGeom>
                  <a:ln/>
                </p:spPr>
                <p:style>
                  <a:lnRef idx="1">
                    <a:schemeClr val="accent5"/>
                  </a:lnRef>
                  <a:fillRef idx="3">
                    <a:schemeClr val="accent5"/>
                  </a:fillRef>
                  <a:effectRef idx="2">
                    <a:schemeClr val="accent5"/>
                  </a:effectRef>
                  <a:fontRef idx="minor">
                    <a:schemeClr val="lt1"/>
                  </a:fontRef>
                </p:style>
                <p:txBody>
                  <a:bodyPr lIns="0" tIns="0" rIns="0" bIns="0" rtlCol="0" anchor="ctr" anchorCtr="1"/>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sz="700" dirty="0">
                        <a:solidFill>
                          <a:schemeClr val="bg1"/>
                        </a:solidFill>
                      </a:rPr>
                      <a:t>3D Point Cloud Mapping</a:t>
                    </a:r>
                  </a:p>
                  <a:p>
                    <a:pPr algn="ctr"/>
                    <a:r>
                      <a:rPr lang="en-US" sz="600" dirty="0">
                        <a:solidFill>
                          <a:schemeClr val="bg1"/>
                        </a:solidFill>
                      </a:rPr>
                      <a:t>(ARM A72)</a:t>
                    </a:r>
                  </a:p>
                </p:txBody>
              </p:sp>
              <p:sp>
                <p:nvSpPr>
                  <p:cNvPr id="446" name="Rectangle 445">
                    <a:extLst>
                      <a:ext uri="{FF2B5EF4-FFF2-40B4-BE49-F238E27FC236}">
                        <a16:creationId xmlns:a16="http://schemas.microsoft.com/office/drawing/2014/main" id="{966E394A-EDD2-414F-A1E3-8B345520B5DE}"/>
                      </a:ext>
                    </a:extLst>
                  </p:cNvPr>
                  <p:cNvSpPr/>
                  <p:nvPr/>
                </p:nvSpPr>
                <p:spPr>
                  <a:xfrm>
                    <a:off x="4627769" y="2324994"/>
                    <a:ext cx="684416" cy="391095"/>
                  </a:xfrm>
                  <a:prstGeom prst="rect">
                    <a:avLst/>
                  </a:prstGeom>
                  <a:ln/>
                </p:spPr>
                <p:style>
                  <a:lnRef idx="1">
                    <a:schemeClr val="accent5"/>
                  </a:lnRef>
                  <a:fillRef idx="3">
                    <a:schemeClr val="accent5"/>
                  </a:fillRef>
                  <a:effectRef idx="2">
                    <a:schemeClr val="accent5"/>
                  </a:effectRef>
                  <a:fontRef idx="minor">
                    <a:schemeClr val="lt1"/>
                  </a:fontRef>
                </p:style>
                <p:txBody>
                  <a:bodyPr lIns="0" tIns="0" rIns="0" bIns="0" rtlCol="0" anchor="ctr" anchorCtr="1"/>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sz="700" dirty="0">
                        <a:solidFill>
                          <a:schemeClr val="bg1"/>
                        </a:solidFill>
                      </a:rPr>
                      <a:t>2D Occupancy Grid Mapping</a:t>
                    </a:r>
                  </a:p>
                  <a:p>
                    <a:pPr algn="ctr"/>
                    <a:r>
                      <a:rPr lang="en-US" sz="600" dirty="0">
                        <a:solidFill>
                          <a:schemeClr val="bg1"/>
                        </a:solidFill>
                      </a:rPr>
                      <a:t>(ARM A72)</a:t>
                    </a:r>
                  </a:p>
                </p:txBody>
              </p:sp>
              <p:cxnSp>
                <p:nvCxnSpPr>
                  <p:cNvPr id="452" name="Elbow Connector 26">
                    <a:extLst>
                      <a:ext uri="{FF2B5EF4-FFF2-40B4-BE49-F238E27FC236}">
                        <a16:creationId xmlns:a16="http://schemas.microsoft.com/office/drawing/2014/main" id="{60B386BC-56F1-444A-82D4-D5D13A552A50}"/>
                      </a:ext>
                    </a:extLst>
                  </p:cNvPr>
                  <p:cNvCxnSpPr>
                    <a:cxnSpLocks/>
                    <a:stCxn id="437" idx="3"/>
                    <a:endCxn id="446" idx="1"/>
                  </p:cNvCxnSpPr>
                  <p:nvPr/>
                </p:nvCxnSpPr>
                <p:spPr>
                  <a:xfrm>
                    <a:off x="4500637" y="2520541"/>
                    <a:ext cx="127133" cy="0"/>
                  </a:xfrm>
                  <a:prstGeom prst="straightConnector1">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sp>
                <p:nvSpPr>
                  <p:cNvPr id="453" name="Rectangle 452">
                    <a:extLst>
                      <a:ext uri="{FF2B5EF4-FFF2-40B4-BE49-F238E27FC236}">
                        <a16:creationId xmlns:a16="http://schemas.microsoft.com/office/drawing/2014/main" id="{CF76BE23-B164-40BB-97DB-A09A86948CD9}"/>
                      </a:ext>
                    </a:extLst>
                  </p:cNvPr>
                  <p:cNvSpPr/>
                  <p:nvPr/>
                </p:nvSpPr>
                <p:spPr>
                  <a:xfrm>
                    <a:off x="5442997" y="2324994"/>
                    <a:ext cx="977737" cy="391095"/>
                  </a:xfrm>
                  <a:prstGeom prst="rect">
                    <a:avLst/>
                  </a:prstGeom>
                  <a:ln/>
                </p:spPr>
                <p:style>
                  <a:lnRef idx="1">
                    <a:schemeClr val="accent5"/>
                  </a:lnRef>
                  <a:fillRef idx="3">
                    <a:schemeClr val="accent5"/>
                  </a:fillRef>
                  <a:effectRef idx="2">
                    <a:schemeClr val="accent5"/>
                  </a:effectRef>
                  <a:fontRef idx="minor">
                    <a:schemeClr val="lt1"/>
                  </a:fontRef>
                </p:style>
                <p:txBody>
                  <a:bodyPr lIns="0" tIns="0" rIns="0" bIns="0" rtlCol="0" anchor="ctr" anchorCtr="1"/>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sz="700" dirty="0">
                        <a:solidFill>
                          <a:schemeClr val="bg1"/>
                        </a:solidFill>
                      </a:rPr>
                      <a:t>Class-Aware Connected Component Analysis</a:t>
                    </a:r>
                  </a:p>
                  <a:p>
                    <a:pPr algn="ctr"/>
                    <a:r>
                      <a:rPr lang="en-US" sz="600" dirty="0">
                        <a:solidFill>
                          <a:schemeClr val="bg1"/>
                        </a:solidFill>
                      </a:rPr>
                      <a:t>(ARM A72)</a:t>
                    </a:r>
                  </a:p>
                </p:txBody>
              </p:sp>
              <p:cxnSp>
                <p:nvCxnSpPr>
                  <p:cNvPr id="454" name="Elbow Connector 26">
                    <a:extLst>
                      <a:ext uri="{FF2B5EF4-FFF2-40B4-BE49-F238E27FC236}">
                        <a16:creationId xmlns:a16="http://schemas.microsoft.com/office/drawing/2014/main" id="{CB2641F4-F83E-4065-ACB4-B2E957E76A54}"/>
                      </a:ext>
                    </a:extLst>
                  </p:cNvPr>
                  <p:cNvCxnSpPr>
                    <a:cxnSpLocks/>
                    <a:stCxn id="446" idx="3"/>
                    <a:endCxn id="453" idx="1"/>
                  </p:cNvCxnSpPr>
                  <p:nvPr/>
                </p:nvCxnSpPr>
                <p:spPr>
                  <a:xfrm>
                    <a:off x="5312185" y="2520541"/>
                    <a:ext cx="130812" cy="0"/>
                  </a:xfrm>
                  <a:prstGeom prst="straightConnector1">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grpSp>
            <p:cxnSp>
              <p:nvCxnSpPr>
                <p:cNvPr id="250" name="Elbow Connector 411">
                  <a:extLst>
                    <a:ext uri="{FF2B5EF4-FFF2-40B4-BE49-F238E27FC236}">
                      <a16:creationId xmlns:a16="http://schemas.microsoft.com/office/drawing/2014/main" id="{1812BC18-7C60-43A0-AF6B-8E4C7E7C17E1}"/>
                    </a:ext>
                  </a:extLst>
                </p:cNvPr>
                <p:cNvCxnSpPr>
                  <a:cxnSpLocks/>
                  <a:stCxn id="406" idx="2"/>
                  <a:endCxn id="446" idx="2"/>
                </p:cNvCxnSpPr>
                <p:nvPr/>
              </p:nvCxnSpPr>
              <p:spPr>
                <a:xfrm rot="5400000" flipH="1" flipV="1">
                  <a:off x="2575325" y="1417062"/>
                  <a:ext cx="1095624" cy="3693678"/>
                </a:xfrm>
                <a:prstGeom prst="bentConnector3">
                  <a:avLst>
                    <a:gd name="adj1" fmla="val -22310"/>
                  </a:avLst>
                </a:prstGeom>
                <a:ln w="19050">
                  <a:solidFill>
                    <a:schemeClr val="accent5">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grpSp>
          <p:pic>
            <p:nvPicPr>
              <p:cNvPr id="15" name="Picture 14">
                <a:extLst>
                  <a:ext uri="{FF2B5EF4-FFF2-40B4-BE49-F238E27FC236}">
                    <a16:creationId xmlns:a16="http://schemas.microsoft.com/office/drawing/2014/main" id="{B4BFD527-1B34-4B71-A3CB-A33361236748}"/>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4329717" y="866632"/>
                <a:ext cx="1113280" cy="1023219"/>
              </a:xfrm>
              <a:prstGeom prst="rect">
                <a:avLst/>
              </a:prstGeom>
            </p:spPr>
          </p:pic>
          <p:sp>
            <p:nvSpPr>
              <p:cNvPr id="92" name="Arrow: Down 91">
                <a:extLst>
                  <a:ext uri="{FF2B5EF4-FFF2-40B4-BE49-F238E27FC236}">
                    <a16:creationId xmlns:a16="http://schemas.microsoft.com/office/drawing/2014/main" id="{24701FCC-9EEC-4BCB-A53C-2BE16B73B773}"/>
                  </a:ext>
                </a:extLst>
              </p:cNvPr>
              <p:cNvSpPr/>
              <p:nvPr/>
            </p:nvSpPr>
            <p:spPr>
              <a:xfrm rot="10800000">
                <a:off x="4902273" y="1656477"/>
                <a:ext cx="182133" cy="495383"/>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1" name="Subtitle 10">
                <a:extLst>
                  <a:ext uri="{FF2B5EF4-FFF2-40B4-BE49-F238E27FC236}">
                    <a16:creationId xmlns:a16="http://schemas.microsoft.com/office/drawing/2014/main" id="{770382EB-1024-4311-8338-1A51BA7E84B9}"/>
                  </a:ext>
                </a:extLst>
              </p:cNvPr>
              <p:cNvSpPr txBox="1">
                <a:spLocks/>
              </p:cNvSpPr>
              <p:nvPr/>
            </p:nvSpPr>
            <p:spPr bwMode="auto">
              <a:xfrm>
                <a:off x="4324864" y="1397096"/>
                <a:ext cx="1086155" cy="445752"/>
              </a:xfrm>
              <a:prstGeom prst="rect">
                <a:avLst/>
              </a:prstGeom>
              <a:noFill/>
              <a:ln w="9525" algn="ctr">
                <a:noFill/>
                <a:miter lim="800000"/>
                <a:headEnd/>
                <a:tailEnd/>
              </a:ln>
            </p:spPr>
            <p:txBody>
              <a:bodyPr vert="horz" wrap="square" lIns="76179" tIns="38088" rIns="76179" bIns="38088" numCol="1" anchor="t" anchorCtr="0" compatLnSpc="1">
                <a:prstTxWarp prst="textNoShape">
                  <a:avLst/>
                </a:prstTxWarp>
              </a:bodyPr>
              <a:lstStyle>
                <a:lvl1pPr marL="0" indent="0" algn="l" rtl="0" eaLnBrk="0" fontAlgn="base" hangingPunct="0">
                  <a:spcBef>
                    <a:spcPts val="667"/>
                  </a:spcBef>
                  <a:spcAft>
                    <a:spcPct val="0"/>
                  </a:spcAft>
                  <a:buFontTx/>
                  <a:buNone/>
                  <a:defRPr sz="1400" b="0" spc="-60" baseline="0">
                    <a:solidFill>
                      <a:schemeClr val="accent5">
                        <a:lumMod val="75000"/>
                      </a:schemeClr>
                    </a:solidFill>
                    <a:latin typeface="+mn-lt"/>
                    <a:ea typeface="+mn-ea"/>
                    <a:cs typeface="+mn-cs"/>
                  </a:defRPr>
                </a:lvl1pPr>
                <a:lvl2pPr marL="401638" indent="-174625" algn="l" rtl="0" eaLnBrk="0" fontAlgn="base" hangingPunct="0">
                  <a:spcBef>
                    <a:spcPts val="300"/>
                  </a:spcBef>
                  <a:spcAft>
                    <a:spcPct val="0"/>
                  </a:spcAft>
                  <a:buChar char="–"/>
                  <a:defRPr sz="1600" spc="-60" baseline="0">
                    <a:solidFill>
                      <a:schemeClr val="tx1"/>
                    </a:solidFill>
                    <a:latin typeface="+mn-lt"/>
                  </a:defRPr>
                </a:lvl2pPr>
                <a:lvl3pPr marL="571500" indent="-169863" algn="l" rtl="0" eaLnBrk="0" fontAlgn="base" hangingPunct="0">
                  <a:spcBef>
                    <a:spcPts val="250"/>
                  </a:spcBef>
                  <a:spcAft>
                    <a:spcPct val="0"/>
                  </a:spcAft>
                  <a:buChar char="•"/>
                  <a:defRPr sz="1400" spc="-50" baseline="0">
                    <a:solidFill>
                      <a:schemeClr val="tx1"/>
                    </a:solidFill>
                    <a:latin typeface="+mn-lt"/>
                  </a:defRPr>
                </a:lvl3pPr>
                <a:lvl4pPr marL="798513" indent="-169863" algn="l" rtl="0" eaLnBrk="0" fontAlgn="base" hangingPunct="0">
                  <a:spcBef>
                    <a:spcPct val="5000"/>
                  </a:spcBef>
                  <a:spcAft>
                    <a:spcPct val="0"/>
                  </a:spcAft>
                  <a:buChar char="–"/>
                  <a:defRPr sz="1200" spc="-50" baseline="0">
                    <a:solidFill>
                      <a:schemeClr val="tx1"/>
                    </a:solidFill>
                    <a:latin typeface="+mn-lt"/>
                  </a:defRPr>
                </a:lvl4pPr>
                <a:lvl5pPr marL="973138" indent="-174625" algn="l" rtl="0" eaLnBrk="0" fontAlgn="base" hangingPunct="0">
                  <a:spcBef>
                    <a:spcPct val="0"/>
                  </a:spcBef>
                  <a:spcAft>
                    <a:spcPct val="0"/>
                  </a:spcAft>
                  <a:buFont typeface="Courier New" panose="02070309020205020404" pitchFamily="49" charset="0"/>
                  <a:buChar char="o"/>
                  <a:defRPr sz="1200" spc="-50" baseline="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a:lstStyle>
              <a:p>
                <a:r>
                  <a:rPr lang="en-US" sz="600" b="1" kern="0" dirty="0">
                    <a:solidFill>
                      <a:schemeClr val="bg1"/>
                    </a:solidFill>
                  </a:rPr>
                  <a:t>Safety Bubble</a:t>
                </a:r>
                <a:br>
                  <a:rPr lang="en-US" sz="600" kern="0" dirty="0">
                    <a:solidFill>
                      <a:schemeClr val="bg1">
                        <a:lumMod val="75000"/>
                      </a:schemeClr>
                    </a:solidFill>
                  </a:rPr>
                </a:br>
                <a:r>
                  <a:rPr lang="en-US" sz="600" kern="0" dirty="0">
                    <a:solidFill>
                      <a:schemeClr val="bg1">
                        <a:lumMod val="75000"/>
                      </a:schemeClr>
                    </a:solidFill>
                  </a:rPr>
                  <a:t>Establishes 4.5m safety perimeter surrounding robot</a:t>
                </a:r>
              </a:p>
            </p:txBody>
          </p:sp>
          <p:sp>
            <p:nvSpPr>
              <p:cNvPr id="104" name="Subtitle 10">
                <a:extLst>
                  <a:ext uri="{FF2B5EF4-FFF2-40B4-BE49-F238E27FC236}">
                    <a16:creationId xmlns:a16="http://schemas.microsoft.com/office/drawing/2014/main" id="{56530E05-05CA-434F-A599-6CF18C171742}"/>
                  </a:ext>
                </a:extLst>
              </p:cNvPr>
              <p:cNvSpPr txBox="1">
                <a:spLocks/>
              </p:cNvSpPr>
              <p:nvPr/>
            </p:nvSpPr>
            <p:spPr bwMode="auto">
              <a:xfrm>
                <a:off x="3573660" y="626372"/>
                <a:ext cx="2673293" cy="398991"/>
              </a:xfrm>
              <a:prstGeom prst="rect">
                <a:avLst/>
              </a:prstGeom>
              <a:noFill/>
              <a:ln w="9525" algn="ctr">
                <a:noFill/>
                <a:miter lim="800000"/>
                <a:headEnd/>
                <a:tailEnd/>
              </a:ln>
            </p:spPr>
            <p:txBody>
              <a:bodyPr vert="horz" wrap="square" lIns="76179" tIns="38088" rIns="76179" bIns="38088" numCol="1" anchor="t" anchorCtr="0" compatLnSpc="1">
                <a:prstTxWarp prst="textNoShape">
                  <a:avLst/>
                </a:prstTxWarp>
              </a:bodyPr>
              <a:lstStyle>
                <a:lvl1pPr marL="0" indent="0" algn="l" rtl="0" eaLnBrk="0" fontAlgn="base" hangingPunct="0">
                  <a:spcBef>
                    <a:spcPts val="667"/>
                  </a:spcBef>
                  <a:spcAft>
                    <a:spcPct val="0"/>
                  </a:spcAft>
                  <a:buFontTx/>
                  <a:buNone/>
                  <a:defRPr sz="1400" b="0" spc="-60" baseline="0">
                    <a:solidFill>
                      <a:schemeClr val="accent5">
                        <a:lumMod val="75000"/>
                      </a:schemeClr>
                    </a:solidFill>
                    <a:latin typeface="+mn-lt"/>
                    <a:ea typeface="+mn-ea"/>
                    <a:cs typeface="+mn-cs"/>
                  </a:defRPr>
                </a:lvl1pPr>
                <a:lvl2pPr marL="401638" indent="-174625" algn="l" rtl="0" eaLnBrk="0" fontAlgn="base" hangingPunct="0">
                  <a:spcBef>
                    <a:spcPts val="300"/>
                  </a:spcBef>
                  <a:spcAft>
                    <a:spcPct val="0"/>
                  </a:spcAft>
                  <a:buChar char="–"/>
                  <a:defRPr sz="1600" spc="-60" baseline="0">
                    <a:solidFill>
                      <a:schemeClr val="tx1"/>
                    </a:solidFill>
                    <a:latin typeface="+mn-lt"/>
                  </a:defRPr>
                </a:lvl2pPr>
                <a:lvl3pPr marL="571500" indent="-169863" algn="l" rtl="0" eaLnBrk="0" fontAlgn="base" hangingPunct="0">
                  <a:spcBef>
                    <a:spcPts val="250"/>
                  </a:spcBef>
                  <a:spcAft>
                    <a:spcPct val="0"/>
                  </a:spcAft>
                  <a:buChar char="•"/>
                  <a:defRPr sz="1400" spc="-50" baseline="0">
                    <a:solidFill>
                      <a:schemeClr val="tx1"/>
                    </a:solidFill>
                    <a:latin typeface="+mn-lt"/>
                  </a:defRPr>
                </a:lvl3pPr>
                <a:lvl4pPr marL="798513" indent="-169863" algn="l" rtl="0" eaLnBrk="0" fontAlgn="base" hangingPunct="0">
                  <a:spcBef>
                    <a:spcPct val="5000"/>
                  </a:spcBef>
                  <a:spcAft>
                    <a:spcPct val="0"/>
                  </a:spcAft>
                  <a:buChar char="–"/>
                  <a:defRPr sz="1200" spc="-50" baseline="0">
                    <a:solidFill>
                      <a:schemeClr val="tx1"/>
                    </a:solidFill>
                    <a:latin typeface="+mn-lt"/>
                  </a:defRPr>
                </a:lvl4pPr>
                <a:lvl5pPr marL="973138" indent="-174625" algn="l" rtl="0" eaLnBrk="0" fontAlgn="base" hangingPunct="0">
                  <a:spcBef>
                    <a:spcPct val="0"/>
                  </a:spcBef>
                  <a:spcAft>
                    <a:spcPct val="0"/>
                  </a:spcAft>
                  <a:buFont typeface="Courier New" panose="02070309020205020404" pitchFamily="49" charset="0"/>
                  <a:buChar char="o"/>
                  <a:defRPr sz="1200" spc="-50" baseline="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a:lstStyle>
              <a:p>
                <a:pPr algn="ctr"/>
                <a:r>
                  <a:rPr lang="en-US" sz="1000" kern="0" dirty="0">
                    <a:solidFill>
                      <a:srgbClr val="FF0000"/>
                    </a:solidFill>
                  </a:rPr>
                  <a:t>Ego-Centric Occupancy Grid Map</a:t>
                </a:r>
              </a:p>
            </p:txBody>
          </p:sp>
        </p:grpSp>
      </p:grpSp>
      <p:grpSp>
        <p:nvGrpSpPr>
          <p:cNvPr id="26" name="Group 25">
            <a:extLst>
              <a:ext uri="{FF2B5EF4-FFF2-40B4-BE49-F238E27FC236}">
                <a16:creationId xmlns:a16="http://schemas.microsoft.com/office/drawing/2014/main" id="{E90B2CE0-0FA1-1D46-8B74-94950F602691}"/>
              </a:ext>
            </a:extLst>
          </p:cNvPr>
          <p:cNvGrpSpPr/>
          <p:nvPr/>
        </p:nvGrpSpPr>
        <p:grpSpPr>
          <a:xfrm>
            <a:off x="2495988" y="686978"/>
            <a:ext cx="6648012" cy="3448809"/>
            <a:chOff x="2495988" y="686978"/>
            <a:chExt cx="6648012" cy="3448809"/>
          </a:xfrm>
        </p:grpSpPr>
        <p:cxnSp>
          <p:nvCxnSpPr>
            <p:cNvPr id="425" name="Elbow Connector 26">
              <a:extLst>
                <a:ext uri="{FF2B5EF4-FFF2-40B4-BE49-F238E27FC236}">
                  <a16:creationId xmlns:a16="http://schemas.microsoft.com/office/drawing/2014/main" id="{01EA7E51-EDD6-473F-9327-11D1BD94B2A1}"/>
                </a:ext>
              </a:extLst>
            </p:cNvPr>
            <p:cNvCxnSpPr>
              <a:cxnSpLocks/>
              <a:endCxn id="88" idx="1"/>
            </p:cNvCxnSpPr>
            <p:nvPr/>
          </p:nvCxnSpPr>
          <p:spPr>
            <a:xfrm>
              <a:off x="4559110" y="3624073"/>
              <a:ext cx="3121168" cy="11864"/>
            </a:xfrm>
            <a:prstGeom prst="straightConnector1">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288" name="Elbow Connector 26">
              <a:extLst>
                <a:ext uri="{FF2B5EF4-FFF2-40B4-BE49-F238E27FC236}">
                  <a16:creationId xmlns:a16="http://schemas.microsoft.com/office/drawing/2014/main" id="{19C437B4-4BF8-4C85-91C7-6D26AE62F09A}"/>
                </a:ext>
              </a:extLst>
            </p:cNvPr>
            <p:cNvCxnSpPr>
              <a:cxnSpLocks/>
              <a:stCxn id="265" idx="3"/>
              <a:endCxn id="80" idx="1"/>
            </p:cNvCxnSpPr>
            <p:nvPr/>
          </p:nvCxnSpPr>
          <p:spPr>
            <a:xfrm>
              <a:off x="7333237" y="2520541"/>
              <a:ext cx="347041" cy="0"/>
            </a:xfrm>
            <a:prstGeom prst="straightConnector1">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91" name="Elbow Connector 26">
              <a:extLst>
                <a:ext uri="{FF2B5EF4-FFF2-40B4-BE49-F238E27FC236}">
                  <a16:creationId xmlns:a16="http://schemas.microsoft.com/office/drawing/2014/main" id="{00C3CB7F-B2B2-407D-B6E8-02B3C0F0C412}"/>
                </a:ext>
              </a:extLst>
            </p:cNvPr>
            <p:cNvCxnSpPr>
              <a:cxnSpLocks/>
              <a:endCxn id="97" idx="2"/>
            </p:cNvCxnSpPr>
            <p:nvPr/>
          </p:nvCxnSpPr>
          <p:spPr>
            <a:xfrm>
              <a:off x="2495988" y="2932845"/>
              <a:ext cx="5184291" cy="232817"/>
            </a:xfrm>
            <a:prstGeom prst="bentConnector3">
              <a:avLst>
                <a:gd name="adj1" fmla="val 50000"/>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102" name="Elbow Connector 26">
              <a:extLst>
                <a:ext uri="{FF2B5EF4-FFF2-40B4-BE49-F238E27FC236}">
                  <a16:creationId xmlns:a16="http://schemas.microsoft.com/office/drawing/2014/main" id="{9D2A371F-AFD8-4E26-90AA-59A757568884}"/>
                </a:ext>
              </a:extLst>
            </p:cNvPr>
            <p:cNvCxnSpPr>
              <a:cxnSpLocks/>
              <a:stCxn id="453" idx="2"/>
              <a:endCxn id="99" idx="2"/>
            </p:cNvCxnSpPr>
            <p:nvPr/>
          </p:nvCxnSpPr>
          <p:spPr>
            <a:xfrm rot="16200000" flipH="1">
              <a:off x="6671001" y="1976952"/>
              <a:ext cx="270143" cy="1748413"/>
            </a:xfrm>
            <a:prstGeom prst="bentConnector2">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36015FF5-47DA-6C4E-A83B-2EF6C48DCAAE}"/>
                </a:ext>
              </a:extLst>
            </p:cNvPr>
            <p:cNvGrpSpPr/>
            <p:nvPr/>
          </p:nvGrpSpPr>
          <p:grpSpPr>
            <a:xfrm>
              <a:off x="7525203" y="2080073"/>
              <a:ext cx="1618797" cy="2055714"/>
              <a:chOff x="7525203" y="2080073"/>
              <a:chExt cx="1618797" cy="2055714"/>
            </a:xfrm>
          </p:grpSpPr>
          <p:sp>
            <p:nvSpPr>
              <p:cNvPr id="76" name="Rectangle 75">
                <a:extLst>
                  <a:ext uri="{FF2B5EF4-FFF2-40B4-BE49-F238E27FC236}">
                    <a16:creationId xmlns:a16="http://schemas.microsoft.com/office/drawing/2014/main" id="{BDF796B4-347E-4618-B0BB-38377304F4D8}"/>
                  </a:ext>
                </a:extLst>
              </p:cNvPr>
              <p:cNvSpPr/>
              <p:nvPr/>
            </p:nvSpPr>
            <p:spPr>
              <a:xfrm>
                <a:off x="7525203" y="2080073"/>
                <a:ext cx="1618797" cy="1871409"/>
              </a:xfrm>
              <a:prstGeom prst="rect">
                <a:avLst/>
              </a:prstGeom>
              <a:solidFill>
                <a:schemeClr val="bg1">
                  <a:lumMod val="95000"/>
                </a:schemeClr>
              </a:solidFill>
              <a:ln w="952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85" name="Rectangle 84">
                <a:extLst>
                  <a:ext uri="{FF2B5EF4-FFF2-40B4-BE49-F238E27FC236}">
                    <a16:creationId xmlns:a16="http://schemas.microsoft.com/office/drawing/2014/main" id="{FF86A580-AD72-404A-B2A7-501282FCD5F7}"/>
                  </a:ext>
                </a:extLst>
              </p:cNvPr>
              <p:cNvSpPr/>
              <p:nvPr/>
            </p:nvSpPr>
            <p:spPr>
              <a:xfrm>
                <a:off x="7587939" y="2140852"/>
                <a:ext cx="780902" cy="1765165"/>
              </a:xfrm>
              <a:prstGeom prst="rect">
                <a:avLst/>
              </a:prstGeom>
              <a:solidFill>
                <a:srgbClr val="0070C0">
                  <a:alpha val="12000"/>
                </a:srgbClr>
              </a:solidFill>
              <a:ln w="952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Content Placeholder 9">
                <a:extLst>
                  <a:ext uri="{FF2B5EF4-FFF2-40B4-BE49-F238E27FC236}">
                    <a16:creationId xmlns:a16="http://schemas.microsoft.com/office/drawing/2014/main" id="{314CDEC4-81DD-4F46-ACFC-87B53D9C15F9}"/>
                  </a:ext>
                </a:extLst>
              </p:cNvPr>
              <p:cNvSpPr txBox="1">
                <a:spLocks/>
              </p:cNvSpPr>
              <p:nvPr/>
            </p:nvSpPr>
            <p:spPr bwMode="auto">
              <a:xfrm>
                <a:off x="8511746" y="3813511"/>
                <a:ext cx="586642" cy="98729"/>
              </a:xfrm>
              <a:prstGeom prst="rect">
                <a:avLst/>
              </a:prstGeom>
              <a:noFill/>
              <a:ln w="9525" algn="ctr">
                <a:noFill/>
                <a:miter lim="800000"/>
                <a:headEnd/>
                <a:tailEnd/>
              </a:ln>
            </p:spPr>
            <p:txBody>
              <a:bodyPr vert="horz" wrap="square" lIns="36576" tIns="0" rIns="0" bIns="0" numCol="1" anchor="ctr" anchorCtr="0" compatLnSpc="1">
                <a:prstTxWarp prst="textNoShape">
                  <a:avLst/>
                </a:prstTxWarp>
                <a:noAutofit/>
              </a:bodyPr>
              <a:lstStyle>
                <a:defPPr>
                  <a:defRPr lang="en-US"/>
                </a:defPPr>
                <a:lvl1pPr marL="0" indent="0" eaLnBrk="1" hangingPunct="1">
                  <a:spcBef>
                    <a:spcPts val="400"/>
                  </a:spcBef>
                  <a:buNone/>
                  <a:defRPr sz="600" b="1" kern="0" spc="-30" baseline="0">
                    <a:latin typeface="+mn-lt"/>
                  </a:defRPr>
                </a:lvl1pPr>
                <a:lvl2pPr marL="344488" indent="-176213" eaLnBrk="1" hangingPunct="1">
                  <a:spcBef>
                    <a:spcPts val="200"/>
                  </a:spcBef>
                  <a:buChar char="–"/>
                  <a:defRPr sz="1400" b="1" spc="-60" baseline="0">
                    <a:solidFill>
                      <a:schemeClr val="tx1">
                        <a:lumMod val="65000"/>
                        <a:lumOff val="35000"/>
                      </a:schemeClr>
                    </a:solidFill>
                    <a:latin typeface="+mn-lt"/>
                  </a:defRPr>
                </a:lvl2pPr>
                <a:lvl3pPr marL="460375" indent="-115888" eaLnBrk="1" hangingPunct="1">
                  <a:spcBef>
                    <a:spcPts val="200"/>
                  </a:spcBef>
                  <a:buChar char="•"/>
                  <a:defRPr sz="1200" b="1" spc="-60" baseline="0">
                    <a:solidFill>
                      <a:schemeClr val="accent5">
                        <a:lumMod val="50000"/>
                      </a:schemeClr>
                    </a:solidFill>
                    <a:latin typeface="+mn-lt"/>
                  </a:defRPr>
                </a:lvl3pPr>
                <a:lvl4pPr marL="628650" indent="-115888" eaLnBrk="1" hangingPunct="1">
                  <a:spcBef>
                    <a:spcPct val="5000"/>
                  </a:spcBef>
                  <a:buFont typeface="Wingdings" panose="05000000000000000000" pitchFamily="2" charset="2"/>
                  <a:buChar char="§"/>
                  <a:defRPr sz="1100" spc="-30" baseline="0">
                    <a:latin typeface="+mn-lt"/>
                  </a:defRPr>
                </a:lvl4pPr>
                <a:lvl5pPr marL="746125" indent="-117475" eaLnBrk="1" hangingPunct="1">
                  <a:buFont typeface="Arial" panose="020B0604020202020204" pitchFamily="34" charset="0"/>
                  <a:buChar char="•"/>
                  <a:defRPr sz="1050" spc="0" baseline="0">
                    <a:latin typeface="+mn-lt"/>
                  </a:defRPr>
                </a:lvl5pPr>
                <a:lvl6pPr marL="1621441" indent="-144163" fontAlgn="base">
                  <a:spcBef>
                    <a:spcPct val="0"/>
                  </a:spcBef>
                  <a:spcAft>
                    <a:spcPct val="0"/>
                  </a:spcAft>
                  <a:buChar char="»"/>
                  <a:defRPr sz="1300">
                    <a:latin typeface="+mn-lt"/>
                  </a:defRPr>
                </a:lvl6pPr>
                <a:lvl7pPr marL="2002336" indent="-144163" fontAlgn="base">
                  <a:spcBef>
                    <a:spcPct val="0"/>
                  </a:spcBef>
                  <a:spcAft>
                    <a:spcPct val="0"/>
                  </a:spcAft>
                  <a:buChar char="»"/>
                  <a:defRPr sz="1300">
                    <a:latin typeface="+mn-lt"/>
                  </a:defRPr>
                </a:lvl7pPr>
                <a:lvl8pPr marL="2383230" indent="-144163" fontAlgn="base">
                  <a:spcBef>
                    <a:spcPct val="0"/>
                  </a:spcBef>
                  <a:spcAft>
                    <a:spcPct val="0"/>
                  </a:spcAft>
                  <a:buChar char="»"/>
                  <a:defRPr sz="1300">
                    <a:latin typeface="+mn-lt"/>
                  </a:defRPr>
                </a:lvl8pPr>
                <a:lvl9pPr marL="2764124" indent="-144163" fontAlgn="base">
                  <a:spcBef>
                    <a:spcPct val="0"/>
                  </a:spcBef>
                  <a:spcAft>
                    <a:spcPct val="0"/>
                  </a:spcAft>
                  <a:buChar char="»"/>
                  <a:defRPr sz="1300">
                    <a:latin typeface="+mn-lt"/>
                  </a:defRPr>
                </a:lvl9pPr>
              </a:lstStyle>
              <a:p>
                <a:pPr algn="r"/>
                <a:r>
                  <a:rPr lang="en-US" sz="1000" dirty="0">
                    <a:effectLst>
                      <a:outerShdw blurRad="38100" dist="38100" dir="2700000" algn="tl">
                        <a:srgbClr val="000000">
                          <a:alpha val="43137"/>
                        </a:srgbClr>
                      </a:outerShdw>
                    </a:effectLst>
                  </a:rPr>
                  <a:t>ROS PC</a:t>
                </a:r>
              </a:p>
            </p:txBody>
          </p:sp>
          <p:sp>
            <p:nvSpPr>
              <p:cNvPr id="80" name="Rectangle 79">
                <a:extLst>
                  <a:ext uri="{FF2B5EF4-FFF2-40B4-BE49-F238E27FC236}">
                    <a16:creationId xmlns:a16="http://schemas.microsoft.com/office/drawing/2014/main" id="{1E4B3374-342A-4B60-ABA8-1AAC0EEE4954}"/>
                  </a:ext>
                </a:extLst>
              </p:cNvPr>
              <p:cNvSpPr/>
              <p:nvPr/>
            </p:nvSpPr>
            <p:spPr>
              <a:xfrm>
                <a:off x="7680278" y="2324994"/>
                <a:ext cx="586642" cy="391095"/>
              </a:xfrm>
              <a:prstGeom prst="rect">
                <a:avLst/>
              </a:prstGeom>
              <a:ln/>
            </p:spPr>
            <p:style>
              <a:lnRef idx="1">
                <a:schemeClr val="accent6"/>
              </a:lnRef>
              <a:fillRef idx="3">
                <a:schemeClr val="accent6"/>
              </a:fillRef>
              <a:effectRef idx="2">
                <a:schemeClr val="accent6"/>
              </a:effectRef>
              <a:fontRef idx="minor">
                <a:schemeClr val="lt1"/>
              </a:fontRef>
            </p:style>
            <p:txBody>
              <a:bodyPr lIns="0" tIns="0" rIns="0" bIns="0" rtlCol="0" anchor="ctr" anchorCtr="1"/>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sz="700" dirty="0">
                    <a:solidFill>
                      <a:schemeClr val="bg1"/>
                    </a:solidFill>
                  </a:rPr>
                  <a:t>OG Map Display</a:t>
                </a:r>
              </a:p>
              <a:p>
                <a:pPr algn="ctr"/>
                <a:r>
                  <a:rPr lang="en-US" sz="500" dirty="0">
                    <a:solidFill>
                      <a:schemeClr val="bg1"/>
                    </a:solidFill>
                  </a:rPr>
                  <a:t>(x86)</a:t>
                </a:r>
              </a:p>
            </p:txBody>
          </p:sp>
          <p:cxnSp>
            <p:nvCxnSpPr>
              <p:cNvPr id="81" name="Elbow Connector 26">
                <a:extLst>
                  <a:ext uri="{FF2B5EF4-FFF2-40B4-BE49-F238E27FC236}">
                    <a16:creationId xmlns:a16="http://schemas.microsoft.com/office/drawing/2014/main" id="{7FD7186A-C00D-4BB0-8797-9C1E6ED743F4}"/>
                  </a:ext>
                </a:extLst>
              </p:cNvPr>
              <p:cNvCxnSpPr>
                <a:cxnSpLocks/>
                <a:stCxn id="90" idx="3"/>
                <a:endCxn id="82" idx="1"/>
              </p:cNvCxnSpPr>
              <p:nvPr/>
            </p:nvCxnSpPr>
            <p:spPr>
              <a:xfrm>
                <a:off x="8266920" y="3078239"/>
                <a:ext cx="212984" cy="0"/>
              </a:xfrm>
              <a:prstGeom prst="straightConnector1">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sp>
            <p:nvSpPr>
              <p:cNvPr id="82" name="Rectangle 81">
                <a:extLst>
                  <a:ext uri="{FF2B5EF4-FFF2-40B4-BE49-F238E27FC236}">
                    <a16:creationId xmlns:a16="http://schemas.microsoft.com/office/drawing/2014/main" id="{930A0D1E-2CCA-4788-A4E8-8902E2FDD92C}"/>
                  </a:ext>
                </a:extLst>
              </p:cNvPr>
              <p:cNvSpPr/>
              <p:nvPr/>
            </p:nvSpPr>
            <p:spPr>
              <a:xfrm>
                <a:off x="8479904" y="2882692"/>
                <a:ext cx="586642" cy="391095"/>
              </a:xfrm>
              <a:prstGeom prst="rect">
                <a:avLst/>
              </a:prstGeom>
              <a:ln/>
            </p:spPr>
            <p:style>
              <a:lnRef idx="1">
                <a:schemeClr val="accent6"/>
              </a:lnRef>
              <a:fillRef idx="3">
                <a:schemeClr val="accent6"/>
              </a:fillRef>
              <a:effectRef idx="2">
                <a:schemeClr val="accent6"/>
              </a:effectRef>
              <a:fontRef idx="minor">
                <a:schemeClr val="lt1"/>
              </a:fontRef>
            </p:style>
            <p:txBody>
              <a:bodyPr lIns="0" tIns="0" rIns="0" bIns="0" rtlCol="0" anchor="ctr" anchorCtr="1"/>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sz="700" dirty="0">
                    <a:solidFill>
                      <a:schemeClr val="bg1"/>
                    </a:solidFill>
                  </a:rPr>
                  <a:t>ROS Rviz Visualization</a:t>
                </a:r>
              </a:p>
              <a:p>
                <a:pPr algn="ctr"/>
                <a:r>
                  <a:rPr lang="en-US" sz="500" dirty="0">
                    <a:solidFill>
                      <a:schemeClr val="bg1"/>
                    </a:solidFill>
                  </a:rPr>
                  <a:t>(x86)</a:t>
                </a:r>
              </a:p>
            </p:txBody>
          </p:sp>
          <p:sp>
            <p:nvSpPr>
              <p:cNvPr id="87" name="Content Placeholder 9">
                <a:extLst>
                  <a:ext uri="{FF2B5EF4-FFF2-40B4-BE49-F238E27FC236}">
                    <a16:creationId xmlns:a16="http://schemas.microsoft.com/office/drawing/2014/main" id="{EFF5E813-76B2-4ABA-9BE6-B528BF3E88EC}"/>
                  </a:ext>
                </a:extLst>
              </p:cNvPr>
              <p:cNvSpPr txBox="1">
                <a:spLocks/>
              </p:cNvSpPr>
              <p:nvPr/>
            </p:nvSpPr>
            <p:spPr bwMode="auto">
              <a:xfrm>
                <a:off x="7658350" y="2161548"/>
                <a:ext cx="640080" cy="98729"/>
              </a:xfrm>
              <a:prstGeom prst="rect">
                <a:avLst/>
              </a:prstGeom>
              <a:noFill/>
              <a:ln w="9525" algn="ctr">
                <a:noFill/>
                <a:miter lim="800000"/>
                <a:headEnd/>
                <a:tailEnd/>
              </a:ln>
            </p:spPr>
            <p:txBody>
              <a:bodyPr vert="horz" wrap="square" lIns="36576" tIns="0" rIns="0" bIns="0" numCol="1" anchor="ctr" anchorCtr="0" compatLnSpc="1">
                <a:prstTxWarp prst="textNoShape">
                  <a:avLst/>
                </a:prstTxWarp>
                <a:noAutofit/>
              </a:bodyPr>
              <a:lstStyle>
                <a:defPPr>
                  <a:defRPr lang="en-US"/>
                </a:defPPr>
                <a:lvl1pPr marL="0" indent="0" eaLnBrk="1" hangingPunct="1">
                  <a:spcBef>
                    <a:spcPts val="400"/>
                  </a:spcBef>
                  <a:buNone/>
                  <a:defRPr sz="600" b="1" kern="0" spc="-30" baseline="0">
                    <a:latin typeface="+mn-lt"/>
                  </a:defRPr>
                </a:lvl1pPr>
                <a:lvl2pPr marL="344488" indent="-176213" eaLnBrk="1" hangingPunct="1">
                  <a:spcBef>
                    <a:spcPts val="200"/>
                  </a:spcBef>
                  <a:buChar char="–"/>
                  <a:defRPr sz="1400" b="1" spc="-60" baseline="0">
                    <a:solidFill>
                      <a:schemeClr val="tx1">
                        <a:lumMod val="65000"/>
                        <a:lumOff val="35000"/>
                      </a:schemeClr>
                    </a:solidFill>
                    <a:latin typeface="+mn-lt"/>
                  </a:defRPr>
                </a:lvl2pPr>
                <a:lvl3pPr marL="460375" indent="-115888" eaLnBrk="1" hangingPunct="1">
                  <a:spcBef>
                    <a:spcPts val="200"/>
                  </a:spcBef>
                  <a:buChar char="•"/>
                  <a:defRPr sz="1200" b="1" spc="-60" baseline="0">
                    <a:solidFill>
                      <a:schemeClr val="accent5">
                        <a:lumMod val="50000"/>
                      </a:schemeClr>
                    </a:solidFill>
                    <a:latin typeface="+mn-lt"/>
                  </a:defRPr>
                </a:lvl3pPr>
                <a:lvl4pPr marL="628650" indent="-115888" eaLnBrk="1" hangingPunct="1">
                  <a:spcBef>
                    <a:spcPct val="5000"/>
                  </a:spcBef>
                  <a:buFont typeface="Wingdings" panose="05000000000000000000" pitchFamily="2" charset="2"/>
                  <a:buChar char="§"/>
                  <a:defRPr sz="1100" spc="-30" baseline="0">
                    <a:latin typeface="+mn-lt"/>
                  </a:defRPr>
                </a:lvl4pPr>
                <a:lvl5pPr marL="746125" indent="-117475" eaLnBrk="1" hangingPunct="1">
                  <a:buFont typeface="Arial" panose="020B0604020202020204" pitchFamily="34" charset="0"/>
                  <a:buChar char="•"/>
                  <a:defRPr sz="1050" spc="0" baseline="0">
                    <a:latin typeface="+mn-lt"/>
                  </a:defRPr>
                </a:lvl5pPr>
                <a:lvl6pPr marL="1621441" indent="-144163" fontAlgn="base">
                  <a:spcBef>
                    <a:spcPct val="0"/>
                  </a:spcBef>
                  <a:spcAft>
                    <a:spcPct val="0"/>
                  </a:spcAft>
                  <a:buChar char="»"/>
                  <a:defRPr sz="1300">
                    <a:latin typeface="+mn-lt"/>
                  </a:defRPr>
                </a:lvl6pPr>
                <a:lvl7pPr marL="2002336" indent="-144163" fontAlgn="base">
                  <a:spcBef>
                    <a:spcPct val="0"/>
                  </a:spcBef>
                  <a:spcAft>
                    <a:spcPct val="0"/>
                  </a:spcAft>
                  <a:buChar char="»"/>
                  <a:defRPr sz="1300">
                    <a:latin typeface="+mn-lt"/>
                  </a:defRPr>
                </a:lvl7pPr>
                <a:lvl8pPr marL="2383230" indent="-144163" fontAlgn="base">
                  <a:spcBef>
                    <a:spcPct val="0"/>
                  </a:spcBef>
                  <a:spcAft>
                    <a:spcPct val="0"/>
                  </a:spcAft>
                  <a:buChar char="»"/>
                  <a:defRPr sz="1300">
                    <a:latin typeface="+mn-lt"/>
                  </a:defRPr>
                </a:lvl8pPr>
                <a:lvl9pPr marL="2764124" indent="-144163" fontAlgn="base">
                  <a:spcBef>
                    <a:spcPct val="0"/>
                  </a:spcBef>
                  <a:spcAft>
                    <a:spcPct val="0"/>
                  </a:spcAft>
                  <a:buChar char="»"/>
                  <a:defRPr sz="1300">
                    <a:latin typeface="+mn-lt"/>
                  </a:defRPr>
                </a:lvl9pPr>
              </a:lstStyle>
              <a:p>
                <a:r>
                  <a:rPr lang="en-US" sz="700" dirty="0"/>
                  <a:t>Pre-Processing</a:t>
                </a:r>
              </a:p>
            </p:txBody>
          </p:sp>
          <p:sp>
            <p:nvSpPr>
              <p:cNvPr id="88" name="Rectangle 87">
                <a:extLst>
                  <a:ext uri="{FF2B5EF4-FFF2-40B4-BE49-F238E27FC236}">
                    <a16:creationId xmlns:a16="http://schemas.microsoft.com/office/drawing/2014/main" id="{07D87367-7CB9-4969-BD73-7F14F1F5068A}"/>
                  </a:ext>
                </a:extLst>
              </p:cNvPr>
              <p:cNvSpPr/>
              <p:nvPr/>
            </p:nvSpPr>
            <p:spPr>
              <a:xfrm>
                <a:off x="7680278" y="3440389"/>
                <a:ext cx="586642" cy="391095"/>
              </a:xfrm>
              <a:prstGeom prst="rect">
                <a:avLst/>
              </a:prstGeom>
              <a:ln/>
            </p:spPr>
            <p:style>
              <a:lnRef idx="1">
                <a:schemeClr val="accent6"/>
              </a:lnRef>
              <a:fillRef idx="3">
                <a:schemeClr val="accent6"/>
              </a:fillRef>
              <a:effectRef idx="2">
                <a:schemeClr val="accent6"/>
              </a:effectRef>
              <a:fontRef idx="minor">
                <a:schemeClr val="lt1"/>
              </a:fontRef>
            </p:style>
            <p:txBody>
              <a:bodyPr lIns="0" tIns="0" rIns="0" bIns="0" rtlCol="0" anchor="ctr" anchorCtr="1"/>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sz="700" dirty="0">
                    <a:solidFill>
                      <a:schemeClr val="bg1"/>
                    </a:solidFill>
                  </a:rPr>
                  <a:t>Semantic Pixel Labeling</a:t>
                </a:r>
              </a:p>
              <a:p>
                <a:pPr algn="ctr"/>
                <a:r>
                  <a:rPr lang="en-US" sz="500" dirty="0">
                    <a:solidFill>
                      <a:schemeClr val="bg1"/>
                    </a:solidFill>
                  </a:rPr>
                  <a:t>(x86)</a:t>
                </a:r>
              </a:p>
            </p:txBody>
          </p:sp>
          <p:sp>
            <p:nvSpPr>
              <p:cNvPr id="97" name="Rectangle 96">
                <a:extLst>
                  <a:ext uri="{FF2B5EF4-FFF2-40B4-BE49-F238E27FC236}">
                    <a16:creationId xmlns:a16="http://schemas.microsoft.com/office/drawing/2014/main" id="{D7B42B09-08B5-480F-AD4B-516E389287A4}"/>
                  </a:ext>
                </a:extLst>
              </p:cNvPr>
              <p:cNvSpPr/>
              <p:nvPr/>
            </p:nvSpPr>
            <p:spPr>
              <a:xfrm rot="5400000">
                <a:off x="7702410" y="3086320"/>
                <a:ext cx="114417" cy="1586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a:extLst>
                  <a:ext uri="{FF2B5EF4-FFF2-40B4-BE49-F238E27FC236}">
                    <a16:creationId xmlns:a16="http://schemas.microsoft.com/office/drawing/2014/main" id="{1C949A1D-25AD-489B-BD87-E2B34DF5306B}"/>
                  </a:ext>
                </a:extLst>
              </p:cNvPr>
              <p:cNvSpPr/>
              <p:nvPr/>
            </p:nvSpPr>
            <p:spPr>
              <a:xfrm rot="5400000">
                <a:off x="7702410" y="2906889"/>
                <a:ext cx="114417" cy="1586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a:extLst>
                  <a:ext uri="{FF2B5EF4-FFF2-40B4-BE49-F238E27FC236}">
                    <a16:creationId xmlns:a16="http://schemas.microsoft.com/office/drawing/2014/main" id="{F8CE8399-13F3-4982-B6D5-43520EE3343A}"/>
                  </a:ext>
                </a:extLst>
              </p:cNvPr>
              <p:cNvSpPr/>
              <p:nvPr/>
            </p:nvSpPr>
            <p:spPr>
              <a:xfrm>
                <a:off x="7680278" y="2882692"/>
                <a:ext cx="586642" cy="391095"/>
              </a:xfrm>
              <a:prstGeom prst="rect">
                <a:avLst/>
              </a:prstGeom>
              <a:ln/>
            </p:spPr>
            <p:style>
              <a:lnRef idx="1">
                <a:schemeClr val="accent6"/>
              </a:lnRef>
              <a:fillRef idx="3">
                <a:schemeClr val="accent6"/>
              </a:fillRef>
              <a:effectRef idx="2">
                <a:schemeClr val="accent6"/>
              </a:effectRef>
              <a:fontRef idx="minor">
                <a:schemeClr val="lt1"/>
              </a:fontRef>
            </p:style>
            <p:txBody>
              <a:bodyPr lIns="0" tIns="0" rIns="0" bIns="0" rtlCol="0" anchor="ctr" anchorCtr="1"/>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sz="700" dirty="0">
                    <a:solidFill>
                      <a:schemeClr val="bg1"/>
                    </a:solidFill>
                  </a:rPr>
                  <a:t>3D Object Localization</a:t>
                </a:r>
              </a:p>
              <a:p>
                <a:pPr algn="ctr"/>
                <a:r>
                  <a:rPr lang="en-US" sz="500" dirty="0">
                    <a:solidFill>
                      <a:schemeClr val="bg1"/>
                    </a:solidFill>
                  </a:rPr>
                  <a:t>(x86)</a:t>
                </a:r>
              </a:p>
            </p:txBody>
          </p:sp>
          <p:cxnSp>
            <p:nvCxnSpPr>
              <p:cNvPr id="106" name="Elbow Connector 26">
                <a:extLst>
                  <a:ext uri="{FF2B5EF4-FFF2-40B4-BE49-F238E27FC236}">
                    <a16:creationId xmlns:a16="http://schemas.microsoft.com/office/drawing/2014/main" id="{E9A7112F-6F64-486B-AD85-EBB7331D1B24}"/>
                  </a:ext>
                </a:extLst>
              </p:cNvPr>
              <p:cNvCxnSpPr>
                <a:cxnSpLocks/>
                <a:stCxn id="80" idx="3"/>
                <a:endCxn id="82" idx="0"/>
              </p:cNvCxnSpPr>
              <p:nvPr/>
            </p:nvCxnSpPr>
            <p:spPr>
              <a:xfrm>
                <a:off x="8266920" y="2520541"/>
                <a:ext cx="506305" cy="362151"/>
              </a:xfrm>
              <a:prstGeom prst="bentConnector2">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110" name="Elbow Connector 26">
                <a:extLst>
                  <a:ext uri="{FF2B5EF4-FFF2-40B4-BE49-F238E27FC236}">
                    <a16:creationId xmlns:a16="http://schemas.microsoft.com/office/drawing/2014/main" id="{3A695FC1-7626-4785-A44D-F62863297938}"/>
                  </a:ext>
                </a:extLst>
              </p:cNvPr>
              <p:cNvCxnSpPr>
                <a:cxnSpLocks/>
                <a:stCxn id="88" idx="3"/>
                <a:endCxn id="82" idx="2"/>
              </p:cNvCxnSpPr>
              <p:nvPr/>
            </p:nvCxnSpPr>
            <p:spPr>
              <a:xfrm flipV="1">
                <a:off x="8266920" y="3273787"/>
                <a:ext cx="506305" cy="362150"/>
              </a:xfrm>
              <a:prstGeom prst="bentConnector2">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sp>
            <p:nvSpPr>
              <p:cNvPr id="86" name="Rectangle 85">
                <a:extLst>
                  <a:ext uri="{FF2B5EF4-FFF2-40B4-BE49-F238E27FC236}">
                    <a16:creationId xmlns:a16="http://schemas.microsoft.com/office/drawing/2014/main" id="{E4AFA2EB-CCC8-4015-B1C7-E310D95BD214}"/>
                  </a:ext>
                </a:extLst>
              </p:cNvPr>
              <p:cNvSpPr/>
              <p:nvPr/>
            </p:nvSpPr>
            <p:spPr>
              <a:xfrm>
                <a:off x="8734115" y="4011579"/>
                <a:ext cx="332431" cy="124208"/>
              </a:xfrm>
              <a:prstGeom prst="rect">
                <a:avLst/>
              </a:prstGeom>
              <a:ln/>
            </p:spPr>
            <p:style>
              <a:lnRef idx="1">
                <a:schemeClr val="accent6"/>
              </a:lnRef>
              <a:fillRef idx="3">
                <a:schemeClr val="accent6"/>
              </a:fillRef>
              <a:effectRef idx="2">
                <a:schemeClr val="accent6"/>
              </a:effectRef>
              <a:fontRef idx="minor">
                <a:schemeClr val="lt1"/>
              </a:fontRef>
            </p:style>
            <p:txBody>
              <a:bodyPr lIns="0" tIns="0" rIns="0" bIns="0" rtlCol="0" anchor="ctr" anchorCtr="1"/>
              <a:lstStyle/>
              <a:p>
                <a:pPr algn="ctr"/>
                <a:r>
                  <a:rPr lang="en-US" sz="700" dirty="0">
                    <a:solidFill>
                      <a:schemeClr val="bg1"/>
                    </a:solidFill>
                  </a:rPr>
                  <a:t>X86</a:t>
                </a:r>
              </a:p>
            </p:txBody>
          </p:sp>
        </p:grpSp>
        <p:grpSp>
          <p:nvGrpSpPr>
            <p:cNvPr id="9" name="Group 8">
              <a:extLst>
                <a:ext uri="{FF2B5EF4-FFF2-40B4-BE49-F238E27FC236}">
                  <a16:creationId xmlns:a16="http://schemas.microsoft.com/office/drawing/2014/main" id="{013B4F24-7C72-294A-A17E-37B0BC47197F}"/>
                </a:ext>
              </a:extLst>
            </p:cNvPr>
            <p:cNvGrpSpPr/>
            <p:nvPr/>
          </p:nvGrpSpPr>
          <p:grpSpPr>
            <a:xfrm>
              <a:off x="5709355" y="686978"/>
              <a:ext cx="3140447" cy="2029111"/>
              <a:chOff x="5709355" y="686978"/>
              <a:chExt cx="3140447" cy="2029111"/>
            </a:xfrm>
          </p:grpSpPr>
          <p:sp>
            <p:nvSpPr>
              <p:cNvPr id="412" name="Content Placeholder 9">
                <a:extLst>
                  <a:ext uri="{FF2B5EF4-FFF2-40B4-BE49-F238E27FC236}">
                    <a16:creationId xmlns:a16="http://schemas.microsoft.com/office/drawing/2014/main" id="{688B8C08-1C02-495B-B6C4-9D491220B3B4}"/>
                  </a:ext>
                </a:extLst>
              </p:cNvPr>
              <p:cNvSpPr txBox="1">
                <a:spLocks/>
              </p:cNvSpPr>
              <p:nvPr/>
            </p:nvSpPr>
            <p:spPr bwMode="auto">
              <a:xfrm>
                <a:off x="6673264" y="2161548"/>
                <a:ext cx="586642" cy="98729"/>
              </a:xfrm>
              <a:prstGeom prst="rect">
                <a:avLst/>
              </a:prstGeom>
              <a:noFill/>
              <a:ln w="9525" algn="ctr">
                <a:noFill/>
                <a:miter lim="800000"/>
                <a:headEnd/>
                <a:tailEnd/>
              </a:ln>
            </p:spPr>
            <p:txBody>
              <a:bodyPr vert="horz" wrap="square" lIns="36576" tIns="0" rIns="0" bIns="0" numCol="1" anchor="ctr" anchorCtr="0" compatLnSpc="1">
                <a:prstTxWarp prst="textNoShape">
                  <a:avLst/>
                </a:prstTxWarp>
                <a:noAutofit/>
              </a:bodyPr>
              <a:lstStyle>
                <a:defPPr>
                  <a:defRPr lang="en-US"/>
                </a:defPPr>
                <a:lvl1pPr marL="0" indent="0" eaLnBrk="1" hangingPunct="1">
                  <a:spcBef>
                    <a:spcPts val="400"/>
                  </a:spcBef>
                  <a:buNone/>
                  <a:defRPr sz="600" b="1" kern="0" spc="-30" baseline="0">
                    <a:latin typeface="+mn-lt"/>
                  </a:defRPr>
                </a:lvl1pPr>
                <a:lvl2pPr marL="344488" indent="-176213" eaLnBrk="1" hangingPunct="1">
                  <a:spcBef>
                    <a:spcPts val="200"/>
                  </a:spcBef>
                  <a:buChar char="–"/>
                  <a:defRPr sz="1400" b="1" spc="-60" baseline="0">
                    <a:solidFill>
                      <a:schemeClr val="tx1">
                        <a:lumMod val="65000"/>
                        <a:lumOff val="35000"/>
                      </a:schemeClr>
                    </a:solidFill>
                    <a:latin typeface="+mn-lt"/>
                  </a:defRPr>
                </a:lvl2pPr>
                <a:lvl3pPr marL="460375" indent="-115888" eaLnBrk="1" hangingPunct="1">
                  <a:spcBef>
                    <a:spcPts val="200"/>
                  </a:spcBef>
                  <a:buChar char="•"/>
                  <a:defRPr sz="1200" b="1" spc="-60" baseline="0">
                    <a:solidFill>
                      <a:schemeClr val="accent5">
                        <a:lumMod val="50000"/>
                      </a:schemeClr>
                    </a:solidFill>
                    <a:latin typeface="+mn-lt"/>
                  </a:defRPr>
                </a:lvl3pPr>
                <a:lvl4pPr marL="628650" indent="-115888" eaLnBrk="1" hangingPunct="1">
                  <a:spcBef>
                    <a:spcPct val="5000"/>
                  </a:spcBef>
                  <a:buFont typeface="Wingdings" panose="05000000000000000000" pitchFamily="2" charset="2"/>
                  <a:buChar char="§"/>
                  <a:defRPr sz="1100" spc="-30" baseline="0">
                    <a:latin typeface="+mn-lt"/>
                  </a:defRPr>
                </a:lvl4pPr>
                <a:lvl5pPr marL="746125" indent="-117475" eaLnBrk="1" hangingPunct="1">
                  <a:buFont typeface="Arial" panose="020B0604020202020204" pitchFamily="34" charset="0"/>
                  <a:buChar char="•"/>
                  <a:defRPr sz="1050" spc="0" baseline="0">
                    <a:latin typeface="+mn-lt"/>
                  </a:defRPr>
                </a:lvl5pPr>
                <a:lvl6pPr marL="1621441" indent="-144163" fontAlgn="base">
                  <a:spcBef>
                    <a:spcPct val="0"/>
                  </a:spcBef>
                  <a:spcAft>
                    <a:spcPct val="0"/>
                  </a:spcAft>
                  <a:buChar char="»"/>
                  <a:defRPr sz="1300">
                    <a:latin typeface="+mn-lt"/>
                  </a:defRPr>
                </a:lvl6pPr>
                <a:lvl7pPr marL="2002336" indent="-144163" fontAlgn="base">
                  <a:spcBef>
                    <a:spcPct val="0"/>
                  </a:spcBef>
                  <a:spcAft>
                    <a:spcPct val="0"/>
                  </a:spcAft>
                  <a:buChar char="»"/>
                  <a:defRPr sz="1300">
                    <a:latin typeface="+mn-lt"/>
                  </a:defRPr>
                </a:lvl7pPr>
                <a:lvl8pPr marL="2383230" indent="-144163" fontAlgn="base">
                  <a:spcBef>
                    <a:spcPct val="0"/>
                  </a:spcBef>
                  <a:spcAft>
                    <a:spcPct val="0"/>
                  </a:spcAft>
                  <a:buChar char="»"/>
                  <a:defRPr sz="1300">
                    <a:latin typeface="+mn-lt"/>
                  </a:defRPr>
                </a:lvl8pPr>
                <a:lvl9pPr marL="2764124" indent="-144163" fontAlgn="base">
                  <a:spcBef>
                    <a:spcPct val="0"/>
                  </a:spcBef>
                  <a:spcAft>
                    <a:spcPct val="0"/>
                  </a:spcAft>
                  <a:buChar char="»"/>
                  <a:defRPr sz="1300">
                    <a:latin typeface="+mn-lt"/>
                  </a:defRPr>
                </a:lvl9pPr>
              </a:lstStyle>
              <a:p>
                <a:r>
                  <a:rPr lang="en-US" sz="700" dirty="0"/>
                  <a:t>Safety Bubble</a:t>
                </a:r>
              </a:p>
            </p:txBody>
          </p:sp>
          <p:sp>
            <p:nvSpPr>
              <p:cNvPr id="265" name="Rectangle 264">
                <a:extLst>
                  <a:ext uri="{FF2B5EF4-FFF2-40B4-BE49-F238E27FC236}">
                    <a16:creationId xmlns:a16="http://schemas.microsoft.com/office/drawing/2014/main" id="{8528ACB3-26BB-4238-97F6-321203F9C087}"/>
                  </a:ext>
                </a:extLst>
              </p:cNvPr>
              <p:cNvSpPr/>
              <p:nvPr/>
            </p:nvSpPr>
            <p:spPr>
              <a:xfrm>
                <a:off x="6599934" y="2324994"/>
                <a:ext cx="733303" cy="391095"/>
              </a:xfrm>
              <a:prstGeom prst="rect">
                <a:avLst/>
              </a:prstGeom>
              <a:ln/>
            </p:spPr>
            <p:style>
              <a:lnRef idx="1">
                <a:schemeClr val="accent5"/>
              </a:lnRef>
              <a:fillRef idx="3">
                <a:schemeClr val="accent5"/>
              </a:fillRef>
              <a:effectRef idx="2">
                <a:schemeClr val="accent5"/>
              </a:effectRef>
              <a:fontRef idx="minor">
                <a:schemeClr val="lt1"/>
              </a:fontRef>
            </p:style>
            <p:txBody>
              <a:bodyPr lIns="0" tIns="0" rIns="0" bIns="0" rtlCol="0" anchor="ctr" anchorCtr="1"/>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sz="700" dirty="0">
                    <a:solidFill>
                      <a:schemeClr val="bg1"/>
                    </a:solidFill>
                  </a:rPr>
                  <a:t>Stereo Safety Hazard Detection</a:t>
                </a:r>
              </a:p>
              <a:p>
                <a:pPr algn="ctr"/>
                <a:r>
                  <a:rPr lang="en-US" sz="600" dirty="0">
                    <a:solidFill>
                      <a:schemeClr val="bg1"/>
                    </a:solidFill>
                  </a:rPr>
                  <a:t>(ARM A72)</a:t>
                </a:r>
              </a:p>
            </p:txBody>
          </p:sp>
          <p:cxnSp>
            <p:nvCxnSpPr>
              <p:cNvPr id="360" name="Elbow Connector 26">
                <a:extLst>
                  <a:ext uri="{FF2B5EF4-FFF2-40B4-BE49-F238E27FC236}">
                    <a16:creationId xmlns:a16="http://schemas.microsoft.com/office/drawing/2014/main" id="{94D74D91-AD2A-41EA-882A-3AFFB2811D4E}"/>
                  </a:ext>
                </a:extLst>
              </p:cNvPr>
              <p:cNvCxnSpPr>
                <a:cxnSpLocks/>
                <a:stCxn id="453" idx="3"/>
                <a:endCxn id="265" idx="1"/>
              </p:cNvCxnSpPr>
              <p:nvPr/>
            </p:nvCxnSpPr>
            <p:spPr>
              <a:xfrm>
                <a:off x="6420734" y="2520541"/>
                <a:ext cx="179200" cy="0"/>
              </a:xfrm>
              <a:prstGeom prst="straightConnector1">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DDC20FDC-7CC5-4597-B388-B0F321886E1F}"/>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6620520" y="686978"/>
                <a:ext cx="2229282" cy="1251736"/>
              </a:xfrm>
              <a:prstGeom prst="rect">
                <a:avLst/>
              </a:prstGeom>
            </p:spPr>
          </p:pic>
          <p:sp>
            <p:nvSpPr>
              <p:cNvPr id="93" name="Arrow: Down 92">
                <a:extLst>
                  <a:ext uri="{FF2B5EF4-FFF2-40B4-BE49-F238E27FC236}">
                    <a16:creationId xmlns:a16="http://schemas.microsoft.com/office/drawing/2014/main" id="{97A5A205-9E38-4793-A7D1-8AB2D1D71530}"/>
                  </a:ext>
                </a:extLst>
              </p:cNvPr>
              <p:cNvSpPr/>
              <p:nvPr/>
            </p:nvSpPr>
            <p:spPr>
              <a:xfrm rot="10800000">
                <a:off x="6953467" y="1763197"/>
                <a:ext cx="182133" cy="37637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5" name="Subtitle 10">
                <a:extLst>
                  <a:ext uri="{FF2B5EF4-FFF2-40B4-BE49-F238E27FC236}">
                    <a16:creationId xmlns:a16="http://schemas.microsoft.com/office/drawing/2014/main" id="{F07DDA99-2CCB-4A17-969C-70DB4D11FD0B}"/>
                  </a:ext>
                </a:extLst>
              </p:cNvPr>
              <p:cNvSpPr txBox="1">
                <a:spLocks/>
              </p:cNvSpPr>
              <p:nvPr/>
            </p:nvSpPr>
            <p:spPr bwMode="auto">
              <a:xfrm>
                <a:off x="5709355" y="792318"/>
                <a:ext cx="911166" cy="960907"/>
              </a:xfrm>
              <a:prstGeom prst="rect">
                <a:avLst/>
              </a:prstGeom>
              <a:noFill/>
              <a:ln w="9525" algn="ctr">
                <a:noFill/>
                <a:miter lim="800000"/>
                <a:headEnd/>
                <a:tailEnd/>
              </a:ln>
            </p:spPr>
            <p:txBody>
              <a:bodyPr vert="horz" wrap="square" lIns="76179" tIns="38088" rIns="76179" bIns="38088" numCol="1" anchor="t" anchorCtr="0" compatLnSpc="1">
                <a:prstTxWarp prst="textNoShape">
                  <a:avLst/>
                </a:prstTxWarp>
              </a:bodyPr>
              <a:lstStyle>
                <a:lvl1pPr marL="0" indent="0" algn="l" rtl="0" eaLnBrk="0" fontAlgn="base" hangingPunct="0">
                  <a:spcBef>
                    <a:spcPts val="667"/>
                  </a:spcBef>
                  <a:spcAft>
                    <a:spcPct val="0"/>
                  </a:spcAft>
                  <a:buFontTx/>
                  <a:buNone/>
                  <a:defRPr sz="1400" b="0" spc="-60" baseline="0">
                    <a:solidFill>
                      <a:schemeClr val="accent5">
                        <a:lumMod val="75000"/>
                      </a:schemeClr>
                    </a:solidFill>
                    <a:latin typeface="+mn-lt"/>
                    <a:ea typeface="+mn-ea"/>
                    <a:cs typeface="+mn-cs"/>
                  </a:defRPr>
                </a:lvl1pPr>
                <a:lvl2pPr marL="401638" indent="-174625" algn="l" rtl="0" eaLnBrk="0" fontAlgn="base" hangingPunct="0">
                  <a:spcBef>
                    <a:spcPts val="300"/>
                  </a:spcBef>
                  <a:spcAft>
                    <a:spcPct val="0"/>
                  </a:spcAft>
                  <a:buChar char="–"/>
                  <a:defRPr sz="1600" spc="-60" baseline="0">
                    <a:solidFill>
                      <a:schemeClr val="tx1"/>
                    </a:solidFill>
                    <a:latin typeface="+mn-lt"/>
                  </a:defRPr>
                </a:lvl2pPr>
                <a:lvl3pPr marL="571500" indent="-169863" algn="l" rtl="0" eaLnBrk="0" fontAlgn="base" hangingPunct="0">
                  <a:spcBef>
                    <a:spcPts val="250"/>
                  </a:spcBef>
                  <a:spcAft>
                    <a:spcPct val="0"/>
                  </a:spcAft>
                  <a:buChar char="•"/>
                  <a:defRPr sz="1400" spc="-50" baseline="0">
                    <a:solidFill>
                      <a:schemeClr val="tx1"/>
                    </a:solidFill>
                    <a:latin typeface="+mn-lt"/>
                  </a:defRPr>
                </a:lvl3pPr>
                <a:lvl4pPr marL="798513" indent="-169863" algn="l" rtl="0" eaLnBrk="0" fontAlgn="base" hangingPunct="0">
                  <a:spcBef>
                    <a:spcPct val="5000"/>
                  </a:spcBef>
                  <a:spcAft>
                    <a:spcPct val="0"/>
                  </a:spcAft>
                  <a:buChar char="–"/>
                  <a:defRPr sz="1200" spc="-50" baseline="0">
                    <a:solidFill>
                      <a:schemeClr val="tx1"/>
                    </a:solidFill>
                    <a:latin typeface="+mn-lt"/>
                  </a:defRPr>
                </a:lvl4pPr>
                <a:lvl5pPr marL="973138" indent="-174625" algn="l" rtl="0" eaLnBrk="0" fontAlgn="base" hangingPunct="0">
                  <a:spcBef>
                    <a:spcPct val="0"/>
                  </a:spcBef>
                  <a:spcAft>
                    <a:spcPct val="0"/>
                  </a:spcAft>
                  <a:buFont typeface="Courier New" panose="02070309020205020404" pitchFamily="49" charset="0"/>
                  <a:buChar char="o"/>
                  <a:defRPr sz="1200" spc="-50" baseline="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a:lstStyle>
              <a:p>
                <a:pPr algn="r"/>
                <a:r>
                  <a:rPr lang="en-US" sz="1000" kern="0" dirty="0"/>
                  <a:t>Fuse Deep Learning &amp; Conventional Stereo Vision for Robust Detection</a:t>
                </a:r>
              </a:p>
            </p:txBody>
          </p:sp>
        </p:grpSp>
      </p:grpSp>
      <p:sp>
        <p:nvSpPr>
          <p:cNvPr id="107" name="Title 1">
            <a:extLst>
              <a:ext uri="{FF2B5EF4-FFF2-40B4-BE49-F238E27FC236}">
                <a16:creationId xmlns:a16="http://schemas.microsoft.com/office/drawing/2014/main" id="{6461638A-428C-4C49-85D5-CD54C5BC333A}"/>
              </a:ext>
            </a:extLst>
          </p:cNvPr>
          <p:cNvSpPr>
            <a:spLocks noGrp="1"/>
          </p:cNvSpPr>
          <p:nvPr>
            <p:ph type="title"/>
          </p:nvPr>
        </p:nvSpPr>
        <p:spPr>
          <a:xfrm>
            <a:off x="123121" y="106548"/>
            <a:ext cx="8721491" cy="447408"/>
          </a:xfrm>
          <a:noFill/>
          <a:ln w="9525">
            <a:noFill/>
            <a:miter lim="800000"/>
            <a:headEnd/>
            <a:tailEnd/>
          </a:ln>
        </p:spPr>
        <p:txBody>
          <a:bodyPr vert="horz" wrap="square" lIns="76176" tIns="38087" rIns="76176" bIns="38087" numCol="1" anchor="ctr" anchorCtr="0" compatLnSpc="1">
            <a:prstTxWarp prst="textNoShape">
              <a:avLst/>
            </a:prstTxWarp>
          </a:bodyPr>
          <a:lstStyle/>
          <a:p>
            <a:r>
              <a:rPr lang="en-US" dirty="0"/>
              <a:t>Accelerated DL and CV based</a:t>
            </a:r>
            <a:r>
              <a:rPr lang="en-US" b="1" spc="0" dirty="0">
                <a:solidFill>
                  <a:srgbClr val="DE0000"/>
                </a:solidFill>
              </a:rPr>
              <a:t> </a:t>
            </a:r>
            <a:r>
              <a:rPr lang="en-US" b="1" spc="0" dirty="0">
                <a:solidFill>
                  <a:schemeClr val="tx1"/>
                </a:solidFill>
              </a:rPr>
              <a:t>3D Obstacle detection demo</a:t>
            </a:r>
          </a:p>
        </p:txBody>
      </p:sp>
      <p:grpSp>
        <p:nvGrpSpPr>
          <p:cNvPr id="17" name="Group 16">
            <a:extLst>
              <a:ext uri="{FF2B5EF4-FFF2-40B4-BE49-F238E27FC236}">
                <a16:creationId xmlns:a16="http://schemas.microsoft.com/office/drawing/2014/main" id="{61E91737-D8B4-3943-9981-7E20EEC132F2}"/>
              </a:ext>
            </a:extLst>
          </p:cNvPr>
          <p:cNvGrpSpPr/>
          <p:nvPr/>
        </p:nvGrpSpPr>
        <p:grpSpPr>
          <a:xfrm>
            <a:off x="201843" y="2636749"/>
            <a:ext cx="4386820" cy="2363175"/>
            <a:chOff x="201843" y="2636749"/>
            <a:chExt cx="4386820" cy="2363175"/>
          </a:xfrm>
        </p:grpSpPr>
        <p:cxnSp>
          <p:nvCxnSpPr>
            <p:cNvPr id="274" name="Elbow Connector 24">
              <a:extLst>
                <a:ext uri="{FF2B5EF4-FFF2-40B4-BE49-F238E27FC236}">
                  <a16:creationId xmlns:a16="http://schemas.microsoft.com/office/drawing/2014/main" id="{2292342F-4788-4271-B169-319E105C3A47}"/>
                </a:ext>
              </a:extLst>
            </p:cNvPr>
            <p:cNvCxnSpPr>
              <a:cxnSpLocks/>
              <a:endCxn id="289" idx="1"/>
            </p:cNvCxnSpPr>
            <p:nvPr/>
          </p:nvCxnSpPr>
          <p:spPr>
            <a:xfrm>
              <a:off x="2740421" y="3624073"/>
              <a:ext cx="1124031" cy="0"/>
            </a:xfrm>
            <a:prstGeom prst="straightConnector1">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0B7878D1-7E38-EC43-B0CF-FB62B6D0B16D}"/>
                </a:ext>
              </a:extLst>
            </p:cNvPr>
            <p:cNvGrpSpPr/>
            <p:nvPr/>
          </p:nvGrpSpPr>
          <p:grpSpPr>
            <a:xfrm>
              <a:off x="201843" y="2636749"/>
              <a:ext cx="4386820" cy="2363175"/>
              <a:chOff x="201843" y="2636749"/>
              <a:chExt cx="4386820" cy="2363175"/>
            </a:xfrm>
          </p:grpSpPr>
          <p:cxnSp>
            <p:nvCxnSpPr>
              <p:cNvPr id="121" name="Elbow Connector 26">
                <a:extLst>
                  <a:ext uri="{FF2B5EF4-FFF2-40B4-BE49-F238E27FC236}">
                    <a16:creationId xmlns:a16="http://schemas.microsoft.com/office/drawing/2014/main" id="{C07DF4A7-61BD-4B23-8172-2CE6533DE869}"/>
                  </a:ext>
                </a:extLst>
              </p:cNvPr>
              <p:cNvCxnSpPr>
                <a:cxnSpLocks/>
              </p:cNvCxnSpPr>
              <p:nvPr/>
            </p:nvCxnSpPr>
            <p:spPr>
              <a:xfrm>
                <a:off x="2401350" y="2636749"/>
                <a:ext cx="94637" cy="803640"/>
              </a:xfrm>
              <a:prstGeom prst="bentConnector2">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51" name="Elbow Connector 26">
                <a:extLst>
                  <a:ext uri="{FF2B5EF4-FFF2-40B4-BE49-F238E27FC236}">
                    <a16:creationId xmlns:a16="http://schemas.microsoft.com/office/drawing/2014/main" id="{6DF034F8-5506-4DCA-AD63-F430443940F4}"/>
                  </a:ext>
                </a:extLst>
              </p:cNvPr>
              <p:cNvCxnSpPr>
                <a:cxnSpLocks/>
                <a:endCxn id="437" idx="2"/>
              </p:cNvCxnSpPr>
              <p:nvPr/>
            </p:nvCxnSpPr>
            <p:spPr>
              <a:xfrm flipH="1" flipV="1">
                <a:off x="4158429" y="2716088"/>
                <a:ext cx="1" cy="700573"/>
              </a:xfrm>
              <a:prstGeom prst="straightConnector1">
                <a:avLst/>
              </a:prstGeom>
              <a:ln w="19050">
                <a:solidFill>
                  <a:schemeClr val="tx1">
                    <a:lumMod val="50000"/>
                    <a:lumOff val="50000"/>
                  </a:schemeClr>
                </a:solidFill>
                <a:tailEnd type="triangle" w="sm" len="med"/>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558532B6-AD99-A24B-8360-14052A58DE6E}"/>
                  </a:ext>
                </a:extLst>
              </p:cNvPr>
              <p:cNvGrpSpPr/>
              <p:nvPr/>
            </p:nvGrpSpPr>
            <p:grpSpPr>
              <a:xfrm>
                <a:off x="201843" y="3086602"/>
                <a:ext cx="4386820" cy="1913322"/>
                <a:chOff x="201843" y="3086602"/>
                <a:chExt cx="4386820" cy="1913322"/>
              </a:xfrm>
            </p:grpSpPr>
            <p:pic>
              <p:nvPicPr>
                <p:cNvPr id="13" name="Picture 12">
                  <a:extLst>
                    <a:ext uri="{FF2B5EF4-FFF2-40B4-BE49-F238E27FC236}">
                      <a16:creationId xmlns:a16="http://schemas.microsoft.com/office/drawing/2014/main" id="{48727CE1-0362-4D08-B761-CA427EAF3D41}"/>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2116957" y="4165277"/>
                  <a:ext cx="1493525" cy="834647"/>
                </a:xfrm>
                <a:prstGeom prst="rect">
                  <a:avLst/>
                </a:prstGeom>
              </p:spPr>
            </p:pic>
            <p:sp>
              <p:nvSpPr>
                <p:cNvPr id="2" name="Arrow: Down 1">
                  <a:extLst>
                    <a:ext uri="{FF2B5EF4-FFF2-40B4-BE49-F238E27FC236}">
                      <a16:creationId xmlns:a16="http://schemas.microsoft.com/office/drawing/2014/main" id="{156CB525-78C4-445C-86A8-8EF95F28664C}"/>
                    </a:ext>
                  </a:extLst>
                </p:cNvPr>
                <p:cNvSpPr/>
                <p:nvPr/>
              </p:nvSpPr>
              <p:spPr>
                <a:xfrm>
                  <a:off x="2620796" y="3818756"/>
                  <a:ext cx="182133" cy="339479"/>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0" name="Subtitle 10">
                  <a:extLst>
                    <a:ext uri="{FF2B5EF4-FFF2-40B4-BE49-F238E27FC236}">
                      <a16:creationId xmlns:a16="http://schemas.microsoft.com/office/drawing/2014/main" id="{6E4CB94D-A7C5-4E66-AF2E-3F7754050885}"/>
                    </a:ext>
                  </a:extLst>
                </p:cNvPr>
                <p:cNvSpPr txBox="1">
                  <a:spLocks/>
                </p:cNvSpPr>
                <p:nvPr/>
              </p:nvSpPr>
              <p:spPr bwMode="auto">
                <a:xfrm>
                  <a:off x="201843" y="4356386"/>
                  <a:ext cx="1818423" cy="509714"/>
                </a:xfrm>
                <a:prstGeom prst="rect">
                  <a:avLst/>
                </a:prstGeom>
                <a:noFill/>
                <a:ln w="9525" algn="ctr">
                  <a:noFill/>
                  <a:miter lim="800000"/>
                  <a:headEnd/>
                  <a:tailEnd/>
                </a:ln>
              </p:spPr>
              <p:txBody>
                <a:bodyPr vert="horz" wrap="square" lIns="76179" tIns="38088" rIns="76179" bIns="38088" numCol="1" anchor="t" anchorCtr="0" compatLnSpc="1">
                  <a:prstTxWarp prst="textNoShape">
                    <a:avLst/>
                  </a:prstTxWarp>
                </a:bodyPr>
                <a:lstStyle>
                  <a:lvl1pPr marL="0" indent="0" algn="l" rtl="0" eaLnBrk="0" fontAlgn="base" hangingPunct="0">
                    <a:spcBef>
                      <a:spcPts val="667"/>
                    </a:spcBef>
                    <a:spcAft>
                      <a:spcPct val="0"/>
                    </a:spcAft>
                    <a:buFontTx/>
                    <a:buNone/>
                    <a:defRPr sz="1400" b="0" spc="-60" baseline="0">
                      <a:solidFill>
                        <a:schemeClr val="accent5">
                          <a:lumMod val="75000"/>
                        </a:schemeClr>
                      </a:solidFill>
                      <a:latin typeface="+mn-lt"/>
                      <a:ea typeface="+mn-ea"/>
                      <a:cs typeface="+mn-cs"/>
                    </a:defRPr>
                  </a:lvl1pPr>
                  <a:lvl2pPr marL="401638" indent="-174625" algn="l" rtl="0" eaLnBrk="0" fontAlgn="base" hangingPunct="0">
                    <a:spcBef>
                      <a:spcPts val="300"/>
                    </a:spcBef>
                    <a:spcAft>
                      <a:spcPct val="0"/>
                    </a:spcAft>
                    <a:buChar char="–"/>
                    <a:defRPr sz="1600" spc="-60" baseline="0">
                      <a:solidFill>
                        <a:schemeClr val="tx1"/>
                      </a:solidFill>
                      <a:latin typeface="+mn-lt"/>
                    </a:defRPr>
                  </a:lvl2pPr>
                  <a:lvl3pPr marL="571500" indent="-169863" algn="l" rtl="0" eaLnBrk="0" fontAlgn="base" hangingPunct="0">
                    <a:spcBef>
                      <a:spcPts val="250"/>
                    </a:spcBef>
                    <a:spcAft>
                      <a:spcPct val="0"/>
                    </a:spcAft>
                    <a:buChar char="•"/>
                    <a:defRPr sz="1400" spc="-50" baseline="0">
                      <a:solidFill>
                        <a:schemeClr val="tx1"/>
                      </a:solidFill>
                      <a:latin typeface="+mn-lt"/>
                    </a:defRPr>
                  </a:lvl3pPr>
                  <a:lvl4pPr marL="798513" indent="-169863" algn="l" rtl="0" eaLnBrk="0" fontAlgn="base" hangingPunct="0">
                    <a:spcBef>
                      <a:spcPct val="5000"/>
                    </a:spcBef>
                    <a:spcAft>
                      <a:spcPct val="0"/>
                    </a:spcAft>
                    <a:buChar char="–"/>
                    <a:defRPr sz="1200" spc="-50" baseline="0">
                      <a:solidFill>
                        <a:schemeClr val="tx1"/>
                      </a:solidFill>
                      <a:latin typeface="+mn-lt"/>
                    </a:defRPr>
                  </a:lvl4pPr>
                  <a:lvl5pPr marL="973138" indent="-174625" algn="l" rtl="0" eaLnBrk="0" fontAlgn="base" hangingPunct="0">
                    <a:spcBef>
                      <a:spcPct val="0"/>
                    </a:spcBef>
                    <a:spcAft>
                      <a:spcPct val="0"/>
                    </a:spcAft>
                    <a:buFont typeface="Courier New" panose="02070309020205020404" pitchFamily="49" charset="0"/>
                    <a:buChar char="o"/>
                    <a:defRPr sz="1200" spc="-50" baseline="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a:lstStyle>
                <a:p>
                  <a:pPr algn="r"/>
                  <a:r>
                    <a:rPr lang="en-US" sz="1000" kern="0" dirty="0"/>
                    <a:t>C7 DSP (80 GFLOPs) with MMA (8 TOPs) accelerates deep learning and signal processing</a:t>
                  </a:r>
                </a:p>
              </p:txBody>
            </p:sp>
            <p:grpSp>
              <p:nvGrpSpPr>
                <p:cNvPr id="8" name="Group 7">
                  <a:extLst>
                    <a:ext uri="{FF2B5EF4-FFF2-40B4-BE49-F238E27FC236}">
                      <a16:creationId xmlns:a16="http://schemas.microsoft.com/office/drawing/2014/main" id="{1BD2F824-B0A5-1E43-A8D5-625D152FA670}"/>
                    </a:ext>
                  </a:extLst>
                </p:cNvPr>
                <p:cNvGrpSpPr/>
                <p:nvPr/>
              </p:nvGrpSpPr>
              <p:grpSpPr>
                <a:xfrm>
                  <a:off x="2141432" y="3086602"/>
                  <a:ext cx="2447231" cy="850611"/>
                  <a:chOff x="2141432" y="3086602"/>
                  <a:chExt cx="2447231" cy="850611"/>
                </a:xfrm>
              </p:grpSpPr>
              <p:sp>
                <p:nvSpPr>
                  <p:cNvPr id="261" name="Rectangle 260">
                    <a:extLst>
                      <a:ext uri="{FF2B5EF4-FFF2-40B4-BE49-F238E27FC236}">
                        <a16:creationId xmlns:a16="http://schemas.microsoft.com/office/drawing/2014/main" id="{C7C5C5F1-A55F-4D64-86AF-75A7F519C784}"/>
                      </a:ext>
                    </a:extLst>
                  </p:cNvPr>
                  <p:cNvSpPr/>
                  <p:nvPr/>
                </p:nvSpPr>
                <p:spPr>
                  <a:xfrm>
                    <a:off x="2141432" y="3086602"/>
                    <a:ext cx="2447231" cy="850611"/>
                  </a:xfrm>
                  <a:prstGeom prst="rect">
                    <a:avLst/>
                  </a:prstGeom>
                  <a:solidFill>
                    <a:srgbClr val="0070C0">
                      <a:alpha val="12000"/>
                    </a:srgbClr>
                  </a:solidFill>
                  <a:ln w="952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9" name="Rectangle 288">
                    <a:extLst>
                      <a:ext uri="{FF2B5EF4-FFF2-40B4-BE49-F238E27FC236}">
                        <a16:creationId xmlns:a16="http://schemas.microsoft.com/office/drawing/2014/main" id="{79D9583F-3802-4ABA-AF3F-BA9C0EA9A04F}"/>
                      </a:ext>
                    </a:extLst>
                  </p:cNvPr>
                  <p:cNvSpPr/>
                  <p:nvPr/>
                </p:nvSpPr>
                <p:spPr>
                  <a:xfrm>
                    <a:off x="3864452" y="3428525"/>
                    <a:ext cx="586642" cy="391095"/>
                  </a:xfrm>
                  <a:prstGeom prst="rect">
                    <a:avLst/>
                  </a:prstGeom>
                  <a:ln>
                    <a:solidFill>
                      <a:srgbClr val="00B0F0"/>
                    </a:solidFill>
                    <a:prstDash val="sysDash"/>
                  </a:ln>
                </p:spPr>
                <p:style>
                  <a:lnRef idx="1">
                    <a:schemeClr val="accent3"/>
                  </a:lnRef>
                  <a:fillRef idx="3">
                    <a:schemeClr val="accent3"/>
                  </a:fillRef>
                  <a:effectRef idx="2">
                    <a:schemeClr val="accent3"/>
                  </a:effectRef>
                  <a:fontRef idx="minor">
                    <a:schemeClr val="lt1"/>
                  </a:fontRef>
                </p:style>
                <p:txBody>
                  <a:bodyPr lIns="0" tIns="0" rIns="0" bIns="0" rtlCol="0" anchor="ctr" anchorCtr="1"/>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sz="700" dirty="0">
                        <a:solidFill>
                          <a:schemeClr val="bg1"/>
                        </a:solidFill>
                      </a:rPr>
                      <a:t>Semantic Segmentation</a:t>
                    </a:r>
                  </a:p>
                  <a:p>
                    <a:pPr algn="ctr"/>
                    <a:r>
                      <a:rPr lang="en-US" sz="500" dirty="0">
                        <a:solidFill>
                          <a:schemeClr val="bg1"/>
                        </a:solidFill>
                      </a:rPr>
                      <a:t>(C7-MMA)</a:t>
                    </a:r>
                    <a:endParaRPr lang="en-US" sz="600" dirty="0">
                      <a:solidFill>
                        <a:schemeClr val="bg1"/>
                      </a:solidFill>
                    </a:endParaRPr>
                  </a:p>
                </p:txBody>
              </p:sp>
              <p:sp>
                <p:nvSpPr>
                  <p:cNvPr id="262" name="Content Placeholder 9">
                    <a:extLst>
                      <a:ext uri="{FF2B5EF4-FFF2-40B4-BE49-F238E27FC236}">
                        <a16:creationId xmlns:a16="http://schemas.microsoft.com/office/drawing/2014/main" id="{9841043A-791C-45B6-A940-20C14E8B06D8}"/>
                      </a:ext>
                    </a:extLst>
                  </p:cNvPr>
                  <p:cNvSpPr txBox="1">
                    <a:spLocks/>
                  </p:cNvSpPr>
                  <p:nvPr/>
                </p:nvSpPr>
                <p:spPr bwMode="auto">
                  <a:xfrm>
                    <a:off x="2912019" y="3132043"/>
                    <a:ext cx="1005840" cy="215444"/>
                  </a:xfrm>
                  <a:prstGeom prst="rect">
                    <a:avLst/>
                  </a:prstGeom>
                  <a:noFill/>
                  <a:ln w="9525" algn="ctr">
                    <a:noFill/>
                    <a:miter lim="800000"/>
                    <a:headEnd/>
                    <a:tailEnd/>
                  </a:ln>
                </p:spPr>
                <p:txBody>
                  <a:bodyPr vert="horz" wrap="square" lIns="36576" tIns="0" rIns="0" bIns="0" numCol="1" anchor="ctr" anchorCtr="0" compatLnSpc="1">
                    <a:prstTxWarp prst="textNoShape">
                      <a:avLst/>
                    </a:prstTxWarp>
                    <a:spAutoFit/>
                  </a:bodyPr>
                  <a:lstStyle>
                    <a:defPPr>
                      <a:defRPr lang="en-US"/>
                    </a:defPPr>
                    <a:lvl1pPr marL="0" indent="0" eaLnBrk="1" hangingPunct="1">
                      <a:spcBef>
                        <a:spcPts val="400"/>
                      </a:spcBef>
                      <a:buNone/>
                      <a:defRPr sz="600" b="1" kern="0" spc="-30" baseline="0">
                        <a:latin typeface="+mn-lt"/>
                      </a:defRPr>
                    </a:lvl1pPr>
                    <a:lvl2pPr marL="344488" indent="-176213" eaLnBrk="1" hangingPunct="1">
                      <a:spcBef>
                        <a:spcPts val="200"/>
                      </a:spcBef>
                      <a:buChar char="–"/>
                      <a:defRPr sz="1400" b="1" spc="-60" baseline="0">
                        <a:solidFill>
                          <a:schemeClr val="tx1">
                            <a:lumMod val="65000"/>
                            <a:lumOff val="35000"/>
                          </a:schemeClr>
                        </a:solidFill>
                        <a:latin typeface="+mn-lt"/>
                      </a:defRPr>
                    </a:lvl2pPr>
                    <a:lvl3pPr marL="460375" indent="-115888" eaLnBrk="1" hangingPunct="1">
                      <a:spcBef>
                        <a:spcPts val="200"/>
                      </a:spcBef>
                      <a:buChar char="•"/>
                      <a:defRPr sz="1200" b="1" spc="-60" baseline="0">
                        <a:solidFill>
                          <a:schemeClr val="accent5">
                            <a:lumMod val="50000"/>
                          </a:schemeClr>
                        </a:solidFill>
                        <a:latin typeface="+mn-lt"/>
                      </a:defRPr>
                    </a:lvl3pPr>
                    <a:lvl4pPr marL="628650" indent="-115888" eaLnBrk="1" hangingPunct="1">
                      <a:spcBef>
                        <a:spcPct val="5000"/>
                      </a:spcBef>
                      <a:buFont typeface="Wingdings" panose="05000000000000000000" pitchFamily="2" charset="2"/>
                      <a:buChar char="§"/>
                      <a:defRPr sz="1100" spc="-30" baseline="0">
                        <a:latin typeface="+mn-lt"/>
                      </a:defRPr>
                    </a:lvl4pPr>
                    <a:lvl5pPr marL="746125" indent="-117475" eaLnBrk="1" hangingPunct="1">
                      <a:buFont typeface="Arial" panose="020B0604020202020204" pitchFamily="34" charset="0"/>
                      <a:buChar char="•"/>
                      <a:defRPr sz="1050" spc="0" baseline="0">
                        <a:latin typeface="+mn-lt"/>
                      </a:defRPr>
                    </a:lvl5pPr>
                    <a:lvl6pPr marL="1621441" indent="-144163" fontAlgn="base">
                      <a:spcBef>
                        <a:spcPct val="0"/>
                      </a:spcBef>
                      <a:spcAft>
                        <a:spcPct val="0"/>
                      </a:spcAft>
                      <a:buChar char="»"/>
                      <a:defRPr sz="1300">
                        <a:latin typeface="+mn-lt"/>
                      </a:defRPr>
                    </a:lvl6pPr>
                    <a:lvl7pPr marL="2002336" indent="-144163" fontAlgn="base">
                      <a:spcBef>
                        <a:spcPct val="0"/>
                      </a:spcBef>
                      <a:spcAft>
                        <a:spcPct val="0"/>
                      </a:spcAft>
                      <a:buChar char="»"/>
                      <a:defRPr sz="1300">
                        <a:latin typeface="+mn-lt"/>
                      </a:defRPr>
                    </a:lvl7pPr>
                    <a:lvl8pPr marL="2383230" indent="-144163" fontAlgn="base">
                      <a:spcBef>
                        <a:spcPct val="0"/>
                      </a:spcBef>
                      <a:spcAft>
                        <a:spcPct val="0"/>
                      </a:spcAft>
                      <a:buChar char="»"/>
                      <a:defRPr sz="1300">
                        <a:latin typeface="+mn-lt"/>
                      </a:defRPr>
                    </a:lvl8pPr>
                    <a:lvl9pPr marL="2764124" indent="-144163" fontAlgn="base">
                      <a:spcBef>
                        <a:spcPct val="0"/>
                      </a:spcBef>
                      <a:spcAft>
                        <a:spcPct val="0"/>
                      </a:spcAft>
                      <a:buChar char="»"/>
                      <a:defRPr sz="1300">
                        <a:latin typeface="+mn-lt"/>
                      </a:defRPr>
                    </a:lvl9pPr>
                  </a:lstStyle>
                  <a:p>
                    <a:pPr algn="ctr"/>
                    <a:r>
                      <a:rPr lang="en-US" sz="700" dirty="0"/>
                      <a:t>Deep Learning Pipeline</a:t>
                    </a:r>
                  </a:p>
                </p:txBody>
              </p:sp>
              <p:sp>
                <p:nvSpPr>
                  <p:cNvPr id="470" name="Rectangle 469">
                    <a:extLst>
                      <a:ext uri="{FF2B5EF4-FFF2-40B4-BE49-F238E27FC236}">
                        <a16:creationId xmlns:a16="http://schemas.microsoft.com/office/drawing/2014/main" id="{9E871767-C0D4-41DF-AF70-86F91189DF45}"/>
                      </a:ext>
                    </a:extLst>
                  </p:cNvPr>
                  <p:cNvSpPr/>
                  <p:nvPr/>
                </p:nvSpPr>
                <p:spPr>
                  <a:xfrm>
                    <a:off x="3045085" y="3425367"/>
                    <a:ext cx="606653" cy="399836"/>
                  </a:xfrm>
                  <a:prstGeom prst="rect">
                    <a:avLst/>
                  </a:prstGeom>
                  <a:gradFill>
                    <a:gsLst>
                      <a:gs pos="0">
                        <a:srgbClr val="005400">
                          <a:lumMod val="91000"/>
                        </a:srgbClr>
                      </a:gs>
                      <a:gs pos="35000">
                        <a:srgbClr val="006600"/>
                      </a:gs>
                      <a:gs pos="100000">
                        <a:srgbClr val="006600">
                          <a:lumMod val="90000"/>
                          <a:lumOff val="10000"/>
                        </a:srgbClr>
                      </a:gs>
                    </a:gsLst>
                    <a:lin ang="16200000" scaled="1"/>
                  </a:gradFill>
                  <a:ln>
                    <a:solidFill>
                      <a:srgbClr val="00B050"/>
                    </a:solidFill>
                  </a:ln>
                </p:spPr>
                <p:style>
                  <a:lnRef idx="1">
                    <a:schemeClr val="accent5"/>
                  </a:lnRef>
                  <a:fillRef idx="2">
                    <a:schemeClr val="accent5"/>
                  </a:fillRef>
                  <a:effectRef idx="1">
                    <a:schemeClr val="accent5"/>
                  </a:effectRef>
                  <a:fontRef idx="minor">
                    <a:schemeClr val="dk1"/>
                  </a:fontRef>
                </p:style>
                <p:txBody>
                  <a:bodyPr lIns="0" tIns="0" rIns="0" bIns="0" rtlCol="0" anchor="ctr" anchorCtr="1"/>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sz="700" dirty="0">
                        <a:solidFill>
                          <a:schemeClr val="bg1"/>
                        </a:solidFill>
                      </a:rPr>
                      <a:t>NV12</a:t>
                    </a:r>
                    <a:r>
                      <a:rPr lang="en-US" sz="700" dirty="0">
                        <a:solidFill>
                          <a:schemeClr val="bg1"/>
                        </a:solidFill>
                        <a:sym typeface="Wingdings 3" panose="05040102010807070707" pitchFamily="18" charset="2"/>
                      </a:rPr>
                      <a:t>RGB</a:t>
                    </a:r>
                    <a:br>
                      <a:rPr lang="en-US" sz="700" dirty="0">
                        <a:solidFill>
                          <a:schemeClr val="bg1"/>
                        </a:solidFill>
                        <a:sym typeface="Wingdings 3" panose="05040102010807070707" pitchFamily="18" charset="2"/>
                      </a:rPr>
                    </a:br>
                    <a:r>
                      <a:rPr lang="en-US" sz="500" dirty="0">
                        <a:solidFill>
                          <a:schemeClr val="bg1"/>
                        </a:solidFill>
                      </a:rPr>
                      <a:t>(C66x)</a:t>
                    </a:r>
                  </a:p>
                </p:txBody>
              </p:sp>
              <p:sp>
                <p:nvSpPr>
                  <p:cNvPr id="103" name="Rectangle 102">
                    <a:extLst>
                      <a:ext uri="{FF2B5EF4-FFF2-40B4-BE49-F238E27FC236}">
                        <a16:creationId xmlns:a16="http://schemas.microsoft.com/office/drawing/2014/main" id="{9B85A72D-67A3-44E8-8B14-9755BBFB997F}"/>
                      </a:ext>
                    </a:extLst>
                  </p:cNvPr>
                  <p:cNvSpPr/>
                  <p:nvPr/>
                </p:nvSpPr>
                <p:spPr>
                  <a:xfrm>
                    <a:off x="2251553" y="3425367"/>
                    <a:ext cx="580818" cy="386346"/>
                  </a:xfrm>
                  <a:prstGeom prst="rect">
                    <a:avLst/>
                  </a:prstGeom>
                  <a:ln/>
                </p:spPr>
                <p:style>
                  <a:lnRef idx="1">
                    <a:schemeClr val="accent4"/>
                  </a:lnRef>
                  <a:fillRef idx="3">
                    <a:schemeClr val="accent4"/>
                  </a:fillRef>
                  <a:effectRef idx="2">
                    <a:schemeClr val="accent4"/>
                  </a:effectRef>
                  <a:fontRef idx="minor">
                    <a:schemeClr val="lt1"/>
                  </a:fontRef>
                </p:style>
                <p:txBody>
                  <a:bodyPr lIns="0" tIns="0" rIns="0" bIns="0" rtlCol="0" anchor="ctr" anchorCtr="1"/>
                  <a:lstStyle/>
                  <a:p>
                    <a:pPr algn="ctr"/>
                    <a:r>
                      <a:rPr lang="en-US" sz="700" dirty="0">
                        <a:solidFill>
                          <a:schemeClr val="bg1"/>
                        </a:solidFill>
                      </a:rPr>
                      <a:t>Resize </a:t>
                    </a:r>
                    <a:r>
                      <a:rPr lang="en-US" sz="700" dirty="0">
                        <a:solidFill>
                          <a:schemeClr val="bg1"/>
                        </a:solidFill>
                        <a:sym typeface="Wingdings 3" panose="05040102010807070707" pitchFamily="18" charset="2"/>
                      </a:rPr>
                      <a:t></a:t>
                    </a:r>
                    <a:endParaRPr lang="en-US" sz="700" dirty="0">
                      <a:solidFill>
                        <a:schemeClr val="bg1"/>
                      </a:solidFill>
                    </a:endParaRPr>
                  </a:p>
                  <a:p>
                    <a:pPr algn="ctr"/>
                    <a:r>
                      <a:rPr lang="en-US" sz="600" dirty="0">
                        <a:solidFill>
                          <a:schemeClr val="bg1"/>
                        </a:solidFill>
                      </a:rPr>
                      <a:t>(MSC0)</a:t>
                    </a:r>
                  </a:p>
                </p:txBody>
              </p:sp>
            </p:grpSp>
          </p:grpSp>
        </p:grpSp>
      </p:grpSp>
      <p:sp>
        <p:nvSpPr>
          <p:cNvPr id="22" name="Rectangle 21">
            <a:extLst>
              <a:ext uri="{FF2B5EF4-FFF2-40B4-BE49-F238E27FC236}">
                <a16:creationId xmlns:a16="http://schemas.microsoft.com/office/drawing/2014/main" id="{797C04E1-1AF5-1E4C-82D1-2126A87ACA42}"/>
              </a:ext>
            </a:extLst>
          </p:cNvPr>
          <p:cNvSpPr/>
          <p:nvPr/>
        </p:nvSpPr>
        <p:spPr>
          <a:xfrm>
            <a:off x="4951752" y="4461939"/>
            <a:ext cx="4546612" cy="27874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accent6"/>
                </a:solidFill>
              </a:rPr>
              <a:t>Learn more about the demo building blocks  </a:t>
            </a:r>
            <a:r>
              <a:rPr lang="en-US" sz="1100" dirty="0">
                <a:solidFill>
                  <a:schemeClr val="accent6"/>
                </a:solidFill>
                <a:hlinkClick r:id="rId9">
                  <a:extLst>
                    <a:ext uri="{A12FA001-AC4F-418D-AE19-62706E023703}">
                      <ahyp:hlinkClr xmlns:ahyp="http://schemas.microsoft.com/office/drawing/2018/hyperlinkcolor" val="tx"/>
                    </a:ext>
                  </a:extLst>
                </a:hlinkClick>
              </a:rPr>
              <a:t>here</a:t>
            </a:r>
            <a:endParaRPr lang="en-US" sz="1100" dirty="0">
              <a:solidFill>
                <a:schemeClr val="accent6"/>
              </a:solidFill>
            </a:endParaRPr>
          </a:p>
        </p:txBody>
      </p:sp>
    </p:spTree>
    <p:extLst>
      <p:ext uri="{BB962C8B-B14F-4D97-AF65-F5344CB8AC3E}">
        <p14:creationId xmlns:p14="http://schemas.microsoft.com/office/powerpoint/2010/main" val="3369312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4">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4"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a:extLst>
              <a:ext uri="{FF2B5EF4-FFF2-40B4-BE49-F238E27FC236}">
                <a16:creationId xmlns:a16="http://schemas.microsoft.com/office/drawing/2014/main" id="{12CA8B2C-6A1C-1A4E-9D28-D2317BD58310}"/>
              </a:ext>
            </a:extLst>
          </p:cNvPr>
          <p:cNvSpPr/>
          <p:nvPr/>
        </p:nvSpPr>
        <p:spPr>
          <a:xfrm>
            <a:off x="229118" y="579656"/>
            <a:ext cx="6287204" cy="4053456"/>
          </a:xfrm>
          <a:prstGeom prst="rect">
            <a:avLst/>
          </a:prstGeom>
          <a:solidFill>
            <a:schemeClr val="bg1"/>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C2E0828F-5669-8D41-972C-8DDB48F51690}"/>
              </a:ext>
            </a:extLst>
          </p:cNvPr>
          <p:cNvSpPr>
            <a:spLocks noGrp="1"/>
          </p:cNvSpPr>
          <p:nvPr>
            <p:ph type="sldNum" sz="quarter" idx="10"/>
          </p:nvPr>
        </p:nvSpPr>
        <p:spPr/>
        <p:txBody>
          <a:bodyPr/>
          <a:lstStyle/>
          <a:p>
            <a:pPr>
              <a:defRPr/>
            </a:pPr>
            <a:fld id="{03BA23CF-AA30-4A18-B744-605C3E9DBF07}" type="slidenum">
              <a:rPr lang="en-US" smtClean="0">
                <a:solidFill>
                  <a:srgbClr val="000000"/>
                </a:solidFill>
              </a:rPr>
              <a:pPr>
                <a:defRPr/>
              </a:pPr>
              <a:t>25</a:t>
            </a:fld>
            <a:endParaRPr lang="en-US" dirty="0">
              <a:solidFill>
                <a:srgbClr val="000000"/>
              </a:solidFill>
            </a:endParaRPr>
          </a:p>
        </p:txBody>
      </p:sp>
      <p:sp>
        <p:nvSpPr>
          <p:cNvPr id="5" name="Title 4">
            <a:extLst>
              <a:ext uri="{FF2B5EF4-FFF2-40B4-BE49-F238E27FC236}">
                <a16:creationId xmlns:a16="http://schemas.microsoft.com/office/drawing/2014/main" id="{CBB23978-9C8A-1A43-891D-2E0AF5A209AB}"/>
              </a:ext>
            </a:extLst>
          </p:cNvPr>
          <p:cNvSpPr>
            <a:spLocks noGrp="1"/>
          </p:cNvSpPr>
          <p:nvPr>
            <p:ph type="title"/>
          </p:nvPr>
        </p:nvSpPr>
        <p:spPr>
          <a:xfrm>
            <a:off x="206736" y="52909"/>
            <a:ext cx="8458200" cy="610791"/>
          </a:xfrm>
        </p:spPr>
        <p:txBody>
          <a:bodyPr/>
          <a:lstStyle/>
          <a:p>
            <a:r>
              <a:rPr lang="en-US" sz="2400" dirty="0"/>
              <a:t>TI Processors </a:t>
            </a:r>
            <a:r>
              <a:rPr lang="en-US" sz="2400" dirty="0">
                <a:solidFill>
                  <a:schemeClr val="tx1"/>
                </a:solidFill>
              </a:rPr>
              <a:t>u</a:t>
            </a:r>
            <a:r>
              <a:rPr lang="en-US" sz="2400" b="1" dirty="0">
                <a:solidFill>
                  <a:schemeClr val="tx1"/>
                </a:solidFill>
              </a:rPr>
              <a:t>nified </a:t>
            </a:r>
            <a:r>
              <a:rPr lang="en-US" sz="2400" dirty="0">
                <a:solidFill>
                  <a:schemeClr val="tx1"/>
                </a:solidFill>
              </a:rPr>
              <a:t>software platform</a:t>
            </a:r>
          </a:p>
        </p:txBody>
      </p:sp>
      <p:cxnSp>
        <p:nvCxnSpPr>
          <p:cNvPr id="27" name="Elbow Connector 26">
            <a:extLst>
              <a:ext uri="{FF2B5EF4-FFF2-40B4-BE49-F238E27FC236}">
                <a16:creationId xmlns:a16="http://schemas.microsoft.com/office/drawing/2014/main" id="{22667DCE-5571-2D46-A1AD-6F0A5835569F}"/>
              </a:ext>
            </a:extLst>
          </p:cNvPr>
          <p:cNvCxnSpPr>
            <a:cxnSpLocks/>
          </p:cNvCxnSpPr>
          <p:nvPr/>
        </p:nvCxnSpPr>
        <p:spPr>
          <a:xfrm rot="5400000">
            <a:off x="1574180" y="743668"/>
            <a:ext cx="489716" cy="2544857"/>
          </a:xfrm>
          <a:prstGeom prst="bentConnector3">
            <a:avLst>
              <a:gd name="adj1" fmla="val 50000"/>
            </a:avLst>
          </a:prstGeom>
          <a:ln w="19050">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30" name="Elbow Connector 29">
            <a:extLst>
              <a:ext uri="{FF2B5EF4-FFF2-40B4-BE49-F238E27FC236}">
                <a16:creationId xmlns:a16="http://schemas.microsoft.com/office/drawing/2014/main" id="{B6DBEA09-2A28-574A-A4E5-D7E62FE36F3A}"/>
              </a:ext>
            </a:extLst>
          </p:cNvPr>
          <p:cNvCxnSpPr>
            <a:cxnSpLocks/>
          </p:cNvCxnSpPr>
          <p:nvPr/>
        </p:nvCxnSpPr>
        <p:spPr>
          <a:xfrm rot="5400000">
            <a:off x="2178770" y="1195844"/>
            <a:ext cx="408224" cy="1721972"/>
          </a:xfrm>
          <a:prstGeom prst="bentConnector3">
            <a:avLst>
              <a:gd name="adj1" fmla="val 50000"/>
            </a:avLst>
          </a:prstGeom>
          <a:ln w="19050">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34" name="Elbow Connector 33">
            <a:extLst>
              <a:ext uri="{FF2B5EF4-FFF2-40B4-BE49-F238E27FC236}">
                <a16:creationId xmlns:a16="http://schemas.microsoft.com/office/drawing/2014/main" id="{EFFD2DFE-A6B4-D340-AD84-57052C44A22A}"/>
              </a:ext>
            </a:extLst>
          </p:cNvPr>
          <p:cNvCxnSpPr>
            <a:cxnSpLocks/>
          </p:cNvCxnSpPr>
          <p:nvPr/>
        </p:nvCxnSpPr>
        <p:spPr>
          <a:xfrm rot="5400000">
            <a:off x="2783361" y="1648044"/>
            <a:ext cx="326733" cy="899087"/>
          </a:xfrm>
          <a:prstGeom prst="bentConnector3">
            <a:avLst>
              <a:gd name="adj1" fmla="val 50000"/>
            </a:avLst>
          </a:prstGeom>
          <a:ln w="19050">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37" name="Elbow Connector 36">
            <a:extLst>
              <a:ext uri="{FF2B5EF4-FFF2-40B4-BE49-F238E27FC236}">
                <a16:creationId xmlns:a16="http://schemas.microsoft.com/office/drawing/2014/main" id="{41547451-A042-EA45-BC89-A6DD77903F2E}"/>
              </a:ext>
            </a:extLst>
          </p:cNvPr>
          <p:cNvCxnSpPr>
            <a:cxnSpLocks/>
          </p:cNvCxnSpPr>
          <p:nvPr/>
        </p:nvCxnSpPr>
        <p:spPr>
          <a:xfrm rot="16200000" flipH="1">
            <a:off x="3570173" y="1617232"/>
            <a:ext cx="326733" cy="899084"/>
          </a:xfrm>
          <a:prstGeom prst="bentConnector3">
            <a:avLst>
              <a:gd name="adj1" fmla="val 50000"/>
            </a:avLst>
          </a:prstGeom>
          <a:ln w="19050">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40" name="Elbow Connector 39">
            <a:extLst>
              <a:ext uri="{FF2B5EF4-FFF2-40B4-BE49-F238E27FC236}">
                <a16:creationId xmlns:a16="http://schemas.microsoft.com/office/drawing/2014/main" id="{FCCB324E-5FF1-BF4E-AE38-C6D78D1FAFA0}"/>
              </a:ext>
            </a:extLst>
          </p:cNvPr>
          <p:cNvCxnSpPr>
            <a:cxnSpLocks/>
          </p:cNvCxnSpPr>
          <p:nvPr/>
        </p:nvCxnSpPr>
        <p:spPr>
          <a:xfrm rot="16200000" flipH="1">
            <a:off x="4073986" y="1151934"/>
            <a:ext cx="408224" cy="1748188"/>
          </a:xfrm>
          <a:prstGeom prst="bentConnector3">
            <a:avLst>
              <a:gd name="adj1" fmla="val 50000"/>
            </a:avLst>
          </a:prstGeom>
          <a:ln w="19050">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44" name="Elbow Connector 43">
            <a:extLst>
              <a:ext uri="{FF2B5EF4-FFF2-40B4-BE49-F238E27FC236}">
                <a16:creationId xmlns:a16="http://schemas.microsoft.com/office/drawing/2014/main" id="{757F596B-E1CC-F34A-A73C-26C3606B3BF7}"/>
              </a:ext>
            </a:extLst>
          </p:cNvPr>
          <p:cNvCxnSpPr>
            <a:cxnSpLocks/>
          </p:cNvCxnSpPr>
          <p:nvPr/>
        </p:nvCxnSpPr>
        <p:spPr>
          <a:xfrm rot="16200000" flipH="1">
            <a:off x="4595903" y="700749"/>
            <a:ext cx="489716" cy="2544856"/>
          </a:xfrm>
          <a:prstGeom prst="bentConnector3">
            <a:avLst>
              <a:gd name="adj1" fmla="val 50000"/>
            </a:avLst>
          </a:prstGeom>
          <a:ln w="19050">
            <a:headEnd type="none"/>
            <a:tailEnd type="oval" w="lg" len="lg"/>
          </a:ln>
        </p:spPr>
        <p:style>
          <a:lnRef idx="1">
            <a:schemeClr val="accent1"/>
          </a:lnRef>
          <a:fillRef idx="0">
            <a:schemeClr val="accent1"/>
          </a:fillRef>
          <a:effectRef idx="0">
            <a:schemeClr val="accent1"/>
          </a:effectRef>
          <a:fontRef idx="minor">
            <a:schemeClr val="tx1"/>
          </a:fontRef>
        </p:style>
      </p:cxnSp>
      <p:sp>
        <p:nvSpPr>
          <p:cNvPr id="76" name="Rectangle 75">
            <a:extLst>
              <a:ext uri="{FF2B5EF4-FFF2-40B4-BE49-F238E27FC236}">
                <a16:creationId xmlns:a16="http://schemas.microsoft.com/office/drawing/2014/main" id="{1F66F39C-3E47-9945-840F-52C76622D444}"/>
              </a:ext>
            </a:extLst>
          </p:cNvPr>
          <p:cNvSpPr>
            <a:spLocks noChangeAspect="1"/>
          </p:cNvSpPr>
          <p:nvPr/>
        </p:nvSpPr>
        <p:spPr>
          <a:xfrm>
            <a:off x="1675102" y="3712705"/>
            <a:ext cx="880623" cy="899851"/>
          </a:xfrm>
          <a:prstGeom prst="rect">
            <a:avLst/>
          </a:prstGeom>
          <a:solidFill>
            <a:srgbClr val="FBFBFB"/>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b"/>
          <a:lstStyle/>
          <a:p>
            <a:pPr algn="ctr" defTabSz="914198"/>
            <a:r>
              <a:rPr lang="en-US" sz="900" b="1" dirty="0">
                <a:solidFill>
                  <a:srgbClr val="000000"/>
                </a:solidFill>
                <a:latin typeface="Calibri" panose="020F0502020204030204" pitchFamily="34" charset="0"/>
                <a:cs typeface="Calibri" panose="020F0502020204030204" pitchFamily="34" charset="0"/>
              </a:rPr>
              <a:t>100% code</a:t>
            </a:r>
          </a:p>
          <a:p>
            <a:pPr algn="ctr" defTabSz="914198"/>
            <a:r>
              <a:rPr lang="en-US" sz="900" b="1" dirty="0">
                <a:solidFill>
                  <a:srgbClr val="000000"/>
                </a:solidFill>
                <a:latin typeface="Calibri" panose="020F0502020204030204" pitchFamily="34" charset="0"/>
                <a:cs typeface="Calibri" panose="020F0502020204030204" pitchFamily="34" charset="0"/>
              </a:rPr>
              <a:t>compatibility</a:t>
            </a:r>
          </a:p>
        </p:txBody>
      </p:sp>
      <p:pic>
        <p:nvPicPr>
          <p:cNvPr id="78" name="Picture 1" descr="cid:image001.png@01D4FE6F.831B81F0">
            <a:extLst>
              <a:ext uri="{FF2B5EF4-FFF2-40B4-BE49-F238E27FC236}">
                <a16:creationId xmlns:a16="http://schemas.microsoft.com/office/drawing/2014/main" id="{6A8A8835-6731-054A-B118-D049059C441A}"/>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871660" y="3771854"/>
            <a:ext cx="413804" cy="330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p:cNvGrpSpPr/>
          <p:nvPr/>
        </p:nvGrpSpPr>
        <p:grpSpPr>
          <a:xfrm>
            <a:off x="1818475" y="636352"/>
            <a:ext cx="2765522" cy="1373055"/>
            <a:chOff x="3130373" y="331912"/>
            <a:chExt cx="2765522" cy="1373055"/>
          </a:xfrm>
        </p:grpSpPr>
        <p:sp>
          <p:nvSpPr>
            <p:cNvPr id="116" name="Oval 115">
              <a:extLst>
                <a:ext uri="{FF2B5EF4-FFF2-40B4-BE49-F238E27FC236}">
                  <a16:creationId xmlns:a16="http://schemas.microsoft.com/office/drawing/2014/main" id="{F6EE0FF8-81DC-4E4D-A6A2-A2FAB772C668}"/>
                </a:ext>
              </a:extLst>
            </p:cNvPr>
            <p:cNvSpPr/>
            <p:nvPr/>
          </p:nvSpPr>
          <p:spPr>
            <a:xfrm>
              <a:off x="3130373" y="331912"/>
              <a:ext cx="2765522" cy="1373055"/>
            </a:xfrm>
            <a:prstGeom prst="ellipse">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914198"/>
              <a:endParaRPr lang="en-US" dirty="0">
                <a:solidFill>
                  <a:srgbClr val="FFFFFF"/>
                </a:solidFill>
              </a:endParaRPr>
            </a:p>
          </p:txBody>
        </p:sp>
        <p:sp>
          <p:nvSpPr>
            <p:cNvPr id="15" name="Rectangle 14">
              <a:extLst>
                <a:ext uri="{FF2B5EF4-FFF2-40B4-BE49-F238E27FC236}">
                  <a16:creationId xmlns:a16="http://schemas.microsoft.com/office/drawing/2014/main" id="{844C8CBE-5AD2-2941-911C-AA844E2B86AF}"/>
                </a:ext>
              </a:extLst>
            </p:cNvPr>
            <p:cNvSpPr/>
            <p:nvPr/>
          </p:nvSpPr>
          <p:spPr>
            <a:xfrm>
              <a:off x="3978637" y="1280123"/>
              <a:ext cx="119929" cy="113513"/>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914198"/>
              <a:endParaRPr lang="en-US">
                <a:solidFill>
                  <a:srgbClr val="FFFFFF"/>
                </a:solidFill>
              </a:endParaRPr>
            </a:p>
          </p:txBody>
        </p:sp>
        <p:sp>
          <p:nvSpPr>
            <p:cNvPr id="16" name="Rectangle 15">
              <a:extLst>
                <a:ext uri="{FF2B5EF4-FFF2-40B4-BE49-F238E27FC236}">
                  <a16:creationId xmlns:a16="http://schemas.microsoft.com/office/drawing/2014/main" id="{31C29E7C-5483-8041-A056-587E340196AC}"/>
                </a:ext>
              </a:extLst>
            </p:cNvPr>
            <p:cNvSpPr/>
            <p:nvPr/>
          </p:nvSpPr>
          <p:spPr>
            <a:xfrm>
              <a:off x="4131037" y="1361615"/>
              <a:ext cx="119929" cy="113513"/>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914198"/>
              <a:endParaRPr lang="en-US">
                <a:solidFill>
                  <a:srgbClr val="FFFFFF"/>
                </a:solidFill>
              </a:endParaRPr>
            </a:p>
          </p:txBody>
        </p:sp>
        <p:sp>
          <p:nvSpPr>
            <p:cNvPr id="17" name="Rectangle 16">
              <a:extLst>
                <a:ext uri="{FF2B5EF4-FFF2-40B4-BE49-F238E27FC236}">
                  <a16:creationId xmlns:a16="http://schemas.microsoft.com/office/drawing/2014/main" id="{60F1836A-BAAC-334C-997E-3AC708BDD69C}"/>
                </a:ext>
              </a:extLst>
            </p:cNvPr>
            <p:cNvSpPr/>
            <p:nvPr/>
          </p:nvSpPr>
          <p:spPr>
            <a:xfrm>
              <a:off x="4283437" y="1443107"/>
              <a:ext cx="119929" cy="113513"/>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914198"/>
              <a:endParaRPr lang="en-US">
                <a:solidFill>
                  <a:srgbClr val="FFFFFF"/>
                </a:solidFill>
              </a:endParaRPr>
            </a:p>
          </p:txBody>
        </p:sp>
        <p:sp>
          <p:nvSpPr>
            <p:cNvPr id="18" name="Rectangle 17">
              <a:extLst>
                <a:ext uri="{FF2B5EF4-FFF2-40B4-BE49-F238E27FC236}">
                  <a16:creationId xmlns:a16="http://schemas.microsoft.com/office/drawing/2014/main" id="{2E4B6EB8-B863-664F-B8A2-A3AA0F3F147F}"/>
                </a:ext>
              </a:extLst>
            </p:cNvPr>
            <p:cNvSpPr/>
            <p:nvPr/>
          </p:nvSpPr>
          <p:spPr>
            <a:xfrm>
              <a:off x="4435837" y="1524598"/>
              <a:ext cx="119929" cy="113513"/>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914198"/>
              <a:endParaRPr lang="en-US">
                <a:solidFill>
                  <a:srgbClr val="FFFFFF"/>
                </a:solidFill>
              </a:endParaRPr>
            </a:p>
          </p:txBody>
        </p:sp>
        <p:sp>
          <p:nvSpPr>
            <p:cNvPr id="19" name="Rectangle 18">
              <a:extLst>
                <a:ext uri="{FF2B5EF4-FFF2-40B4-BE49-F238E27FC236}">
                  <a16:creationId xmlns:a16="http://schemas.microsoft.com/office/drawing/2014/main" id="{AAD26286-B4E6-424A-A0CA-30A971FA9322}"/>
                </a:ext>
              </a:extLst>
            </p:cNvPr>
            <p:cNvSpPr/>
            <p:nvPr/>
          </p:nvSpPr>
          <p:spPr>
            <a:xfrm>
              <a:off x="4588237" y="1524598"/>
              <a:ext cx="119929" cy="113513"/>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914198"/>
              <a:endParaRPr lang="en-US">
                <a:solidFill>
                  <a:srgbClr val="FFFFFF"/>
                </a:solidFill>
              </a:endParaRPr>
            </a:p>
          </p:txBody>
        </p:sp>
        <p:sp>
          <p:nvSpPr>
            <p:cNvPr id="20" name="Rectangle 19">
              <a:extLst>
                <a:ext uri="{FF2B5EF4-FFF2-40B4-BE49-F238E27FC236}">
                  <a16:creationId xmlns:a16="http://schemas.microsoft.com/office/drawing/2014/main" id="{01F52636-724D-8449-8D3D-76D50CA00EF3}"/>
                </a:ext>
              </a:extLst>
            </p:cNvPr>
            <p:cNvSpPr/>
            <p:nvPr/>
          </p:nvSpPr>
          <p:spPr>
            <a:xfrm>
              <a:off x="4740637" y="1443107"/>
              <a:ext cx="119929" cy="113513"/>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914198"/>
              <a:endParaRPr lang="en-US">
                <a:solidFill>
                  <a:srgbClr val="FFFFFF"/>
                </a:solidFill>
              </a:endParaRPr>
            </a:p>
          </p:txBody>
        </p:sp>
        <p:sp>
          <p:nvSpPr>
            <p:cNvPr id="21" name="Rectangle 20">
              <a:extLst>
                <a:ext uri="{FF2B5EF4-FFF2-40B4-BE49-F238E27FC236}">
                  <a16:creationId xmlns:a16="http://schemas.microsoft.com/office/drawing/2014/main" id="{95E92453-33EC-084E-961D-AEADBB74DAF9}"/>
                </a:ext>
              </a:extLst>
            </p:cNvPr>
            <p:cNvSpPr/>
            <p:nvPr/>
          </p:nvSpPr>
          <p:spPr>
            <a:xfrm>
              <a:off x="4893037" y="1361615"/>
              <a:ext cx="119929" cy="113513"/>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914198"/>
              <a:endParaRPr lang="en-US">
                <a:solidFill>
                  <a:srgbClr val="FFFFFF"/>
                </a:solidFill>
              </a:endParaRPr>
            </a:p>
          </p:txBody>
        </p:sp>
        <p:sp>
          <p:nvSpPr>
            <p:cNvPr id="22" name="Rectangle 21">
              <a:extLst>
                <a:ext uri="{FF2B5EF4-FFF2-40B4-BE49-F238E27FC236}">
                  <a16:creationId xmlns:a16="http://schemas.microsoft.com/office/drawing/2014/main" id="{DB6969F3-BE4C-0741-8383-9C1CB7AC74A7}"/>
                </a:ext>
              </a:extLst>
            </p:cNvPr>
            <p:cNvSpPr/>
            <p:nvPr/>
          </p:nvSpPr>
          <p:spPr>
            <a:xfrm>
              <a:off x="5045437" y="1280123"/>
              <a:ext cx="119929" cy="113513"/>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914198"/>
              <a:endParaRPr lang="en-US">
                <a:solidFill>
                  <a:srgbClr val="FFFFFF"/>
                </a:solidFill>
              </a:endParaRPr>
            </a:p>
          </p:txBody>
        </p:sp>
        <p:pic>
          <p:nvPicPr>
            <p:cNvPr id="6" name="Picture 1" descr="cid:image001.png@01D4FE6F.831B81F0">
              <a:extLst>
                <a:ext uri="{FF2B5EF4-FFF2-40B4-BE49-F238E27FC236}">
                  <a16:creationId xmlns:a16="http://schemas.microsoft.com/office/drawing/2014/main" id="{88D17165-E3E5-1E4B-B298-2357BEE59F77}"/>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111375" y="821115"/>
              <a:ext cx="921252" cy="73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4" descr="Image result for openvx">
              <a:extLst>
                <a:ext uri="{FF2B5EF4-FFF2-40B4-BE49-F238E27FC236}">
                  <a16:creationId xmlns:a16="http://schemas.microsoft.com/office/drawing/2014/main" id="{EBC6E5CB-53FC-7540-AC49-0B865FB74A41}"/>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092631" y="717921"/>
              <a:ext cx="497576" cy="137524"/>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54" name="Picture 53">
              <a:extLst>
                <a:ext uri="{FF2B5EF4-FFF2-40B4-BE49-F238E27FC236}">
                  <a16:creationId xmlns:a16="http://schemas.microsoft.com/office/drawing/2014/main" id="{A38DFD18-9E12-6940-A1DB-0B6A2E78534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474793" y="1307143"/>
              <a:ext cx="488723" cy="210561"/>
            </a:xfrm>
            <a:prstGeom prst="rect">
              <a:avLst/>
            </a:prstGeom>
            <a:ln>
              <a:noFill/>
            </a:ln>
          </p:spPr>
        </p:pic>
      </p:grpSp>
      <p:cxnSp>
        <p:nvCxnSpPr>
          <p:cNvPr id="70" name="Elbow Connector 69">
            <a:extLst>
              <a:ext uri="{FF2B5EF4-FFF2-40B4-BE49-F238E27FC236}">
                <a16:creationId xmlns:a16="http://schemas.microsoft.com/office/drawing/2014/main" id="{41547451-A042-EA45-BC89-A6DD77903F2E}"/>
              </a:ext>
            </a:extLst>
          </p:cNvPr>
          <p:cNvCxnSpPr>
            <a:cxnSpLocks/>
          </p:cNvCxnSpPr>
          <p:nvPr/>
        </p:nvCxnSpPr>
        <p:spPr>
          <a:xfrm rot="5400000">
            <a:off x="3103188" y="2031160"/>
            <a:ext cx="315372" cy="1541"/>
          </a:xfrm>
          <a:prstGeom prst="bentConnector3">
            <a:avLst>
              <a:gd name="adj1" fmla="val 50000"/>
            </a:avLst>
          </a:prstGeom>
          <a:ln w="19050">
            <a:headEnd type="none"/>
            <a:tailEnd type="oval" w="lg" len="lg"/>
          </a:ln>
        </p:spPr>
        <p:style>
          <a:lnRef idx="1">
            <a:schemeClr val="accent1"/>
          </a:lnRef>
          <a:fillRef idx="0">
            <a:schemeClr val="accent1"/>
          </a:fillRef>
          <a:effectRef idx="0">
            <a:schemeClr val="accent1"/>
          </a:effectRef>
          <a:fontRef idx="minor">
            <a:schemeClr val="tx1"/>
          </a:fontRef>
        </p:style>
      </p:cxnSp>
      <p:sp>
        <p:nvSpPr>
          <p:cNvPr id="74" name="Rectangle 73">
            <a:extLst>
              <a:ext uri="{FF2B5EF4-FFF2-40B4-BE49-F238E27FC236}">
                <a16:creationId xmlns:a16="http://schemas.microsoft.com/office/drawing/2014/main" id="{9725272A-1639-3A4D-885C-23FDC0060DB8}"/>
              </a:ext>
            </a:extLst>
          </p:cNvPr>
          <p:cNvSpPr>
            <a:spLocks noChangeAspect="1"/>
          </p:cNvSpPr>
          <p:nvPr/>
        </p:nvSpPr>
        <p:spPr>
          <a:xfrm>
            <a:off x="2654789" y="3724422"/>
            <a:ext cx="880623" cy="899851"/>
          </a:xfrm>
          <a:prstGeom prst="rect">
            <a:avLst/>
          </a:prstGeom>
          <a:solidFill>
            <a:srgbClr val="FBFBFB"/>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b"/>
          <a:lstStyle/>
          <a:p>
            <a:pPr algn="ctr" defTabSz="914198"/>
            <a:r>
              <a:rPr lang="en-US" sz="900" b="1" dirty="0">
                <a:solidFill>
                  <a:srgbClr val="000000"/>
                </a:solidFill>
                <a:latin typeface="Calibri" panose="020F0502020204030204" pitchFamily="34" charset="0"/>
                <a:cs typeface="Calibri" panose="020F0502020204030204" pitchFamily="34" charset="0"/>
              </a:rPr>
              <a:t>Safety</a:t>
            </a:r>
          </a:p>
        </p:txBody>
      </p:sp>
      <p:sp>
        <p:nvSpPr>
          <p:cNvPr id="89" name="Rectangle 88">
            <a:extLst>
              <a:ext uri="{FF2B5EF4-FFF2-40B4-BE49-F238E27FC236}">
                <a16:creationId xmlns:a16="http://schemas.microsoft.com/office/drawing/2014/main" id="{232A7856-8E2D-C146-B0D4-FF07D23191C0}"/>
              </a:ext>
            </a:extLst>
          </p:cNvPr>
          <p:cNvSpPr>
            <a:spLocks noChangeAspect="1"/>
          </p:cNvSpPr>
          <p:nvPr/>
        </p:nvSpPr>
        <p:spPr>
          <a:xfrm>
            <a:off x="3624552" y="3733261"/>
            <a:ext cx="880623" cy="899851"/>
          </a:xfrm>
          <a:prstGeom prst="rect">
            <a:avLst/>
          </a:prstGeom>
          <a:solidFill>
            <a:srgbClr val="FBFBFB"/>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b"/>
          <a:lstStyle/>
          <a:p>
            <a:pPr algn="ctr" defTabSz="914198"/>
            <a:r>
              <a:rPr lang="en-US" sz="900" b="1" dirty="0">
                <a:solidFill>
                  <a:srgbClr val="000000"/>
                </a:solidFill>
                <a:latin typeface="Calibri" panose="020F0502020204030204" pitchFamily="34" charset="0"/>
                <a:cs typeface="Calibri" panose="020F0502020204030204" pitchFamily="34" charset="0"/>
              </a:rPr>
              <a:t>Security</a:t>
            </a:r>
          </a:p>
        </p:txBody>
      </p:sp>
      <p:sp>
        <p:nvSpPr>
          <p:cNvPr id="93" name="Rectangle 92">
            <a:extLst>
              <a:ext uri="{FF2B5EF4-FFF2-40B4-BE49-F238E27FC236}">
                <a16:creationId xmlns:a16="http://schemas.microsoft.com/office/drawing/2014/main" id="{59D5BC19-3415-364E-91FB-B964558F4A3D}"/>
              </a:ext>
            </a:extLst>
          </p:cNvPr>
          <p:cNvSpPr>
            <a:spLocks noChangeAspect="1"/>
          </p:cNvSpPr>
          <p:nvPr/>
        </p:nvSpPr>
        <p:spPr>
          <a:xfrm>
            <a:off x="4614162" y="3712705"/>
            <a:ext cx="880623" cy="899851"/>
          </a:xfrm>
          <a:prstGeom prst="rect">
            <a:avLst/>
          </a:prstGeom>
          <a:solidFill>
            <a:srgbClr val="FBFBFB"/>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b"/>
          <a:lstStyle/>
          <a:p>
            <a:pPr algn="ctr" defTabSz="914198"/>
            <a:r>
              <a:rPr lang="en-US" sz="900" b="1" dirty="0">
                <a:solidFill>
                  <a:srgbClr val="000000"/>
                </a:solidFill>
                <a:latin typeface="Calibri" panose="020F0502020204030204" pitchFamily="34" charset="0"/>
                <a:cs typeface="Calibri" panose="020F0502020204030204" pitchFamily="34" charset="0"/>
              </a:rPr>
              <a:t>System Performance</a:t>
            </a:r>
          </a:p>
        </p:txBody>
      </p:sp>
      <p:grpSp>
        <p:nvGrpSpPr>
          <p:cNvPr id="115" name="Group 114">
            <a:extLst>
              <a:ext uri="{FF2B5EF4-FFF2-40B4-BE49-F238E27FC236}">
                <a16:creationId xmlns:a16="http://schemas.microsoft.com/office/drawing/2014/main" id="{165EC53C-CD01-E744-B8DF-B16199632737}"/>
              </a:ext>
            </a:extLst>
          </p:cNvPr>
          <p:cNvGrpSpPr>
            <a:grpSpLocks noChangeAspect="1"/>
          </p:cNvGrpSpPr>
          <p:nvPr/>
        </p:nvGrpSpPr>
        <p:grpSpPr>
          <a:xfrm>
            <a:off x="4726805" y="3795124"/>
            <a:ext cx="655336" cy="395187"/>
            <a:chOff x="7190283" y="3354458"/>
            <a:chExt cx="996499" cy="600919"/>
          </a:xfrm>
        </p:grpSpPr>
        <p:pic>
          <p:nvPicPr>
            <p:cNvPr id="96" name="Picture 95">
              <a:extLst>
                <a:ext uri="{FF2B5EF4-FFF2-40B4-BE49-F238E27FC236}">
                  <a16:creationId xmlns:a16="http://schemas.microsoft.com/office/drawing/2014/main" id="{F75AE537-AC2B-6649-9858-21774B313E69}"/>
                </a:ext>
              </a:extLst>
            </p:cNvPr>
            <p:cNvPicPr>
              <a:picLocks noChangeAspect="1"/>
            </p:cNvPicPr>
            <p:nvPr/>
          </p:nvPicPr>
          <p:blipFill rotWithShape="1">
            <a:blip r:embed="rId6" cstate="screen">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7190283" y="3354458"/>
              <a:ext cx="578997" cy="600919"/>
            </a:xfrm>
            <a:prstGeom prst="rect">
              <a:avLst/>
            </a:prstGeom>
          </p:spPr>
        </p:pic>
        <p:pic>
          <p:nvPicPr>
            <p:cNvPr id="101" name="Picture 100">
              <a:extLst>
                <a:ext uri="{FF2B5EF4-FFF2-40B4-BE49-F238E27FC236}">
                  <a16:creationId xmlns:a16="http://schemas.microsoft.com/office/drawing/2014/main" id="{17B64BF9-081A-AA4D-B8BF-DCA324CDD93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61358" y="3412511"/>
              <a:ext cx="325424" cy="484813"/>
            </a:xfrm>
            <a:prstGeom prst="rect">
              <a:avLst/>
            </a:prstGeom>
          </p:spPr>
        </p:pic>
      </p:grpSp>
      <p:pic>
        <p:nvPicPr>
          <p:cNvPr id="24" name="Picture 23">
            <a:extLst>
              <a:ext uri="{FF2B5EF4-FFF2-40B4-BE49-F238E27FC236}">
                <a16:creationId xmlns:a16="http://schemas.microsoft.com/office/drawing/2014/main" id="{45D93292-2107-FD4E-B838-E2FE73E16085}"/>
              </a:ext>
            </a:extLst>
          </p:cNvPr>
          <p:cNvPicPr>
            <a:picLocks noChangeAspect="1"/>
          </p:cNvPicPr>
          <p:nvPr/>
        </p:nvPicPr>
        <p:blipFill rotWithShape="1">
          <a:blip r:embed="rId8" cstate="screen">
            <a:duotone>
              <a:schemeClr val="accent2">
                <a:shade val="45000"/>
                <a:satMod val="135000"/>
              </a:schemeClr>
              <a:prstClr val="white"/>
            </a:duotone>
            <a:extLst>
              <a:ext uri="{BEBA8EAE-BF5A-486C-A8C5-ECC9F3942E4B}">
                <a14:imgProps xmlns:a14="http://schemas.microsoft.com/office/drawing/2010/main">
                  <a14:imgLayer r:embed="rId9">
                    <a14:imgEffect>
                      <a14:backgroundRemoval t="573" b="100000" l="0" r="100000">
                        <a14:foregroundMark x1="12291" y1="32951" x2="12291" y2="32951"/>
                      </a14:backgroundRemoval>
                    </a14:imgEffect>
                  </a14:imgLayer>
                </a14:imgProps>
              </a:ext>
              <a:ext uri="{28A0092B-C50C-407E-A947-70E740481C1C}">
                <a14:useLocalDpi xmlns:a14="http://schemas.microsoft.com/office/drawing/2010/main"/>
              </a:ext>
            </a:extLst>
          </a:blip>
          <a:srcRect/>
          <a:stretch/>
        </p:blipFill>
        <p:spPr>
          <a:xfrm>
            <a:off x="2892732" y="3783945"/>
            <a:ext cx="348361" cy="339823"/>
          </a:xfrm>
          <a:prstGeom prst="rect">
            <a:avLst/>
          </a:prstGeom>
        </p:spPr>
      </p:pic>
      <p:pic>
        <p:nvPicPr>
          <p:cNvPr id="111" name="Picture 110">
            <a:extLst>
              <a:ext uri="{FF2B5EF4-FFF2-40B4-BE49-F238E27FC236}">
                <a16:creationId xmlns:a16="http://schemas.microsoft.com/office/drawing/2014/main" id="{E21B1753-9D03-6741-A05F-05B612C64E6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733539" y="3712705"/>
            <a:ext cx="579610" cy="579610"/>
          </a:xfrm>
          <a:prstGeom prst="rect">
            <a:avLst/>
          </a:prstGeom>
        </p:spPr>
      </p:pic>
      <p:pic>
        <p:nvPicPr>
          <p:cNvPr id="68" name="Picture 4">
            <a:extLst>
              <a:ext uri="{FF2B5EF4-FFF2-40B4-BE49-F238E27FC236}">
                <a16:creationId xmlns:a16="http://schemas.microsoft.com/office/drawing/2014/main" id="{E26F7413-4347-144B-B5D4-55578B7D701C}"/>
              </a:ext>
            </a:extLst>
          </p:cNvPr>
          <p:cNvPicPr>
            <a:picLocks noChangeAspect="1" noChangeArrowheads="1"/>
          </p:cNvPicPr>
          <p:nvPr/>
        </p:nvPicPr>
        <p:blipFill>
          <a:blip r:embed="rId11" cstate="hqprint">
            <a:extLst>
              <a:ext uri="{28A0092B-C50C-407E-A947-70E740481C1C}">
                <a14:useLocalDpi xmlns:a14="http://schemas.microsoft.com/office/drawing/2010/main"/>
              </a:ext>
            </a:extLst>
          </a:blip>
          <a:srcRect/>
          <a:stretch>
            <a:fillRect/>
          </a:stretch>
        </p:blipFill>
        <p:spPr bwMode="auto">
          <a:xfrm>
            <a:off x="2947004" y="2350761"/>
            <a:ext cx="640080" cy="587983"/>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 name="Picture 5">
            <a:extLst>
              <a:ext uri="{FF2B5EF4-FFF2-40B4-BE49-F238E27FC236}">
                <a16:creationId xmlns:a16="http://schemas.microsoft.com/office/drawing/2014/main" id="{92AB13C5-97AD-114F-BAAC-B410C4954011}"/>
              </a:ext>
            </a:extLst>
          </p:cNvPr>
          <p:cNvPicPr>
            <a:picLocks noChangeAspect="1" noChangeArrowheads="1"/>
          </p:cNvPicPr>
          <p:nvPr/>
        </p:nvPicPr>
        <p:blipFill>
          <a:blip r:embed="rId12" cstate="hqprint">
            <a:extLst>
              <a:ext uri="{28A0092B-C50C-407E-A947-70E740481C1C}">
                <a14:useLocalDpi xmlns:a14="http://schemas.microsoft.com/office/drawing/2010/main"/>
              </a:ext>
            </a:extLst>
          </a:blip>
          <a:srcRect/>
          <a:stretch>
            <a:fillRect/>
          </a:stretch>
        </p:blipFill>
        <p:spPr bwMode="auto">
          <a:xfrm>
            <a:off x="2060043" y="2356404"/>
            <a:ext cx="640080" cy="573822"/>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2" name="Picture 7">
            <a:extLst>
              <a:ext uri="{FF2B5EF4-FFF2-40B4-BE49-F238E27FC236}">
                <a16:creationId xmlns:a16="http://schemas.microsoft.com/office/drawing/2014/main" id="{D6429620-2922-5F46-975A-F6711049995E}"/>
              </a:ext>
            </a:extLst>
          </p:cNvPr>
          <p:cNvPicPr>
            <a:picLocks noChangeAspect="1" noChangeArrowheads="1"/>
          </p:cNvPicPr>
          <p:nvPr/>
        </p:nvPicPr>
        <p:blipFill>
          <a:blip r:embed="rId13" cstate="hqprint">
            <a:extLst>
              <a:ext uri="{28A0092B-C50C-407E-A947-70E740481C1C}">
                <a14:useLocalDpi xmlns:a14="http://schemas.microsoft.com/office/drawing/2010/main"/>
              </a:ext>
            </a:extLst>
          </a:blip>
          <a:srcRect/>
          <a:stretch>
            <a:fillRect/>
          </a:stretch>
        </p:blipFill>
        <p:spPr bwMode="auto">
          <a:xfrm>
            <a:off x="5876242" y="2338053"/>
            <a:ext cx="640080" cy="577077"/>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3" name="Picture 2">
            <a:extLst>
              <a:ext uri="{FF2B5EF4-FFF2-40B4-BE49-F238E27FC236}">
                <a16:creationId xmlns:a16="http://schemas.microsoft.com/office/drawing/2014/main" id="{61CBBA11-AA3D-5A4D-9400-314810B66FD9}"/>
              </a:ext>
            </a:extLst>
          </p:cNvPr>
          <p:cNvPicPr>
            <a:picLocks noChangeAspect="1" noChangeArrowheads="1"/>
          </p:cNvPicPr>
          <p:nvPr/>
        </p:nvPicPr>
        <p:blipFill>
          <a:blip r:embed="rId14" cstate="hqprint">
            <a:extLst>
              <a:ext uri="{28A0092B-C50C-407E-A947-70E740481C1C}">
                <a14:useLocalDpi xmlns:a14="http://schemas.microsoft.com/office/drawing/2010/main"/>
              </a:ext>
            </a:extLst>
          </a:blip>
          <a:srcRect/>
          <a:stretch>
            <a:fillRect/>
          </a:stretch>
        </p:blipFill>
        <p:spPr bwMode="auto">
          <a:xfrm>
            <a:off x="4928798" y="2373890"/>
            <a:ext cx="640080" cy="584571"/>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5" name="Picture 3">
            <a:extLst>
              <a:ext uri="{FF2B5EF4-FFF2-40B4-BE49-F238E27FC236}">
                <a16:creationId xmlns:a16="http://schemas.microsoft.com/office/drawing/2014/main" id="{27913DBC-62C3-AE48-BF5F-AF17888F8769}"/>
              </a:ext>
            </a:extLst>
          </p:cNvPr>
          <p:cNvPicPr>
            <a:picLocks noChangeAspect="1" noChangeArrowheads="1"/>
          </p:cNvPicPr>
          <p:nvPr/>
        </p:nvPicPr>
        <p:blipFill>
          <a:blip r:embed="rId15" cstate="hqprint">
            <a:extLst>
              <a:ext uri="{28A0092B-C50C-407E-A947-70E740481C1C}">
                <a14:useLocalDpi xmlns:a14="http://schemas.microsoft.com/office/drawing/2010/main"/>
              </a:ext>
            </a:extLst>
          </a:blip>
          <a:srcRect/>
          <a:stretch>
            <a:fillRect/>
          </a:stretch>
        </p:blipFill>
        <p:spPr bwMode="auto">
          <a:xfrm>
            <a:off x="1173082" y="2384728"/>
            <a:ext cx="640080" cy="562893"/>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 name="Picture 80">
            <a:extLst>
              <a:ext uri="{FF2B5EF4-FFF2-40B4-BE49-F238E27FC236}">
                <a16:creationId xmlns:a16="http://schemas.microsoft.com/office/drawing/2014/main" id="{C2C42983-F7A6-C74F-A9FC-9583577A2317}"/>
              </a:ext>
            </a:extLst>
          </p:cNvPr>
          <p:cNvPicPr>
            <a:picLocks noChangeAspect="1"/>
          </p:cNvPicPr>
          <p:nvPr/>
        </p:nvPicPr>
        <p:blipFill>
          <a:blip r:embed="rId16" cstate="hqprint">
            <a:extLst>
              <a:ext uri="{28A0092B-C50C-407E-A947-70E740481C1C}">
                <a14:useLocalDpi xmlns:a14="http://schemas.microsoft.com/office/drawing/2010/main"/>
              </a:ext>
            </a:extLst>
          </a:blip>
          <a:stretch>
            <a:fillRect/>
          </a:stretch>
        </p:blipFill>
        <p:spPr>
          <a:xfrm>
            <a:off x="286121" y="2447456"/>
            <a:ext cx="640080" cy="391717"/>
          </a:xfrm>
          <a:prstGeom prst="ellipse">
            <a:avLst/>
          </a:prstGeom>
        </p:spPr>
      </p:pic>
      <p:pic>
        <p:nvPicPr>
          <p:cNvPr id="82" name="Picture 81">
            <a:extLst>
              <a:ext uri="{FF2B5EF4-FFF2-40B4-BE49-F238E27FC236}">
                <a16:creationId xmlns:a16="http://schemas.microsoft.com/office/drawing/2014/main" id="{39ABB83B-D730-6B40-92BC-62E2D9699AB1}"/>
              </a:ext>
            </a:extLst>
          </p:cNvPr>
          <p:cNvPicPr>
            <a:picLocks noChangeAspect="1"/>
          </p:cNvPicPr>
          <p:nvPr/>
        </p:nvPicPr>
        <p:blipFill>
          <a:blip r:embed="rId17" cstate="hqprint">
            <a:extLst>
              <a:ext uri="{28A0092B-C50C-407E-A947-70E740481C1C}">
                <a14:useLocalDpi xmlns:a14="http://schemas.microsoft.com/office/drawing/2010/main"/>
              </a:ext>
            </a:extLst>
          </a:blip>
          <a:stretch>
            <a:fillRect/>
          </a:stretch>
        </p:blipFill>
        <p:spPr>
          <a:xfrm>
            <a:off x="1966281" y="942566"/>
            <a:ext cx="852858" cy="146881"/>
          </a:xfrm>
          <a:prstGeom prst="rect">
            <a:avLst/>
          </a:prstGeom>
        </p:spPr>
      </p:pic>
      <p:pic>
        <p:nvPicPr>
          <p:cNvPr id="23" name="Picture 22">
            <a:extLst>
              <a:ext uri="{FF2B5EF4-FFF2-40B4-BE49-F238E27FC236}">
                <a16:creationId xmlns:a16="http://schemas.microsoft.com/office/drawing/2014/main" id="{E87D1087-855F-B847-92BE-FC469507FBC3}"/>
              </a:ext>
            </a:extLst>
          </p:cNvPr>
          <p:cNvPicPr>
            <a:picLocks noChangeAspect="1"/>
          </p:cNvPicPr>
          <p:nvPr/>
        </p:nvPicPr>
        <p:blipFill>
          <a:blip r:embed="rId18" cstate="hqprint">
            <a:extLst>
              <a:ext uri="{28A0092B-C50C-407E-A947-70E740481C1C}">
                <a14:useLocalDpi xmlns:a14="http://schemas.microsoft.com/office/drawing/2010/main"/>
              </a:ext>
            </a:extLst>
          </a:blip>
          <a:stretch>
            <a:fillRect/>
          </a:stretch>
        </p:blipFill>
        <p:spPr>
          <a:xfrm>
            <a:off x="3956280" y="1261759"/>
            <a:ext cx="856901" cy="296879"/>
          </a:xfrm>
          <a:prstGeom prst="rect">
            <a:avLst/>
          </a:prstGeom>
        </p:spPr>
      </p:pic>
      <p:grpSp>
        <p:nvGrpSpPr>
          <p:cNvPr id="85" name="Group 84">
            <a:extLst>
              <a:ext uri="{FF2B5EF4-FFF2-40B4-BE49-F238E27FC236}">
                <a16:creationId xmlns:a16="http://schemas.microsoft.com/office/drawing/2014/main" id="{E6CF7B35-C3D3-7842-8407-879A0870AD7A}"/>
              </a:ext>
            </a:extLst>
          </p:cNvPr>
          <p:cNvGrpSpPr/>
          <p:nvPr/>
        </p:nvGrpSpPr>
        <p:grpSpPr>
          <a:xfrm>
            <a:off x="2805364" y="587871"/>
            <a:ext cx="896204" cy="531630"/>
            <a:chOff x="961697" y="5006895"/>
            <a:chExt cx="1549878" cy="850441"/>
          </a:xfrm>
        </p:grpSpPr>
        <p:grpSp>
          <p:nvGrpSpPr>
            <p:cNvPr id="86" name="Group 85">
              <a:extLst>
                <a:ext uri="{FF2B5EF4-FFF2-40B4-BE49-F238E27FC236}">
                  <a16:creationId xmlns:a16="http://schemas.microsoft.com/office/drawing/2014/main" id="{A5693575-97D5-F742-8BF2-4CA11097A475}"/>
                </a:ext>
              </a:extLst>
            </p:cNvPr>
            <p:cNvGrpSpPr/>
            <p:nvPr/>
          </p:nvGrpSpPr>
          <p:grpSpPr>
            <a:xfrm>
              <a:off x="974742" y="5006895"/>
              <a:ext cx="1536833" cy="850441"/>
              <a:chOff x="1103525" y="5006895"/>
              <a:chExt cx="1536833" cy="850441"/>
            </a:xfrm>
          </p:grpSpPr>
          <p:pic>
            <p:nvPicPr>
              <p:cNvPr id="88" name="Picture 87">
                <a:extLst>
                  <a:ext uri="{FF2B5EF4-FFF2-40B4-BE49-F238E27FC236}">
                    <a16:creationId xmlns:a16="http://schemas.microsoft.com/office/drawing/2014/main" id="{39ED09EF-A90E-9A4E-99BF-1B074ADC6A08}"/>
                  </a:ext>
                </a:extLst>
              </p:cNvPr>
              <p:cNvPicPr>
                <a:picLocks noChangeAspect="1"/>
              </p:cNvPicPr>
              <p:nvPr/>
            </p:nvPicPr>
            <p:blipFill rotWithShape="1">
              <a:blip r:embed="rId19" cstate="print">
                <a:extLst>
                  <a:ext uri="{28A0092B-C50C-407E-A947-70E740481C1C}">
                    <a14:useLocalDpi xmlns:a14="http://schemas.microsoft.com/office/drawing/2010/main"/>
                  </a:ext>
                </a:extLst>
              </a:blip>
              <a:srcRect/>
              <a:stretch/>
            </p:blipFill>
            <p:spPr>
              <a:xfrm>
                <a:off x="1366582" y="5617586"/>
                <a:ext cx="1010719" cy="239750"/>
              </a:xfrm>
              <a:prstGeom prst="rect">
                <a:avLst/>
              </a:prstGeom>
              <a:solidFill>
                <a:schemeClr val="bg1"/>
              </a:solidFill>
            </p:spPr>
          </p:pic>
          <p:pic>
            <p:nvPicPr>
              <p:cNvPr id="90" name="Picture 89">
                <a:extLst>
                  <a:ext uri="{FF2B5EF4-FFF2-40B4-BE49-F238E27FC236}">
                    <a16:creationId xmlns:a16="http://schemas.microsoft.com/office/drawing/2014/main" id="{22E0F0E0-8D23-B14A-85DA-90548BC49725}"/>
                  </a:ext>
                </a:extLst>
              </p:cNvPr>
              <p:cNvPicPr>
                <a:picLocks noChangeAspect="1"/>
              </p:cNvPicPr>
              <p:nvPr/>
            </p:nvPicPr>
            <p:blipFill rotWithShape="1">
              <a:blip r:embed="rId20" cstate="print">
                <a:extLst>
                  <a:ext uri="{28A0092B-C50C-407E-A947-70E740481C1C}">
                    <a14:useLocalDpi xmlns:a14="http://schemas.microsoft.com/office/drawing/2010/main"/>
                  </a:ext>
                </a:extLst>
              </a:blip>
              <a:srcRect/>
              <a:stretch/>
            </p:blipFill>
            <p:spPr>
              <a:xfrm>
                <a:off x="1103525" y="5006895"/>
                <a:ext cx="1536833" cy="274718"/>
              </a:xfrm>
              <a:prstGeom prst="rect">
                <a:avLst/>
              </a:prstGeom>
              <a:solidFill>
                <a:schemeClr val="bg1"/>
              </a:solidFill>
            </p:spPr>
          </p:pic>
          <p:pic>
            <p:nvPicPr>
              <p:cNvPr id="91" name="Picture 90">
                <a:extLst>
                  <a:ext uri="{FF2B5EF4-FFF2-40B4-BE49-F238E27FC236}">
                    <a16:creationId xmlns:a16="http://schemas.microsoft.com/office/drawing/2014/main" id="{A6098AA9-44B5-E64A-9E75-27D1613E7FED}"/>
                  </a:ext>
                </a:extLst>
              </p:cNvPr>
              <p:cNvPicPr>
                <a:picLocks noChangeAspect="1"/>
              </p:cNvPicPr>
              <p:nvPr/>
            </p:nvPicPr>
            <p:blipFill>
              <a:blip r:embed="rId21" cstate="hqprint">
                <a:extLst>
                  <a:ext uri="{28A0092B-C50C-407E-A947-70E740481C1C}">
                    <a14:useLocalDpi xmlns:a14="http://schemas.microsoft.com/office/drawing/2010/main"/>
                  </a:ext>
                </a:extLst>
              </a:blip>
              <a:stretch>
                <a:fillRect/>
              </a:stretch>
            </p:blipFill>
            <p:spPr>
              <a:xfrm>
                <a:off x="1113665" y="5341883"/>
                <a:ext cx="1516552" cy="215434"/>
              </a:xfrm>
              <a:prstGeom prst="rect">
                <a:avLst/>
              </a:prstGeom>
              <a:solidFill>
                <a:schemeClr val="bg1"/>
              </a:solidFill>
            </p:spPr>
          </p:pic>
        </p:grpSp>
        <p:sp>
          <p:nvSpPr>
            <p:cNvPr id="87" name="Rectangle 86">
              <a:extLst>
                <a:ext uri="{FF2B5EF4-FFF2-40B4-BE49-F238E27FC236}">
                  <a16:creationId xmlns:a16="http://schemas.microsoft.com/office/drawing/2014/main" id="{E8DB3EFC-B919-1C46-8E16-183D78860967}"/>
                </a:ext>
              </a:extLst>
            </p:cNvPr>
            <p:cNvSpPr/>
            <p:nvPr/>
          </p:nvSpPr>
          <p:spPr>
            <a:xfrm>
              <a:off x="961697" y="5012431"/>
              <a:ext cx="276102" cy="26918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57" name="TextBox 56">
            <a:extLst>
              <a:ext uri="{FF2B5EF4-FFF2-40B4-BE49-F238E27FC236}">
                <a16:creationId xmlns:a16="http://schemas.microsoft.com/office/drawing/2014/main" id="{9F1F64FC-196E-0646-81D8-BAB24975D0A5}"/>
              </a:ext>
            </a:extLst>
          </p:cNvPr>
          <p:cNvSpPr txBox="1"/>
          <p:nvPr/>
        </p:nvSpPr>
        <p:spPr>
          <a:xfrm>
            <a:off x="6662193" y="965296"/>
            <a:ext cx="2363347" cy="2964914"/>
          </a:xfrm>
          <a:prstGeom prst="rect">
            <a:avLst/>
          </a:prstGeom>
          <a:solidFill>
            <a:schemeClr val="bg1"/>
          </a:solidFill>
        </p:spPr>
        <p:style>
          <a:lnRef idx="1">
            <a:schemeClr val="accent3"/>
          </a:lnRef>
          <a:fillRef idx="3">
            <a:schemeClr val="accent3"/>
          </a:fillRef>
          <a:effectRef idx="2">
            <a:schemeClr val="accent3"/>
          </a:effectRef>
          <a:fontRef idx="minor">
            <a:schemeClr val="lt1"/>
          </a:fontRef>
        </p:style>
        <p:txBody>
          <a:bodyPr wrap="square" rIns="0" rtlCol="0">
            <a:spAutoFit/>
          </a:bodyPr>
          <a:lstStyle/>
          <a:p>
            <a:pPr marL="171450" indent="-171450">
              <a:spcBef>
                <a:spcPts val="200"/>
              </a:spcBef>
              <a:buFont typeface="Arial" panose="020B0604020202020204" pitchFamily="34" charset="0"/>
              <a:buChar char="•"/>
            </a:pPr>
            <a:r>
              <a:rPr lang="en-US" sz="1000" dirty="0">
                <a:solidFill>
                  <a:schemeClr val="tx1"/>
                </a:solidFill>
              </a:rPr>
              <a:t>Common to </a:t>
            </a:r>
            <a:r>
              <a:rPr lang="en-US" sz="1000" b="1" u="sng" dirty="0">
                <a:solidFill>
                  <a:schemeClr val="tx1"/>
                </a:solidFill>
              </a:rPr>
              <a:t>all TI processors </a:t>
            </a:r>
            <a:r>
              <a:rPr lang="en-US" sz="1000" dirty="0">
                <a:solidFill>
                  <a:schemeClr val="tx1"/>
                </a:solidFill>
              </a:rPr>
              <a:t>and hardware</a:t>
            </a:r>
          </a:p>
          <a:p>
            <a:pPr marL="171450" indent="-171450">
              <a:spcBef>
                <a:spcPts val="200"/>
              </a:spcBef>
              <a:buFont typeface="Arial" panose="020B0604020202020204" pitchFamily="34" charset="0"/>
              <a:buChar char="•"/>
            </a:pPr>
            <a:endParaRPr lang="en-US" sz="1000" dirty="0">
              <a:solidFill>
                <a:schemeClr val="tx1"/>
              </a:solidFill>
            </a:endParaRPr>
          </a:p>
          <a:p>
            <a:pPr marL="171450" indent="-171450">
              <a:spcBef>
                <a:spcPts val="200"/>
              </a:spcBef>
              <a:buFont typeface="Arial" panose="020B0604020202020204" pitchFamily="34" charset="0"/>
              <a:buChar char="•"/>
            </a:pPr>
            <a:r>
              <a:rPr lang="en-US" sz="1000" dirty="0">
                <a:solidFill>
                  <a:schemeClr val="tx1"/>
                </a:solidFill>
              </a:rPr>
              <a:t>Built on common foundation of drivers, frameworks, libraries/codecs, and development tools</a:t>
            </a:r>
          </a:p>
          <a:p>
            <a:pPr marL="171450" indent="-171450">
              <a:spcBef>
                <a:spcPts val="200"/>
              </a:spcBef>
              <a:buFont typeface="Arial" panose="020B0604020202020204" pitchFamily="34" charset="0"/>
              <a:buChar char="•"/>
            </a:pPr>
            <a:endParaRPr lang="en-US" sz="1000" dirty="0">
              <a:solidFill>
                <a:schemeClr val="tx1"/>
              </a:solidFill>
            </a:endParaRPr>
          </a:p>
          <a:p>
            <a:pPr marL="171450" indent="-171450">
              <a:spcBef>
                <a:spcPts val="200"/>
              </a:spcBef>
              <a:buFont typeface="Arial" panose="020B0604020202020204" pitchFamily="34" charset="0"/>
              <a:buChar char="•"/>
            </a:pPr>
            <a:r>
              <a:rPr lang="en-US" sz="1000" dirty="0">
                <a:solidFill>
                  <a:schemeClr val="tx1"/>
                </a:solidFill>
              </a:rPr>
              <a:t>Industries best mainline LINUX support</a:t>
            </a:r>
          </a:p>
          <a:p>
            <a:pPr marL="171450" indent="-171450">
              <a:spcBef>
                <a:spcPts val="200"/>
              </a:spcBef>
              <a:buFont typeface="Arial" panose="020B0604020202020204" pitchFamily="34" charset="0"/>
              <a:buChar char="•"/>
            </a:pPr>
            <a:endParaRPr lang="en-US" sz="1000" dirty="0">
              <a:solidFill>
                <a:schemeClr val="tx1"/>
              </a:solidFill>
            </a:endParaRPr>
          </a:p>
          <a:p>
            <a:pPr marL="171450" indent="-171450">
              <a:spcBef>
                <a:spcPts val="200"/>
              </a:spcBef>
              <a:buFont typeface="Arial" panose="020B0604020202020204" pitchFamily="34" charset="0"/>
              <a:buChar char="•"/>
            </a:pPr>
            <a:r>
              <a:rPr lang="en-US" sz="1000" dirty="0">
                <a:solidFill>
                  <a:schemeClr val="tx1"/>
                </a:solidFill>
              </a:rPr>
              <a:t>Quarterly updates to SDK</a:t>
            </a:r>
          </a:p>
          <a:p>
            <a:pPr>
              <a:spcBef>
                <a:spcPts val="200"/>
              </a:spcBef>
            </a:pPr>
            <a:endParaRPr lang="en-US" sz="1000" dirty="0">
              <a:solidFill>
                <a:schemeClr val="tx1"/>
              </a:solidFill>
            </a:endParaRPr>
          </a:p>
          <a:p>
            <a:pPr marL="171450" indent="-171450">
              <a:spcBef>
                <a:spcPts val="200"/>
              </a:spcBef>
              <a:buFont typeface="Arial" panose="020B0604020202020204" pitchFamily="34" charset="0"/>
              <a:buChar char="•"/>
            </a:pPr>
            <a:r>
              <a:rPr lang="en-US" sz="1000" dirty="0">
                <a:solidFill>
                  <a:schemeClr val="tx1"/>
                </a:solidFill>
              </a:rPr>
              <a:t>Enables customers and 3P partners on all operating systems</a:t>
            </a:r>
          </a:p>
          <a:p>
            <a:pPr marL="171450" indent="-171450">
              <a:spcBef>
                <a:spcPts val="200"/>
              </a:spcBef>
              <a:buFont typeface="Arial" panose="020B0604020202020204" pitchFamily="34" charset="0"/>
              <a:buChar char="•"/>
            </a:pPr>
            <a:endParaRPr lang="en-US" sz="1000" dirty="0">
              <a:solidFill>
                <a:schemeClr val="tx1"/>
              </a:solidFill>
            </a:endParaRPr>
          </a:p>
          <a:p>
            <a:pPr marL="171450" indent="-171450">
              <a:spcBef>
                <a:spcPts val="200"/>
              </a:spcBef>
              <a:buFont typeface="Arial" panose="020B0604020202020204" pitchFamily="34" charset="0"/>
              <a:buChar char="•"/>
            </a:pPr>
            <a:endParaRPr lang="en-US" sz="1000" dirty="0">
              <a:solidFill>
                <a:schemeClr val="tx1"/>
              </a:solidFill>
            </a:endParaRPr>
          </a:p>
          <a:p>
            <a:pPr marL="171450" indent="-171450">
              <a:buFont typeface="Arial" panose="020B0604020202020204" pitchFamily="34" charset="0"/>
              <a:buChar char="•"/>
            </a:pPr>
            <a:endParaRPr lang="en-US" sz="1000" dirty="0">
              <a:solidFill>
                <a:schemeClr val="tx1"/>
              </a:solidFill>
            </a:endParaRPr>
          </a:p>
        </p:txBody>
      </p:sp>
      <p:sp>
        <p:nvSpPr>
          <p:cNvPr id="2" name="Rectangle 1">
            <a:extLst>
              <a:ext uri="{FF2B5EF4-FFF2-40B4-BE49-F238E27FC236}">
                <a16:creationId xmlns:a16="http://schemas.microsoft.com/office/drawing/2014/main" id="{DFA65DFA-C4F4-2649-9868-CF0156CCCAD9}"/>
              </a:ext>
            </a:extLst>
          </p:cNvPr>
          <p:cNvSpPr/>
          <p:nvPr/>
        </p:nvSpPr>
        <p:spPr>
          <a:xfrm>
            <a:off x="6662193" y="3495472"/>
            <a:ext cx="2363347" cy="43473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lIns="91440" tIns="182880" rIns="0" rtlCol="0" anchor="ctr"/>
          <a:lstStyle/>
          <a:p>
            <a:pPr defTabSz="1218930">
              <a:spcBef>
                <a:spcPts val="400"/>
              </a:spcBef>
            </a:pPr>
            <a:r>
              <a:rPr lang="en-US" sz="1000" b="1" dirty="0"/>
              <a:t>NRE-free and royalty-free software!</a:t>
            </a:r>
          </a:p>
          <a:p>
            <a:pPr defTabSz="1218930">
              <a:spcBef>
                <a:spcPts val="400"/>
              </a:spcBef>
            </a:pPr>
            <a:r>
              <a:rPr lang="en-US" sz="1000" b="1" dirty="0"/>
              <a:t>Extensive support on e2e.ti.com</a:t>
            </a:r>
          </a:p>
          <a:p>
            <a:pPr algn="ctr" defTabSz="1218930"/>
            <a:endParaRPr lang="en-US" sz="1000" b="1" dirty="0"/>
          </a:p>
        </p:txBody>
      </p:sp>
      <p:pic>
        <p:nvPicPr>
          <p:cNvPr id="56" name="Picture 3">
            <a:extLst>
              <a:ext uri="{FF2B5EF4-FFF2-40B4-BE49-F238E27FC236}">
                <a16:creationId xmlns:a16="http://schemas.microsoft.com/office/drawing/2014/main" id="{C08FB046-D947-1E4F-9631-FB40BC67BE10}"/>
              </a:ext>
            </a:extLst>
          </p:cNvPr>
          <p:cNvPicPr>
            <a:picLocks noChangeAspect="1" noChangeArrowheads="1"/>
          </p:cNvPicPr>
          <p:nvPr/>
        </p:nvPicPr>
        <p:blipFill>
          <a:blip r:embed="rId22" cstate="print">
            <a:extLst>
              <a:ext uri="{28A0092B-C50C-407E-A947-70E740481C1C}">
                <a14:useLocalDpi xmlns:a14="http://schemas.microsoft.com/office/drawing/2010/main"/>
              </a:ext>
            </a:extLst>
          </a:blip>
          <a:srcRect/>
          <a:stretch>
            <a:fillRect/>
          </a:stretch>
        </p:blipFill>
        <p:spPr bwMode="auto">
          <a:xfrm>
            <a:off x="3811662" y="2304508"/>
            <a:ext cx="742840" cy="668253"/>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385042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71D66AA-E097-E842-B3FF-F3B9D3231000}"/>
              </a:ext>
            </a:extLst>
          </p:cNvPr>
          <p:cNvSpPr/>
          <p:nvPr/>
        </p:nvSpPr>
        <p:spPr>
          <a:xfrm>
            <a:off x="4601567" y="717954"/>
            <a:ext cx="4408944" cy="37739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Bef>
                <a:spcPts val="300"/>
              </a:spcBef>
              <a:spcAft>
                <a:spcPts val="300"/>
              </a:spcAft>
            </a:pPr>
            <a:r>
              <a:rPr lang="en-US" sz="1400" dirty="0" err="1">
                <a:solidFill>
                  <a:schemeClr val="tx1"/>
                </a:solidFill>
                <a:latin typeface="Montserrat" panose="02000505000000020004" pitchFamily="2" charset="0"/>
                <a:ea typeface="Helvetica Neue" panose="02000503000000020004" pitchFamily="2" charset="0"/>
                <a:cs typeface="Helvetica Neue" panose="02000503000000020004" pitchFamily="2" charset="0"/>
              </a:rPr>
              <a:t>mmWave</a:t>
            </a:r>
            <a:r>
              <a:rPr lang="en-US" sz="1400" dirty="0">
                <a:solidFill>
                  <a:schemeClr val="tx1"/>
                </a:solidFill>
                <a:latin typeface="Montserrat" panose="02000505000000020004" pitchFamily="2" charset="0"/>
                <a:ea typeface="Helvetica Neue" panose="02000503000000020004" pitchFamily="2" charset="0"/>
                <a:cs typeface="Helvetica Neue" panose="02000503000000020004" pitchFamily="2" charset="0"/>
              </a:rPr>
              <a:t> Radar</a:t>
            </a:r>
          </a:p>
        </p:txBody>
      </p:sp>
      <p:graphicFrame>
        <p:nvGraphicFramePr>
          <p:cNvPr id="6" name="Object 5" hidden="1">
            <a:extLst>
              <a:ext uri="{FF2B5EF4-FFF2-40B4-BE49-F238E27FC236}">
                <a16:creationId xmlns:a16="http://schemas.microsoft.com/office/drawing/2014/main" id="{E6CE5F1C-A330-4110-8E5F-235E3D0B7DC9}"/>
              </a:ext>
            </a:extLst>
          </p:cNvPr>
          <p:cNvGraphicFramePr>
            <a:graphicFrameLocks noChangeAspect="1"/>
          </p:cNvGraphicFramePr>
          <p:nvPr>
            <p:custDataLst>
              <p:tags r:id="rId2"/>
            </p:custData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81030" name="think-cell Slide" r:id="rId6" imgW="353" imgH="359" progId="TCLayout.ActiveDocument.1">
                  <p:embed/>
                </p:oleObj>
              </mc:Choice>
              <mc:Fallback>
                <p:oleObj name="think-cell Slide" r:id="rId6" imgW="353" imgH="359" progId="TCLayout.ActiveDocument.1">
                  <p:embed/>
                  <p:pic>
                    <p:nvPicPr>
                      <p:cNvPr id="6" name="Object 5" hidden="1">
                        <a:extLst>
                          <a:ext uri="{FF2B5EF4-FFF2-40B4-BE49-F238E27FC236}">
                            <a16:creationId xmlns:a16="http://schemas.microsoft.com/office/drawing/2014/main" id="{E6CE5F1C-A330-4110-8E5F-235E3D0B7DC9}"/>
                          </a:ext>
                        </a:extLst>
                      </p:cNvPr>
                      <p:cNvPicPr/>
                      <p:nvPr/>
                    </p:nvPicPr>
                    <p:blipFill>
                      <a:blip r:embed="rId7"/>
                      <a:stretch>
                        <a:fillRect/>
                      </a:stretch>
                    </p:blipFill>
                    <p:spPr>
                      <a:xfrm>
                        <a:off x="1191" y="1191"/>
                        <a:ext cx="1191" cy="1191"/>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1AA37042-B6FD-4137-BD7A-8A34F7F4224C}"/>
              </a:ext>
            </a:extLst>
          </p:cNvPr>
          <p:cNvSpPr/>
          <p:nvPr>
            <p:custDataLst>
              <p:tags r:id="rId3"/>
            </p:custDataLst>
          </p:nvPr>
        </p:nvSpPr>
        <p:spPr>
          <a:xfrm>
            <a:off x="0" y="0"/>
            <a:ext cx="119063" cy="119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400" b="1" dirty="0">
              <a:latin typeface="Montserrat" panose="02000505000000020004" pitchFamily="2" charset="0"/>
              <a:sym typeface="Montserrat" panose="02000505000000020004" pitchFamily="2" charset="0"/>
            </a:endParaRPr>
          </a:p>
        </p:txBody>
      </p:sp>
      <p:sp>
        <p:nvSpPr>
          <p:cNvPr id="2" name="Title 1">
            <a:extLst>
              <a:ext uri="{FF2B5EF4-FFF2-40B4-BE49-F238E27FC236}">
                <a16:creationId xmlns:a16="http://schemas.microsoft.com/office/drawing/2014/main" id="{81C89CA6-EB85-40E4-A1E5-866E8004DD9D}"/>
              </a:ext>
            </a:extLst>
          </p:cNvPr>
          <p:cNvSpPr>
            <a:spLocks noGrp="1"/>
          </p:cNvSpPr>
          <p:nvPr>
            <p:ph type="title"/>
          </p:nvPr>
        </p:nvSpPr>
        <p:spPr/>
        <p:txBody>
          <a:bodyPr/>
          <a:lstStyle/>
          <a:p>
            <a:r>
              <a:rPr lang="en-US" dirty="0"/>
              <a:t>Explore Robotics Applications With TI Today</a:t>
            </a:r>
            <a:endParaRPr lang="en-GB" dirty="0">
              <a:latin typeface="+mn-lt"/>
            </a:endParaRPr>
          </a:p>
        </p:txBody>
      </p:sp>
      <p:sp>
        <p:nvSpPr>
          <p:cNvPr id="7" name="Rectangle 6">
            <a:extLst>
              <a:ext uri="{FF2B5EF4-FFF2-40B4-BE49-F238E27FC236}">
                <a16:creationId xmlns:a16="http://schemas.microsoft.com/office/drawing/2014/main" id="{3ED69B49-1C95-4238-B542-A9C0594C0BF0}"/>
              </a:ext>
            </a:extLst>
          </p:cNvPr>
          <p:cNvSpPr/>
          <p:nvPr/>
        </p:nvSpPr>
        <p:spPr>
          <a:xfrm>
            <a:off x="4695671" y="1146158"/>
            <a:ext cx="1485533" cy="665484"/>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GB" sz="1350" dirty="0">
                <a:solidFill>
                  <a:srgbClr val="FFFFFF"/>
                </a:solidFill>
                <a:latin typeface="Montserrat" panose="02000505000000020004" pitchFamily="2" charset="0"/>
              </a:rPr>
              <a:t>Evaluation Modules</a:t>
            </a:r>
          </a:p>
        </p:txBody>
      </p:sp>
      <p:sp>
        <p:nvSpPr>
          <p:cNvPr id="8" name="Rectangle 7">
            <a:extLst>
              <a:ext uri="{FF2B5EF4-FFF2-40B4-BE49-F238E27FC236}">
                <a16:creationId xmlns:a16="http://schemas.microsoft.com/office/drawing/2014/main" id="{0D919087-4284-4694-B9AB-D3D00976AED9}"/>
              </a:ext>
            </a:extLst>
          </p:cNvPr>
          <p:cNvSpPr/>
          <p:nvPr/>
        </p:nvSpPr>
        <p:spPr>
          <a:xfrm>
            <a:off x="4674358" y="1971979"/>
            <a:ext cx="1485533" cy="665484"/>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GB" sz="1350" dirty="0">
                <a:solidFill>
                  <a:srgbClr val="FFFFFF"/>
                </a:solidFill>
                <a:latin typeface="Montserrat" panose="02000505000000020004" pitchFamily="2" charset="0"/>
              </a:rPr>
              <a:t>Reference examples / Labs</a:t>
            </a:r>
          </a:p>
        </p:txBody>
      </p:sp>
      <p:sp>
        <p:nvSpPr>
          <p:cNvPr id="9" name="Rectangle 8">
            <a:extLst>
              <a:ext uri="{FF2B5EF4-FFF2-40B4-BE49-F238E27FC236}">
                <a16:creationId xmlns:a16="http://schemas.microsoft.com/office/drawing/2014/main" id="{3E37C32F-111A-4942-8ACA-B3734E6B682B}"/>
              </a:ext>
            </a:extLst>
          </p:cNvPr>
          <p:cNvSpPr/>
          <p:nvPr/>
        </p:nvSpPr>
        <p:spPr>
          <a:xfrm>
            <a:off x="4674358" y="2762796"/>
            <a:ext cx="1485533" cy="891000"/>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GB" sz="1350" dirty="0">
                <a:solidFill>
                  <a:srgbClr val="FFFFFF"/>
                </a:solidFill>
                <a:latin typeface="Montserrat" panose="02000505000000020004" pitchFamily="2" charset="0"/>
              </a:rPr>
              <a:t>Accelerate path to production with 3P</a:t>
            </a:r>
          </a:p>
        </p:txBody>
      </p:sp>
      <p:sp>
        <p:nvSpPr>
          <p:cNvPr id="11" name="Content Placeholder 2">
            <a:extLst>
              <a:ext uri="{FF2B5EF4-FFF2-40B4-BE49-F238E27FC236}">
                <a16:creationId xmlns:a16="http://schemas.microsoft.com/office/drawing/2014/main" id="{F15793F8-EEB2-46C2-9E15-57C758E53A56}"/>
              </a:ext>
            </a:extLst>
          </p:cNvPr>
          <p:cNvSpPr txBox="1">
            <a:spLocks/>
          </p:cNvSpPr>
          <p:nvPr/>
        </p:nvSpPr>
        <p:spPr>
          <a:xfrm>
            <a:off x="6206737" y="1160483"/>
            <a:ext cx="2733119" cy="666900"/>
          </a:xfrm>
          <a:prstGeom prst="rect">
            <a:avLst/>
          </a:prstGeom>
        </p:spPr>
        <p:txBody>
          <a:bodyPr lIns="34290" tIns="34290" rIns="34290" bIns="34290" anchor="ct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1pPr>
            <a:lvl2pPr marL="6858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2pPr>
            <a:lvl3pPr marL="11430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3pPr>
            <a:lvl4pPr marL="16002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4pPr>
            <a:lvl5pPr marL="20574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0"/>
              </a:spcAft>
              <a:buNone/>
            </a:pPr>
            <a:r>
              <a:rPr lang="pt-BR" sz="1100" u="sng" dirty="0">
                <a:solidFill>
                  <a:srgbClr val="00B6E0"/>
                </a:solidFill>
                <a:latin typeface="Montserrat" panose="02000505000000020004" pitchFamily="2" charset="0"/>
                <a:hlinkClick r:id="rId8">
                  <a:extLst>
                    <a:ext uri="{A12FA001-AC4F-418D-AE19-62706E023703}">
                      <ahyp:hlinkClr xmlns:ahyp="http://schemas.microsoft.com/office/drawing/2018/hyperlinkcolor" val="tx"/>
                    </a:ext>
                  </a:extLst>
                </a:hlinkClick>
              </a:rPr>
              <a:t>IWR6843 ISK (60 GHz)</a:t>
            </a:r>
            <a:r>
              <a:rPr lang="pt-BR" sz="1100" u="sng" dirty="0">
                <a:solidFill>
                  <a:srgbClr val="00B6E0"/>
                </a:solidFill>
                <a:latin typeface="Montserrat" panose="02000505000000020004" pitchFamily="2" charset="0"/>
              </a:rPr>
              <a:t> </a:t>
            </a:r>
          </a:p>
          <a:p>
            <a:pPr marL="0" indent="0">
              <a:spcBef>
                <a:spcPts val="0"/>
              </a:spcBef>
              <a:spcAft>
                <a:spcPts val="0"/>
              </a:spcAft>
              <a:buNone/>
            </a:pPr>
            <a:r>
              <a:rPr lang="fi-FI" sz="1100" u="sng" dirty="0">
                <a:solidFill>
                  <a:srgbClr val="00B6E0"/>
                </a:solidFill>
                <a:latin typeface="Montserrat" panose="02000505000000020004" pitchFamily="2" charset="0"/>
                <a:hlinkClick r:id="rId9">
                  <a:extLst>
                    <a:ext uri="{A12FA001-AC4F-418D-AE19-62706E023703}">
                      <ahyp:hlinkClr xmlns:ahyp="http://schemas.microsoft.com/office/drawing/2018/hyperlinkcolor" val="tx"/>
                    </a:ext>
                  </a:extLst>
                </a:hlinkClick>
              </a:rPr>
              <a:t>IWR6843 AOP (60 GHz Antenna on Package)</a:t>
            </a:r>
            <a:endParaRPr lang="pt-BR" sz="1100" u="sng" dirty="0">
              <a:solidFill>
                <a:srgbClr val="00B6E0"/>
              </a:solidFill>
              <a:latin typeface="Montserrat" panose="02000505000000020004" pitchFamily="2" charset="0"/>
            </a:endParaRPr>
          </a:p>
          <a:p>
            <a:pPr marL="0" indent="0">
              <a:spcBef>
                <a:spcPts val="0"/>
              </a:spcBef>
              <a:spcAft>
                <a:spcPts val="0"/>
              </a:spcAft>
              <a:buNone/>
            </a:pPr>
            <a:r>
              <a:rPr lang="pt-BR" sz="1100" u="sng" dirty="0">
                <a:solidFill>
                  <a:srgbClr val="00B6E0"/>
                </a:solidFill>
                <a:latin typeface="Montserrat" panose="02000505000000020004" pitchFamily="2" charset="0"/>
                <a:hlinkClick r:id="rId10">
                  <a:extLst>
                    <a:ext uri="{A12FA001-AC4F-418D-AE19-62706E023703}">
                      <ahyp:hlinkClr xmlns:ahyp="http://schemas.microsoft.com/office/drawing/2018/hyperlinkcolor" val="tx"/>
                    </a:ext>
                  </a:extLst>
                </a:hlinkClick>
              </a:rPr>
              <a:t>IWR1843 BOOST (77 GHz)</a:t>
            </a:r>
            <a:endParaRPr lang="pt-BR" sz="1100" u="sng" dirty="0">
              <a:solidFill>
                <a:srgbClr val="00B6E0"/>
              </a:solidFill>
              <a:latin typeface="Montserrat" panose="02000505000000020004" pitchFamily="2" charset="0"/>
            </a:endParaRPr>
          </a:p>
        </p:txBody>
      </p:sp>
      <p:sp>
        <p:nvSpPr>
          <p:cNvPr id="12" name="Content Placeholder 2">
            <a:extLst>
              <a:ext uri="{FF2B5EF4-FFF2-40B4-BE49-F238E27FC236}">
                <a16:creationId xmlns:a16="http://schemas.microsoft.com/office/drawing/2014/main" id="{404D3BEC-00D5-4B33-8452-754E08B544CB}"/>
              </a:ext>
            </a:extLst>
          </p:cNvPr>
          <p:cNvSpPr txBox="1">
            <a:spLocks/>
          </p:cNvSpPr>
          <p:nvPr/>
        </p:nvSpPr>
        <p:spPr>
          <a:xfrm>
            <a:off x="6185424" y="1986304"/>
            <a:ext cx="2733119" cy="666900"/>
          </a:xfrm>
          <a:prstGeom prst="rect">
            <a:avLst/>
          </a:prstGeom>
        </p:spPr>
        <p:txBody>
          <a:bodyPr lIns="34290" tIns="34290" rIns="34290" bIns="34290" anchor="ct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1pPr>
            <a:lvl2pPr marL="6858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2pPr>
            <a:lvl3pPr marL="11430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3pPr>
            <a:lvl4pPr marL="16002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4pPr>
            <a:lvl5pPr marL="20574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0"/>
              </a:spcAft>
              <a:buNone/>
            </a:pPr>
            <a:r>
              <a:rPr lang="en-US" sz="1100" u="sng" dirty="0">
                <a:solidFill>
                  <a:srgbClr val="00B6E0"/>
                </a:solidFill>
                <a:latin typeface="Montserrat" panose="02000505000000020004" pitchFamily="2" charset="0"/>
                <a:hlinkClick r:id="rId11">
                  <a:extLst>
                    <a:ext uri="{A12FA001-AC4F-418D-AE19-62706E023703}">
                      <ahyp:hlinkClr xmlns:ahyp="http://schemas.microsoft.com/office/drawing/2018/hyperlinkcolor" val="tx"/>
                    </a:ext>
                  </a:extLst>
                </a:hlinkClick>
              </a:rPr>
              <a:t>Sense and Avoid Lab for Collision Avoidance</a:t>
            </a:r>
            <a:endParaRPr lang="en-US" sz="1100" u="sng" dirty="0">
              <a:solidFill>
                <a:srgbClr val="00B6E0"/>
              </a:solidFill>
              <a:latin typeface="Montserrat" panose="02000505000000020004" pitchFamily="2" charset="0"/>
            </a:endParaRPr>
          </a:p>
          <a:p>
            <a:pPr marL="0" indent="0">
              <a:spcBef>
                <a:spcPts val="0"/>
              </a:spcBef>
              <a:spcAft>
                <a:spcPts val="0"/>
              </a:spcAft>
              <a:buNone/>
            </a:pPr>
            <a:r>
              <a:rPr lang="en-US" sz="1100" u="sng" dirty="0">
                <a:solidFill>
                  <a:srgbClr val="00B6E0"/>
                </a:solidFill>
                <a:latin typeface="Montserrat" panose="02000505000000020004" pitchFamily="2" charset="0"/>
                <a:hlinkClick r:id="rId12">
                  <a:extLst>
                    <a:ext uri="{A12FA001-AC4F-418D-AE19-62706E023703}">
                      <ahyp:hlinkClr xmlns:ahyp="http://schemas.microsoft.com/office/drawing/2018/hyperlinkcolor" val="tx"/>
                    </a:ext>
                  </a:extLst>
                </a:hlinkClick>
              </a:rPr>
              <a:t>360º Safety Bubble with ROS Lab for Safe Human Presence Detection</a:t>
            </a:r>
            <a:endParaRPr lang="en-US" sz="1100" u="sng" dirty="0">
              <a:solidFill>
                <a:srgbClr val="00B6E0"/>
              </a:solidFill>
              <a:latin typeface="Montserrat" panose="02000505000000020004" pitchFamily="2" charset="0"/>
            </a:endParaRPr>
          </a:p>
        </p:txBody>
      </p:sp>
      <p:sp>
        <p:nvSpPr>
          <p:cNvPr id="13" name="Content Placeholder 2">
            <a:extLst>
              <a:ext uri="{FF2B5EF4-FFF2-40B4-BE49-F238E27FC236}">
                <a16:creationId xmlns:a16="http://schemas.microsoft.com/office/drawing/2014/main" id="{EE379A87-D714-4A7F-84A2-386E79CF4908}"/>
              </a:ext>
            </a:extLst>
          </p:cNvPr>
          <p:cNvSpPr txBox="1">
            <a:spLocks/>
          </p:cNvSpPr>
          <p:nvPr/>
        </p:nvSpPr>
        <p:spPr>
          <a:xfrm>
            <a:off x="6185424" y="2777121"/>
            <a:ext cx="2733119" cy="891000"/>
          </a:xfrm>
          <a:prstGeom prst="rect">
            <a:avLst/>
          </a:prstGeom>
        </p:spPr>
        <p:txBody>
          <a:bodyPr lIns="34290" tIns="34290" rIns="34290" bIns="34290" anchor="ct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1pPr>
            <a:lvl2pPr marL="6858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2pPr>
            <a:lvl3pPr marL="11430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3pPr>
            <a:lvl4pPr marL="16002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4pPr>
            <a:lvl5pPr marL="20574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76364" defTabSz="685800">
              <a:spcBef>
                <a:spcPts val="0"/>
              </a:spcBef>
              <a:spcAft>
                <a:spcPts val="0"/>
              </a:spcAft>
              <a:buNone/>
              <a:defRPr/>
            </a:pPr>
            <a:r>
              <a:rPr lang="en-US" sz="1100" u="sng" dirty="0">
                <a:solidFill>
                  <a:srgbClr val="00B6E0"/>
                </a:solidFill>
                <a:latin typeface="Montserrat" panose="02000505000000020004" pitchFamily="2" charset="0"/>
                <a:hlinkClick r:id="rId13">
                  <a:extLst>
                    <a:ext uri="{A12FA001-AC4F-418D-AE19-62706E023703}">
                      <ahyp:hlinkClr xmlns:ahyp="http://schemas.microsoft.com/office/drawing/2018/hyperlinkcolor" val="tx"/>
                    </a:ext>
                  </a:extLst>
                </a:hlinkClick>
              </a:rPr>
              <a:t>Designing TI mmWave made easier using 3rd party ecosystem</a:t>
            </a:r>
            <a:endParaRPr lang="en-US" sz="1100" u="sng" dirty="0">
              <a:solidFill>
                <a:srgbClr val="00B6E0"/>
              </a:solidFill>
              <a:latin typeface="Montserrat" panose="02000505000000020004" pitchFamily="2" charset="0"/>
            </a:endParaRPr>
          </a:p>
          <a:p>
            <a:pPr marL="0" indent="-76364" defTabSz="685800">
              <a:spcBef>
                <a:spcPts val="0"/>
              </a:spcBef>
              <a:spcAft>
                <a:spcPts val="0"/>
              </a:spcAft>
              <a:buNone/>
              <a:defRPr/>
            </a:pPr>
            <a:r>
              <a:rPr lang="en-US" sz="1100" u="sng" dirty="0">
                <a:solidFill>
                  <a:srgbClr val="00B6E0"/>
                </a:solidFill>
                <a:latin typeface="Montserrat" panose="02000505000000020004" pitchFamily="2" charset="0"/>
                <a:hlinkClick r:id="rId14">
                  <a:extLst>
                    <a:ext uri="{A12FA001-AC4F-418D-AE19-62706E023703}">
                      <ahyp:hlinkClr xmlns:ahyp="http://schemas.microsoft.com/office/drawing/2018/hyperlinkcolor" val="tx"/>
                    </a:ext>
                  </a:extLst>
                </a:hlinkClick>
              </a:rPr>
              <a:t>Industrial mmWave third-party search tool</a:t>
            </a:r>
            <a:endParaRPr lang="en-US" sz="1100" u="sng" dirty="0">
              <a:solidFill>
                <a:srgbClr val="00B6E0"/>
              </a:solidFill>
              <a:latin typeface="Montserrat" panose="02000505000000020004" pitchFamily="2" charset="0"/>
            </a:endParaRPr>
          </a:p>
        </p:txBody>
      </p:sp>
      <p:sp>
        <p:nvSpPr>
          <p:cNvPr id="18" name="Rectangle 17">
            <a:extLst>
              <a:ext uri="{FF2B5EF4-FFF2-40B4-BE49-F238E27FC236}">
                <a16:creationId xmlns:a16="http://schemas.microsoft.com/office/drawing/2014/main" id="{3A560F9C-83C5-8E4C-A00D-DA231B7F9157}"/>
              </a:ext>
            </a:extLst>
          </p:cNvPr>
          <p:cNvSpPr/>
          <p:nvPr/>
        </p:nvSpPr>
        <p:spPr>
          <a:xfrm>
            <a:off x="109583" y="717954"/>
            <a:ext cx="4230074" cy="37739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Bef>
                <a:spcPts val="300"/>
              </a:spcBef>
              <a:spcAft>
                <a:spcPts val="300"/>
              </a:spcAft>
            </a:pPr>
            <a:r>
              <a:rPr lang="en-US" sz="1400" dirty="0">
                <a:solidFill>
                  <a:schemeClr val="tx1"/>
                </a:solidFill>
                <a:latin typeface="Montserrat" panose="02000505000000020004" pitchFamily="2" charset="0"/>
                <a:ea typeface="Helvetica Neue" panose="02000503000000020004" pitchFamily="2" charset="0"/>
                <a:cs typeface="Helvetica Neue" panose="02000503000000020004" pitchFamily="2" charset="0"/>
              </a:rPr>
              <a:t>TDA4VM</a:t>
            </a:r>
          </a:p>
        </p:txBody>
      </p:sp>
      <p:sp>
        <p:nvSpPr>
          <p:cNvPr id="19" name="Rectangle 18">
            <a:extLst>
              <a:ext uri="{FF2B5EF4-FFF2-40B4-BE49-F238E27FC236}">
                <a16:creationId xmlns:a16="http://schemas.microsoft.com/office/drawing/2014/main" id="{1ACEAAC5-A389-6340-9F12-881D89345323}"/>
              </a:ext>
            </a:extLst>
          </p:cNvPr>
          <p:cNvSpPr/>
          <p:nvPr/>
        </p:nvSpPr>
        <p:spPr>
          <a:xfrm>
            <a:off x="203943" y="1178893"/>
            <a:ext cx="1725875" cy="665484"/>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GB" sz="1350" dirty="0">
                <a:solidFill>
                  <a:srgbClr val="FFFFFF"/>
                </a:solidFill>
                <a:latin typeface="Montserrat" panose="02000505000000020004" pitchFamily="2" charset="0"/>
              </a:rPr>
              <a:t>Full development</a:t>
            </a:r>
          </a:p>
        </p:txBody>
      </p:sp>
      <p:sp>
        <p:nvSpPr>
          <p:cNvPr id="20" name="Rectangle 19">
            <a:extLst>
              <a:ext uri="{FF2B5EF4-FFF2-40B4-BE49-F238E27FC236}">
                <a16:creationId xmlns:a16="http://schemas.microsoft.com/office/drawing/2014/main" id="{88180AB1-2412-F344-B8DE-C5C35CF149F7}"/>
              </a:ext>
            </a:extLst>
          </p:cNvPr>
          <p:cNvSpPr/>
          <p:nvPr/>
        </p:nvSpPr>
        <p:spPr>
          <a:xfrm>
            <a:off x="203943" y="1984667"/>
            <a:ext cx="1725875" cy="665484"/>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GB" sz="1350" dirty="0">
                <a:solidFill>
                  <a:srgbClr val="FFFFFF"/>
                </a:solidFill>
                <a:latin typeface="Montserrat" panose="02000505000000020004" pitchFamily="2" charset="0"/>
              </a:rPr>
              <a:t>Turn-key designs</a:t>
            </a:r>
          </a:p>
        </p:txBody>
      </p:sp>
      <p:sp>
        <p:nvSpPr>
          <p:cNvPr id="21" name="Rectangle 20">
            <a:extLst>
              <a:ext uri="{FF2B5EF4-FFF2-40B4-BE49-F238E27FC236}">
                <a16:creationId xmlns:a16="http://schemas.microsoft.com/office/drawing/2014/main" id="{5E165A14-2ACC-894C-994B-4BBEFE924814}"/>
              </a:ext>
            </a:extLst>
          </p:cNvPr>
          <p:cNvSpPr/>
          <p:nvPr/>
        </p:nvSpPr>
        <p:spPr>
          <a:xfrm>
            <a:off x="203943" y="2790441"/>
            <a:ext cx="1725875" cy="891000"/>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GB" sz="1350" dirty="0">
                <a:solidFill>
                  <a:srgbClr val="FFFFFF"/>
                </a:solidFill>
                <a:latin typeface="Montserrat" panose="02000505000000020004" pitchFamily="2" charset="0"/>
              </a:rPr>
              <a:t>Software development kits</a:t>
            </a:r>
          </a:p>
        </p:txBody>
      </p:sp>
      <p:sp>
        <p:nvSpPr>
          <p:cNvPr id="22" name="Content Placeholder 2">
            <a:extLst>
              <a:ext uri="{FF2B5EF4-FFF2-40B4-BE49-F238E27FC236}">
                <a16:creationId xmlns:a16="http://schemas.microsoft.com/office/drawing/2014/main" id="{2C8A5D6A-741C-3D43-A7A2-72CB2A786AB8}"/>
              </a:ext>
            </a:extLst>
          </p:cNvPr>
          <p:cNvSpPr txBox="1">
            <a:spLocks/>
          </p:cNvSpPr>
          <p:nvPr/>
        </p:nvSpPr>
        <p:spPr>
          <a:xfrm>
            <a:off x="2060772" y="1113187"/>
            <a:ext cx="2117434" cy="666900"/>
          </a:xfrm>
          <a:prstGeom prst="rect">
            <a:avLst/>
          </a:prstGeom>
        </p:spPr>
        <p:txBody>
          <a:bodyPr lIns="34290" tIns="34290" rIns="34290" bIns="34290" anchor="ct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1pPr>
            <a:lvl2pPr marL="6858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2pPr>
            <a:lvl3pPr marL="11430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3pPr>
            <a:lvl4pPr marL="16002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4pPr>
            <a:lvl5pPr marL="20574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300"/>
              </a:spcBef>
              <a:spcAft>
                <a:spcPts val="300"/>
              </a:spcAft>
              <a:buNone/>
            </a:pPr>
            <a:r>
              <a:rPr lang="pt-BR" sz="1100" u="sng" dirty="0" err="1">
                <a:solidFill>
                  <a:srgbClr val="00B6E0"/>
                </a:solidFill>
                <a:latin typeface="Montserrat" panose="02000505000000020004" pitchFamily="2" charset="0"/>
              </a:rPr>
              <a:t>http</a:t>
            </a:r>
            <a:r>
              <a:rPr lang="pt-BR" sz="1100" u="sng" dirty="0">
                <a:solidFill>
                  <a:srgbClr val="00B6E0"/>
                </a:solidFill>
                <a:latin typeface="Montserrat" panose="02000505000000020004" pitchFamily="2" charset="0"/>
              </a:rPr>
              <a:t>://www.ti.com/tool/TDA4VMXEVM</a:t>
            </a:r>
          </a:p>
        </p:txBody>
      </p:sp>
      <p:sp>
        <p:nvSpPr>
          <p:cNvPr id="23" name="Content Placeholder 2">
            <a:extLst>
              <a:ext uri="{FF2B5EF4-FFF2-40B4-BE49-F238E27FC236}">
                <a16:creationId xmlns:a16="http://schemas.microsoft.com/office/drawing/2014/main" id="{7DC4DDDB-4B94-BB4C-B3F8-427D35442D3D}"/>
              </a:ext>
            </a:extLst>
          </p:cNvPr>
          <p:cNvSpPr txBox="1">
            <a:spLocks/>
          </p:cNvSpPr>
          <p:nvPr/>
        </p:nvSpPr>
        <p:spPr>
          <a:xfrm>
            <a:off x="2060772" y="1920638"/>
            <a:ext cx="2117434" cy="666900"/>
          </a:xfrm>
          <a:prstGeom prst="rect">
            <a:avLst/>
          </a:prstGeom>
        </p:spPr>
        <p:txBody>
          <a:bodyPr lIns="34290" tIns="34290" rIns="34290" bIns="34290" anchor="ct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1pPr>
            <a:lvl2pPr marL="6858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2pPr>
            <a:lvl3pPr marL="11430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3pPr>
            <a:lvl4pPr marL="16002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4pPr>
            <a:lvl5pPr marL="20574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300"/>
              </a:spcBef>
              <a:spcAft>
                <a:spcPts val="300"/>
              </a:spcAft>
              <a:buNone/>
            </a:pPr>
            <a:r>
              <a:rPr lang="en-US" sz="1100" dirty="0">
                <a:latin typeface="Montserrat" panose="02000505000000020004" pitchFamily="2" charset="0"/>
              </a:rPr>
              <a:t>Automotive version of TDA4V Mid</a:t>
            </a:r>
          </a:p>
          <a:p>
            <a:pPr marL="0" indent="0">
              <a:spcBef>
                <a:spcPts val="300"/>
              </a:spcBef>
              <a:spcAft>
                <a:spcPts val="300"/>
              </a:spcAft>
              <a:buNone/>
            </a:pPr>
            <a:r>
              <a:rPr lang="en-US" sz="1100" u="sng" dirty="0">
                <a:solidFill>
                  <a:srgbClr val="00B6E0"/>
                </a:solidFill>
                <a:latin typeface="Montserrat" panose="02000505000000020004" pitchFamily="2" charset="0"/>
              </a:rPr>
              <a:t>http://www.ti.com/tool/D3-3P-TDAX-DK</a:t>
            </a:r>
          </a:p>
        </p:txBody>
      </p:sp>
      <p:sp>
        <p:nvSpPr>
          <p:cNvPr id="24" name="Content Placeholder 2">
            <a:extLst>
              <a:ext uri="{FF2B5EF4-FFF2-40B4-BE49-F238E27FC236}">
                <a16:creationId xmlns:a16="http://schemas.microsoft.com/office/drawing/2014/main" id="{D3DE8AAD-CB30-FB4D-9524-F90C8134D991}"/>
              </a:ext>
            </a:extLst>
          </p:cNvPr>
          <p:cNvSpPr txBox="1">
            <a:spLocks/>
          </p:cNvSpPr>
          <p:nvPr/>
        </p:nvSpPr>
        <p:spPr>
          <a:xfrm>
            <a:off x="2076020" y="2781241"/>
            <a:ext cx="2117434" cy="891000"/>
          </a:xfrm>
          <a:prstGeom prst="rect">
            <a:avLst/>
          </a:prstGeom>
        </p:spPr>
        <p:txBody>
          <a:bodyPr lIns="34290" tIns="34290" rIns="34290" bIns="34290" anchor="ct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1pPr>
            <a:lvl2pPr marL="6858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2pPr>
            <a:lvl3pPr marL="11430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3pPr>
            <a:lvl4pPr marL="16002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4pPr>
            <a:lvl5pPr marL="20574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300"/>
              </a:spcBef>
              <a:spcAft>
                <a:spcPts val="300"/>
              </a:spcAft>
              <a:buNone/>
            </a:pPr>
            <a:r>
              <a:rPr lang="pt-BR" sz="1100" dirty="0">
                <a:latin typeface="Montserrat" panose="02000505000000020004" pitchFamily="2" charset="0"/>
              </a:rPr>
              <a:t>TI Processor SDK – Seamlessly reuse and </a:t>
            </a:r>
            <a:r>
              <a:rPr lang="pt-BR" sz="1100" dirty="0" err="1">
                <a:latin typeface="Montserrat" panose="02000505000000020004" pitchFamily="2" charset="0"/>
              </a:rPr>
              <a:t>migrate</a:t>
            </a:r>
            <a:r>
              <a:rPr lang="pt-BR" sz="1100" dirty="0">
                <a:latin typeface="Montserrat" panose="02000505000000020004" pitchFamily="2" charset="0"/>
              </a:rPr>
              <a:t> Linux software across TI processors</a:t>
            </a:r>
          </a:p>
          <a:p>
            <a:pPr marL="0" indent="0">
              <a:spcBef>
                <a:spcPts val="300"/>
              </a:spcBef>
              <a:spcAft>
                <a:spcPts val="300"/>
              </a:spcAft>
              <a:buNone/>
            </a:pPr>
            <a:r>
              <a:rPr lang="pt-BR" sz="1100" u="sng" dirty="0">
                <a:solidFill>
                  <a:srgbClr val="00B6E0"/>
                </a:solidFill>
                <a:latin typeface="Montserrat" panose="02000505000000020004" pitchFamily="2" charset="0"/>
              </a:rPr>
              <a:t>http://www.ti.com/tool/PROCESSOR-SDK-DRA8X-TDA4X</a:t>
            </a:r>
          </a:p>
        </p:txBody>
      </p:sp>
      <p:sp>
        <p:nvSpPr>
          <p:cNvPr id="26" name="Rectangle 25">
            <a:extLst>
              <a:ext uri="{FF2B5EF4-FFF2-40B4-BE49-F238E27FC236}">
                <a16:creationId xmlns:a16="http://schemas.microsoft.com/office/drawing/2014/main" id="{FE40467F-A86D-F645-8F69-F412091E0A93}"/>
              </a:ext>
            </a:extLst>
          </p:cNvPr>
          <p:cNvSpPr/>
          <p:nvPr/>
        </p:nvSpPr>
        <p:spPr>
          <a:xfrm>
            <a:off x="231775" y="4185082"/>
            <a:ext cx="8664478" cy="403783"/>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GB" sz="1350" dirty="0">
                <a:solidFill>
                  <a:srgbClr val="FFFFFF"/>
                </a:solidFill>
                <a:latin typeface="Montserrat" panose="02000505000000020004" pitchFamily="2" charset="0"/>
              </a:rPr>
              <a:t>Free Support on e2e.ti.com</a:t>
            </a:r>
          </a:p>
        </p:txBody>
      </p:sp>
      <p:sp>
        <p:nvSpPr>
          <p:cNvPr id="27" name="Content Placeholder 2">
            <a:extLst>
              <a:ext uri="{FF2B5EF4-FFF2-40B4-BE49-F238E27FC236}">
                <a16:creationId xmlns:a16="http://schemas.microsoft.com/office/drawing/2014/main" id="{5D96F695-B307-DD44-936A-C990B22C93AA}"/>
              </a:ext>
            </a:extLst>
          </p:cNvPr>
          <p:cNvSpPr txBox="1">
            <a:spLocks/>
          </p:cNvSpPr>
          <p:nvPr/>
        </p:nvSpPr>
        <p:spPr>
          <a:xfrm>
            <a:off x="2094484" y="4148428"/>
            <a:ext cx="5081588" cy="666900"/>
          </a:xfrm>
          <a:prstGeom prst="rect">
            <a:avLst/>
          </a:prstGeom>
        </p:spPr>
        <p:txBody>
          <a:bodyPr lIns="34290" tIns="34290" rIns="34290" bIns="34290" anchor="ct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1pPr>
            <a:lvl2pPr marL="6858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2pPr>
            <a:lvl3pPr marL="11430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3pPr>
            <a:lvl4pPr marL="16002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4pPr>
            <a:lvl5pPr marL="20574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300"/>
              </a:spcBef>
              <a:spcAft>
                <a:spcPts val="300"/>
              </a:spcAft>
              <a:buNone/>
            </a:pPr>
            <a:endParaRPr lang="pt-BR" sz="1200" u="sng" dirty="0">
              <a:solidFill>
                <a:srgbClr val="00B6E0"/>
              </a:solidFill>
              <a:latin typeface="Montserrat" panose="02000505000000020004" pitchFamily="2" charset="0"/>
            </a:endParaRPr>
          </a:p>
        </p:txBody>
      </p:sp>
      <p:pic>
        <p:nvPicPr>
          <p:cNvPr id="28" name="Picture 27">
            <a:extLst>
              <a:ext uri="{FF2B5EF4-FFF2-40B4-BE49-F238E27FC236}">
                <a16:creationId xmlns:a16="http://schemas.microsoft.com/office/drawing/2014/main" id="{463D37E5-F72D-A14E-B485-D73C3596E90A}"/>
              </a:ext>
            </a:extLst>
          </p:cNvPr>
          <p:cNvPicPr>
            <a:picLocks noChangeAspect="1"/>
          </p:cNvPicPr>
          <p:nvPr/>
        </p:nvPicPr>
        <p:blipFill>
          <a:blip r:embed="rId15" cstate="hqprint">
            <a:extLst>
              <a:ext uri="{28A0092B-C50C-407E-A947-70E740481C1C}">
                <a14:useLocalDpi xmlns:a14="http://schemas.microsoft.com/office/drawing/2010/main"/>
              </a:ext>
            </a:extLst>
          </a:blip>
          <a:stretch>
            <a:fillRect/>
          </a:stretch>
        </p:blipFill>
        <p:spPr>
          <a:xfrm>
            <a:off x="2967916" y="1446316"/>
            <a:ext cx="589568" cy="377364"/>
          </a:xfrm>
          <a:prstGeom prst="rect">
            <a:avLst/>
          </a:prstGeom>
        </p:spPr>
      </p:pic>
      <p:sp>
        <p:nvSpPr>
          <p:cNvPr id="16" name="Slide Number Placeholder 15">
            <a:extLst>
              <a:ext uri="{FF2B5EF4-FFF2-40B4-BE49-F238E27FC236}">
                <a16:creationId xmlns:a16="http://schemas.microsoft.com/office/drawing/2014/main" id="{AE553BA6-0FAE-CC41-857D-4FFCEC09D566}"/>
              </a:ext>
            </a:extLst>
          </p:cNvPr>
          <p:cNvSpPr>
            <a:spLocks noGrp="1"/>
          </p:cNvSpPr>
          <p:nvPr>
            <p:ph type="sldNum" sz="quarter" idx="4"/>
          </p:nvPr>
        </p:nvSpPr>
        <p:spPr/>
        <p:txBody>
          <a:bodyPr/>
          <a:lstStyle/>
          <a:p>
            <a:fld id="{A99552BA-3E73-194F-836B-334DBE6623FF}" type="slidenum">
              <a:rPr lang="en-US" smtClean="0"/>
              <a:pPr/>
              <a:t>26</a:t>
            </a:fld>
            <a:endParaRPr lang="en-US" dirty="0"/>
          </a:p>
        </p:txBody>
      </p:sp>
    </p:spTree>
    <p:extLst>
      <p:ext uri="{BB962C8B-B14F-4D97-AF65-F5344CB8AC3E}">
        <p14:creationId xmlns:p14="http://schemas.microsoft.com/office/powerpoint/2010/main" val="15320943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EC63662B-CADB-B144-9DA6-6C2AECE1FBB4}"/>
              </a:ext>
            </a:extLst>
          </p:cNvPr>
          <p:cNvSpPr/>
          <p:nvPr/>
        </p:nvSpPr>
        <p:spPr>
          <a:xfrm>
            <a:off x="127121" y="814912"/>
            <a:ext cx="8562853" cy="37739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Bef>
                <a:spcPts val="300"/>
              </a:spcBef>
              <a:spcAft>
                <a:spcPts val="300"/>
              </a:spcAft>
            </a:pPr>
            <a:r>
              <a:rPr lang="en-US" sz="1400" dirty="0">
                <a:solidFill>
                  <a:schemeClr val="tx1"/>
                </a:solidFill>
                <a:latin typeface="Montserrat" panose="02000505000000020004" pitchFamily="2" charset="0"/>
                <a:ea typeface="Helvetica Neue" panose="02000503000000020004" pitchFamily="2" charset="0"/>
                <a:cs typeface="Helvetica Neue" panose="02000503000000020004" pitchFamily="2" charset="0"/>
              </a:rPr>
              <a:t> </a:t>
            </a:r>
          </a:p>
        </p:txBody>
      </p:sp>
      <p:graphicFrame>
        <p:nvGraphicFramePr>
          <p:cNvPr id="6" name="Object 5" hidden="1">
            <a:extLst>
              <a:ext uri="{FF2B5EF4-FFF2-40B4-BE49-F238E27FC236}">
                <a16:creationId xmlns:a16="http://schemas.microsoft.com/office/drawing/2014/main" id="{E6CE5F1C-A330-4110-8E5F-235E3D0B7DC9}"/>
              </a:ext>
            </a:extLst>
          </p:cNvPr>
          <p:cNvGraphicFramePr>
            <a:graphicFrameLocks noChangeAspect="1"/>
          </p:cNvGraphicFramePr>
          <p:nvPr>
            <p:custDataLst>
              <p:tags r:id="rId2"/>
            </p:custData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91176" name="think-cell Slide" r:id="rId6" imgW="353" imgH="359" progId="TCLayout.ActiveDocument.1">
                  <p:embed/>
                </p:oleObj>
              </mc:Choice>
              <mc:Fallback>
                <p:oleObj name="think-cell Slide" r:id="rId6" imgW="353" imgH="359" progId="TCLayout.ActiveDocument.1">
                  <p:embed/>
                  <p:pic>
                    <p:nvPicPr>
                      <p:cNvPr id="6" name="Object 5" hidden="1">
                        <a:extLst>
                          <a:ext uri="{FF2B5EF4-FFF2-40B4-BE49-F238E27FC236}">
                            <a16:creationId xmlns:a16="http://schemas.microsoft.com/office/drawing/2014/main" id="{E6CE5F1C-A330-4110-8E5F-235E3D0B7DC9}"/>
                          </a:ext>
                        </a:extLst>
                      </p:cNvPr>
                      <p:cNvPicPr/>
                      <p:nvPr/>
                    </p:nvPicPr>
                    <p:blipFill>
                      <a:blip r:embed="rId7"/>
                      <a:stretch>
                        <a:fillRect/>
                      </a:stretch>
                    </p:blipFill>
                    <p:spPr>
                      <a:xfrm>
                        <a:off x="1191" y="1191"/>
                        <a:ext cx="1191" cy="1191"/>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1AA37042-B6FD-4137-BD7A-8A34F7F4224C}"/>
              </a:ext>
            </a:extLst>
          </p:cNvPr>
          <p:cNvSpPr/>
          <p:nvPr>
            <p:custDataLst>
              <p:tags r:id="rId3"/>
            </p:custDataLst>
          </p:nvPr>
        </p:nvSpPr>
        <p:spPr>
          <a:xfrm>
            <a:off x="0" y="0"/>
            <a:ext cx="119063" cy="119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400" b="1" dirty="0">
              <a:latin typeface="Montserrat" panose="02000505000000020004" pitchFamily="2" charset="0"/>
              <a:sym typeface="Montserrat" panose="02000505000000020004" pitchFamily="2" charset="0"/>
            </a:endParaRPr>
          </a:p>
        </p:txBody>
      </p:sp>
      <p:sp>
        <p:nvSpPr>
          <p:cNvPr id="2" name="Title 1">
            <a:extLst>
              <a:ext uri="{FF2B5EF4-FFF2-40B4-BE49-F238E27FC236}">
                <a16:creationId xmlns:a16="http://schemas.microsoft.com/office/drawing/2014/main" id="{81C89CA6-EB85-40E4-A1E5-866E8004DD9D}"/>
              </a:ext>
            </a:extLst>
          </p:cNvPr>
          <p:cNvSpPr>
            <a:spLocks noGrp="1"/>
          </p:cNvSpPr>
          <p:nvPr>
            <p:ph type="title"/>
          </p:nvPr>
        </p:nvSpPr>
        <p:spPr/>
        <p:txBody>
          <a:bodyPr/>
          <a:lstStyle/>
          <a:p>
            <a:r>
              <a:rPr lang="en-US" dirty="0"/>
              <a:t>Getting started with DRA821</a:t>
            </a:r>
            <a:endParaRPr lang="en-GB" dirty="0">
              <a:latin typeface="+mn-lt"/>
            </a:endParaRPr>
          </a:p>
        </p:txBody>
      </p:sp>
      <p:sp>
        <p:nvSpPr>
          <p:cNvPr id="19" name="Rectangle 18">
            <a:extLst>
              <a:ext uri="{FF2B5EF4-FFF2-40B4-BE49-F238E27FC236}">
                <a16:creationId xmlns:a16="http://schemas.microsoft.com/office/drawing/2014/main" id="{1ACEAAC5-A389-6340-9F12-881D89345323}"/>
              </a:ext>
            </a:extLst>
          </p:cNvPr>
          <p:cNvSpPr/>
          <p:nvPr/>
        </p:nvSpPr>
        <p:spPr>
          <a:xfrm>
            <a:off x="203943" y="1178893"/>
            <a:ext cx="1725875" cy="665484"/>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GB" sz="1350" dirty="0">
                <a:solidFill>
                  <a:srgbClr val="FFFFFF"/>
                </a:solidFill>
                <a:latin typeface="Montserrat" panose="02000505000000020004" pitchFamily="2" charset="0"/>
              </a:rPr>
              <a:t>Product</a:t>
            </a:r>
          </a:p>
        </p:txBody>
      </p:sp>
      <p:sp>
        <p:nvSpPr>
          <p:cNvPr id="20" name="Rectangle 19">
            <a:extLst>
              <a:ext uri="{FF2B5EF4-FFF2-40B4-BE49-F238E27FC236}">
                <a16:creationId xmlns:a16="http://schemas.microsoft.com/office/drawing/2014/main" id="{88180AB1-2412-F344-B8DE-C5C35CF149F7}"/>
              </a:ext>
            </a:extLst>
          </p:cNvPr>
          <p:cNvSpPr/>
          <p:nvPr/>
        </p:nvSpPr>
        <p:spPr>
          <a:xfrm>
            <a:off x="203943" y="1984667"/>
            <a:ext cx="1725875" cy="665484"/>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GB" sz="1350" dirty="0">
                <a:solidFill>
                  <a:srgbClr val="FFFFFF"/>
                </a:solidFill>
                <a:latin typeface="Montserrat" panose="02000505000000020004" pitchFamily="2" charset="0"/>
              </a:rPr>
              <a:t>Evaluation Module</a:t>
            </a:r>
          </a:p>
        </p:txBody>
      </p:sp>
      <p:sp>
        <p:nvSpPr>
          <p:cNvPr id="21" name="Rectangle 20">
            <a:extLst>
              <a:ext uri="{FF2B5EF4-FFF2-40B4-BE49-F238E27FC236}">
                <a16:creationId xmlns:a16="http://schemas.microsoft.com/office/drawing/2014/main" id="{5E165A14-2ACC-894C-994B-4BBEFE924814}"/>
              </a:ext>
            </a:extLst>
          </p:cNvPr>
          <p:cNvSpPr/>
          <p:nvPr/>
        </p:nvSpPr>
        <p:spPr>
          <a:xfrm>
            <a:off x="203943" y="2790441"/>
            <a:ext cx="1725875" cy="891000"/>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GB" sz="1350" dirty="0">
                <a:solidFill>
                  <a:srgbClr val="FFFFFF"/>
                </a:solidFill>
                <a:latin typeface="Montserrat" panose="02000505000000020004" pitchFamily="2" charset="0"/>
              </a:rPr>
              <a:t>Software development kits</a:t>
            </a:r>
          </a:p>
        </p:txBody>
      </p:sp>
      <p:sp>
        <p:nvSpPr>
          <p:cNvPr id="22" name="Content Placeholder 2">
            <a:extLst>
              <a:ext uri="{FF2B5EF4-FFF2-40B4-BE49-F238E27FC236}">
                <a16:creationId xmlns:a16="http://schemas.microsoft.com/office/drawing/2014/main" id="{2C8A5D6A-741C-3D43-A7A2-72CB2A786AB8}"/>
              </a:ext>
            </a:extLst>
          </p:cNvPr>
          <p:cNvSpPr txBox="1">
            <a:spLocks/>
          </p:cNvSpPr>
          <p:nvPr/>
        </p:nvSpPr>
        <p:spPr>
          <a:xfrm>
            <a:off x="2060772" y="1113187"/>
            <a:ext cx="1744306" cy="666900"/>
          </a:xfrm>
          <a:prstGeom prst="rect">
            <a:avLst/>
          </a:prstGeom>
        </p:spPr>
        <p:txBody>
          <a:bodyPr lIns="34290" tIns="34290" rIns="34290" bIns="34290" anchor="ct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1pPr>
            <a:lvl2pPr marL="6858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2pPr>
            <a:lvl3pPr marL="11430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3pPr>
            <a:lvl4pPr marL="16002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4pPr>
            <a:lvl5pPr marL="20574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300"/>
              </a:spcBef>
              <a:spcAft>
                <a:spcPts val="300"/>
              </a:spcAft>
              <a:buNone/>
            </a:pPr>
            <a:r>
              <a:rPr lang="pt-BR" sz="1000" u="sng" dirty="0" err="1">
                <a:solidFill>
                  <a:srgbClr val="00B6E0"/>
                </a:solidFill>
                <a:latin typeface="Montserrat" panose="02000505000000020004" pitchFamily="2" charset="0"/>
              </a:rPr>
              <a:t>https</a:t>
            </a:r>
            <a:r>
              <a:rPr lang="pt-BR" sz="1000" u="sng" dirty="0">
                <a:solidFill>
                  <a:srgbClr val="00B6E0"/>
                </a:solidFill>
                <a:latin typeface="Montserrat" panose="02000505000000020004" pitchFamily="2" charset="0"/>
              </a:rPr>
              <a:t>://</a:t>
            </a:r>
            <a:r>
              <a:rPr lang="pt-BR" sz="1000" u="sng" dirty="0" err="1">
                <a:solidFill>
                  <a:srgbClr val="00B6E0"/>
                </a:solidFill>
                <a:latin typeface="Montserrat" panose="02000505000000020004" pitchFamily="2" charset="0"/>
              </a:rPr>
              <a:t>www.ti.com</a:t>
            </a:r>
            <a:r>
              <a:rPr lang="pt-BR" sz="1000" u="sng" dirty="0">
                <a:solidFill>
                  <a:srgbClr val="00B6E0"/>
                </a:solidFill>
                <a:latin typeface="Montserrat" panose="02000505000000020004" pitchFamily="2" charset="0"/>
              </a:rPr>
              <a:t>/</a:t>
            </a:r>
            <a:r>
              <a:rPr lang="pt-BR" sz="1000" u="sng" dirty="0" err="1">
                <a:solidFill>
                  <a:srgbClr val="00B6E0"/>
                </a:solidFill>
                <a:latin typeface="Montserrat" panose="02000505000000020004" pitchFamily="2" charset="0"/>
              </a:rPr>
              <a:t>product</a:t>
            </a:r>
            <a:r>
              <a:rPr lang="pt-BR" sz="1000" u="sng" dirty="0">
                <a:solidFill>
                  <a:srgbClr val="00B6E0"/>
                </a:solidFill>
                <a:latin typeface="Montserrat" panose="02000505000000020004" pitchFamily="2" charset="0"/>
              </a:rPr>
              <a:t>/DRA821U</a:t>
            </a:r>
          </a:p>
        </p:txBody>
      </p:sp>
      <p:sp>
        <p:nvSpPr>
          <p:cNvPr id="23" name="Content Placeholder 2">
            <a:extLst>
              <a:ext uri="{FF2B5EF4-FFF2-40B4-BE49-F238E27FC236}">
                <a16:creationId xmlns:a16="http://schemas.microsoft.com/office/drawing/2014/main" id="{7DC4DDDB-4B94-BB4C-B3F8-427D35442D3D}"/>
              </a:ext>
            </a:extLst>
          </p:cNvPr>
          <p:cNvSpPr txBox="1">
            <a:spLocks/>
          </p:cNvSpPr>
          <p:nvPr/>
        </p:nvSpPr>
        <p:spPr>
          <a:xfrm>
            <a:off x="1981377" y="1966723"/>
            <a:ext cx="2325377" cy="666900"/>
          </a:xfrm>
          <a:prstGeom prst="rect">
            <a:avLst/>
          </a:prstGeom>
        </p:spPr>
        <p:txBody>
          <a:bodyPr lIns="34290" tIns="34290" rIns="34290" bIns="34290" anchor="ct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1pPr>
            <a:lvl2pPr marL="6858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2pPr>
            <a:lvl3pPr marL="11430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3pPr>
            <a:lvl4pPr marL="16002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4pPr>
            <a:lvl5pPr marL="20574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300"/>
              </a:spcBef>
              <a:spcAft>
                <a:spcPts val="300"/>
              </a:spcAft>
              <a:buNone/>
            </a:pPr>
            <a:r>
              <a:rPr lang="en-US" sz="1000" u="sng" dirty="0">
                <a:solidFill>
                  <a:srgbClr val="00B6E0"/>
                </a:solidFill>
                <a:latin typeface="Montserrat" panose="02000505000000020004" pitchFamily="2" charset="0"/>
              </a:rPr>
              <a:t>SOM: https://</a:t>
            </a:r>
            <a:r>
              <a:rPr lang="en-US" sz="1000" u="sng" dirty="0" err="1">
                <a:solidFill>
                  <a:srgbClr val="00B6E0"/>
                </a:solidFill>
                <a:latin typeface="Montserrat" panose="02000505000000020004" pitchFamily="2" charset="0"/>
              </a:rPr>
              <a:t>www.ti.com</a:t>
            </a:r>
            <a:r>
              <a:rPr lang="en-US" sz="1000" u="sng" dirty="0">
                <a:solidFill>
                  <a:srgbClr val="00B6E0"/>
                </a:solidFill>
                <a:latin typeface="Montserrat" panose="02000505000000020004" pitchFamily="2" charset="0"/>
              </a:rPr>
              <a:t>/tool/J7200XSOMXEVM </a:t>
            </a:r>
          </a:p>
          <a:p>
            <a:pPr marL="0" indent="0">
              <a:spcBef>
                <a:spcPts val="300"/>
              </a:spcBef>
              <a:spcAft>
                <a:spcPts val="300"/>
              </a:spcAft>
              <a:buNone/>
            </a:pPr>
            <a:r>
              <a:rPr lang="en-US" sz="1000" u="sng" dirty="0">
                <a:solidFill>
                  <a:srgbClr val="00B6E0"/>
                </a:solidFill>
                <a:latin typeface="Montserrat" panose="02000505000000020004" pitchFamily="2" charset="0"/>
              </a:rPr>
              <a:t>CP </a:t>
            </a:r>
            <a:r>
              <a:rPr lang="en-US" sz="1050" u="sng" dirty="0">
                <a:solidFill>
                  <a:srgbClr val="00B6E0"/>
                </a:solidFill>
                <a:latin typeface="Montserrat" panose="02000505000000020004" pitchFamily="2" charset="0"/>
              </a:rPr>
              <a:t>Board</a:t>
            </a:r>
            <a:r>
              <a:rPr lang="en-US" sz="1000" u="sng" dirty="0">
                <a:solidFill>
                  <a:srgbClr val="00B6E0"/>
                </a:solidFill>
                <a:latin typeface="Montserrat" panose="02000505000000020004" pitchFamily="2" charset="0"/>
              </a:rPr>
              <a:t>: https://</a:t>
            </a:r>
            <a:r>
              <a:rPr lang="en-US" sz="1000" u="sng" dirty="0" err="1">
                <a:solidFill>
                  <a:srgbClr val="00B6E0"/>
                </a:solidFill>
                <a:latin typeface="Montserrat" panose="02000505000000020004" pitchFamily="2" charset="0"/>
              </a:rPr>
              <a:t>www.ti.com</a:t>
            </a:r>
            <a:r>
              <a:rPr lang="en-US" sz="1000" u="sng" dirty="0">
                <a:solidFill>
                  <a:srgbClr val="00B6E0"/>
                </a:solidFill>
                <a:latin typeface="Montserrat" panose="02000505000000020004" pitchFamily="2" charset="0"/>
              </a:rPr>
              <a:t>/tool/J721EXCPXEVM </a:t>
            </a:r>
          </a:p>
        </p:txBody>
      </p:sp>
      <p:sp>
        <p:nvSpPr>
          <p:cNvPr id="24" name="Content Placeholder 2">
            <a:extLst>
              <a:ext uri="{FF2B5EF4-FFF2-40B4-BE49-F238E27FC236}">
                <a16:creationId xmlns:a16="http://schemas.microsoft.com/office/drawing/2014/main" id="{D3DE8AAD-CB30-FB4D-9524-F90C8134D991}"/>
              </a:ext>
            </a:extLst>
          </p:cNvPr>
          <p:cNvSpPr txBox="1">
            <a:spLocks/>
          </p:cNvSpPr>
          <p:nvPr/>
        </p:nvSpPr>
        <p:spPr>
          <a:xfrm>
            <a:off x="2076020" y="2781241"/>
            <a:ext cx="2063212" cy="891000"/>
          </a:xfrm>
          <a:prstGeom prst="rect">
            <a:avLst/>
          </a:prstGeom>
        </p:spPr>
        <p:txBody>
          <a:bodyPr lIns="34290" tIns="34290" rIns="34290" bIns="34290" anchor="ct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1pPr>
            <a:lvl2pPr marL="6858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2pPr>
            <a:lvl3pPr marL="11430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3pPr>
            <a:lvl4pPr marL="16002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4pPr>
            <a:lvl5pPr marL="20574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300"/>
              </a:spcBef>
              <a:spcAft>
                <a:spcPts val="300"/>
              </a:spcAft>
              <a:buNone/>
            </a:pPr>
            <a:r>
              <a:rPr lang="pt-BR" sz="1000" dirty="0">
                <a:latin typeface="Montserrat" panose="02000505000000020004" pitchFamily="2" charset="0"/>
              </a:rPr>
              <a:t>TI Processor SDK – </a:t>
            </a:r>
            <a:r>
              <a:rPr lang="pt-BR" sz="1000" dirty="0" err="1">
                <a:latin typeface="Montserrat" panose="02000505000000020004" pitchFamily="2" charset="0"/>
              </a:rPr>
              <a:t>Seamlessly</a:t>
            </a:r>
            <a:r>
              <a:rPr lang="pt-BR" sz="1000" dirty="0">
                <a:latin typeface="Montserrat" panose="02000505000000020004" pitchFamily="2" charset="0"/>
              </a:rPr>
              <a:t> reuse </a:t>
            </a:r>
            <a:r>
              <a:rPr lang="pt-BR" sz="1000" dirty="0" err="1">
                <a:latin typeface="Montserrat" panose="02000505000000020004" pitchFamily="2" charset="0"/>
              </a:rPr>
              <a:t>and</a:t>
            </a:r>
            <a:r>
              <a:rPr lang="pt-BR" sz="1000" dirty="0">
                <a:latin typeface="Montserrat" panose="02000505000000020004" pitchFamily="2" charset="0"/>
              </a:rPr>
              <a:t> </a:t>
            </a:r>
            <a:r>
              <a:rPr lang="pt-BR" sz="1000" dirty="0" err="1">
                <a:latin typeface="Montserrat" panose="02000505000000020004" pitchFamily="2" charset="0"/>
              </a:rPr>
              <a:t>migrate</a:t>
            </a:r>
            <a:r>
              <a:rPr lang="pt-BR" sz="1000" dirty="0">
                <a:latin typeface="Montserrat" panose="02000505000000020004" pitchFamily="2" charset="0"/>
              </a:rPr>
              <a:t> Linux software </a:t>
            </a:r>
            <a:r>
              <a:rPr lang="pt-BR" sz="1000" dirty="0" err="1">
                <a:latin typeface="Montserrat" panose="02000505000000020004" pitchFamily="2" charset="0"/>
              </a:rPr>
              <a:t>across</a:t>
            </a:r>
            <a:r>
              <a:rPr lang="pt-BR" sz="1000" dirty="0">
                <a:latin typeface="Montserrat" panose="02000505000000020004" pitchFamily="2" charset="0"/>
              </a:rPr>
              <a:t> TI processors</a:t>
            </a:r>
          </a:p>
          <a:p>
            <a:pPr marL="0" indent="0">
              <a:spcBef>
                <a:spcPts val="300"/>
              </a:spcBef>
              <a:spcAft>
                <a:spcPts val="300"/>
              </a:spcAft>
              <a:buNone/>
            </a:pPr>
            <a:r>
              <a:rPr lang="pt-BR" sz="1000" u="sng" dirty="0" err="1">
                <a:solidFill>
                  <a:srgbClr val="00B6E0"/>
                </a:solidFill>
                <a:latin typeface="Montserrat" panose="02000505000000020004" pitchFamily="2" charset="0"/>
              </a:rPr>
              <a:t>https</a:t>
            </a:r>
            <a:r>
              <a:rPr lang="pt-BR" sz="1000" u="sng" dirty="0">
                <a:solidFill>
                  <a:srgbClr val="00B6E0"/>
                </a:solidFill>
                <a:latin typeface="Montserrat" panose="02000505000000020004" pitchFamily="2" charset="0"/>
              </a:rPr>
              <a:t>://</a:t>
            </a:r>
            <a:r>
              <a:rPr lang="pt-BR" sz="1000" u="sng" dirty="0" err="1">
                <a:solidFill>
                  <a:srgbClr val="00B6E0"/>
                </a:solidFill>
                <a:latin typeface="Montserrat" panose="02000505000000020004" pitchFamily="2" charset="0"/>
              </a:rPr>
              <a:t>www.ti.com</a:t>
            </a:r>
            <a:r>
              <a:rPr lang="pt-BR" sz="1000" u="sng" dirty="0">
                <a:solidFill>
                  <a:srgbClr val="00B6E0"/>
                </a:solidFill>
                <a:latin typeface="Montserrat" panose="02000505000000020004" pitchFamily="2" charset="0"/>
              </a:rPr>
              <a:t>/tool/PROCESSOR-SDK-J7200</a:t>
            </a:r>
          </a:p>
        </p:txBody>
      </p:sp>
      <p:sp>
        <p:nvSpPr>
          <p:cNvPr id="26" name="Rectangle 25">
            <a:extLst>
              <a:ext uri="{FF2B5EF4-FFF2-40B4-BE49-F238E27FC236}">
                <a16:creationId xmlns:a16="http://schemas.microsoft.com/office/drawing/2014/main" id="{FE40467F-A86D-F645-8F69-F412091E0A93}"/>
              </a:ext>
            </a:extLst>
          </p:cNvPr>
          <p:cNvSpPr/>
          <p:nvPr/>
        </p:nvSpPr>
        <p:spPr>
          <a:xfrm>
            <a:off x="231775" y="4185082"/>
            <a:ext cx="8664478" cy="403783"/>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GB" sz="1350" dirty="0">
                <a:solidFill>
                  <a:srgbClr val="FFFFFF"/>
                </a:solidFill>
                <a:latin typeface="Montserrat" panose="02000505000000020004" pitchFamily="2" charset="0"/>
              </a:rPr>
              <a:t>Free Support on e2e.ti.com</a:t>
            </a:r>
          </a:p>
        </p:txBody>
      </p:sp>
      <p:sp>
        <p:nvSpPr>
          <p:cNvPr id="27" name="Content Placeholder 2">
            <a:extLst>
              <a:ext uri="{FF2B5EF4-FFF2-40B4-BE49-F238E27FC236}">
                <a16:creationId xmlns:a16="http://schemas.microsoft.com/office/drawing/2014/main" id="{5D96F695-B307-DD44-936A-C990B22C93AA}"/>
              </a:ext>
            </a:extLst>
          </p:cNvPr>
          <p:cNvSpPr txBox="1">
            <a:spLocks/>
          </p:cNvSpPr>
          <p:nvPr/>
        </p:nvSpPr>
        <p:spPr>
          <a:xfrm>
            <a:off x="2094484" y="4148428"/>
            <a:ext cx="5081588" cy="666900"/>
          </a:xfrm>
          <a:prstGeom prst="rect">
            <a:avLst/>
          </a:prstGeom>
        </p:spPr>
        <p:txBody>
          <a:bodyPr lIns="34290" tIns="34290" rIns="34290" bIns="34290" anchor="ct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1pPr>
            <a:lvl2pPr marL="6858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2pPr>
            <a:lvl3pPr marL="11430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3pPr>
            <a:lvl4pPr marL="16002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4pPr>
            <a:lvl5pPr marL="2057400" indent="-228600" algn="l" defTabSz="914400" rtl="0" eaLnBrk="1" latinLnBrk="0" hangingPunct="1">
              <a:lnSpc>
                <a:spcPct val="100000"/>
              </a:lnSpc>
              <a:spcBef>
                <a:spcPts val="1200"/>
              </a:spcBef>
              <a:buFont typeface="Arial" panose="020B0604020202020204" pitchFamily="34" charset="0"/>
              <a:buChar char="•"/>
              <a:defRPr sz="2400" b="0" i="0" kern="1200">
                <a:solidFill>
                  <a:schemeClr val="tx1"/>
                </a:solidFill>
                <a:latin typeface="Montserrat" pitchFamily="2" charset="77"/>
                <a:ea typeface="Helvetica Neue" panose="02000503000000020004" pitchFamily="2" charset="0"/>
                <a:cs typeface="Helvetica Neue" panose="02000503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300"/>
              </a:spcBef>
              <a:spcAft>
                <a:spcPts val="300"/>
              </a:spcAft>
              <a:buNone/>
            </a:pPr>
            <a:endParaRPr lang="pt-BR" sz="1200" u="sng" dirty="0">
              <a:solidFill>
                <a:srgbClr val="00B6E0"/>
              </a:solidFill>
              <a:latin typeface="Montserrat" panose="02000505000000020004" pitchFamily="2" charset="0"/>
            </a:endParaRPr>
          </a:p>
        </p:txBody>
      </p:sp>
      <p:sp>
        <p:nvSpPr>
          <p:cNvPr id="16" name="Slide Number Placeholder 15">
            <a:extLst>
              <a:ext uri="{FF2B5EF4-FFF2-40B4-BE49-F238E27FC236}">
                <a16:creationId xmlns:a16="http://schemas.microsoft.com/office/drawing/2014/main" id="{AE553BA6-0FAE-CC41-857D-4FFCEC09D566}"/>
              </a:ext>
            </a:extLst>
          </p:cNvPr>
          <p:cNvSpPr>
            <a:spLocks noGrp="1"/>
          </p:cNvSpPr>
          <p:nvPr>
            <p:ph type="sldNum" sz="quarter" idx="4"/>
          </p:nvPr>
        </p:nvSpPr>
        <p:spPr/>
        <p:txBody>
          <a:bodyPr/>
          <a:lstStyle/>
          <a:p>
            <a:fld id="{A99552BA-3E73-194F-836B-334DBE6623FF}" type="slidenum">
              <a:rPr lang="en-US" smtClean="0"/>
              <a:pPr/>
              <a:t>27</a:t>
            </a:fld>
            <a:endParaRPr lang="en-US" dirty="0"/>
          </a:p>
        </p:txBody>
      </p:sp>
    </p:spTree>
    <p:extLst>
      <p:ext uri="{BB962C8B-B14F-4D97-AF65-F5344CB8AC3E}">
        <p14:creationId xmlns:p14="http://schemas.microsoft.com/office/powerpoint/2010/main" val="41179448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p:cNvSpPr txBox="1">
            <a:spLocks/>
          </p:cNvSpPr>
          <p:nvPr/>
        </p:nvSpPr>
        <p:spPr bwMode="auto">
          <a:xfrm>
            <a:off x="205954" y="-31287"/>
            <a:ext cx="8743311" cy="600076"/>
          </a:xfrm>
          <a:prstGeom prst="rect">
            <a:avLst/>
          </a:prstGeom>
          <a:noFill/>
          <a:ln w="9525">
            <a:noFill/>
            <a:miter lim="800000"/>
            <a:headEnd/>
            <a:tailEnd/>
          </a:ln>
        </p:spPr>
        <p:txBody>
          <a:bodyPr vert="horz" wrap="square" lIns="76049" tIns="38023" rIns="76049" bIns="38023" numCol="1" anchor="ctr" anchorCtr="0" compatLnSpc="1">
            <a:prstTxWarp prst="textNoShape">
              <a:avLst/>
            </a:prstTxWarp>
          </a:bodyPr>
          <a:lstStyle>
            <a:lvl1pPr algn="l" rtl="0" eaLnBrk="0" fontAlgn="base" hangingPunct="0">
              <a:lnSpc>
                <a:spcPct val="85000"/>
              </a:lnSpc>
              <a:spcBef>
                <a:spcPct val="0"/>
              </a:spcBef>
              <a:spcAft>
                <a:spcPct val="0"/>
              </a:spcAft>
              <a:defRPr sz="3600" b="1">
                <a:solidFill>
                  <a:schemeClr val="tx2"/>
                </a:solidFill>
                <a:latin typeface="+mj-lt"/>
                <a:ea typeface="+mj-ea"/>
                <a:cs typeface="+mj-cs"/>
              </a:defRPr>
            </a:lvl1pPr>
            <a:lvl2pPr algn="l" rtl="0" eaLnBrk="0" fontAlgn="base" hangingPunct="0">
              <a:lnSpc>
                <a:spcPct val="85000"/>
              </a:lnSpc>
              <a:spcBef>
                <a:spcPct val="0"/>
              </a:spcBef>
              <a:spcAft>
                <a:spcPct val="0"/>
              </a:spcAft>
              <a:defRPr sz="3600" b="1">
                <a:solidFill>
                  <a:schemeClr val="tx2"/>
                </a:solidFill>
                <a:latin typeface="Arial" charset="0"/>
              </a:defRPr>
            </a:lvl2pPr>
            <a:lvl3pPr algn="l" rtl="0" eaLnBrk="0" fontAlgn="base" hangingPunct="0">
              <a:lnSpc>
                <a:spcPct val="85000"/>
              </a:lnSpc>
              <a:spcBef>
                <a:spcPct val="0"/>
              </a:spcBef>
              <a:spcAft>
                <a:spcPct val="0"/>
              </a:spcAft>
              <a:defRPr sz="3600" b="1">
                <a:solidFill>
                  <a:schemeClr val="tx2"/>
                </a:solidFill>
                <a:latin typeface="Arial" charset="0"/>
              </a:defRPr>
            </a:lvl3pPr>
            <a:lvl4pPr algn="l" rtl="0" eaLnBrk="0" fontAlgn="base" hangingPunct="0">
              <a:lnSpc>
                <a:spcPct val="85000"/>
              </a:lnSpc>
              <a:spcBef>
                <a:spcPct val="0"/>
              </a:spcBef>
              <a:spcAft>
                <a:spcPct val="0"/>
              </a:spcAft>
              <a:defRPr sz="3600" b="1">
                <a:solidFill>
                  <a:schemeClr val="tx2"/>
                </a:solidFill>
                <a:latin typeface="Arial" charset="0"/>
              </a:defRPr>
            </a:lvl4pPr>
            <a:lvl5pPr algn="l" rtl="0" eaLnBrk="0" fontAlgn="base" hangingPunct="0">
              <a:lnSpc>
                <a:spcPct val="85000"/>
              </a:lnSpc>
              <a:spcBef>
                <a:spcPct val="0"/>
              </a:spcBef>
              <a:spcAft>
                <a:spcPct val="0"/>
              </a:spcAft>
              <a:defRPr sz="3600" b="1">
                <a:solidFill>
                  <a:schemeClr val="tx2"/>
                </a:solidFill>
                <a:latin typeface="Arial" charset="0"/>
              </a:defRPr>
            </a:lvl5pPr>
            <a:lvl6pPr marL="507822" algn="l" rtl="0" fontAlgn="base">
              <a:lnSpc>
                <a:spcPct val="85000"/>
              </a:lnSpc>
              <a:spcBef>
                <a:spcPct val="0"/>
              </a:spcBef>
              <a:spcAft>
                <a:spcPct val="0"/>
              </a:spcAft>
              <a:defRPr sz="3600" b="1">
                <a:solidFill>
                  <a:srgbClr val="FF0000"/>
                </a:solidFill>
                <a:latin typeface="Arial" charset="0"/>
              </a:defRPr>
            </a:lvl6pPr>
            <a:lvl7pPr marL="1015644" algn="l" rtl="0" fontAlgn="base">
              <a:lnSpc>
                <a:spcPct val="85000"/>
              </a:lnSpc>
              <a:spcBef>
                <a:spcPct val="0"/>
              </a:spcBef>
              <a:spcAft>
                <a:spcPct val="0"/>
              </a:spcAft>
              <a:defRPr sz="3600" b="1">
                <a:solidFill>
                  <a:srgbClr val="FF0000"/>
                </a:solidFill>
                <a:latin typeface="Arial" charset="0"/>
              </a:defRPr>
            </a:lvl7pPr>
            <a:lvl8pPr marL="1523463" algn="l" rtl="0" fontAlgn="base">
              <a:lnSpc>
                <a:spcPct val="85000"/>
              </a:lnSpc>
              <a:spcBef>
                <a:spcPct val="0"/>
              </a:spcBef>
              <a:spcAft>
                <a:spcPct val="0"/>
              </a:spcAft>
              <a:defRPr sz="3600" b="1">
                <a:solidFill>
                  <a:srgbClr val="FF0000"/>
                </a:solidFill>
                <a:latin typeface="Arial" charset="0"/>
              </a:defRPr>
            </a:lvl8pPr>
            <a:lvl9pPr marL="2031279" algn="l" rtl="0" fontAlgn="base">
              <a:lnSpc>
                <a:spcPct val="85000"/>
              </a:lnSpc>
              <a:spcBef>
                <a:spcPct val="0"/>
              </a:spcBef>
              <a:spcAft>
                <a:spcPct val="0"/>
              </a:spcAft>
              <a:defRPr sz="3600" b="1">
                <a:solidFill>
                  <a:srgbClr val="FF0000"/>
                </a:solidFill>
                <a:latin typeface="Arial" charset="0"/>
              </a:defRPr>
            </a:lvl9pPr>
          </a:lstStyle>
          <a:p>
            <a:pPr marL="0" marR="0" lvl="0" indent="0" algn="l" defTabSz="684729" rtl="0" eaLnBrk="0" fontAlgn="base" latinLnBrk="0" hangingPunct="0">
              <a:lnSpc>
                <a:spcPct val="85000"/>
              </a:lnSpc>
              <a:spcBef>
                <a:spcPct val="0"/>
              </a:spcBef>
              <a:spcAft>
                <a:spcPct val="0"/>
              </a:spcAft>
              <a:buClrTx/>
              <a:buSzTx/>
              <a:buFontTx/>
              <a:buNone/>
              <a:tabLst/>
              <a:defRPr/>
            </a:pPr>
            <a:r>
              <a:rPr kumimoji="0" lang="en-US" sz="2625" b="1" i="0" u="none" strike="noStrike" kern="0" cap="none" spc="0" normalizeH="0" baseline="0" noProof="0" dirty="0">
                <a:ln>
                  <a:noFill/>
                </a:ln>
                <a:solidFill>
                  <a:srgbClr val="DE0000"/>
                </a:solidFill>
                <a:effectLst/>
                <a:uLnTx/>
                <a:uFillTx/>
                <a:latin typeface="Arial"/>
                <a:ea typeface="+mj-ea"/>
                <a:cs typeface="+mj-cs"/>
              </a:rPr>
              <a:t>Getting started with AM6442</a:t>
            </a:r>
            <a:endParaRPr kumimoji="0" lang="en-US" sz="2625" b="1" i="0" u="none" strike="noStrike" kern="0" cap="none" spc="0" normalizeH="0" baseline="0" noProof="0" dirty="0">
              <a:ln>
                <a:noFill/>
              </a:ln>
              <a:solidFill>
                <a:srgbClr val="000000"/>
              </a:solidFill>
              <a:effectLst/>
              <a:uLnTx/>
              <a:uFillTx/>
              <a:latin typeface="Arial"/>
              <a:ea typeface="+mj-ea"/>
              <a:cs typeface="+mj-cs"/>
            </a:endParaRPr>
          </a:p>
        </p:txBody>
      </p:sp>
      <p:sp>
        <p:nvSpPr>
          <p:cNvPr id="5" name="Rectangle 4">
            <a:extLst>
              <a:ext uri="{FF2B5EF4-FFF2-40B4-BE49-F238E27FC236}">
                <a16:creationId xmlns:a16="http://schemas.microsoft.com/office/drawing/2014/main" id="{7AB13733-CEA8-4D2B-BE48-12EE0C97FA54}"/>
              </a:ext>
            </a:extLst>
          </p:cNvPr>
          <p:cNvSpPr/>
          <p:nvPr/>
        </p:nvSpPr>
        <p:spPr>
          <a:xfrm>
            <a:off x="1143271" y="718911"/>
            <a:ext cx="1780563" cy="648050"/>
          </a:xfrm>
          <a:prstGeom prst="rect">
            <a:avLst/>
          </a:prstGeom>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040"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0" normalizeH="0" baseline="0" noProof="0" dirty="0">
                <a:ln>
                  <a:noFill/>
                </a:ln>
                <a:solidFill>
                  <a:srgbClr val="FFFFFF"/>
                </a:solidFill>
                <a:effectLst/>
                <a:uLnTx/>
                <a:uFillTx/>
                <a:latin typeface="Arial"/>
                <a:ea typeface="+mn-ea"/>
                <a:cs typeface="+mn-cs"/>
              </a:rPr>
              <a:t>GPNs</a:t>
            </a:r>
          </a:p>
        </p:txBody>
      </p:sp>
      <p:sp>
        <p:nvSpPr>
          <p:cNvPr id="72" name="Rectangle 71">
            <a:extLst>
              <a:ext uri="{FF2B5EF4-FFF2-40B4-BE49-F238E27FC236}">
                <a16:creationId xmlns:a16="http://schemas.microsoft.com/office/drawing/2014/main" id="{239BC821-50A9-424F-B902-3DBA633F858C}"/>
              </a:ext>
            </a:extLst>
          </p:cNvPr>
          <p:cNvSpPr/>
          <p:nvPr/>
        </p:nvSpPr>
        <p:spPr>
          <a:xfrm>
            <a:off x="2923835" y="718911"/>
            <a:ext cx="957713" cy="648050"/>
          </a:xfrm>
          <a:prstGeom prst="rect">
            <a:avLst/>
          </a:prstGeom>
          <a:solidFill>
            <a:schemeClr val="accent6">
              <a:lumMod val="20000"/>
              <a:lumOff val="80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04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000000"/>
                </a:solidFill>
                <a:effectLst/>
                <a:uLnTx/>
                <a:uFillTx/>
                <a:latin typeface="Arial"/>
                <a:ea typeface="+mn-ea"/>
                <a:cs typeface="+mn-cs"/>
              </a:rPr>
              <a:t>AM6442</a:t>
            </a:r>
          </a:p>
          <a:p>
            <a:pPr marL="0" marR="0" lvl="0" indent="0" algn="ctr" defTabSz="914040" rtl="0" eaLnBrk="1" fontAlgn="auto" latinLnBrk="0" hangingPunct="1">
              <a:lnSpc>
                <a:spcPct val="100000"/>
              </a:lnSpc>
              <a:spcBef>
                <a:spcPts val="0"/>
              </a:spcBef>
              <a:spcAft>
                <a:spcPts val="0"/>
              </a:spcAft>
              <a:buClrTx/>
              <a:buSzTx/>
              <a:buFontTx/>
              <a:buNone/>
              <a:tabLst/>
              <a:defRPr/>
            </a:pPr>
            <a:r>
              <a:rPr kumimoji="0" lang="en-US" sz="825" b="0" i="0" u="none" strike="noStrike" kern="1200" cap="none" spc="0" normalizeH="0" baseline="0" noProof="0" dirty="0">
                <a:ln>
                  <a:noFill/>
                </a:ln>
                <a:solidFill>
                  <a:srgbClr val="000000"/>
                </a:solidFill>
                <a:effectLst/>
                <a:uLnTx/>
                <a:uFillTx/>
                <a:latin typeface="Arial"/>
                <a:ea typeface="+mn-ea"/>
                <a:cs typeface="+mn-cs"/>
              </a:rPr>
              <a:t>2x A53, 4x R5F</a:t>
            </a:r>
            <a:endParaRPr kumimoji="0" lang="en-US" sz="525" b="0" i="0" u="none" strike="noStrike" kern="1200" cap="none" spc="0" normalizeH="0" baseline="0" noProof="0" dirty="0">
              <a:ln>
                <a:noFill/>
              </a:ln>
              <a:solidFill>
                <a:srgbClr val="000000"/>
              </a:solidFill>
              <a:effectLst/>
              <a:uLnTx/>
              <a:uFillTx/>
              <a:latin typeface="Arial"/>
              <a:ea typeface="+mn-ea"/>
              <a:cs typeface="+mn-cs"/>
            </a:endParaRPr>
          </a:p>
        </p:txBody>
      </p:sp>
      <p:sp>
        <p:nvSpPr>
          <p:cNvPr id="73" name="Rectangle 72">
            <a:extLst>
              <a:ext uri="{FF2B5EF4-FFF2-40B4-BE49-F238E27FC236}">
                <a16:creationId xmlns:a16="http://schemas.microsoft.com/office/drawing/2014/main" id="{1952A588-305C-4015-A620-DF46F37E9977}"/>
              </a:ext>
            </a:extLst>
          </p:cNvPr>
          <p:cNvSpPr/>
          <p:nvPr/>
        </p:nvSpPr>
        <p:spPr>
          <a:xfrm>
            <a:off x="1143271" y="1370197"/>
            <a:ext cx="1780563" cy="648050"/>
          </a:xfrm>
          <a:prstGeom prst="rect">
            <a:avLst/>
          </a:prstGeom>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040"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0" normalizeH="0" baseline="0" noProof="0" dirty="0">
                <a:ln>
                  <a:noFill/>
                </a:ln>
                <a:solidFill>
                  <a:srgbClr val="FFFFFF"/>
                </a:solidFill>
                <a:effectLst/>
                <a:uLnTx/>
                <a:uFillTx/>
                <a:latin typeface="Arial"/>
                <a:ea typeface="+mn-ea"/>
                <a:cs typeface="+mn-cs"/>
              </a:rPr>
              <a:t>Pricing</a:t>
            </a:r>
          </a:p>
        </p:txBody>
      </p:sp>
      <p:sp>
        <p:nvSpPr>
          <p:cNvPr id="74" name="Rectangle 73">
            <a:extLst>
              <a:ext uri="{FF2B5EF4-FFF2-40B4-BE49-F238E27FC236}">
                <a16:creationId xmlns:a16="http://schemas.microsoft.com/office/drawing/2014/main" id="{D3ADA175-1F71-4C53-9DF1-3408ABCB1BBC}"/>
              </a:ext>
            </a:extLst>
          </p:cNvPr>
          <p:cNvSpPr/>
          <p:nvPr/>
        </p:nvSpPr>
        <p:spPr>
          <a:xfrm>
            <a:off x="2923834" y="1370197"/>
            <a:ext cx="4788566" cy="648050"/>
          </a:xfrm>
          <a:prstGeom prst="rect">
            <a:avLst/>
          </a:prstGeom>
          <a:solidFill>
            <a:schemeClr val="accent6">
              <a:lumMod val="20000"/>
              <a:lumOff val="80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04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000000"/>
                </a:solidFill>
                <a:effectLst/>
                <a:uLnTx/>
                <a:uFillTx/>
                <a:latin typeface="Arial"/>
                <a:ea typeface="+mn-ea"/>
                <a:cs typeface="+mn-cs"/>
              </a:rPr>
              <a:t>Starting at $6.95</a:t>
            </a:r>
          </a:p>
        </p:txBody>
      </p:sp>
      <p:sp>
        <p:nvSpPr>
          <p:cNvPr id="75" name="Rectangle 74">
            <a:extLst>
              <a:ext uri="{FF2B5EF4-FFF2-40B4-BE49-F238E27FC236}">
                <a16:creationId xmlns:a16="http://schemas.microsoft.com/office/drawing/2014/main" id="{DFFFF620-119A-48E9-A568-43A2EF6E7BFD}"/>
              </a:ext>
            </a:extLst>
          </p:cNvPr>
          <p:cNvSpPr/>
          <p:nvPr/>
        </p:nvSpPr>
        <p:spPr>
          <a:xfrm>
            <a:off x="3881548" y="718911"/>
            <a:ext cx="957713" cy="648050"/>
          </a:xfrm>
          <a:prstGeom prst="rect">
            <a:avLst/>
          </a:prstGeom>
          <a:solidFill>
            <a:schemeClr val="accent6">
              <a:lumMod val="20000"/>
              <a:lumOff val="80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04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000000"/>
                </a:solidFill>
                <a:effectLst/>
                <a:uLnTx/>
                <a:uFillTx/>
                <a:latin typeface="Arial"/>
                <a:ea typeface="+mn-ea"/>
                <a:cs typeface="+mn-cs"/>
              </a:rPr>
              <a:t>AM6441</a:t>
            </a:r>
          </a:p>
          <a:p>
            <a:pPr marL="0" marR="0" lvl="0" indent="0" algn="ctr" defTabSz="914040" rtl="0" eaLnBrk="1" fontAlgn="auto" latinLnBrk="0" hangingPunct="1">
              <a:lnSpc>
                <a:spcPct val="100000"/>
              </a:lnSpc>
              <a:spcBef>
                <a:spcPts val="0"/>
              </a:spcBef>
              <a:spcAft>
                <a:spcPts val="0"/>
              </a:spcAft>
              <a:buClrTx/>
              <a:buSzTx/>
              <a:buFontTx/>
              <a:buNone/>
              <a:tabLst/>
              <a:defRPr/>
            </a:pPr>
            <a:r>
              <a:rPr kumimoji="0" lang="en-US" sz="825" b="0" i="0" u="none" strike="noStrike" kern="1200" cap="none" spc="0" normalizeH="0" baseline="0" noProof="0" dirty="0">
                <a:ln>
                  <a:noFill/>
                </a:ln>
                <a:solidFill>
                  <a:srgbClr val="000000"/>
                </a:solidFill>
                <a:effectLst/>
                <a:uLnTx/>
                <a:uFillTx/>
                <a:latin typeface="Arial"/>
                <a:ea typeface="+mn-ea"/>
                <a:cs typeface="+mn-cs"/>
              </a:rPr>
              <a:t>1x A53, 4x R5F</a:t>
            </a:r>
            <a:endParaRPr kumimoji="0" lang="en-US" sz="525" b="0" i="0" u="none" strike="noStrike" kern="1200" cap="none" spc="0" normalizeH="0" baseline="0" noProof="0" dirty="0">
              <a:ln>
                <a:noFill/>
              </a:ln>
              <a:solidFill>
                <a:srgbClr val="000000"/>
              </a:solidFill>
              <a:effectLst/>
              <a:uLnTx/>
              <a:uFillTx/>
              <a:latin typeface="Arial"/>
              <a:ea typeface="+mn-ea"/>
              <a:cs typeface="+mn-cs"/>
            </a:endParaRPr>
          </a:p>
        </p:txBody>
      </p:sp>
      <p:sp>
        <p:nvSpPr>
          <p:cNvPr id="76" name="Rectangle 75">
            <a:extLst>
              <a:ext uri="{FF2B5EF4-FFF2-40B4-BE49-F238E27FC236}">
                <a16:creationId xmlns:a16="http://schemas.microsoft.com/office/drawing/2014/main" id="{30F690E8-151B-4FB1-ADA5-E90939E33D6A}"/>
              </a:ext>
            </a:extLst>
          </p:cNvPr>
          <p:cNvSpPr/>
          <p:nvPr/>
        </p:nvSpPr>
        <p:spPr>
          <a:xfrm>
            <a:off x="4839261" y="718911"/>
            <a:ext cx="957713" cy="648050"/>
          </a:xfrm>
          <a:prstGeom prst="rect">
            <a:avLst/>
          </a:prstGeom>
          <a:solidFill>
            <a:schemeClr val="accent6">
              <a:lumMod val="20000"/>
              <a:lumOff val="80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04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000000"/>
                </a:solidFill>
                <a:effectLst/>
                <a:uLnTx/>
                <a:uFillTx/>
                <a:latin typeface="Arial"/>
                <a:ea typeface="+mn-ea"/>
                <a:cs typeface="+mn-cs"/>
              </a:rPr>
              <a:t>AM6421</a:t>
            </a:r>
          </a:p>
          <a:p>
            <a:pPr marL="0" marR="0" lvl="0" indent="0" algn="ctr" defTabSz="914040" rtl="0" eaLnBrk="1" fontAlgn="auto" latinLnBrk="0" hangingPunct="1">
              <a:lnSpc>
                <a:spcPct val="100000"/>
              </a:lnSpc>
              <a:spcBef>
                <a:spcPts val="0"/>
              </a:spcBef>
              <a:spcAft>
                <a:spcPts val="0"/>
              </a:spcAft>
              <a:buClrTx/>
              <a:buSzTx/>
              <a:buFontTx/>
              <a:buNone/>
              <a:tabLst/>
              <a:defRPr/>
            </a:pPr>
            <a:r>
              <a:rPr kumimoji="0" lang="en-US" sz="825" b="0" i="0" u="none" strike="noStrike" kern="1200" cap="none" spc="0" normalizeH="0" baseline="0" noProof="0" dirty="0">
                <a:ln>
                  <a:noFill/>
                </a:ln>
                <a:solidFill>
                  <a:srgbClr val="000000"/>
                </a:solidFill>
                <a:effectLst/>
                <a:uLnTx/>
                <a:uFillTx/>
                <a:latin typeface="Arial"/>
                <a:ea typeface="+mn-ea"/>
                <a:cs typeface="+mn-cs"/>
              </a:rPr>
              <a:t>1x A53, 2x R5F</a:t>
            </a:r>
            <a:endParaRPr kumimoji="0" lang="en-US" sz="525" b="0" i="0" u="none" strike="noStrike" kern="1200" cap="none" spc="0" normalizeH="0" baseline="0" noProof="0" dirty="0">
              <a:ln>
                <a:noFill/>
              </a:ln>
              <a:solidFill>
                <a:srgbClr val="000000"/>
              </a:solidFill>
              <a:effectLst/>
              <a:uLnTx/>
              <a:uFillTx/>
              <a:latin typeface="Arial"/>
              <a:ea typeface="+mn-ea"/>
              <a:cs typeface="+mn-cs"/>
            </a:endParaRPr>
          </a:p>
        </p:txBody>
      </p:sp>
      <p:sp>
        <p:nvSpPr>
          <p:cNvPr id="77" name="Rectangle 76">
            <a:extLst>
              <a:ext uri="{FF2B5EF4-FFF2-40B4-BE49-F238E27FC236}">
                <a16:creationId xmlns:a16="http://schemas.microsoft.com/office/drawing/2014/main" id="{0ECCFE7D-B72B-4E11-A975-F27DE2B28343}"/>
              </a:ext>
            </a:extLst>
          </p:cNvPr>
          <p:cNvSpPr/>
          <p:nvPr/>
        </p:nvSpPr>
        <p:spPr>
          <a:xfrm>
            <a:off x="5796974" y="718911"/>
            <a:ext cx="957713" cy="648050"/>
          </a:xfrm>
          <a:prstGeom prst="rect">
            <a:avLst/>
          </a:prstGeom>
          <a:solidFill>
            <a:schemeClr val="accent6">
              <a:lumMod val="20000"/>
              <a:lumOff val="80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04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000000"/>
                </a:solidFill>
                <a:effectLst/>
                <a:uLnTx/>
                <a:uFillTx/>
                <a:latin typeface="Arial"/>
                <a:ea typeface="+mn-ea"/>
                <a:cs typeface="+mn-cs"/>
              </a:rPr>
              <a:t>AM6412</a:t>
            </a:r>
          </a:p>
          <a:p>
            <a:pPr marL="0" marR="0" lvl="0" indent="0" algn="ctr" defTabSz="914040" rtl="0" eaLnBrk="1" fontAlgn="auto" latinLnBrk="0" hangingPunct="1">
              <a:lnSpc>
                <a:spcPct val="100000"/>
              </a:lnSpc>
              <a:spcBef>
                <a:spcPts val="0"/>
              </a:spcBef>
              <a:spcAft>
                <a:spcPts val="0"/>
              </a:spcAft>
              <a:buClrTx/>
              <a:buSzTx/>
              <a:buFontTx/>
              <a:buNone/>
              <a:tabLst/>
              <a:defRPr/>
            </a:pPr>
            <a:r>
              <a:rPr kumimoji="0" lang="en-US" sz="825" b="0" i="0" u="none" strike="noStrike" kern="1200" cap="none" spc="0" normalizeH="0" baseline="0" noProof="0" dirty="0">
                <a:ln>
                  <a:noFill/>
                </a:ln>
                <a:solidFill>
                  <a:srgbClr val="000000"/>
                </a:solidFill>
                <a:effectLst/>
                <a:uLnTx/>
                <a:uFillTx/>
                <a:latin typeface="Arial"/>
                <a:ea typeface="+mn-ea"/>
                <a:cs typeface="+mn-cs"/>
              </a:rPr>
              <a:t>2x A53, 1x R5F</a:t>
            </a:r>
            <a:endParaRPr kumimoji="0" lang="en-US" sz="525" b="0" i="0" u="none" strike="noStrike" kern="1200" cap="none" spc="0" normalizeH="0" baseline="0" noProof="0" dirty="0">
              <a:ln>
                <a:noFill/>
              </a:ln>
              <a:solidFill>
                <a:srgbClr val="000000"/>
              </a:solidFill>
              <a:effectLst/>
              <a:uLnTx/>
              <a:uFillTx/>
              <a:latin typeface="Arial"/>
              <a:ea typeface="+mn-ea"/>
              <a:cs typeface="+mn-cs"/>
            </a:endParaRPr>
          </a:p>
        </p:txBody>
      </p:sp>
      <p:sp>
        <p:nvSpPr>
          <p:cNvPr id="78" name="Rectangle 77">
            <a:extLst>
              <a:ext uri="{FF2B5EF4-FFF2-40B4-BE49-F238E27FC236}">
                <a16:creationId xmlns:a16="http://schemas.microsoft.com/office/drawing/2014/main" id="{47CBD7C2-3EC3-4E4F-BBAC-E1527EACB36F}"/>
              </a:ext>
            </a:extLst>
          </p:cNvPr>
          <p:cNvSpPr/>
          <p:nvPr/>
        </p:nvSpPr>
        <p:spPr>
          <a:xfrm>
            <a:off x="6754688" y="718911"/>
            <a:ext cx="957713" cy="648050"/>
          </a:xfrm>
          <a:prstGeom prst="rect">
            <a:avLst/>
          </a:prstGeom>
          <a:solidFill>
            <a:schemeClr val="accent6">
              <a:lumMod val="20000"/>
              <a:lumOff val="80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04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000000"/>
                </a:solidFill>
                <a:effectLst/>
                <a:uLnTx/>
                <a:uFillTx/>
                <a:latin typeface="Arial"/>
                <a:ea typeface="+mn-ea"/>
                <a:cs typeface="+mn-cs"/>
              </a:rPr>
              <a:t>AM6411</a:t>
            </a:r>
          </a:p>
          <a:p>
            <a:pPr marL="0" marR="0" lvl="0" indent="0" algn="ctr" defTabSz="914040" rtl="0" eaLnBrk="1" fontAlgn="auto" latinLnBrk="0" hangingPunct="1">
              <a:lnSpc>
                <a:spcPct val="100000"/>
              </a:lnSpc>
              <a:spcBef>
                <a:spcPts val="0"/>
              </a:spcBef>
              <a:spcAft>
                <a:spcPts val="0"/>
              </a:spcAft>
              <a:buClrTx/>
              <a:buSzTx/>
              <a:buFontTx/>
              <a:buNone/>
              <a:tabLst/>
              <a:defRPr/>
            </a:pPr>
            <a:r>
              <a:rPr kumimoji="0" lang="en-US" sz="825" b="0" i="0" u="none" strike="noStrike" kern="1200" cap="none" spc="0" normalizeH="0" baseline="0" noProof="0" dirty="0">
                <a:ln>
                  <a:noFill/>
                </a:ln>
                <a:solidFill>
                  <a:srgbClr val="000000"/>
                </a:solidFill>
                <a:effectLst/>
                <a:uLnTx/>
                <a:uFillTx/>
                <a:latin typeface="Arial"/>
                <a:ea typeface="+mn-ea"/>
                <a:cs typeface="+mn-cs"/>
              </a:rPr>
              <a:t>1x A53, 1x R5F</a:t>
            </a:r>
            <a:endParaRPr kumimoji="0" lang="en-US" sz="525" b="0" i="0" u="none" strike="noStrike" kern="1200" cap="none" spc="0" normalizeH="0" baseline="0" noProof="0" dirty="0">
              <a:ln>
                <a:noFill/>
              </a:ln>
              <a:solidFill>
                <a:srgbClr val="000000"/>
              </a:solidFill>
              <a:effectLst/>
              <a:uLnTx/>
              <a:uFillTx/>
              <a:latin typeface="Arial"/>
              <a:ea typeface="+mn-ea"/>
              <a:cs typeface="+mn-cs"/>
            </a:endParaRPr>
          </a:p>
        </p:txBody>
      </p:sp>
      <p:sp>
        <p:nvSpPr>
          <p:cNvPr id="79" name="Rectangle 78">
            <a:extLst>
              <a:ext uri="{FF2B5EF4-FFF2-40B4-BE49-F238E27FC236}">
                <a16:creationId xmlns:a16="http://schemas.microsoft.com/office/drawing/2014/main" id="{2E0907A5-8178-4E7E-8FA9-BD70DB264E42}"/>
              </a:ext>
            </a:extLst>
          </p:cNvPr>
          <p:cNvSpPr/>
          <p:nvPr/>
        </p:nvSpPr>
        <p:spPr>
          <a:xfrm>
            <a:off x="1143271" y="2663059"/>
            <a:ext cx="1780563" cy="648050"/>
          </a:xfrm>
          <a:prstGeom prst="rect">
            <a:avLst/>
          </a:prstGeom>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040"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0" normalizeH="0" baseline="0" noProof="0" dirty="0">
                <a:ln>
                  <a:noFill/>
                </a:ln>
                <a:solidFill>
                  <a:srgbClr val="FFFFFF"/>
                </a:solidFill>
                <a:effectLst/>
                <a:uLnTx/>
                <a:uFillTx/>
                <a:latin typeface="Arial"/>
                <a:ea typeface="+mn-ea"/>
                <a:cs typeface="+mn-cs"/>
              </a:rPr>
              <a:t>Target Markets</a:t>
            </a:r>
          </a:p>
        </p:txBody>
      </p:sp>
      <p:sp>
        <p:nvSpPr>
          <p:cNvPr id="80" name="Rectangle 79">
            <a:extLst>
              <a:ext uri="{FF2B5EF4-FFF2-40B4-BE49-F238E27FC236}">
                <a16:creationId xmlns:a16="http://schemas.microsoft.com/office/drawing/2014/main" id="{1141BB90-0EAD-4624-80BF-B373D82473E6}"/>
              </a:ext>
            </a:extLst>
          </p:cNvPr>
          <p:cNvSpPr/>
          <p:nvPr/>
        </p:nvSpPr>
        <p:spPr>
          <a:xfrm>
            <a:off x="2923834" y="2663059"/>
            <a:ext cx="4788566" cy="648050"/>
          </a:xfrm>
          <a:prstGeom prst="rect">
            <a:avLst/>
          </a:prstGeom>
          <a:solidFill>
            <a:schemeClr val="accent6">
              <a:lumMod val="20000"/>
              <a:lumOff val="80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214308" marR="0" lvl="0" indent="-214308" algn="l" defTabSz="91404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Servo drives</a:t>
            </a:r>
          </a:p>
          <a:p>
            <a:pPr marL="214308" marR="0" lvl="0" indent="-214308" algn="l" defTabSz="91404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PLCs</a:t>
            </a:r>
          </a:p>
          <a:p>
            <a:pPr marL="214308" marR="0" lvl="0" indent="-214308" algn="l" defTabSz="91404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Remote I/O modules</a:t>
            </a:r>
          </a:p>
        </p:txBody>
      </p:sp>
      <p:sp>
        <p:nvSpPr>
          <p:cNvPr id="15" name="TextBox 14">
            <a:extLst>
              <a:ext uri="{FF2B5EF4-FFF2-40B4-BE49-F238E27FC236}">
                <a16:creationId xmlns:a16="http://schemas.microsoft.com/office/drawing/2014/main" id="{ADF99C8F-7E86-46A7-B7A2-9D80F89A0AE5}"/>
              </a:ext>
            </a:extLst>
          </p:cNvPr>
          <p:cNvSpPr txBox="1"/>
          <p:nvPr/>
        </p:nvSpPr>
        <p:spPr>
          <a:xfrm>
            <a:off x="4577610" y="2732597"/>
            <a:ext cx="1903032" cy="646331"/>
          </a:xfrm>
          <a:prstGeom prst="rect">
            <a:avLst/>
          </a:prstGeom>
          <a:noFill/>
        </p:spPr>
        <p:txBody>
          <a:bodyPr wrap="square" rtlCol="0">
            <a:spAutoFit/>
          </a:bodyPr>
          <a:lstStyle/>
          <a:p>
            <a:pPr marL="214308" marR="0" lvl="0" indent="-214308" algn="l" defTabSz="91404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Communication modules</a:t>
            </a:r>
          </a:p>
          <a:p>
            <a:pPr marL="214308" marR="0" lvl="0" indent="-214308" algn="l" defTabSz="91404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I/O Link Master modules</a:t>
            </a:r>
          </a:p>
          <a:p>
            <a:pPr marL="214308" marR="0" lvl="0" indent="-214308" algn="l" defTabSz="91404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Gateways</a:t>
            </a:r>
          </a:p>
          <a:p>
            <a:pPr marL="0" marR="0" lvl="0" indent="0" algn="l" defTabSz="91404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000000"/>
              </a:solidFill>
              <a:effectLst/>
              <a:uLnTx/>
              <a:uFillTx/>
              <a:latin typeface="Arial"/>
              <a:ea typeface="+mn-ea"/>
              <a:cs typeface="+mn-cs"/>
            </a:endParaRPr>
          </a:p>
        </p:txBody>
      </p:sp>
      <p:sp>
        <p:nvSpPr>
          <p:cNvPr id="81" name="TextBox 80">
            <a:extLst>
              <a:ext uri="{FF2B5EF4-FFF2-40B4-BE49-F238E27FC236}">
                <a16:creationId xmlns:a16="http://schemas.microsoft.com/office/drawing/2014/main" id="{65E9289A-B956-4D9A-85F4-B4E3A22BB941}"/>
              </a:ext>
            </a:extLst>
          </p:cNvPr>
          <p:cNvSpPr txBox="1"/>
          <p:nvPr/>
        </p:nvSpPr>
        <p:spPr>
          <a:xfrm>
            <a:off x="6354250" y="2690749"/>
            <a:ext cx="1358150" cy="507831"/>
          </a:xfrm>
          <a:prstGeom prst="rect">
            <a:avLst/>
          </a:prstGeom>
          <a:noFill/>
        </p:spPr>
        <p:txBody>
          <a:bodyPr wrap="square" rtlCol="0">
            <a:spAutoFit/>
          </a:bodyPr>
          <a:lstStyle/>
          <a:p>
            <a:pPr marL="214308" marR="0" lvl="0" indent="-214308" algn="l" defTabSz="91404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Industrial robots</a:t>
            </a:r>
          </a:p>
          <a:p>
            <a:pPr marL="214308" marR="0" lvl="0" indent="-214308" algn="l" defTabSz="91404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Automated machinery</a:t>
            </a:r>
          </a:p>
        </p:txBody>
      </p:sp>
      <p:sp>
        <p:nvSpPr>
          <p:cNvPr id="82" name="Rectangle 81">
            <a:extLst>
              <a:ext uri="{FF2B5EF4-FFF2-40B4-BE49-F238E27FC236}">
                <a16:creationId xmlns:a16="http://schemas.microsoft.com/office/drawing/2014/main" id="{6CA91D7F-F975-41D5-81E7-3DE365FA33B6}"/>
              </a:ext>
            </a:extLst>
          </p:cNvPr>
          <p:cNvSpPr/>
          <p:nvPr/>
        </p:nvSpPr>
        <p:spPr>
          <a:xfrm>
            <a:off x="1143271" y="3311110"/>
            <a:ext cx="1780563" cy="1016444"/>
          </a:xfrm>
          <a:prstGeom prst="rect">
            <a:avLst/>
          </a:prstGeom>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040"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0" normalizeH="0" baseline="0" noProof="0" dirty="0">
                <a:ln>
                  <a:noFill/>
                </a:ln>
                <a:solidFill>
                  <a:srgbClr val="FFFFFF"/>
                </a:solidFill>
                <a:effectLst/>
                <a:uLnTx/>
                <a:uFillTx/>
                <a:latin typeface="Arial"/>
                <a:ea typeface="+mn-ea"/>
                <a:cs typeface="+mn-cs"/>
              </a:rPr>
              <a:t>Key content</a:t>
            </a:r>
          </a:p>
        </p:txBody>
      </p:sp>
      <p:sp>
        <p:nvSpPr>
          <p:cNvPr id="83" name="Rectangle 82">
            <a:extLst>
              <a:ext uri="{FF2B5EF4-FFF2-40B4-BE49-F238E27FC236}">
                <a16:creationId xmlns:a16="http://schemas.microsoft.com/office/drawing/2014/main" id="{281363A0-CCC2-4E19-BD52-85D34B42824C}"/>
              </a:ext>
            </a:extLst>
          </p:cNvPr>
          <p:cNvSpPr/>
          <p:nvPr/>
        </p:nvSpPr>
        <p:spPr>
          <a:xfrm>
            <a:off x="2923834" y="3311110"/>
            <a:ext cx="4788566" cy="1016445"/>
          </a:xfrm>
          <a:prstGeom prst="rect">
            <a:avLst/>
          </a:prstGeom>
          <a:solidFill>
            <a:schemeClr val="accent6">
              <a:lumMod val="20000"/>
              <a:lumOff val="80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171442" marR="0" lvl="0" indent="-171442" algn="l" defTabSz="91404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dirty="0">
                <a:solidFill>
                  <a:srgbClr val="000000"/>
                </a:solidFill>
                <a:latin typeface="Arial"/>
              </a:rPr>
              <a:t>M</a:t>
            </a:r>
            <a:r>
              <a:rPr kumimoji="0" lang="en-US" sz="1050" b="0" i="0" u="none" strike="noStrike" kern="1200" cap="none" spc="0" normalizeH="0" baseline="0" noProof="0" dirty="0">
                <a:ln>
                  <a:noFill/>
                </a:ln>
                <a:solidFill>
                  <a:srgbClr val="000000"/>
                </a:solidFill>
                <a:effectLst/>
                <a:uLnTx/>
                <a:uFillTx/>
                <a:latin typeface="Arial"/>
                <a:ea typeface="+mn-ea"/>
                <a:cs typeface="+mn-cs"/>
              </a:rPr>
              <a:t>otor control demo (AM64x + F2800x) (</a:t>
            </a:r>
            <a:r>
              <a:rPr kumimoji="0" lang="en-US" sz="1050" b="0" i="0" u="none" strike="noStrike" kern="1200" cap="none" spc="0" normalizeH="0" baseline="0" noProof="0" dirty="0">
                <a:ln>
                  <a:noFill/>
                </a:ln>
                <a:solidFill>
                  <a:srgbClr val="000000"/>
                </a:solidFill>
                <a:effectLst/>
                <a:uLnTx/>
                <a:uFillTx/>
                <a:latin typeface="Arial"/>
                <a:ea typeface="+mn-ea"/>
                <a:cs typeface="+mn-cs"/>
                <a:hlinkClick r:id="rId4"/>
              </a:rPr>
              <a:t>video link</a:t>
            </a:r>
            <a:r>
              <a:rPr kumimoji="0" lang="en-US" sz="1050" b="0" i="0" u="none" strike="noStrike" kern="1200" cap="none" spc="0" normalizeH="0" baseline="0" noProof="0" dirty="0">
                <a:ln>
                  <a:noFill/>
                </a:ln>
                <a:solidFill>
                  <a:srgbClr val="000000"/>
                </a:solidFill>
                <a:effectLst/>
                <a:uLnTx/>
                <a:uFillTx/>
                <a:latin typeface="Arial"/>
                <a:ea typeface="+mn-ea"/>
                <a:cs typeface="+mn-cs"/>
              </a:rPr>
              <a:t>)</a:t>
            </a:r>
          </a:p>
          <a:p>
            <a:pPr marL="171442" marR="0" lvl="0" indent="-171442" algn="l" defTabSz="91404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rgbClr val="000000"/>
                </a:solidFill>
                <a:effectLst/>
                <a:uLnTx/>
                <a:uFillTx/>
                <a:latin typeface="Arial"/>
                <a:ea typeface="+mn-ea"/>
                <a:cs typeface="+mn-cs"/>
              </a:rPr>
              <a:t>AM64x overview technical article </a:t>
            </a:r>
            <a:r>
              <a:rPr kumimoji="0" lang="en-US" sz="1050" b="0" u="none" strike="noStrike" kern="1200" cap="none" spc="0" normalizeH="0" baseline="0" noProof="0" dirty="0">
                <a:ln>
                  <a:noFill/>
                </a:ln>
                <a:solidFill>
                  <a:srgbClr val="000000"/>
                </a:solidFill>
                <a:effectLst/>
                <a:uLnTx/>
                <a:uFillTx/>
                <a:latin typeface="Arial"/>
                <a:ea typeface="+mn-ea"/>
                <a:cs typeface="+mn-cs"/>
                <a:hlinkClick r:id="rId5"/>
              </a:rPr>
              <a:t>here</a:t>
            </a:r>
            <a:r>
              <a:rPr kumimoji="0" lang="en-US" sz="1050" b="0" i="0" u="none" strike="noStrike" kern="1200" cap="none" spc="0" normalizeH="0" baseline="0" noProof="0" dirty="0">
                <a:ln>
                  <a:noFill/>
                </a:ln>
                <a:solidFill>
                  <a:srgbClr val="000000"/>
                </a:solidFill>
                <a:effectLst/>
                <a:uLnTx/>
                <a:uFillTx/>
                <a:latin typeface="Arial"/>
                <a:ea typeface="+mn-ea"/>
                <a:cs typeface="+mn-cs"/>
              </a:rPr>
              <a:t>.</a:t>
            </a:r>
          </a:p>
          <a:p>
            <a:pPr marL="171442" marR="0" lvl="0" indent="-171442" algn="l" defTabSz="91404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rgbClr val="000000"/>
                </a:solidFill>
                <a:effectLst/>
                <a:uLnTx/>
                <a:uFillTx/>
                <a:latin typeface="Arial"/>
                <a:ea typeface="+mn-ea"/>
                <a:cs typeface="+mn-cs"/>
              </a:rPr>
              <a:t>AM64x benefits in Remote IO technical article</a:t>
            </a:r>
          </a:p>
          <a:p>
            <a:pPr marL="171442" marR="0" lvl="0" indent="-171442" algn="l" defTabSz="91404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rgbClr val="000000"/>
                </a:solidFill>
                <a:effectLst/>
                <a:uLnTx/>
                <a:uFillTx/>
                <a:latin typeface="Arial"/>
                <a:ea typeface="+mn-ea"/>
                <a:cs typeface="+mn-cs"/>
              </a:rPr>
              <a:t>Refreshed </a:t>
            </a:r>
            <a:r>
              <a:rPr kumimoji="0" lang="en-US" sz="1050" b="0" i="0" u="none" strike="noStrike" kern="1200" cap="none" spc="0" normalizeH="0" baseline="0" noProof="0" dirty="0">
                <a:ln>
                  <a:noFill/>
                </a:ln>
                <a:solidFill>
                  <a:srgbClr val="000000"/>
                </a:solidFill>
                <a:effectLst/>
                <a:uLnTx/>
                <a:uFillTx/>
                <a:latin typeface="Arial"/>
                <a:ea typeface="+mn-ea"/>
                <a:cs typeface="+mn-cs"/>
                <a:hlinkClick r:id="rId6"/>
              </a:rPr>
              <a:t>motor drives </a:t>
            </a:r>
            <a:r>
              <a:rPr kumimoji="0" lang="en-US" sz="1050" b="0" i="0" u="none" strike="noStrike" kern="1200" cap="none" spc="0" normalizeH="0" baseline="0" noProof="0" dirty="0">
                <a:ln>
                  <a:noFill/>
                </a:ln>
                <a:solidFill>
                  <a:srgbClr val="000000"/>
                </a:solidFill>
                <a:effectLst/>
                <a:uLnTx/>
                <a:uFillTx/>
                <a:latin typeface="Arial"/>
                <a:ea typeface="+mn-ea"/>
                <a:cs typeface="+mn-cs"/>
              </a:rPr>
              <a:t>and </a:t>
            </a:r>
            <a:r>
              <a:rPr kumimoji="0" lang="en-US" sz="1050" b="0" i="0" u="none" strike="noStrike" kern="1200" cap="none" spc="0" normalizeH="0" baseline="0" noProof="0" dirty="0">
                <a:ln>
                  <a:noFill/>
                </a:ln>
                <a:solidFill>
                  <a:srgbClr val="000000"/>
                </a:solidFill>
                <a:effectLst/>
                <a:uLnTx/>
                <a:uFillTx/>
                <a:latin typeface="Arial"/>
                <a:ea typeface="+mn-ea"/>
                <a:cs typeface="+mn-cs"/>
                <a:hlinkClick r:id="rId7"/>
              </a:rPr>
              <a:t>TSN </a:t>
            </a:r>
            <a:r>
              <a:rPr kumimoji="0" lang="en-US" sz="1050" b="0" i="0" u="none" strike="noStrike" kern="1200" cap="none" spc="0" normalizeH="0" baseline="0" noProof="0" dirty="0">
                <a:ln>
                  <a:noFill/>
                </a:ln>
                <a:solidFill>
                  <a:srgbClr val="000000"/>
                </a:solidFill>
                <a:effectLst/>
                <a:uLnTx/>
                <a:uFillTx/>
                <a:latin typeface="Arial"/>
                <a:ea typeface="+mn-ea"/>
                <a:cs typeface="+mn-cs"/>
              </a:rPr>
              <a:t>white papers</a:t>
            </a:r>
          </a:p>
        </p:txBody>
      </p:sp>
      <p:sp>
        <p:nvSpPr>
          <p:cNvPr id="84" name="Rectangle 83">
            <a:extLst>
              <a:ext uri="{FF2B5EF4-FFF2-40B4-BE49-F238E27FC236}">
                <a16:creationId xmlns:a16="http://schemas.microsoft.com/office/drawing/2014/main" id="{997A72BA-AA24-472F-BFD2-F9AB7DFB5D87}"/>
              </a:ext>
            </a:extLst>
          </p:cNvPr>
          <p:cNvSpPr/>
          <p:nvPr/>
        </p:nvSpPr>
        <p:spPr>
          <a:xfrm>
            <a:off x="1143271" y="2015010"/>
            <a:ext cx="1780563" cy="648050"/>
          </a:xfrm>
          <a:prstGeom prst="rect">
            <a:avLst/>
          </a:prstGeom>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040"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0" normalizeH="0" baseline="0" noProof="0" dirty="0">
                <a:ln>
                  <a:noFill/>
                </a:ln>
                <a:solidFill>
                  <a:srgbClr val="FFFFFF"/>
                </a:solidFill>
                <a:effectLst/>
                <a:uLnTx/>
                <a:uFillTx/>
                <a:latin typeface="Arial"/>
                <a:ea typeface="+mn-ea"/>
                <a:cs typeface="+mn-cs"/>
              </a:rPr>
              <a:t>Evaluation boards</a:t>
            </a:r>
          </a:p>
        </p:txBody>
      </p:sp>
      <p:sp>
        <p:nvSpPr>
          <p:cNvPr id="85" name="Rectangle 84">
            <a:extLst>
              <a:ext uri="{FF2B5EF4-FFF2-40B4-BE49-F238E27FC236}">
                <a16:creationId xmlns:a16="http://schemas.microsoft.com/office/drawing/2014/main" id="{FC9D8E2D-782C-4AE3-810F-8A418B228BA7}"/>
              </a:ext>
            </a:extLst>
          </p:cNvPr>
          <p:cNvSpPr/>
          <p:nvPr/>
        </p:nvSpPr>
        <p:spPr>
          <a:xfrm>
            <a:off x="2923834" y="2015010"/>
            <a:ext cx="4788564" cy="648050"/>
          </a:xfrm>
          <a:prstGeom prst="rect">
            <a:avLst/>
          </a:prstGeom>
          <a:solidFill>
            <a:schemeClr val="accent6">
              <a:lumMod val="20000"/>
              <a:lumOff val="80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t"/>
          <a:lstStyle/>
          <a:p>
            <a:pPr marL="0" marR="0" lvl="0" indent="0" algn="ctr" defTabSz="91404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000000"/>
                </a:solidFill>
                <a:effectLst/>
                <a:uLnTx/>
                <a:uFillTx/>
                <a:latin typeface="Arial"/>
                <a:ea typeface="+mn-ea"/>
                <a:cs typeface="+mn-cs"/>
              </a:rPr>
              <a:t>EVM</a:t>
            </a:r>
            <a:endParaRPr kumimoji="0" lang="en-US" sz="825"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040" rtl="0" eaLnBrk="1" fontAlgn="auto" latinLnBrk="0" hangingPunct="1">
              <a:lnSpc>
                <a:spcPct val="100000"/>
              </a:lnSpc>
              <a:spcBef>
                <a:spcPts val="0"/>
              </a:spcBef>
              <a:spcAft>
                <a:spcPts val="0"/>
              </a:spcAft>
              <a:buClrTx/>
              <a:buSzTx/>
              <a:buFontTx/>
              <a:buNone/>
              <a:tabLst/>
              <a:defRPr/>
            </a:pPr>
            <a:r>
              <a:rPr kumimoji="0" lang="en-US" sz="750" b="1" i="0" u="none" strike="noStrike" kern="1200" cap="none" spc="0" normalizeH="0" baseline="0" noProof="0" dirty="0">
                <a:ln>
                  <a:noFill/>
                </a:ln>
                <a:solidFill>
                  <a:srgbClr val="000000"/>
                </a:solidFill>
                <a:effectLst/>
                <a:uLnTx/>
                <a:uFillTx/>
                <a:latin typeface="Arial"/>
                <a:ea typeface="+mn-ea"/>
                <a:cs typeface="+mn-cs"/>
              </a:rPr>
              <a:t>Part#: </a:t>
            </a:r>
            <a:r>
              <a:rPr kumimoji="0" lang="en-US" sz="750" b="0" i="0" u="none" strike="noStrike" kern="1200" cap="none" spc="0" normalizeH="0" baseline="0" noProof="0" dirty="0">
                <a:ln>
                  <a:noFill/>
                </a:ln>
                <a:solidFill>
                  <a:srgbClr val="000000"/>
                </a:solidFill>
                <a:effectLst/>
                <a:uLnTx/>
                <a:uFillTx/>
                <a:latin typeface="Arial"/>
                <a:ea typeface="+mn-ea"/>
                <a:cs typeface="+mn-cs"/>
              </a:rPr>
              <a:t>TMDS64GPEVM</a:t>
            </a:r>
          </a:p>
          <a:p>
            <a:pPr marL="0" marR="0" lvl="0" indent="0" algn="l" defTabSz="914040" rtl="0" eaLnBrk="1" fontAlgn="auto" latinLnBrk="0" hangingPunct="1">
              <a:lnSpc>
                <a:spcPct val="100000"/>
              </a:lnSpc>
              <a:spcBef>
                <a:spcPts val="0"/>
              </a:spcBef>
              <a:spcAft>
                <a:spcPts val="0"/>
              </a:spcAft>
              <a:buClrTx/>
              <a:buSzTx/>
              <a:buFontTx/>
              <a:buNone/>
              <a:tabLst/>
              <a:defRPr/>
            </a:pPr>
            <a:r>
              <a:rPr kumimoji="0" lang="en-US" sz="750" b="1" i="0" u="none" strike="noStrike" kern="1200" cap="none" spc="0" normalizeH="0" baseline="0" noProof="0" dirty="0">
                <a:ln>
                  <a:noFill/>
                </a:ln>
                <a:solidFill>
                  <a:srgbClr val="000000"/>
                </a:solidFill>
                <a:effectLst/>
                <a:uLnTx/>
                <a:uFillTx/>
                <a:latin typeface="Arial"/>
                <a:ea typeface="+mn-ea"/>
                <a:cs typeface="+mn-cs"/>
              </a:rPr>
              <a:t>Price: </a:t>
            </a:r>
            <a:r>
              <a:rPr kumimoji="0" lang="en-US" sz="750" b="0" i="0" u="none" strike="noStrike" kern="1200" cap="none" spc="0" normalizeH="0" baseline="0" noProof="0" dirty="0">
                <a:ln>
                  <a:noFill/>
                </a:ln>
                <a:solidFill>
                  <a:srgbClr val="000000"/>
                </a:solidFill>
                <a:effectLst/>
                <a:uLnTx/>
                <a:uFillTx/>
                <a:latin typeface="Arial"/>
                <a:ea typeface="+mn-ea"/>
                <a:cs typeface="+mn-cs"/>
              </a:rPr>
              <a:t>$299</a:t>
            </a:r>
          </a:p>
          <a:p>
            <a:pPr marL="0" marR="0" lvl="0" indent="0" algn="l" defTabSz="914040" rtl="0" eaLnBrk="1" fontAlgn="auto" latinLnBrk="0" hangingPunct="1">
              <a:lnSpc>
                <a:spcPct val="100000"/>
              </a:lnSpc>
              <a:spcBef>
                <a:spcPts val="0"/>
              </a:spcBef>
              <a:spcAft>
                <a:spcPts val="0"/>
              </a:spcAft>
              <a:buClrTx/>
              <a:buSzTx/>
              <a:buFontTx/>
              <a:buNone/>
              <a:tabLst/>
              <a:defRPr/>
            </a:pPr>
            <a:r>
              <a:rPr kumimoji="0" lang="en-US" sz="750" b="1" i="0" u="none" strike="noStrike" kern="1200" cap="none" spc="0" normalizeH="0" baseline="0" noProof="0" dirty="0">
                <a:ln>
                  <a:noFill/>
                </a:ln>
                <a:solidFill>
                  <a:srgbClr val="000000"/>
                </a:solidFill>
                <a:effectLst/>
                <a:uLnTx/>
                <a:uFillTx/>
                <a:latin typeface="Arial"/>
                <a:ea typeface="+mn-ea"/>
                <a:cs typeface="+mn-cs"/>
              </a:rPr>
              <a:t>Description: </a:t>
            </a:r>
            <a:r>
              <a:rPr kumimoji="0" lang="en-US" sz="750" b="0" i="0" u="none" strike="noStrike" kern="1200" cap="none" spc="0" normalizeH="0" baseline="0" noProof="0" dirty="0">
                <a:ln>
                  <a:noFill/>
                </a:ln>
                <a:solidFill>
                  <a:srgbClr val="000000"/>
                </a:solidFill>
                <a:effectLst/>
                <a:uLnTx/>
                <a:uFillTx/>
                <a:latin typeface="Arial"/>
                <a:ea typeface="+mn-ea"/>
                <a:cs typeface="+mn-cs"/>
              </a:rPr>
              <a:t>Designed for industrial networking &amp; control and evaluating main device interfaces</a:t>
            </a:r>
          </a:p>
          <a:p>
            <a:pPr marL="0" marR="0" lvl="0" indent="0" algn="ctr" defTabSz="914040" rtl="0" eaLnBrk="1" fontAlgn="auto" latinLnBrk="0" hangingPunct="1">
              <a:lnSpc>
                <a:spcPct val="100000"/>
              </a:lnSpc>
              <a:spcBef>
                <a:spcPts val="0"/>
              </a:spcBef>
              <a:spcAft>
                <a:spcPts val="0"/>
              </a:spcAft>
              <a:buClrTx/>
              <a:buSzTx/>
              <a:buFontTx/>
              <a:buNone/>
              <a:tabLst/>
              <a:defRPr/>
            </a:pPr>
            <a:endParaRPr kumimoji="0" lang="en-US" sz="1050" b="1" i="0" u="none" strike="noStrike" kern="1200" cap="none" spc="0" normalizeH="0" baseline="0" noProof="0" dirty="0">
              <a:ln>
                <a:noFill/>
              </a:ln>
              <a:solidFill>
                <a:srgbClr val="000000"/>
              </a:solidFill>
              <a:effectLst/>
              <a:uLnTx/>
              <a:uFillTx/>
              <a:latin typeface="Arial"/>
              <a:ea typeface="+mn-ea"/>
              <a:cs typeface="+mn-cs"/>
            </a:endParaRPr>
          </a:p>
        </p:txBody>
      </p:sp>
      <p:sp>
        <p:nvSpPr>
          <p:cNvPr id="30" name="Rectangle 29">
            <a:extLst>
              <a:ext uri="{FF2B5EF4-FFF2-40B4-BE49-F238E27FC236}">
                <a16:creationId xmlns:a16="http://schemas.microsoft.com/office/drawing/2014/main" id="{ED8A4BE2-2E34-1C45-BDF9-E0397BD4B637}"/>
              </a:ext>
            </a:extLst>
          </p:cNvPr>
          <p:cNvSpPr/>
          <p:nvPr/>
        </p:nvSpPr>
        <p:spPr>
          <a:xfrm>
            <a:off x="2923835" y="1312577"/>
            <a:ext cx="4788564" cy="255510"/>
          </a:xfrm>
          <a:prstGeom prst="rect">
            <a:avLst/>
          </a:prstGeom>
          <a:solidFill>
            <a:srgbClr val="32B4CE">
              <a:lumMod val="50000"/>
            </a:srgbClr>
          </a:solidFill>
          <a:ln w="12700" cap="flat" cmpd="sng" algn="ctr">
            <a:solidFill>
              <a:srgbClr val="0070C0"/>
            </a:solidFill>
            <a:prstDash val="solid"/>
          </a:ln>
          <a:effectLst>
            <a:outerShdw blurRad="190500" dir="2700000" algn="tl" rotWithShape="0">
              <a:prstClr val="black">
                <a:alpha val="60000"/>
              </a:prstClr>
            </a:outerShdw>
          </a:effectLst>
        </p:spPr>
        <p:txBody>
          <a:bodyPr lIns="76188" tIns="38093" rIns="76188" bIns="38093" anchor="t"/>
          <a:lstStyle/>
          <a:p>
            <a:pPr marL="0" marR="0" lvl="0" indent="0" algn="ctr" defTabSz="91404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Arial"/>
                <a:ea typeface="+mn-ea"/>
                <a:cs typeface="+mn-cs"/>
              </a:rPr>
              <a:t>On ti.com:1/29/21 	</a:t>
            </a:r>
            <a:endParaRPr kumimoji="0" lang="en-US" sz="800" b="0" i="0" u="none" strike="noStrike" kern="0" cap="none" spc="0" normalizeH="0" baseline="0" noProof="0" dirty="0">
              <a:ln>
                <a:noFill/>
              </a:ln>
              <a:solidFill>
                <a:srgbClr val="FFFFFF"/>
              </a:solidFill>
              <a:effectLst/>
              <a:uLnTx/>
              <a:uFillTx/>
              <a:latin typeface="Arial"/>
              <a:ea typeface="+mn-ea"/>
              <a:cs typeface="+mn-cs"/>
            </a:endParaRPr>
          </a:p>
        </p:txBody>
      </p:sp>
      <p:pic>
        <p:nvPicPr>
          <p:cNvPr id="34" name="Picture 33">
            <a:extLst>
              <a:ext uri="{FF2B5EF4-FFF2-40B4-BE49-F238E27FC236}">
                <a16:creationId xmlns:a16="http://schemas.microsoft.com/office/drawing/2014/main" id="{25C94CB5-6DE0-D84C-8832-2A3EBC2540C4}"/>
              </a:ext>
            </a:extLst>
          </p:cNvPr>
          <p:cNvPicPr>
            <a:picLocks noChangeAspect="1"/>
          </p:cNvPicPr>
          <p:nvPr/>
        </p:nvPicPr>
        <p:blipFill rotWithShape="1">
          <a:blip r:embed="rId8" cstate="screen">
            <a:extLst>
              <a:ext uri="{BEBA8EAE-BF5A-486C-A8C5-ECC9F3942E4B}">
                <a14:imgProps xmlns:a14="http://schemas.microsoft.com/office/drawing/2010/main">
                  <a14:imgLayer r:embed="rId9">
                    <a14:imgEffect>
                      <a14:backgroundRemoval t="9903" b="89773" l="7560" r="95952">
                        <a14:foregroundMark x1="18869" y1="14854" x2="29405" y2="5114"/>
                        <a14:foregroundMark x1="29405" y1="5114" x2="95952" y2="22078"/>
                        <a14:foregroundMark x1="95952" y1="22078" x2="80774" y2="76136"/>
                        <a14:foregroundMark x1="80774" y1="76136" x2="73095" y2="88718"/>
                        <a14:foregroundMark x1="72619" y1="89042" x2="27738" y2="72078"/>
                        <a14:foregroundMark x1="27738" y1="72078" x2="27738" y2="72078"/>
                        <a14:foregroundMark x1="77321" y1="84172" x2="65536" y2="90097"/>
                        <a14:foregroundMark x1="65536" y1="90097" x2="52976" y2="79221"/>
                        <a14:foregroundMark x1="52976" y1="79221" x2="11310" y2="67208"/>
                        <a14:foregroundMark x1="11310" y1="67208" x2="7619" y2="50487"/>
                        <a14:foregroundMark x1="7619" y1="50487" x2="17560" y2="25731"/>
                      </a14:backgroundRemoval>
                    </a14:imgEffect>
                  </a14:imgLayer>
                </a14:imgProps>
              </a:ext>
              <a:ext uri="{28A0092B-C50C-407E-A947-70E740481C1C}">
                <a14:useLocalDpi xmlns:a14="http://schemas.microsoft.com/office/drawing/2010/main"/>
              </a:ext>
            </a:extLst>
          </a:blip>
          <a:srcRect/>
          <a:stretch/>
        </p:blipFill>
        <p:spPr>
          <a:xfrm>
            <a:off x="6866202" y="2045936"/>
            <a:ext cx="734684" cy="538769"/>
          </a:xfrm>
          <a:prstGeom prst="rect">
            <a:avLst/>
          </a:prstGeom>
        </p:spPr>
      </p:pic>
    </p:spTree>
    <p:extLst>
      <p:ext uri="{BB962C8B-B14F-4D97-AF65-F5344CB8AC3E}">
        <p14:creationId xmlns:p14="http://schemas.microsoft.com/office/powerpoint/2010/main" val="1082430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Shape 328"/>
          <p:cNvSpPr/>
          <p:nvPr/>
        </p:nvSpPr>
        <p:spPr>
          <a:xfrm rot="20543062">
            <a:off x="1096432" y="952566"/>
            <a:ext cx="6777449" cy="1559530"/>
          </a:xfrm>
          <a:prstGeom prst="swooshArrow">
            <a:avLst>
              <a:gd name="adj1" fmla="val 25000"/>
              <a:gd name="adj2" fmla="val 25000"/>
            </a:avLst>
          </a:prstGeom>
          <a:solidFill>
            <a:schemeClr val="accent6">
              <a:lumMod val="20000"/>
              <a:lumOff val="80000"/>
            </a:schemeClr>
          </a:solidFill>
          <a:ln>
            <a:solidFill>
              <a:schemeClr val="accent3"/>
            </a:solidFill>
          </a:ln>
          <a:effectLst>
            <a:glow rad="127000">
              <a:schemeClr val="accent3">
                <a:alpha val="40000"/>
              </a:schemeClr>
            </a:glow>
          </a:effectLst>
        </p:spPr>
        <p:style>
          <a:lnRef idx="0">
            <a:scrgbClr r="0" g="0" b="0"/>
          </a:lnRef>
          <a:fillRef idx="1">
            <a:scrgbClr r="0" g="0" b="0"/>
          </a:fillRef>
          <a:effectRef idx="0">
            <a:scrgbClr r="0" g="0" b="0"/>
          </a:effectRef>
          <a:fontRef idx="minor">
            <a:schemeClr val="dk1">
              <a:hueOff val="0"/>
              <a:satOff val="0"/>
              <a:lumOff val="0"/>
              <a:alphaOff val="0"/>
            </a:schemeClr>
          </a:fontRef>
        </p:style>
      </p:sp>
      <p:sp>
        <p:nvSpPr>
          <p:cNvPr id="32780" name="Title 1"/>
          <p:cNvSpPr txBox="1">
            <a:spLocks/>
          </p:cNvSpPr>
          <p:nvPr/>
        </p:nvSpPr>
        <p:spPr bwMode="auto">
          <a:xfrm>
            <a:off x="138465" y="149253"/>
            <a:ext cx="6806242" cy="607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5" rIns="91428" bIns="45715" anchor="ct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defTabSz="914267"/>
            <a:r>
              <a:rPr lang="en-US" sz="2800" b="1" dirty="0">
                <a:solidFill>
                  <a:srgbClr val="FF0000"/>
                </a:solidFill>
              </a:rPr>
              <a:t>Hercules™ MCUs</a:t>
            </a:r>
          </a:p>
          <a:p>
            <a:pPr defTabSz="914267"/>
            <a:r>
              <a:rPr lang="en-US" sz="1500" b="1" dirty="0">
                <a:solidFill>
                  <a:srgbClr val="000000"/>
                </a:solidFill>
              </a:rPr>
              <a:t>Scalable Platform For Functional Safety Applications</a:t>
            </a:r>
            <a:endParaRPr lang="en-US" sz="1200" b="1" dirty="0">
              <a:solidFill>
                <a:srgbClr val="000000"/>
              </a:solidFill>
            </a:endParaRPr>
          </a:p>
        </p:txBody>
      </p:sp>
      <p:grpSp>
        <p:nvGrpSpPr>
          <p:cNvPr id="61" name="Group 60"/>
          <p:cNvGrpSpPr/>
          <p:nvPr/>
        </p:nvGrpSpPr>
        <p:grpSpPr>
          <a:xfrm>
            <a:off x="4155006" y="4842383"/>
            <a:ext cx="803356" cy="184666"/>
            <a:chOff x="54354" y="6438820"/>
            <a:chExt cx="1297817" cy="246222"/>
          </a:xfrm>
        </p:grpSpPr>
        <p:sp>
          <p:nvSpPr>
            <p:cNvPr id="66" name="Text Box 38"/>
            <p:cNvSpPr txBox="1">
              <a:spLocks noChangeArrowheads="1"/>
            </p:cNvSpPr>
            <p:nvPr/>
          </p:nvSpPr>
          <p:spPr bwMode="gray">
            <a:xfrm>
              <a:off x="348872" y="6438820"/>
              <a:ext cx="1003299" cy="246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267" eaLnBrk="1" hangingPunct="1">
                <a:spcBef>
                  <a:spcPct val="50000"/>
                </a:spcBef>
              </a:pPr>
              <a:r>
                <a:rPr lang="en-US" sz="600" dirty="0">
                  <a:solidFill>
                    <a:srgbClr val="000000"/>
                  </a:solidFill>
                  <a:ea typeface="ＭＳ Ｐゴシック" pitchFamily="34" charset="-128"/>
                </a:rPr>
                <a:t>Production</a:t>
              </a:r>
            </a:p>
          </p:txBody>
        </p:sp>
        <p:sp>
          <p:nvSpPr>
            <p:cNvPr id="67" name="AutoShape 86"/>
            <p:cNvSpPr>
              <a:spLocks noChangeAspect="1" noChangeArrowheads="1"/>
            </p:cNvSpPr>
            <p:nvPr/>
          </p:nvSpPr>
          <p:spPr bwMode="auto">
            <a:xfrm>
              <a:off x="54354" y="6454935"/>
              <a:ext cx="320675" cy="220647"/>
            </a:xfrm>
            <a:prstGeom prst="roundRect">
              <a:avLst>
                <a:gd name="adj" fmla="val 12102"/>
              </a:avLst>
            </a:prstGeom>
            <a:solidFill>
              <a:sysClr val="windowText" lastClr="000000">
                <a:lumMod val="50000"/>
                <a:lumOff val="50000"/>
              </a:sysClr>
            </a:soli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defTabSz="914267" eaLnBrk="1" hangingPunct="1">
                <a:defRPr/>
              </a:pPr>
              <a:endParaRPr lang="en-US" kern="0">
                <a:solidFill>
                  <a:srgbClr val="FFFFFF"/>
                </a:solidFill>
              </a:endParaRPr>
            </a:p>
          </p:txBody>
        </p:sp>
      </p:grpSp>
      <p:sp>
        <p:nvSpPr>
          <p:cNvPr id="32" name="Right Arrow 31"/>
          <p:cNvSpPr/>
          <p:nvPr/>
        </p:nvSpPr>
        <p:spPr>
          <a:xfrm>
            <a:off x="5121934" y="3493685"/>
            <a:ext cx="3531692" cy="452628"/>
          </a:xfrm>
          <a:prstGeom prst="rightArrow">
            <a:avLst/>
          </a:prstGeom>
          <a:solidFill>
            <a:schemeClr val="accent1"/>
          </a:solidFill>
          <a:ln>
            <a:solidFill>
              <a:schemeClr val="accent5"/>
            </a:solid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defTabSz="914267"/>
            <a:r>
              <a:rPr lang="en-US" sz="900" b="1" kern="0" dirty="0">
                <a:solidFill>
                  <a:srgbClr val="FFFFFF"/>
                </a:solidFill>
                <a:latin typeface="Arial"/>
                <a:ea typeface="ＭＳ Ｐゴシック" pitchFamily="34" charset="-128"/>
                <a:cs typeface="Arial" charset="0"/>
              </a:rPr>
              <a:t>External certification: ISO 26262, IEC 61508</a:t>
            </a:r>
          </a:p>
        </p:txBody>
      </p:sp>
      <p:pic>
        <p:nvPicPr>
          <p:cNvPr id="36" name="Picture 5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7008" y="1188588"/>
            <a:ext cx="664807" cy="5678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8" name="Picture 2" descr="C:\Documents and Settings\a0864766\My Documents\Catalog Safety\General Images\shutterstock_40104427.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957091" y="2731923"/>
            <a:ext cx="845529" cy="5641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9" name="Picture 20" descr="highspeedrail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45575" y="2712845"/>
            <a:ext cx="698590" cy="6235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1" name="Right Arrow 30"/>
          <p:cNvSpPr/>
          <p:nvPr/>
        </p:nvSpPr>
        <p:spPr>
          <a:xfrm>
            <a:off x="4857752" y="3797771"/>
            <a:ext cx="3796217" cy="452628"/>
          </a:xfrm>
          <a:prstGeom prst="rightArrow">
            <a:avLst/>
          </a:prstGeom>
          <a:solidFill>
            <a:schemeClr val="accent1"/>
          </a:solidFill>
          <a:ln>
            <a:solidFill>
              <a:schemeClr val="accent5"/>
            </a:solid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defTabSz="914267"/>
            <a:r>
              <a:rPr lang="en-US" sz="900" b="1" kern="0" dirty="0">
                <a:solidFill>
                  <a:srgbClr val="FFFFFF"/>
                </a:solidFill>
                <a:latin typeface="Arial"/>
                <a:ea typeface="ＭＳ Ｐゴシック" pitchFamily="34" charset="-128"/>
                <a:cs typeface="Arial" charset="0"/>
              </a:rPr>
              <a:t>Documentation: Safety Manual, FMEDA reports</a:t>
            </a:r>
          </a:p>
        </p:txBody>
      </p:sp>
      <p:sp>
        <p:nvSpPr>
          <p:cNvPr id="30" name="Right Arrow 29"/>
          <p:cNvSpPr/>
          <p:nvPr/>
        </p:nvSpPr>
        <p:spPr>
          <a:xfrm>
            <a:off x="4583313" y="4101856"/>
            <a:ext cx="4070657" cy="449874"/>
          </a:xfrm>
          <a:prstGeom prst="rightArrow">
            <a:avLst>
              <a:gd name="adj1" fmla="val 47791"/>
              <a:gd name="adj2" fmla="val 51105"/>
            </a:avLst>
          </a:prstGeom>
          <a:solidFill>
            <a:schemeClr val="accent1"/>
          </a:solidFill>
          <a:ln>
            <a:solidFill>
              <a:schemeClr val="accent5"/>
            </a:solid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defTabSz="914267"/>
            <a:r>
              <a:rPr lang="en-US" sz="900" b="1" kern="0" dirty="0">
                <a:solidFill>
                  <a:srgbClr val="FFFFFF"/>
                </a:solidFill>
                <a:latin typeface="Arial"/>
                <a:ea typeface="ＭＳ Ｐゴシック" pitchFamily="34" charset="-128"/>
                <a:cs typeface="Arial" charset="0"/>
              </a:rPr>
              <a:t>Software: Drivers, libraries, RTOS, Autosar, tools, debug</a:t>
            </a:r>
          </a:p>
        </p:txBody>
      </p:sp>
      <p:sp>
        <p:nvSpPr>
          <p:cNvPr id="29" name="Right Arrow 28"/>
          <p:cNvSpPr/>
          <p:nvPr/>
        </p:nvSpPr>
        <p:spPr>
          <a:xfrm>
            <a:off x="4229100" y="4386532"/>
            <a:ext cx="4424868" cy="452684"/>
          </a:xfrm>
          <a:prstGeom prst="rightArrow">
            <a:avLst/>
          </a:prstGeom>
          <a:solidFill>
            <a:schemeClr val="accent1"/>
          </a:solidFill>
          <a:ln>
            <a:solidFill>
              <a:schemeClr val="accent5"/>
            </a:solid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defTabSz="914267">
              <a:defRPr/>
            </a:pPr>
            <a:r>
              <a:rPr lang="en-US" sz="900" b="1" kern="0" dirty="0">
                <a:solidFill>
                  <a:srgbClr val="FFFFFF"/>
                </a:solidFill>
                <a:latin typeface="Arial"/>
                <a:ea typeface="ＭＳ Ｐゴシック" pitchFamily="34" charset="-128"/>
                <a:cs typeface="Arial" charset="0"/>
              </a:rPr>
              <a:t>Development Kits: LaunchPad, HDK, SafeTI CSP, SafeTI CQK</a:t>
            </a:r>
          </a:p>
        </p:txBody>
      </p:sp>
      <p:pic>
        <p:nvPicPr>
          <p:cNvPr id="197" name="Picture 53"/>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1316715" y="1210170"/>
            <a:ext cx="664806" cy="561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198" name="Group 197"/>
          <p:cNvGrpSpPr/>
          <p:nvPr/>
        </p:nvGrpSpPr>
        <p:grpSpPr>
          <a:xfrm>
            <a:off x="1175851" y="221533"/>
            <a:ext cx="6216886" cy="3615842"/>
            <a:chOff x="114300" y="1419225"/>
            <a:chExt cx="8289179" cy="4821118"/>
          </a:xfrm>
        </p:grpSpPr>
        <p:sp>
          <p:nvSpPr>
            <p:cNvPr id="199" name="Rectangle 198"/>
            <p:cNvSpPr/>
            <p:nvPr/>
          </p:nvSpPr>
          <p:spPr>
            <a:xfrm>
              <a:off x="174405" y="5155030"/>
              <a:ext cx="779619" cy="812144"/>
            </a:xfrm>
            <a:prstGeom prst="rect">
              <a:avLst/>
            </a:prstGeom>
            <a:solidFill>
              <a:schemeClr val="bg2"/>
            </a:solidFill>
            <a:effectLst>
              <a:outerShdw blurRad="50800" dist="38100" dir="8100000" algn="tr"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dk1"/>
            </a:lnRef>
            <a:fillRef idx="3">
              <a:schemeClr val="dk1"/>
            </a:fillRef>
            <a:effectRef idx="3">
              <a:schemeClr val="dk1"/>
            </a:effectRef>
            <a:fontRef idx="minor">
              <a:schemeClr val="lt1"/>
            </a:fontRef>
          </p:style>
          <p:txBody>
            <a:bodyPr rtlCol="0" anchor="ctr"/>
            <a:lstStyle/>
            <a:p>
              <a:pPr algn="ctr" defTabSz="914267"/>
              <a:endParaRPr lang="en-US">
                <a:solidFill>
                  <a:srgbClr val="FFFFFF"/>
                </a:solidFill>
                <a:latin typeface="Arial"/>
              </a:endParaRPr>
            </a:p>
          </p:txBody>
        </p:sp>
        <p:pic>
          <p:nvPicPr>
            <p:cNvPr id="200" name="Picture 199" descr="ti_DSP_1c_pos_cmyk_small_white.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22530" y="5738037"/>
              <a:ext cx="679761" cy="172113"/>
            </a:xfrm>
            <a:prstGeom prst="rect">
              <a:avLst/>
            </a:prstGeom>
            <a:solidFill>
              <a:schemeClr val="bg2"/>
            </a:solidFill>
          </p:spPr>
        </p:pic>
        <p:sp>
          <p:nvSpPr>
            <p:cNvPr id="201" name="Rectangle 200"/>
            <p:cNvSpPr/>
            <p:nvPr/>
          </p:nvSpPr>
          <p:spPr>
            <a:xfrm>
              <a:off x="212062" y="5727647"/>
              <a:ext cx="168749" cy="17969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7"/>
              <a:endParaRPr lang="en-US">
                <a:solidFill>
                  <a:srgbClr val="FFFFFF"/>
                </a:solidFill>
                <a:latin typeface="Arial"/>
              </a:endParaRPr>
            </a:p>
          </p:txBody>
        </p:sp>
        <p:pic>
          <p:nvPicPr>
            <p:cNvPr id="202" name="Picture 201" descr="C:\Documents and Settings\a0864766\My Documents\TI Logos\ForElectronicUse\Red Logo Small.png"/>
            <p:cNvPicPr>
              <a:picLocks noChangeAspect="1" noChangeArrowheads="1"/>
            </p:cNvPicPr>
            <p:nvPr/>
          </p:nvPicPr>
          <p:blipFill>
            <a:blip r:embed="rId8" cstate="email">
              <a:clrChange>
                <a:clrFrom>
                  <a:srgbClr val="AEAEAE"/>
                </a:clrFrom>
                <a:clrTo>
                  <a:srgbClr val="AEAEAE">
                    <a:alpha val="0"/>
                  </a:srgbClr>
                </a:clrTo>
              </a:clrChange>
              <a:extLst>
                <a:ext uri="{28A0092B-C50C-407E-A947-70E740481C1C}">
                  <a14:useLocalDpi xmlns:a14="http://schemas.microsoft.com/office/drawing/2010/main"/>
                </a:ext>
              </a:extLst>
            </a:blip>
            <a:srcRect/>
            <a:stretch>
              <a:fillRect/>
            </a:stretch>
          </p:blipFill>
          <p:spPr bwMode="auto">
            <a:xfrm>
              <a:off x="201726" y="5750889"/>
              <a:ext cx="168477" cy="171849"/>
            </a:xfrm>
            <a:prstGeom prst="rect">
              <a:avLst/>
            </a:prstGeom>
            <a:noFill/>
          </p:spPr>
        </p:pic>
        <p:sp>
          <p:nvSpPr>
            <p:cNvPr id="203" name="TextBox 202"/>
            <p:cNvSpPr txBox="1"/>
            <p:nvPr/>
          </p:nvSpPr>
          <p:spPr>
            <a:xfrm>
              <a:off x="114300" y="5153025"/>
              <a:ext cx="836126" cy="615553"/>
            </a:xfrm>
            <a:prstGeom prst="rect">
              <a:avLst/>
            </a:prstGeom>
            <a:noFill/>
          </p:spPr>
          <p:txBody>
            <a:bodyPr wrap="none" rtlCol="0">
              <a:spAutoFit/>
            </a:bodyPr>
            <a:lstStyle/>
            <a:p>
              <a:pPr defTabSz="914267"/>
              <a:r>
                <a:rPr lang="en-US" sz="900" b="1" dirty="0">
                  <a:solidFill>
                    <a:srgbClr val="FFFFFF"/>
                  </a:solidFill>
                  <a:latin typeface="Arial"/>
                </a:rPr>
                <a:t>RM41L2</a:t>
              </a:r>
            </a:p>
            <a:p>
              <a:pPr defTabSz="914267"/>
              <a:r>
                <a:rPr lang="en-US" sz="500" dirty="0">
                  <a:solidFill>
                    <a:srgbClr val="FFFFFF"/>
                  </a:solidFill>
                  <a:latin typeface="Arial"/>
                </a:rPr>
                <a:t>80MHz </a:t>
              </a:r>
            </a:p>
            <a:p>
              <a:pPr defTabSz="914267"/>
              <a:r>
                <a:rPr lang="en-US" sz="500" dirty="0">
                  <a:solidFill>
                    <a:srgbClr val="FFFFFF"/>
                  </a:solidFill>
                  <a:latin typeface="Arial"/>
                </a:rPr>
                <a:t>128kB Flash</a:t>
              </a:r>
            </a:p>
            <a:p>
              <a:pPr defTabSz="914267"/>
              <a:r>
                <a:rPr lang="en-US" sz="500" dirty="0">
                  <a:solidFill>
                    <a:srgbClr val="FFFFFF"/>
                  </a:solidFill>
                  <a:latin typeface="Arial"/>
                </a:rPr>
                <a:t>32kB RAM</a:t>
              </a:r>
            </a:p>
          </p:txBody>
        </p:sp>
        <p:sp>
          <p:nvSpPr>
            <p:cNvPr id="204" name="TextBox 203"/>
            <p:cNvSpPr txBox="1"/>
            <p:nvPr/>
          </p:nvSpPr>
          <p:spPr>
            <a:xfrm>
              <a:off x="177936" y="5973603"/>
              <a:ext cx="797654" cy="266740"/>
            </a:xfrm>
            <a:prstGeom prst="rect">
              <a:avLst/>
            </a:prstGeom>
            <a:noFill/>
          </p:spPr>
          <p:txBody>
            <a:bodyPr wrap="none" rtlCol="0">
              <a:spAutoFit/>
            </a:bodyPr>
            <a:lstStyle/>
            <a:p>
              <a:pPr defTabSz="914267"/>
              <a:r>
                <a:rPr lang="en-US" sz="700" b="1" dirty="0">
                  <a:solidFill>
                    <a:srgbClr val="000000"/>
                  </a:solidFill>
                  <a:latin typeface="Arial"/>
                </a:rPr>
                <a:t>100p QFP</a:t>
              </a:r>
            </a:p>
          </p:txBody>
        </p:sp>
        <p:pic>
          <p:nvPicPr>
            <p:cNvPr id="205" name="Picture 3"/>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34513" y="5572351"/>
              <a:ext cx="231775"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6" name="Rectangle 205"/>
            <p:cNvSpPr/>
            <p:nvPr/>
          </p:nvSpPr>
          <p:spPr>
            <a:xfrm>
              <a:off x="1251838" y="4319562"/>
              <a:ext cx="779619" cy="812144"/>
            </a:xfrm>
            <a:prstGeom prst="rect">
              <a:avLst/>
            </a:prstGeom>
            <a:solidFill>
              <a:schemeClr val="bg2"/>
            </a:solidFill>
            <a:effectLst>
              <a:outerShdw blurRad="50800" dist="38100" dir="8100000" algn="tr"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dk1"/>
            </a:lnRef>
            <a:fillRef idx="3">
              <a:schemeClr val="dk1"/>
            </a:fillRef>
            <a:effectRef idx="3">
              <a:schemeClr val="dk1"/>
            </a:effectRef>
            <a:fontRef idx="minor">
              <a:schemeClr val="lt1"/>
            </a:fontRef>
          </p:style>
          <p:txBody>
            <a:bodyPr rtlCol="0" anchor="ctr"/>
            <a:lstStyle/>
            <a:p>
              <a:pPr algn="ctr" defTabSz="914267"/>
              <a:endParaRPr lang="en-US">
                <a:solidFill>
                  <a:srgbClr val="FFFFFF"/>
                </a:solidFill>
                <a:latin typeface="Arial"/>
              </a:endParaRPr>
            </a:p>
          </p:txBody>
        </p:sp>
        <p:pic>
          <p:nvPicPr>
            <p:cNvPr id="207" name="Picture 206" descr="ti_DSP_1c_pos_cmyk_small_white.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299963" y="4902569"/>
              <a:ext cx="679761" cy="172113"/>
            </a:xfrm>
            <a:prstGeom prst="rect">
              <a:avLst/>
            </a:prstGeom>
          </p:spPr>
        </p:pic>
        <p:sp>
          <p:nvSpPr>
            <p:cNvPr id="208" name="Rectangle 207"/>
            <p:cNvSpPr/>
            <p:nvPr/>
          </p:nvSpPr>
          <p:spPr>
            <a:xfrm>
              <a:off x="1289495" y="4892179"/>
              <a:ext cx="168749" cy="17969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7"/>
              <a:endParaRPr lang="en-US">
                <a:solidFill>
                  <a:srgbClr val="FFFFFF"/>
                </a:solidFill>
                <a:latin typeface="Arial"/>
              </a:endParaRPr>
            </a:p>
          </p:txBody>
        </p:sp>
        <p:pic>
          <p:nvPicPr>
            <p:cNvPr id="209" name="Picture 208" descr="C:\Documents and Settings\a0864766\My Documents\TI Logos\ForElectronicUse\Red Logo Small.png"/>
            <p:cNvPicPr>
              <a:picLocks noChangeAspect="1" noChangeArrowheads="1"/>
            </p:cNvPicPr>
            <p:nvPr/>
          </p:nvPicPr>
          <p:blipFill>
            <a:blip r:embed="rId8" cstate="email">
              <a:clrChange>
                <a:clrFrom>
                  <a:srgbClr val="AEAEAE"/>
                </a:clrFrom>
                <a:clrTo>
                  <a:srgbClr val="AEAEAE">
                    <a:alpha val="0"/>
                  </a:srgbClr>
                </a:clrTo>
              </a:clrChange>
              <a:extLst>
                <a:ext uri="{28A0092B-C50C-407E-A947-70E740481C1C}">
                  <a14:useLocalDpi xmlns:a14="http://schemas.microsoft.com/office/drawing/2010/main"/>
                </a:ext>
              </a:extLst>
            </a:blip>
            <a:srcRect/>
            <a:stretch>
              <a:fillRect/>
            </a:stretch>
          </p:blipFill>
          <p:spPr bwMode="auto">
            <a:xfrm>
              <a:off x="1279159" y="4915421"/>
              <a:ext cx="168477" cy="171849"/>
            </a:xfrm>
            <a:prstGeom prst="rect">
              <a:avLst/>
            </a:prstGeom>
            <a:noFill/>
          </p:spPr>
        </p:pic>
        <p:sp>
          <p:nvSpPr>
            <p:cNvPr id="210" name="TextBox 209"/>
            <p:cNvSpPr txBox="1"/>
            <p:nvPr/>
          </p:nvSpPr>
          <p:spPr>
            <a:xfrm>
              <a:off x="1219200" y="4314825"/>
              <a:ext cx="836126" cy="615553"/>
            </a:xfrm>
            <a:prstGeom prst="rect">
              <a:avLst/>
            </a:prstGeom>
            <a:noFill/>
          </p:spPr>
          <p:txBody>
            <a:bodyPr wrap="none" rtlCol="0">
              <a:spAutoFit/>
            </a:bodyPr>
            <a:lstStyle/>
            <a:p>
              <a:pPr defTabSz="914267"/>
              <a:r>
                <a:rPr lang="en-US" sz="900" b="1" dirty="0">
                  <a:solidFill>
                    <a:srgbClr val="FFFFFF"/>
                  </a:solidFill>
                  <a:latin typeface="Arial"/>
                </a:rPr>
                <a:t>RM42L4</a:t>
              </a:r>
            </a:p>
            <a:p>
              <a:pPr defTabSz="914267"/>
              <a:r>
                <a:rPr lang="en-US" sz="500" dirty="0">
                  <a:solidFill>
                    <a:srgbClr val="FFFFFF"/>
                  </a:solidFill>
                  <a:latin typeface="Arial"/>
                </a:rPr>
                <a:t>100 MHz</a:t>
              </a:r>
            </a:p>
            <a:p>
              <a:pPr defTabSz="914267"/>
              <a:r>
                <a:rPr lang="en-US" sz="500" dirty="0">
                  <a:solidFill>
                    <a:srgbClr val="FFFFFF"/>
                  </a:solidFill>
                  <a:latin typeface="Arial"/>
                </a:rPr>
                <a:t>384kB Flash</a:t>
              </a:r>
            </a:p>
            <a:p>
              <a:pPr defTabSz="914267"/>
              <a:r>
                <a:rPr lang="en-US" sz="500" dirty="0">
                  <a:solidFill>
                    <a:srgbClr val="FFFFFF"/>
                  </a:solidFill>
                  <a:latin typeface="Arial"/>
                </a:rPr>
                <a:t>32kB RAM</a:t>
              </a:r>
            </a:p>
          </p:txBody>
        </p:sp>
        <p:sp>
          <p:nvSpPr>
            <p:cNvPr id="211" name="TextBox 210"/>
            <p:cNvSpPr txBox="1"/>
            <p:nvPr/>
          </p:nvSpPr>
          <p:spPr>
            <a:xfrm>
              <a:off x="1254409" y="5168356"/>
              <a:ext cx="797654" cy="266740"/>
            </a:xfrm>
            <a:prstGeom prst="rect">
              <a:avLst/>
            </a:prstGeom>
            <a:noFill/>
          </p:spPr>
          <p:txBody>
            <a:bodyPr wrap="none" rtlCol="0">
              <a:spAutoFit/>
            </a:bodyPr>
            <a:lstStyle/>
            <a:p>
              <a:pPr defTabSz="914267"/>
              <a:r>
                <a:rPr lang="en-US" sz="700" b="1" dirty="0">
                  <a:solidFill>
                    <a:srgbClr val="000000"/>
                  </a:solidFill>
                  <a:latin typeface="Arial"/>
                </a:rPr>
                <a:t>100p QFP</a:t>
              </a:r>
            </a:p>
          </p:txBody>
        </p:sp>
        <p:pic>
          <p:nvPicPr>
            <p:cNvPr id="212" name="Picture 3"/>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785826" y="4743045"/>
              <a:ext cx="231775"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3" name="Rectangle 212"/>
            <p:cNvSpPr/>
            <p:nvPr/>
          </p:nvSpPr>
          <p:spPr>
            <a:xfrm>
              <a:off x="4376038" y="2775286"/>
              <a:ext cx="779619" cy="812144"/>
            </a:xfrm>
            <a:prstGeom prst="rect">
              <a:avLst/>
            </a:prstGeom>
            <a:solidFill>
              <a:schemeClr val="bg2"/>
            </a:solidFill>
            <a:effectLst>
              <a:outerShdw blurRad="50800" dist="38100" dir="8100000" algn="tr"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dk1"/>
            </a:lnRef>
            <a:fillRef idx="3">
              <a:schemeClr val="dk1"/>
            </a:fillRef>
            <a:effectRef idx="3">
              <a:schemeClr val="dk1"/>
            </a:effectRef>
            <a:fontRef idx="minor">
              <a:schemeClr val="lt1"/>
            </a:fontRef>
          </p:style>
          <p:txBody>
            <a:bodyPr rtlCol="0" anchor="ctr"/>
            <a:lstStyle/>
            <a:p>
              <a:pPr algn="ctr" defTabSz="914267"/>
              <a:endParaRPr lang="en-US">
                <a:solidFill>
                  <a:srgbClr val="FFFFFF"/>
                </a:solidFill>
                <a:latin typeface="Arial"/>
              </a:endParaRPr>
            </a:p>
          </p:txBody>
        </p:sp>
        <p:pic>
          <p:nvPicPr>
            <p:cNvPr id="214" name="Picture 213" descr="ti_DSP_1c_pos_cmyk_small_white.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424163" y="3358293"/>
              <a:ext cx="679761" cy="172113"/>
            </a:xfrm>
            <a:prstGeom prst="rect">
              <a:avLst/>
            </a:prstGeom>
          </p:spPr>
        </p:pic>
        <p:sp>
          <p:nvSpPr>
            <p:cNvPr id="215" name="Rectangle 214"/>
            <p:cNvSpPr/>
            <p:nvPr/>
          </p:nvSpPr>
          <p:spPr>
            <a:xfrm>
              <a:off x="4413695" y="3347903"/>
              <a:ext cx="168749" cy="17969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7"/>
              <a:endParaRPr lang="en-US">
                <a:solidFill>
                  <a:srgbClr val="FFFFFF"/>
                </a:solidFill>
                <a:latin typeface="Arial"/>
              </a:endParaRPr>
            </a:p>
          </p:txBody>
        </p:sp>
        <p:pic>
          <p:nvPicPr>
            <p:cNvPr id="216" name="Picture 215" descr="C:\Documents and Settings\a0864766\My Documents\TI Logos\ForElectronicUse\Red Logo Small.png"/>
            <p:cNvPicPr>
              <a:picLocks noChangeAspect="1" noChangeArrowheads="1"/>
            </p:cNvPicPr>
            <p:nvPr/>
          </p:nvPicPr>
          <p:blipFill>
            <a:blip r:embed="rId8" cstate="email">
              <a:clrChange>
                <a:clrFrom>
                  <a:srgbClr val="AEAEAE"/>
                </a:clrFrom>
                <a:clrTo>
                  <a:srgbClr val="AEAEAE">
                    <a:alpha val="0"/>
                  </a:srgbClr>
                </a:clrTo>
              </a:clrChange>
              <a:extLst>
                <a:ext uri="{28A0092B-C50C-407E-A947-70E740481C1C}">
                  <a14:useLocalDpi xmlns:a14="http://schemas.microsoft.com/office/drawing/2010/main"/>
                </a:ext>
              </a:extLst>
            </a:blip>
            <a:srcRect/>
            <a:stretch>
              <a:fillRect/>
            </a:stretch>
          </p:blipFill>
          <p:spPr bwMode="auto">
            <a:xfrm>
              <a:off x="4403359" y="3371145"/>
              <a:ext cx="168477" cy="171849"/>
            </a:xfrm>
            <a:prstGeom prst="rect">
              <a:avLst/>
            </a:prstGeom>
            <a:noFill/>
          </p:spPr>
        </p:pic>
        <p:sp>
          <p:nvSpPr>
            <p:cNvPr id="217" name="TextBox 216"/>
            <p:cNvSpPr txBox="1"/>
            <p:nvPr/>
          </p:nvSpPr>
          <p:spPr>
            <a:xfrm>
              <a:off x="4343402" y="2770549"/>
              <a:ext cx="836126" cy="615553"/>
            </a:xfrm>
            <a:prstGeom prst="rect">
              <a:avLst/>
            </a:prstGeom>
            <a:noFill/>
          </p:spPr>
          <p:txBody>
            <a:bodyPr wrap="none" rtlCol="0">
              <a:spAutoFit/>
            </a:bodyPr>
            <a:lstStyle/>
            <a:p>
              <a:pPr defTabSz="914267"/>
              <a:r>
                <a:rPr lang="en-US" sz="900" b="1" dirty="0">
                  <a:solidFill>
                    <a:srgbClr val="FFFFFF"/>
                  </a:solidFill>
                  <a:latin typeface="Arial"/>
                </a:rPr>
                <a:t>RM46L8</a:t>
              </a:r>
            </a:p>
            <a:p>
              <a:pPr defTabSz="914267"/>
              <a:r>
                <a:rPr lang="en-US" sz="500" dirty="0">
                  <a:solidFill>
                    <a:srgbClr val="FFFFFF"/>
                  </a:solidFill>
                  <a:latin typeface="Arial"/>
                </a:rPr>
                <a:t>220 MHz</a:t>
              </a:r>
            </a:p>
            <a:p>
              <a:pPr defTabSz="914267"/>
              <a:r>
                <a:rPr lang="en-US" sz="500" dirty="0">
                  <a:solidFill>
                    <a:srgbClr val="FFFFFF"/>
                  </a:solidFill>
                  <a:latin typeface="Arial"/>
                </a:rPr>
                <a:t>1.2MB Flash</a:t>
              </a:r>
            </a:p>
            <a:p>
              <a:pPr defTabSz="914267"/>
              <a:r>
                <a:rPr lang="en-US" sz="500" dirty="0">
                  <a:solidFill>
                    <a:srgbClr val="FFFFFF"/>
                  </a:solidFill>
                  <a:latin typeface="Arial"/>
                </a:rPr>
                <a:t>192kB RAM</a:t>
              </a:r>
            </a:p>
          </p:txBody>
        </p:sp>
        <p:sp>
          <p:nvSpPr>
            <p:cNvPr id="218" name="TextBox 217"/>
            <p:cNvSpPr txBox="1"/>
            <p:nvPr/>
          </p:nvSpPr>
          <p:spPr>
            <a:xfrm>
              <a:off x="4368142" y="3609915"/>
              <a:ext cx="816890" cy="410369"/>
            </a:xfrm>
            <a:prstGeom prst="rect">
              <a:avLst/>
            </a:prstGeom>
            <a:noFill/>
          </p:spPr>
          <p:txBody>
            <a:bodyPr wrap="none" rtlCol="0">
              <a:spAutoFit/>
            </a:bodyPr>
            <a:lstStyle/>
            <a:p>
              <a:pPr defTabSz="914267"/>
              <a:r>
                <a:rPr lang="en-US" sz="700" b="1" dirty="0">
                  <a:solidFill>
                    <a:srgbClr val="000000"/>
                  </a:solidFill>
                  <a:latin typeface="Arial"/>
                </a:rPr>
                <a:t>144p QFP</a:t>
              </a:r>
            </a:p>
            <a:p>
              <a:pPr defTabSz="914267"/>
              <a:r>
                <a:rPr lang="en-US" sz="700" b="1" dirty="0">
                  <a:solidFill>
                    <a:srgbClr val="000000"/>
                  </a:solidFill>
                  <a:latin typeface="Arial"/>
                </a:rPr>
                <a:t>337p BGA</a:t>
              </a:r>
            </a:p>
          </p:txBody>
        </p:sp>
        <p:pic>
          <p:nvPicPr>
            <p:cNvPr id="219" name="Picture 3"/>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931777" y="3233997"/>
              <a:ext cx="231775"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0" name="Rectangle 219"/>
            <p:cNvSpPr/>
            <p:nvPr/>
          </p:nvSpPr>
          <p:spPr>
            <a:xfrm>
              <a:off x="6562617" y="1779398"/>
              <a:ext cx="779619" cy="812144"/>
            </a:xfrm>
            <a:prstGeom prst="rect">
              <a:avLst/>
            </a:prstGeom>
            <a:solidFill>
              <a:schemeClr val="bg2"/>
            </a:solidFill>
            <a:effectLst>
              <a:outerShdw blurRad="50800" dist="38100" dir="8100000" algn="tr"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dk1"/>
            </a:lnRef>
            <a:fillRef idx="3">
              <a:schemeClr val="dk1"/>
            </a:fillRef>
            <a:effectRef idx="3">
              <a:schemeClr val="dk1"/>
            </a:effectRef>
            <a:fontRef idx="minor">
              <a:schemeClr val="lt1"/>
            </a:fontRef>
          </p:style>
          <p:txBody>
            <a:bodyPr rtlCol="0" anchor="ctr"/>
            <a:lstStyle/>
            <a:p>
              <a:pPr algn="ctr" defTabSz="914267"/>
              <a:endParaRPr lang="en-US">
                <a:solidFill>
                  <a:srgbClr val="FFFFFF"/>
                </a:solidFill>
                <a:latin typeface="Arial"/>
              </a:endParaRPr>
            </a:p>
          </p:txBody>
        </p:sp>
        <p:pic>
          <p:nvPicPr>
            <p:cNvPr id="221" name="Picture 220" descr="ti_DSP_1c_pos_cmyk_small_white.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610742" y="2362405"/>
              <a:ext cx="679761" cy="172113"/>
            </a:xfrm>
            <a:prstGeom prst="rect">
              <a:avLst/>
            </a:prstGeom>
          </p:spPr>
        </p:pic>
        <p:sp>
          <p:nvSpPr>
            <p:cNvPr id="222" name="Rectangle 221"/>
            <p:cNvSpPr/>
            <p:nvPr/>
          </p:nvSpPr>
          <p:spPr>
            <a:xfrm>
              <a:off x="6600274" y="2352015"/>
              <a:ext cx="168749" cy="17969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7"/>
              <a:endParaRPr lang="en-US">
                <a:solidFill>
                  <a:srgbClr val="FFFFFF"/>
                </a:solidFill>
                <a:latin typeface="Arial"/>
              </a:endParaRPr>
            </a:p>
          </p:txBody>
        </p:sp>
        <p:pic>
          <p:nvPicPr>
            <p:cNvPr id="223" name="Picture 222" descr="C:\Documents and Settings\a0864766\My Documents\TI Logos\ForElectronicUse\Red Logo Small.png"/>
            <p:cNvPicPr>
              <a:picLocks noChangeAspect="1" noChangeArrowheads="1"/>
            </p:cNvPicPr>
            <p:nvPr/>
          </p:nvPicPr>
          <p:blipFill>
            <a:blip r:embed="rId8" cstate="email">
              <a:clrChange>
                <a:clrFrom>
                  <a:srgbClr val="AEAEAE"/>
                </a:clrFrom>
                <a:clrTo>
                  <a:srgbClr val="AEAEAE">
                    <a:alpha val="0"/>
                  </a:srgbClr>
                </a:clrTo>
              </a:clrChange>
              <a:extLst>
                <a:ext uri="{28A0092B-C50C-407E-A947-70E740481C1C}">
                  <a14:useLocalDpi xmlns:a14="http://schemas.microsoft.com/office/drawing/2010/main"/>
                </a:ext>
              </a:extLst>
            </a:blip>
            <a:srcRect/>
            <a:stretch>
              <a:fillRect/>
            </a:stretch>
          </p:blipFill>
          <p:spPr bwMode="auto">
            <a:xfrm>
              <a:off x="6589938" y="2375257"/>
              <a:ext cx="168477" cy="171849"/>
            </a:xfrm>
            <a:prstGeom prst="rect">
              <a:avLst/>
            </a:prstGeom>
            <a:noFill/>
          </p:spPr>
        </p:pic>
        <p:sp>
          <p:nvSpPr>
            <p:cNvPr id="224" name="TextBox 223"/>
            <p:cNvSpPr txBox="1"/>
            <p:nvPr/>
          </p:nvSpPr>
          <p:spPr>
            <a:xfrm>
              <a:off x="6529978" y="1774659"/>
              <a:ext cx="836126" cy="615553"/>
            </a:xfrm>
            <a:prstGeom prst="rect">
              <a:avLst/>
            </a:prstGeom>
            <a:noFill/>
          </p:spPr>
          <p:txBody>
            <a:bodyPr wrap="none" rtlCol="0">
              <a:spAutoFit/>
            </a:bodyPr>
            <a:lstStyle/>
            <a:p>
              <a:pPr defTabSz="914267"/>
              <a:r>
                <a:rPr lang="en-US" sz="900" b="1" dirty="0">
                  <a:solidFill>
                    <a:srgbClr val="FFFFFF"/>
                  </a:solidFill>
                  <a:latin typeface="Arial"/>
                </a:rPr>
                <a:t>RM48L9</a:t>
              </a:r>
            </a:p>
            <a:p>
              <a:pPr defTabSz="914267"/>
              <a:r>
                <a:rPr lang="en-US" sz="500" dirty="0">
                  <a:solidFill>
                    <a:srgbClr val="FFFFFF"/>
                  </a:solidFill>
                  <a:latin typeface="Arial"/>
                </a:rPr>
                <a:t>220 MHz</a:t>
              </a:r>
            </a:p>
            <a:p>
              <a:pPr defTabSz="914267"/>
              <a:r>
                <a:rPr lang="en-US" sz="500" dirty="0">
                  <a:solidFill>
                    <a:srgbClr val="FFFFFF"/>
                  </a:solidFill>
                  <a:latin typeface="Arial"/>
                </a:rPr>
                <a:t>3MB Flash</a:t>
              </a:r>
            </a:p>
            <a:p>
              <a:pPr defTabSz="914267"/>
              <a:r>
                <a:rPr lang="en-US" sz="500" dirty="0">
                  <a:solidFill>
                    <a:srgbClr val="FFFFFF"/>
                  </a:solidFill>
                  <a:latin typeface="Arial"/>
                </a:rPr>
                <a:t>256kB RAM</a:t>
              </a:r>
            </a:p>
          </p:txBody>
        </p:sp>
        <p:sp>
          <p:nvSpPr>
            <p:cNvPr id="225" name="TextBox 224"/>
            <p:cNvSpPr txBox="1"/>
            <p:nvPr/>
          </p:nvSpPr>
          <p:spPr>
            <a:xfrm>
              <a:off x="6556254" y="2601853"/>
              <a:ext cx="816890" cy="410369"/>
            </a:xfrm>
            <a:prstGeom prst="rect">
              <a:avLst/>
            </a:prstGeom>
            <a:noFill/>
          </p:spPr>
          <p:txBody>
            <a:bodyPr wrap="none" rtlCol="0">
              <a:spAutoFit/>
            </a:bodyPr>
            <a:lstStyle/>
            <a:p>
              <a:pPr defTabSz="914267"/>
              <a:r>
                <a:rPr lang="en-US" sz="700" b="1" dirty="0">
                  <a:solidFill>
                    <a:srgbClr val="000000"/>
                  </a:solidFill>
                  <a:latin typeface="Arial"/>
                </a:rPr>
                <a:t>144p QFP</a:t>
              </a:r>
            </a:p>
            <a:p>
              <a:pPr defTabSz="914267"/>
              <a:r>
                <a:rPr lang="en-US" sz="700" b="1" dirty="0">
                  <a:solidFill>
                    <a:srgbClr val="000000"/>
                  </a:solidFill>
                  <a:latin typeface="Arial"/>
                </a:rPr>
                <a:t>337p BGA</a:t>
              </a:r>
            </a:p>
          </p:txBody>
        </p:sp>
        <p:pic>
          <p:nvPicPr>
            <p:cNvPr id="226" name="Picture 3"/>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097718" y="2226055"/>
              <a:ext cx="231775"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7" name="Rectangle 226"/>
            <p:cNvSpPr/>
            <p:nvPr/>
          </p:nvSpPr>
          <p:spPr>
            <a:xfrm>
              <a:off x="7592951" y="1419225"/>
              <a:ext cx="779619" cy="812144"/>
            </a:xfrm>
            <a:prstGeom prst="rect">
              <a:avLst/>
            </a:prstGeom>
            <a:solidFill>
              <a:schemeClr val="bg2"/>
            </a:solidFill>
            <a:effectLst>
              <a:outerShdw blurRad="50800" dist="38100" dir="8100000" algn="tr"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dk1"/>
            </a:lnRef>
            <a:fillRef idx="3">
              <a:schemeClr val="dk1"/>
            </a:fillRef>
            <a:effectRef idx="3">
              <a:schemeClr val="dk1"/>
            </a:effectRef>
            <a:fontRef idx="minor">
              <a:schemeClr val="lt1"/>
            </a:fontRef>
          </p:style>
          <p:txBody>
            <a:bodyPr rtlCol="0" anchor="ctr"/>
            <a:lstStyle/>
            <a:p>
              <a:pPr algn="ctr" defTabSz="914267"/>
              <a:endParaRPr lang="en-US">
                <a:solidFill>
                  <a:srgbClr val="FFFFFF"/>
                </a:solidFill>
                <a:latin typeface="Arial"/>
              </a:endParaRPr>
            </a:p>
          </p:txBody>
        </p:sp>
        <p:pic>
          <p:nvPicPr>
            <p:cNvPr id="228" name="Picture 227" descr="ti_DSP_1c_pos_cmyk_small_white.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641076" y="2002232"/>
              <a:ext cx="679761" cy="172113"/>
            </a:xfrm>
            <a:prstGeom prst="rect">
              <a:avLst/>
            </a:prstGeom>
          </p:spPr>
        </p:pic>
        <p:sp>
          <p:nvSpPr>
            <p:cNvPr id="229" name="Rectangle 228"/>
            <p:cNvSpPr/>
            <p:nvPr/>
          </p:nvSpPr>
          <p:spPr>
            <a:xfrm>
              <a:off x="7630608" y="1991842"/>
              <a:ext cx="168749" cy="17969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7"/>
              <a:endParaRPr lang="en-US">
                <a:solidFill>
                  <a:srgbClr val="FFFFFF"/>
                </a:solidFill>
                <a:latin typeface="Arial"/>
              </a:endParaRPr>
            </a:p>
          </p:txBody>
        </p:sp>
        <p:pic>
          <p:nvPicPr>
            <p:cNvPr id="230" name="Picture 229" descr="C:\Documents and Settings\a0864766\My Documents\TI Logos\ForElectronicUse\Red Logo Small.png"/>
            <p:cNvPicPr>
              <a:picLocks noChangeAspect="1" noChangeArrowheads="1"/>
            </p:cNvPicPr>
            <p:nvPr/>
          </p:nvPicPr>
          <p:blipFill>
            <a:blip r:embed="rId8" cstate="email">
              <a:clrChange>
                <a:clrFrom>
                  <a:srgbClr val="AEAEAE"/>
                </a:clrFrom>
                <a:clrTo>
                  <a:srgbClr val="AEAEAE">
                    <a:alpha val="0"/>
                  </a:srgbClr>
                </a:clrTo>
              </a:clrChange>
              <a:extLst>
                <a:ext uri="{28A0092B-C50C-407E-A947-70E740481C1C}">
                  <a14:useLocalDpi xmlns:a14="http://schemas.microsoft.com/office/drawing/2010/main"/>
                </a:ext>
              </a:extLst>
            </a:blip>
            <a:srcRect/>
            <a:stretch>
              <a:fillRect/>
            </a:stretch>
          </p:blipFill>
          <p:spPr bwMode="auto">
            <a:xfrm>
              <a:off x="7620272" y="2015084"/>
              <a:ext cx="168477" cy="171849"/>
            </a:xfrm>
            <a:prstGeom prst="rect">
              <a:avLst/>
            </a:prstGeom>
            <a:noFill/>
          </p:spPr>
        </p:pic>
        <p:sp>
          <p:nvSpPr>
            <p:cNvPr id="231" name="TextBox 230"/>
            <p:cNvSpPr txBox="1"/>
            <p:nvPr/>
          </p:nvSpPr>
          <p:spPr>
            <a:xfrm>
              <a:off x="7560313" y="1425121"/>
              <a:ext cx="750633" cy="615553"/>
            </a:xfrm>
            <a:prstGeom prst="rect">
              <a:avLst/>
            </a:prstGeom>
            <a:noFill/>
          </p:spPr>
          <p:txBody>
            <a:bodyPr wrap="none" rtlCol="0">
              <a:spAutoFit/>
            </a:bodyPr>
            <a:lstStyle/>
            <a:p>
              <a:pPr defTabSz="914267"/>
              <a:r>
                <a:rPr lang="en-US" sz="900" b="1" dirty="0">
                  <a:solidFill>
                    <a:srgbClr val="FFFFFF"/>
                  </a:solidFill>
                  <a:latin typeface="Arial"/>
                </a:rPr>
                <a:t>RM57L</a:t>
              </a:r>
            </a:p>
            <a:p>
              <a:pPr defTabSz="914267"/>
              <a:r>
                <a:rPr lang="en-US" sz="500" dirty="0">
                  <a:solidFill>
                    <a:srgbClr val="FFFFFF"/>
                  </a:solidFill>
                  <a:latin typeface="Arial"/>
                </a:rPr>
                <a:t>330 MHz</a:t>
              </a:r>
            </a:p>
            <a:p>
              <a:pPr defTabSz="914267"/>
              <a:r>
                <a:rPr lang="en-US" sz="500" dirty="0">
                  <a:solidFill>
                    <a:srgbClr val="FFFFFF"/>
                  </a:solidFill>
                  <a:latin typeface="Arial"/>
                </a:rPr>
                <a:t>4MB Flash</a:t>
              </a:r>
            </a:p>
            <a:p>
              <a:pPr defTabSz="914267"/>
              <a:r>
                <a:rPr lang="en-US" sz="500" dirty="0">
                  <a:solidFill>
                    <a:srgbClr val="FFFFFF"/>
                  </a:solidFill>
                  <a:latin typeface="Arial"/>
                </a:rPr>
                <a:t>512kB RAM</a:t>
              </a:r>
            </a:p>
          </p:txBody>
        </p:sp>
        <p:sp>
          <p:nvSpPr>
            <p:cNvPr id="232" name="TextBox 231"/>
            <p:cNvSpPr txBox="1"/>
            <p:nvPr/>
          </p:nvSpPr>
          <p:spPr>
            <a:xfrm>
              <a:off x="7586589" y="2241680"/>
              <a:ext cx="816890" cy="266740"/>
            </a:xfrm>
            <a:prstGeom prst="rect">
              <a:avLst/>
            </a:prstGeom>
            <a:noFill/>
          </p:spPr>
          <p:txBody>
            <a:bodyPr wrap="none" rtlCol="0">
              <a:spAutoFit/>
            </a:bodyPr>
            <a:lstStyle/>
            <a:p>
              <a:pPr defTabSz="914267"/>
              <a:r>
                <a:rPr lang="en-US" sz="700" b="1" dirty="0">
                  <a:solidFill>
                    <a:srgbClr val="000000"/>
                  </a:solidFill>
                  <a:latin typeface="Arial"/>
                </a:rPr>
                <a:t>337p BGA</a:t>
              </a:r>
            </a:p>
          </p:txBody>
        </p:sp>
        <p:pic>
          <p:nvPicPr>
            <p:cNvPr id="233" name="Picture 3"/>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8123543" y="1833575"/>
              <a:ext cx="231775"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4" name="Rectangle 233"/>
            <p:cNvSpPr/>
            <p:nvPr/>
          </p:nvSpPr>
          <p:spPr>
            <a:xfrm>
              <a:off x="5453471" y="2177859"/>
              <a:ext cx="779619" cy="812144"/>
            </a:xfrm>
            <a:prstGeom prst="rect">
              <a:avLst/>
            </a:prstGeom>
            <a:solidFill>
              <a:schemeClr val="bg2"/>
            </a:solidFill>
            <a:effectLst>
              <a:outerShdw blurRad="50800" dist="38100" dir="8100000" algn="tr"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dk1"/>
            </a:lnRef>
            <a:fillRef idx="3">
              <a:schemeClr val="dk1"/>
            </a:fillRef>
            <a:effectRef idx="3">
              <a:schemeClr val="dk1"/>
            </a:effectRef>
            <a:fontRef idx="minor">
              <a:schemeClr val="lt1"/>
            </a:fontRef>
          </p:style>
          <p:txBody>
            <a:bodyPr rtlCol="0" anchor="ctr"/>
            <a:lstStyle/>
            <a:p>
              <a:pPr algn="ctr" defTabSz="914267"/>
              <a:endParaRPr lang="en-US">
                <a:solidFill>
                  <a:srgbClr val="FFFFFF"/>
                </a:solidFill>
                <a:latin typeface="Arial"/>
              </a:endParaRPr>
            </a:p>
          </p:txBody>
        </p:sp>
        <p:pic>
          <p:nvPicPr>
            <p:cNvPr id="235" name="Picture 234" descr="ti_DSP_1c_pos_cmyk_small_white.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501596" y="2760866"/>
              <a:ext cx="679761" cy="172113"/>
            </a:xfrm>
            <a:prstGeom prst="rect">
              <a:avLst/>
            </a:prstGeom>
          </p:spPr>
        </p:pic>
        <p:sp>
          <p:nvSpPr>
            <p:cNvPr id="236" name="Rectangle 235"/>
            <p:cNvSpPr/>
            <p:nvPr/>
          </p:nvSpPr>
          <p:spPr>
            <a:xfrm>
              <a:off x="5491128" y="2750476"/>
              <a:ext cx="168749" cy="17969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7"/>
              <a:endParaRPr lang="en-US">
                <a:solidFill>
                  <a:srgbClr val="FFFFFF"/>
                </a:solidFill>
                <a:latin typeface="Arial"/>
              </a:endParaRPr>
            </a:p>
          </p:txBody>
        </p:sp>
        <p:pic>
          <p:nvPicPr>
            <p:cNvPr id="237" name="Picture 236" descr="C:\Documents and Settings\a0864766\My Documents\TI Logos\ForElectronicUse\Red Logo Small.png"/>
            <p:cNvPicPr>
              <a:picLocks noChangeAspect="1" noChangeArrowheads="1"/>
            </p:cNvPicPr>
            <p:nvPr/>
          </p:nvPicPr>
          <p:blipFill>
            <a:blip r:embed="rId8" cstate="email">
              <a:clrChange>
                <a:clrFrom>
                  <a:srgbClr val="AEAEAE"/>
                </a:clrFrom>
                <a:clrTo>
                  <a:srgbClr val="AEAEAE">
                    <a:alpha val="0"/>
                  </a:srgbClr>
                </a:clrTo>
              </a:clrChange>
              <a:extLst>
                <a:ext uri="{28A0092B-C50C-407E-A947-70E740481C1C}">
                  <a14:useLocalDpi xmlns:a14="http://schemas.microsoft.com/office/drawing/2010/main"/>
                </a:ext>
              </a:extLst>
            </a:blip>
            <a:srcRect/>
            <a:stretch>
              <a:fillRect/>
            </a:stretch>
          </p:blipFill>
          <p:spPr bwMode="auto">
            <a:xfrm>
              <a:off x="5480792" y="2773718"/>
              <a:ext cx="168477" cy="171849"/>
            </a:xfrm>
            <a:prstGeom prst="rect">
              <a:avLst/>
            </a:prstGeom>
            <a:noFill/>
          </p:spPr>
        </p:pic>
        <p:sp>
          <p:nvSpPr>
            <p:cNvPr id="238" name="TextBox 237"/>
            <p:cNvSpPr txBox="1"/>
            <p:nvPr/>
          </p:nvSpPr>
          <p:spPr>
            <a:xfrm>
              <a:off x="5410200" y="2183756"/>
              <a:ext cx="836126" cy="615553"/>
            </a:xfrm>
            <a:prstGeom prst="rect">
              <a:avLst/>
            </a:prstGeom>
            <a:noFill/>
          </p:spPr>
          <p:txBody>
            <a:bodyPr wrap="none" rtlCol="0">
              <a:spAutoFit/>
            </a:bodyPr>
            <a:lstStyle/>
            <a:p>
              <a:pPr defTabSz="914267"/>
              <a:r>
                <a:rPr lang="en-US" sz="900" b="1" dirty="0">
                  <a:solidFill>
                    <a:srgbClr val="FFFFFF"/>
                  </a:solidFill>
                  <a:latin typeface="Arial"/>
                </a:rPr>
                <a:t>RM48L7</a:t>
              </a:r>
            </a:p>
            <a:p>
              <a:pPr defTabSz="914267"/>
              <a:r>
                <a:rPr lang="en-US" sz="500" dirty="0">
                  <a:solidFill>
                    <a:srgbClr val="FFFFFF"/>
                  </a:solidFill>
                  <a:latin typeface="Arial"/>
                </a:rPr>
                <a:t>200 MHz</a:t>
              </a:r>
            </a:p>
            <a:p>
              <a:pPr defTabSz="914267"/>
              <a:r>
                <a:rPr lang="en-US" sz="500" dirty="0">
                  <a:solidFill>
                    <a:srgbClr val="FFFFFF"/>
                  </a:solidFill>
                  <a:latin typeface="Arial"/>
                </a:rPr>
                <a:t>2MB Flash</a:t>
              </a:r>
            </a:p>
            <a:p>
              <a:pPr defTabSz="914267"/>
              <a:r>
                <a:rPr lang="en-US" sz="500" dirty="0">
                  <a:solidFill>
                    <a:srgbClr val="FFFFFF"/>
                  </a:solidFill>
                  <a:latin typeface="Arial"/>
                </a:rPr>
                <a:t>256kB RAM</a:t>
              </a:r>
            </a:p>
          </p:txBody>
        </p:sp>
        <p:sp>
          <p:nvSpPr>
            <p:cNvPr id="239" name="TextBox 238"/>
            <p:cNvSpPr txBox="1"/>
            <p:nvPr/>
          </p:nvSpPr>
          <p:spPr>
            <a:xfrm>
              <a:off x="5447108" y="3000314"/>
              <a:ext cx="816890" cy="410369"/>
            </a:xfrm>
            <a:prstGeom prst="rect">
              <a:avLst/>
            </a:prstGeom>
            <a:noFill/>
          </p:spPr>
          <p:txBody>
            <a:bodyPr wrap="none" rtlCol="0">
              <a:spAutoFit/>
            </a:bodyPr>
            <a:lstStyle/>
            <a:p>
              <a:pPr defTabSz="914267"/>
              <a:r>
                <a:rPr lang="en-US" sz="700" b="1" dirty="0">
                  <a:solidFill>
                    <a:srgbClr val="000000"/>
                  </a:solidFill>
                  <a:latin typeface="Arial"/>
                </a:rPr>
                <a:t>144p QFP</a:t>
              </a:r>
            </a:p>
            <a:p>
              <a:pPr defTabSz="914267"/>
              <a:r>
                <a:rPr lang="en-US" sz="700" b="1" dirty="0">
                  <a:solidFill>
                    <a:srgbClr val="000000"/>
                  </a:solidFill>
                  <a:latin typeface="Arial"/>
                </a:rPr>
                <a:t>337p BGA</a:t>
              </a:r>
            </a:p>
          </p:txBody>
        </p:sp>
        <p:pic>
          <p:nvPicPr>
            <p:cNvPr id="240" name="Picture 3"/>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988572" y="2635896"/>
              <a:ext cx="231775"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1" name="Rectangle 240"/>
            <p:cNvSpPr/>
            <p:nvPr/>
          </p:nvSpPr>
          <p:spPr>
            <a:xfrm>
              <a:off x="3385438" y="3156286"/>
              <a:ext cx="779619" cy="812144"/>
            </a:xfrm>
            <a:prstGeom prst="rect">
              <a:avLst/>
            </a:prstGeom>
            <a:solidFill>
              <a:schemeClr val="bg2"/>
            </a:solidFill>
            <a:effectLst>
              <a:outerShdw blurRad="50800" dist="38100" dir="8100000" algn="tr"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dk1"/>
            </a:lnRef>
            <a:fillRef idx="3">
              <a:schemeClr val="dk1"/>
            </a:fillRef>
            <a:effectRef idx="3">
              <a:schemeClr val="dk1"/>
            </a:effectRef>
            <a:fontRef idx="minor">
              <a:schemeClr val="lt1"/>
            </a:fontRef>
          </p:style>
          <p:txBody>
            <a:bodyPr rtlCol="0" anchor="ctr"/>
            <a:lstStyle/>
            <a:p>
              <a:pPr algn="ctr" defTabSz="914267"/>
              <a:endParaRPr lang="en-US">
                <a:solidFill>
                  <a:srgbClr val="FFFFFF"/>
                </a:solidFill>
                <a:latin typeface="Arial"/>
              </a:endParaRPr>
            </a:p>
          </p:txBody>
        </p:sp>
        <p:pic>
          <p:nvPicPr>
            <p:cNvPr id="242" name="Picture 241" descr="ti_DSP_1c_pos_cmyk_small_white.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433563" y="3739293"/>
              <a:ext cx="679761" cy="172113"/>
            </a:xfrm>
            <a:prstGeom prst="rect">
              <a:avLst/>
            </a:prstGeom>
            <a:noFill/>
          </p:spPr>
        </p:pic>
        <p:sp>
          <p:nvSpPr>
            <p:cNvPr id="243" name="Rectangle 242"/>
            <p:cNvSpPr/>
            <p:nvPr/>
          </p:nvSpPr>
          <p:spPr>
            <a:xfrm>
              <a:off x="3423095" y="3728903"/>
              <a:ext cx="168749" cy="17969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7"/>
              <a:endParaRPr lang="en-US">
                <a:solidFill>
                  <a:srgbClr val="FFFFFF"/>
                </a:solidFill>
                <a:latin typeface="Arial"/>
              </a:endParaRPr>
            </a:p>
          </p:txBody>
        </p:sp>
        <p:pic>
          <p:nvPicPr>
            <p:cNvPr id="244" name="Picture 243" descr="C:\Documents and Settings\a0864766\My Documents\TI Logos\ForElectronicUse\Red Logo Small.png"/>
            <p:cNvPicPr>
              <a:picLocks noChangeAspect="1" noChangeArrowheads="1"/>
            </p:cNvPicPr>
            <p:nvPr/>
          </p:nvPicPr>
          <p:blipFill>
            <a:blip r:embed="rId8" cstate="email">
              <a:clrChange>
                <a:clrFrom>
                  <a:srgbClr val="AEAEAE"/>
                </a:clrFrom>
                <a:clrTo>
                  <a:srgbClr val="AEAEAE">
                    <a:alpha val="0"/>
                  </a:srgbClr>
                </a:clrTo>
              </a:clrChange>
              <a:extLst>
                <a:ext uri="{28A0092B-C50C-407E-A947-70E740481C1C}">
                  <a14:useLocalDpi xmlns:a14="http://schemas.microsoft.com/office/drawing/2010/main"/>
                </a:ext>
              </a:extLst>
            </a:blip>
            <a:srcRect/>
            <a:stretch>
              <a:fillRect/>
            </a:stretch>
          </p:blipFill>
          <p:spPr bwMode="auto">
            <a:xfrm>
              <a:off x="3412759" y="3752145"/>
              <a:ext cx="168477" cy="171849"/>
            </a:xfrm>
            <a:prstGeom prst="rect">
              <a:avLst/>
            </a:prstGeom>
            <a:noFill/>
          </p:spPr>
        </p:pic>
        <p:sp>
          <p:nvSpPr>
            <p:cNvPr id="245" name="TextBox 244"/>
            <p:cNvSpPr txBox="1"/>
            <p:nvPr/>
          </p:nvSpPr>
          <p:spPr>
            <a:xfrm>
              <a:off x="3352800" y="3162182"/>
              <a:ext cx="836126" cy="615553"/>
            </a:xfrm>
            <a:prstGeom prst="rect">
              <a:avLst/>
            </a:prstGeom>
            <a:noFill/>
          </p:spPr>
          <p:txBody>
            <a:bodyPr wrap="none" rtlCol="0">
              <a:spAutoFit/>
            </a:bodyPr>
            <a:lstStyle/>
            <a:p>
              <a:pPr defTabSz="914267"/>
              <a:r>
                <a:rPr lang="en-US" sz="900" b="1" dirty="0">
                  <a:solidFill>
                    <a:srgbClr val="FFFFFF"/>
                  </a:solidFill>
                  <a:latin typeface="Arial"/>
                </a:rPr>
                <a:t>RM44L9</a:t>
              </a:r>
            </a:p>
            <a:p>
              <a:pPr defTabSz="914267"/>
              <a:r>
                <a:rPr lang="en-US" sz="500" dirty="0">
                  <a:solidFill>
                    <a:srgbClr val="FFFFFF"/>
                  </a:solidFill>
                  <a:latin typeface="Arial"/>
                </a:rPr>
                <a:t>180 MHz</a:t>
              </a:r>
            </a:p>
            <a:p>
              <a:pPr defTabSz="914267"/>
              <a:r>
                <a:rPr lang="en-US" sz="500" dirty="0">
                  <a:solidFill>
                    <a:srgbClr val="FFFFFF"/>
                  </a:solidFill>
                  <a:latin typeface="Arial"/>
                </a:rPr>
                <a:t>1MB Flash</a:t>
              </a:r>
            </a:p>
            <a:p>
              <a:pPr defTabSz="914267"/>
              <a:r>
                <a:rPr lang="en-US" sz="500" dirty="0">
                  <a:solidFill>
                    <a:srgbClr val="FFFFFF"/>
                  </a:solidFill>
                  <a:latin typeface="Arial"/>
                </a:rPr>
                <a:t>128kB RAM</a:t>
              </a:r>
            </a:p>
          </p:txBody>
        </p:sp>
        <p:sp>
          <p:nvSpPr>
            <p:cNvPr id="246" name="TextBox 245"/>
            <p:cNvSpPr txBox="1"/>
            <p:nvPr/>
          </p:nvSpPr>
          <p:spPr>
            <a:xfrm>
              <a:off x="3377540" y="3990915"/>
              <a:ext cx="797654" cy="410369"/>
            </a:xfrm>
            <a:prstGeom prst="rect">
              <a:avLst/>
            </a:prstGeom>
            <a:noFill/>
          </p:spPr>
          <p:txBody>
            <a:bodyPr wrap="none" rtlCol="0">
              <a:spAutoFit/>
            </a:bodyPr>
            <a:lstStyle/>
            <a:p>
              <a:pPr defTabSz="914267"/>
              <a:r>
                <a:rPr lang="en-US" sz="700" b="1" dirty="0">
                  <a:solidFill>
                    <a:srgbClr val="000000"/>
                  </a:solidFill>
                  <a:latin typeface="Arial"/>
                </a:rPr>
                <a:t>100p QFP</a:t>
              </a:r>
            </a:p>
            <a:p>
              <a:pPr defTabSz="914267"/>
              <a:r>
                <a:rPr lang="en-US" sz="700" b="1" dirty="0">
                  <a:solidFill>
                    <a:srgbClr val="000000"/>
                  </a:solidFill>
                  <a:latin typeface="Arial"/>
                </a:rPr>
                <a:t>144p QFP</a:t>
              </a:r>
            </a:p>
          </p:txBody>
        </p:sp>
        <p:pic>
          <p:nvPicPr>
            <p:cNvPr id="247" name="Picture 3"/>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933798" y="3603802"/>
              <a:ext cx="231775"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8" name="Picture 58"/>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931777" y="3032650"/>
              <a:ext cx="198264" cy="20134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49" name="Picture 58"/>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016456" y="2410471"/>
              <a:ext cx="198264" cy="20134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50" name="Picture 58"/>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104684" y="1994209"/>
              <a:ext cx="198264" cy="20134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51" name="Picture 58"/>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815087" y="4542963"/>
              <a:ext cx="198264" cy="20134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52" name="Picture 58"/>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48046" y="5375232"/>
              <a:ext cx="198264" cy="20134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53" name="Picture 58"/>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8149190" y="1632228"/>
              <a:ext cx="198264" cy="20134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54" name="Rectangle 253"/>
            <p:cNvSpPr/>
            <p:nvPr/>
          </p:nvSpPr>
          <p:spPr>
            <a:xfrm>
              <a:off x="2319643" y="3675655"/>
              <a:ext cx="779619" cy="812144"/>
            </a:xfrm>
            <a:prstGeom prst="rect">
              <a:avLst/>
            </a:prstGeom>
            <a:solidFill>
              <a:schemeClr val="bg2"/>
            </a:solidFill>
            <a:effectLst>
              <a:outerShdw blurRad="50800" dist="38100" dir="8100000" algn="tr"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dk1"/>
            </a:lnRef>
            <a:fillRef idx="3">
              <a:schemeClr val="dk1"/>
            </a:fillRef>
            <a:effectRef idx="3">
              <a:schemeClr val="dk1"/>
            </a:effectRef>
            <a:fontRef idx="minor">
              <a:schemeClr val="lt1"/>
            </a:fontRef>
          </p:style>
          <p:txBody>
            <a:bodyPr rtlCol="0" anchor="ctr"/>
            <a:lstStyle/>
            <a:p>
              <a:pPr algn="ctr" defTabSz="914267"/>
              <a:endParaRPr lang="en-US">
                <a:solidFill>
                  <a:srgbClr val="FFFFFF"/>
                </a:solidFill>
                <a:latin typeface="Arial"/>
              </a:endParaRPr>
            </a:p>
          </p:txBody>
        </p:sp>
        <p:pic>
          <p:nvPicPr>
            <p:cNvPr id="255" name="Picture 254" descr="ti_DSP_1c_pos_cmyk_small_white.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367768" y="4258662"/>
              <a:ext cx="679761" cy="172113"/>
            </a:xfrm>
            <a:prstGeom prst="rect">
              <a:avLst/>
            </a:prstGeom>
            <a:noFill/>
          </p:spPr>
        </p:pic>
        <p:sp>
          <p:nvSpPr>
            <p:cNvPr id="256" name="Rectangle 255"/>
            <p:cNvSpPr/>
            <p:nvPr/>
          </p:nvSpPr>
          <p:spPr>
            <a:xfrm>
              <a:off x="2357300" y="4248272"/>
              <a:ext cx="168749" cy="17969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7"/>
              <a:endParaRPr lang="en-US">
                <a:solidFill>
                  <a:srgbClr val="FFFFFF"/>
                </a:solidFill>
                <a:latin typeface="Arial"/>
              </a:endParaRPr>
            </a:p>
          </p:txBody>
        </p:sp>
        <p:pic>
          <p:nvPicPr>
            <p:cNvPr id="257" name="Picture 256" descr="C:\Documents and Settings\a0864766\My Documents\TI Logos\ForElectronicUse\Red Logo Small.png"/>
            <p:cNvPicPr>
              <a:picLocks noChangeAspect="1" noChangeArrowheads="1"/>
            </p:cNvPicPr>
            <p:nvPr/>
          </p:nvPicPr>
          <p:blipFill>
            <a:blip r:embed="rId8" cstate="email">
              <a:clrChange>
                <a:clrFrom>
                  <a:srgbClr val="AEAEAE"/>
                </a:clrFrom>
                <a:clrTo>
                  <a:srgbClr val="AEAEAE">
                    <a:alpha val="0"/>
                  </a:srgbClr>
                </a:clrTo>
              </a:clrChange>
              <a:extLst>
                <a:ext uri="{28A0092B-C50C-407E-A947-70E740481C1C}">
                  <a14:useLocalDpi xmlns:a14="http://schemas.microsoft.com/office/drawing/2010/main"/>
                </a:ext>
              </a:extLst>
            </a:blip>
            <a:srcRect/>
            <a:stretch>
              <a:fillRect/>
            </a:stretch>
          </p:blipFill>
          <p:spPr bwMode="auto">
            <a:xfrm>
              <a:off x="2346964" y="4271514"/>
              <a:ext cx="168477" cy="171849"/>
            </a:xfrm>
            <a:prstGeom prst="rect">
              <a:avLst/>
            </a:prstGeom>
            <a:noFill/>
          </p:spPr>
        </p:pic>
        <p:sp>
          <p:nvSpPr>
            <p:cNvPr id="258" name="TextBox 257"/>
            <p:cNvSpPr txBox="1"/>
            <p:nvPr/>
          </p:nvSpPr>
          <p:spPr>
            <a:xfrm>
              <a:off x="2287005" y="3681551"/>
              <a:ext cx="836126" cy="615553"/>
            </a:xfrm>
            <a:prstGeom prst="rect">
              <a:avLst/>
            </a:prstGeom>
            <a:noFill/>
          </p:spPr>
          <p:txBody>
            <a:bodyPr wrap="none" rtlCol="0">
              <a:spAutoFit/>
            </a:bodyPr>
            <a:lstStyle/>
            <a:p>
              <a:pPr defTabSz="914267"/>
              <a:r>
                <a:rPr lang="en-US" sz="900" b="1" dirty="0">
                  <a:solidFill>
                    <a:srgbClr val="FFFFFF"/>
                  </a:solidFill>
                  <a:latin typeface="Arial"/>
                </a:rPr>
                <a:t>RM44L5</a:t>
              </a:r>
            </a:p>
            <a:p>
              <a:pPr defTabSz="914267"/>
              <a:r>
                <a:rPr lang="en-US" sz="500" dirty="0">
                  <a:solidFill>
                    <a:srgbClr val="FFFFFF"/>
                  </a:solidFill>
                  <a:latin typeface="Arial"/>
                </a:rPr>
                <a:t>180 MHz</a:t>
              </a:r>
            </a:p>
            <a:p>
              <a:pPr defTabSz="914267"/>
              <a:r>
                <a:rPr lang="en-US" sz="500" dirty="0">
                  <a:solidFill>
                    <a:srgbClr val="FFFFFF"/>
                  </a:solidFill>
                  <a:latin typeface="Arial"/>
                </a:rPr>
                <a:t>768K Flash</a:t>
              </a:r>
            </a:p>
            <a:p>
              <a:pPr defTabSz="914267"/>
              <a:r>
                <a:rPr lang="en-US" sz="500" dirty="0">
                  <a:solidFill>
                    <a:srgbClr val="FFFFFF"/>
                  </a:solidFill>
                  <a:latin typeface="Arial"/>
                </a:rPr>
                <a:t>128kB RAM</a:t>
              </a:r>
            </a:p>
          </p:txBody>
        </p:sp>
        <p:sp>
          <p:nvSpPr>
            <p:cNvPr id="259" name="TextBox 258"/>
            <p:cNvSpPr txBox="1"/>
            <p:nvPr/>
          </p:nvSpPr>
          <p:spPr>
            <a:xfrm>
              <a:off x="2311747" y="4510283"/>
              <a:ext cx="797654" cy="410369"/>
            </a:xfrm>
            <a:prstGeom prst="rect">
              <a:avLst/>
            </a:prstGeom>
            <a:noFill/>
          </p:spPr>
          <p:txBody>
            <a:bodyPr wrap="none" rtlCol="0">
              <a:spAutoFit/>
            </a:bodyPr>
            <a:lstStyle/>
            <a:p>
              <a:pPr defTabSz="914267"/>
              <a:r>
                <a:rPr lang="en-US" sz="700" b="1" dirty="0">
                  <a:solidFill>
                    <a:srgbClr val="000000"/>
                  </a:solidFill>
                  <a:latin typeface="Arial"/>
                </a:rPr>
                <a:t>100p QFP</a:t>
              </a:r>
            </a:p>
            <a:p>
              <a:pPr defTabSz="914267"/>
              <a:r>
                <a:rPr lang="en-US" sz="700" b="1" dirty="0">
                  <a:solidFill>
                    <a:srgbClr val="000000"/>
                  </a:solidFill>
                  <a:latin typeface="Arial"/>
                </a:rPr>
                <a:t>144p QFP</a:t>
              </a:r>
            </a:p>
          </p:txBody>
        </p:sp>
        <p:pic>
          <p:nvPicPr>
            <p:cNvPr id="260" name="Picture 3"/>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2868003" y="4123171"/>
              <a:ext cx="231775"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0" name="Shape 329"/>
          <p:cNvSpPr/>
          <p:nvPr/>
        </p:nvSpPr>
        <p:spPr>
          <a:xfrm rot="20543062">
            <a:off x="1767694" y="2097792"/>
            <a:ext cx="6518135" cy="1740020"/>
          </a:xfrm>
          <a:prstGeom prst="swooshArrow">
            <a:avLst>
              <a:gd name="adj1" fmla="val 25000"/>
              <a:gd name="adj2" fmla="val 25000"/>
            </a:avLst>
          </a:prstGeom>
          <a:solidFill>
            <a:schemeClr val="accent6">
              <a:lumMod val="20000"/>
              <a:lumOff val="80000"/>
            </a:schemeClr>
          </a:solidFill>
          <a:ln>
            <a:solidFill>
              <a:schemeClr val="accent3"/>
            </a:solidFill>
          </a:ln>
          <a:effectLst>
            <a:glow rad="127000">
              <a:schemeClr val="accent3">
                <a:alpha val="40000"/>
              </a:schemeClr>
            </a:glow>
          </a:effectLst>
        </p:spPr>
        <p:style>
          <a:lnRef idx="0">
            <a:scrgbClr r="0" g="0" b="0"/>
          </a:lnRef>
          <a:fillRef idx="1">
            <a:scrgbClr r="0" g="0" b="0"/>
          </a:fillRef>
          <a:effectRef idx="0">
            <a:scrgbClr r="0" g="0" b="0"/>
          </a:effectRef>
          <a:fontRef idx="minor">
            <a:schemeClr val="dk1">
              <a:hueOff val="0"/>
              <a:satOff val="0"/>
              <a:lumOff val="0"/>
              <a:alphaOff val="0"/>
            </a:schemeClr>
          </a:fontRef>
        </p:style>
      </p:sp>
      <p:grpSp>
        <p:nvGrpSpPr>
          <p:cNvPr id="261" name="Group 260"/>
          <p:cNvGrpSpPr/>
          <p:nvPr/>
        </p:nvGrpSpPr>
        <p:grpSpPr>
          <a:xfrm>
            <a:off x="1920505" y="1429735"/>
            <a:ext cx="5854271" cy="3656617"/>
            <a:chOff x="240218" y="1329070"/>
            <a:chExt cx="7657958" cy="4864809"/>
          </a:xfrm>
        </p:grpSpPr>
        <p:sp>
          <p:nvSpPr>
            <p:cNvPr id="262" name="Rectangle 261"/>
            <p:cNvSpPr/>
            <p:nvPr/>
          </p:nvSpPr>
          <p:spPr>
            <a:xfrm>
              <a:off x="1196777" y="4373072"/>
              <a:ext cx="770955" cy="805165"/>
            </a:xfrm>
            <a:prstGeom prst="rect">
              <a:avLst/>
            </a:prstGeom>
            <a:solidFill>
              <a:schemeClr val="bg2"/>
            </a:solidFill>
            <a:effectLst>
              <a:outerShdw blurRad="50800" dist="38100" dir="8100000" algn="tr"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dk1"/>
            </a:lnRef>
            <a:fillRef idx="3">
              <a:schemeClr val="dk1"/>
            </a:fillRef>
            <a:effectRef idx="3">
              <a:schemeClr val="dk1"/>
            </a:effectRef>
            <a:fontRef idx="minor">
              <a:schemeClr val="lt1"/>
            </a:fontRef>
          </p:style>
          <p:txBody>
            <a:bodyPr rtlCol="0" anchor="ctr"/>
            <a:lstStyle/>
            <a:p>
              <a:pPr algn="ctr" defTabSz="914267"/>
              <a:endParaRPr lang="en-US">
                <a:solidFill>
                  <a:srgbClr val="FFFFFF"/>
                </a:solidFill>
                <a:latin typeface="Arial"/>
              </a:endParaRPr>
            </a:p>
          </p:txBody>
        </p:sp>
        <p:pic>
          <p:nvPicPr>
            <p:cNvPr id="263" name="Picture 262" descr="ti_DSP_1c_pos_cmyk_small_white.png"/>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244368" y="4951070"/>
              <a:ext cx="672207" cy="170633"/>
            </a:xfrm>
            <a:prstGeom prst="rect">
              <a:avLst/>
            </a:prstGeom>
          </p:spPr>
        </p:pic>
        <p:sp>
          <p:nvSpPr>
            <p:cNvPr id="264" name="Rectangle 263"/>
            <p:cNvSpPr/>
            <p:nvPr/>
          </p:nvSpPr>
          <p:spPr>
            <a:xfrm>
              <a:off x="1234015" y="4940768"/>
              <a:ext cx="166874" cy="17815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7"/>
              <a:endParaRPr lang="en-US">
                <a:solidFill>
                  <a:srgbClr val="FFFFFF"/>
                </a:solidFill>
                <a:latin typeface="Arial"/>
              </a:endParaRPr>
            </a:p>
          </p:txBody>
        </p:sp>
        <p:pic>
          <p:nvPicPr>
            <p:cNvPr id="265" name="Picture 264" descr="C:\Documents and Settings\a0864766\My Documents\TI Logos\ForElectronicUse\Red Logo Small.png"/>
            <p:cNvPicPr>
              <a:picLocks noChangeAspect="1" noChangeArrowheads="1"/>
            </p:cNvPicPr>
            <p:nvPr/>
          </p:nvPicPr>
          <p:blipFill>
            <a:blip r:embed="rId12" cstate="email">
              <a:clrChange>
                <a:clrFrom>
                  <a:srgbClr val="AEAEAE"/>
                </a:clrFrom>
                <a:clrTo>
                  <a:srgbClr val="AEAEAE">
                    <a:alpha val="0"/>
                  </a:srgbClr>
                </a:clrTo>
              </a:clrChange>
              <a:extLst>
                <a:ext uri="{28A0092B-C50C-407E-A947-70E740481C1C}">
                  <a14:useLocalDpi xmlns:a14="http://schemas.microsoft.com/office/drawing/2010/main"/>
                </a:ext>
              </a:extLst>
            </a:blip>
            <a:srcRect/>
            <a:stretch>
              <a:fillRect/>
            </a:stretch>
          </p:blipFill>
          <p:spPr bwMode="auto">
            <a:xfrm>
              <a:off x="1223794" y="4963812"/>
              <a:ext cx="166605" cy="170373"/>
            </a:xfrm>
            <a:prstGeom prst="rect">
              <a:avLst/>
            </a:prstGeom>
            <a:noFill/>
          </p:spPr>
        </p:pic>
        <p:sp>
          <p:nvSpPr>
            <p:cNvPr id="266" name="TextBox 265"/>
            <p:cNvSpPr txBox="1"/>
            <p:nvPr/>
          </p:nvSpPr>
          <p:spPr>
            <a:xfrm>
              <a:off x="1164502" y="4389460"/>
              <a:ext cx="853852" cy="614205"/>
            </a:xfrm>
            <a:prstGeom prst="rect">
              <a:avLst/>
            </a:prstGeom>
            <a:noFill/>
          </p:spPr>
          <p:txBody>
            <a:bodyPr wrap="none" rtlCol="0">
              <a:spAutoFit/>
            </a:bodyPr>
            <a:lstStyle/>
            <a:p>
              <a:pPr defTabSz="914267"/>
              <a:r>
                <a:rPr lang="en-US" sz="900" b="1" dirty="0">
                  <a:solidFill>
                    <a:srgbClr val="FFFFFF"/>
                  </a:solidFill>
                  <a:latin typeface="Arial"/>
                  <a:cs typeface="Arial" panose="020B0604020202020204" pitchFamily="34" charset="0"/>
                </a:rPr>
                <a:t>570LS03</a:t>
              </a:r>
            </a:p>
            <a:p>
              <a:pPr defTabSz="914267"/>
              <a:r>
                <a:rPr lang="en-US" sz="500" dirty="0">
                  <a:solidFill>
                    <a:srgbClr val="FFFFFF"/>
                  </a:solidFill>
                  <a:latin typeface="Arial"/>
                  <a:cs typeface="Arial" panose="020B0604020202020204" pitchFamily="34" charset="0"/>
                </a:rPr>
                <a:t>80 MHz</a:t>
              </a:r>
            </a:p>
            <a:p>
              <a:pPr defTabSz="914267"/>
              <a:r>
                <a:rPr lang="en-US" sz="500" dirty="0">
                  <a:solidFill>
                    <a:srgbClr val="FFFFFF"/>
                  </a:solidFill>
                  <a:latin typeface="Arial"/>
                  <a:cs typeface="Arial" panose="020B0604020202020204" pitchFamily="34" charset="0"/>
                </a:rPr>
                <a:t>256kB Flash</a:t>
              </a:r>
            </a:p>
            <a:p>
              <a:pPr defTabSz="914267"/>
              <a:r>
                <a:rPr lang="en-US" sz="500" dirty="0">
                  <a:solidFill>
                    <a:srgbClr val="FFFFFF"/>
                  </a:solidFill>
                  <a:latin typeface="Arial"/>
                  <a:cs typeface="Arial" panose="020B0604020202020204" pitchFamily="34" charset="0"/>
                </a:rPr>
                <a:t>32kB RAM</a:t>
              </a:r>
            </a:p>
          </p:txBody>
        </p:sp>
        <p:sp>
          <p:nvSpPr>
            <p:cNvPr id="267" name="TextBox 266"/>
            <p:cNvSpPr txBox="1"/>
            <p:nvPr/>
          </p:nvSpPr>
          <p:spPr>
            <a:xfrm>
              <a:off x="1200268" y="5163347"/>
              <a:ext cx="782558" cy="266156"/>
            </a:xfrm>
            <a:prstGeom prst="rect">
              <a:avLst/>
            </a:prstGeom>
            <a:noFill/>
          </p:spPr>
          <p:txBody>
            <a:bodyPr wrap="none" rtlCol="0">
              <a:spAutoFit/>
            </a:bodyPr>
            <a:lstStyle/>
            <a:p>
              <a:pPr defTabSz="914267"/>
              <a:r>
                <a:rPr lang="en-US" sz="700" b="1" dirty="0">
                  <a:solidFill>
                    <a:srgbClr val="000000"/>
                  </a:solidFill>
                  <a:latin typeface="Arial"/>
                </a:rPr>
                <a:t>100p QFP</a:t>
              </a:r>
            </a:p>
          </p:txBody>
        </p:sp>
        <p:sp>
          <p:nvSpPr>
            <p:cNvPr id="268" name="Oval 267"/>
            <p:cNvSpPr/>
            <p:nvPr/>
          </p:nvSpPr>
          <p:spPr bwMode="auto">
            <a:xfrm>
              <a:off x="1748578" y="4807214"/>
              <a:ext cx="226198" cy="2261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67">
                <a:defRPr/>
              </a:pPr>
              <a:endParaRPr lang="en-US">
                <a:solidFill>
                  <a:srgbClr val="000000"/>
                </a:solidFill>
                <a:latin typeface="Arial"/>
              </a:endParaRPr>
            </a:p>
          </p:txBody>
        </p:sp>
        <p:pic>
          <p:nvPicPr>
            <p:cNvPr id="269" name="Picture 10" descr="H:\Rita Dell Latitude D610 C drive 8-2010\Art 5-2007\icons\lock icon.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1805375" y="4836773"/>
              <a:ext cx="112854" cy="16194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70" name="Rectangle 269"/>
            <p:cNvSpPr/>
            <p:nvPr/>
          </p:nvSpPr>
          <p:spPr>
            <a:xfrm>
              <a:off x="2167132" y="3766922"/>
              <a:ext cx="770955" cy="805165"/>
            </a:xfrm>
            <a:prstGeom prst="rect">
              <a:avLst/>
            </a:prstGeom>
            <a:solidFill>
              <a:schemeClr val="bg2"/>
            </a:solidFill>
            <a:effectLst>
              <a:outerShdw blurRad="50800" dist="38100" dir="8100000" algn="tr"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dk1"/>
            </a:lnRef>
            <a:fillRef idx="3">
              <a:schemeClr val="dk1"/>
            </a:fillRef>
            <a:effectRef idx="3">
              <a:schemeClr val="dk1"/>
            </a:effectRef>
            <a:fontRef idx="minor">
              <a:schemeClr val="lt1"/>
            </a:fontRef>
          </p:style>
          <p:txBody>
            <a:bodyPr rtlCol="0" anchor="ctr"/>
            <a:lstStyle/>
            <a:p>
              <a:pPr algn="ctr" defTabSz="914267"/>
              <a:endParaRPr lang="en-US">
                <a:solidFill>
                  <a:srgbClr val="117788"/>
                </a:solidFill>
                <a:latin typeface="Arial"/>
              </a:endParaRPr>
            </a:p>
          </p:txBody>
        </p:sp>
        <p:pic>
          <p:nvPicPr>
            <p:cNvPr id="271" name="Picture 270" descr="ti_DSP_1c_pos_cmyk_small_white.png"/>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2214723" y="4344920"/>
              <a:ext cx="672207" cy="170633"/>
            </a:xfrm>
            <a:prstGeom prst="rect">
              <a:avLst/>
            </a:prstGeom>
          </p:spPr>
        </p:pic>
        <p:sp>
          <p:nvSpPr>
            <p:cNvPr id="272" name="Rectangle 271"/>
            <p:cNvSpPr/>
            <p:nvPr/>
          </p:nvSpPr>
          <p:spPr>
            <a:xfrm>
              <a:off x="2204370" y="4334618"/>
              <a:ext cx="166874" cy="17815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7"/>
              <a:endParaRPr lang="en-US">
                <a:solidFill>
                  <a:srgbClr val="FFFFFF"/>
                </a:solidFill>
                <a:latin typeface="Arial"/>
              </a:endParaRPr>
            </a:p>
          </p:txBody>
        </p:sp>
        <p:pic>
          <p:nvPicPr>
            <p:cNvPr id="273" name="Picture 272" descr="C:\Documents and Settings\a0864766\My Documents\TI Logos\ForElectronicUse\Red Logo Small.png"/>
            <p:cNvPicPr>
              <a:picLocks noChangeAspect="1" noChangeArrowheads="1"/>
            </p:cNvPicPr>
            <p:nvPr/>
          </p:nvPicPr>
          <p:blipFill>
            <a:blip r:embed="rId12" cstate="email">
              <a:clrChange>
                <a:clrFrom>
                  <a:srgbClr val="AEAEAE"/>
                </a:clrFrom>
                <a:clrTo>
                  <a:srgbClr val="AEAEAE">
                    <a:alpha val="0"/>
                  </a:srgbClr>
                </a:clrTo>
              </a:clrChange>
              <a:extLst>
                <a:ext uri="{28A0092B-C50C-407E-A947-70E740481C1C}">
                  <a14:useLocalDpi xmlns:a14="http://schemas.microsoft.com/office/drawing/2010/main"/>
                </a:ext>
              </a:extLst>
            </a:blip>
            <a:srcRect/>
            <a:stretch>
              <a:fillRect/>
            </a:stretch>
          </p:blipFill>
          <p:spPr bwMode="auto">
            <a:xfrm>
              <a:off x="2194150" y="4357662"/>
              <a:ext cx="166605" cy="170373"/>
            </a:xfrm>
            <a:prstGeom prst="rect">
              <a:avLst/>
            </a:prstGeom>
            <a:noFill/>
          </p:spPr>
        </p:pic>
        <p:sp>
          <p:nvSpPr>
            <p:cNvPr id="274" name="TextBox 273"/>
            <p:cNvSpPr txBox="1"/>
            <p:nvPr/>
          </p:nvSpPr>
          <p:spPr>
            <a:xfrm>
              <a:off x="2134858" y="3783309"/>
              <a:ext cx="853852" cy="614205"/>
            </a:xfrm>
            <a:prstGeom prst="rect">
              <a:avLst/>
            </a:prstGeom>
            <a:noFill/>
          </p:spPr>
          <p:txBody>
            <a:bodyPr wrap="none" rtlCol="0">
              <a:spAutoFit/>
            </a:bodyPr>
            <a:lstStyle/>
            <a:p>
              <a:pPr defTabSz="914267"/>
              <a:r>
                <a:rPr lang="en-US" sz="900" b="1" dirty="0">
                  <a:solidFill>
                    <a:srgbClr val="FFFFFF"/>
                  </a:solidFill>
                  <a:latin typeface="Arial"/>
                  <a:cs typeface="Arial" panose="020B0604020202020204" pitchFamily="34" charset="0"/>
                </a:rPr>
                <a:t>570LS04</a:t>
              </a:r>
            </a:p>
            <a:p>
              <a:pPr defTabSz="914267"/>
              <a:r>
                <a:rPr lang="en-US" sz="500" dirty="0">
                  <a:solidFill>
                    <a:srgbClr val="FFFFFF"/>
                  </a:solidFill>
                  <a:latin typeface="Arial"/>
                  <a:cs typeface="Arial" panose="020B0604020202020204" pitchFamily="34" charset="0"/>
                </a:rPr>
                <a:t>80 MHz</a:t>
              </a:r>
            </a:p>
            <a:p>
              <a:pPr defTabSz="914267"/>
              <a:r>
                <a:rPr lang="en-US" sz="500" dirty="0">
                  <a:solidFill>
                    <a:srgbClr val="FFFFFF"/>
                  </a:solidFill>
                  <a:latin typeface="Arial"/>
                  <a:cs typeface="Arial" panose="020B0604020202020204" pitchFamily="34" charset="0"/>
                </a:rPr>
                <a:t>384kB Flash</a:t>
              </a:r>
            </a:p>
            <a:p>
              <a:pPr defTabSz="914267"/>
              <a:r>
                <a:rPr lang="en-US" sz="500" dirty="0">
                  <a:solidFill>
                    <a:srgbClr val="FFFFFF"/>
                  </a:solidFill>
                  <a:latin typeface="Arial"/>
                  <a:cs typeface="Arial" panose="020B0604020202020204" pitchFamily="34" charset="0"/>
                </a:rPr>
                <a:t>32kB RAM</a:t>
              </a:r>
            </a:p>
          </p:txBody>
        </p:sp>
        <p:sp>
          <p:nvSpPr>
            <p:cNvPr id="275" name="TextBox 274"/>
            <p:cNvSpPr txBox="1"/>
            <p:nvPr/>
          </p:nvSpPr>
          <p:spPr>
            <a:xfrm>
              <a:off x="2180307" y="4565890"/>
              <a:ext cx="782558" cy="266156"/>
            </a:xfrm>
            <a:prstGeom prst="rect">
              <a:avLst/>
            </a:prstGeom>
            <a:noFill/>
          </p:spPr>
          <p:txBody>
            <a:bodyPr wrap="none" rtlCol="0">
              <a:spAutoFit/>
            </a:bodyPr>
            <a:lstStyle/>
            <a:p>
              <a:pPr defTabSz="914267"/>
              <a:r>
                <a:rPr lang="en-US" sz="700" b="1" dirty="0">
                  <a:solidFill>
                    <a:srgbClr val="000000"/>
                  </a:solidFill>
                  <a:latin typeface="Arial"/>
                </a:rPr>
                <a:t>100p QFP</a:t>
              </a:r>
            </a:p>
          </p:txBody>
        </p:sp>
        <p:sp>
          <p:nvSpPr>
            <p:cNvPr id="276" name="Oval 275"/>
            <p:cNvSpPr/>
            <p:nvPr/>
          </p:nvSpPr>
          <p:spPr bwMode="auto">
            <a:xfrm>
              <a:off x="2707856" y="4201158"/>
              <a:ext cx="226198" cy="2261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67">
                <a:defRPr/>
              </a:pPr>
              <a:endParaRPr lang="en-US">
                <a:solidFill>
                  <a:srgbClr val="000000"/>
                </a:solidFill>
                <a:latin typeface="Arial"/>
              </a:endParaRPr>
            </a:p>
          </p:txBody>
        </p:sp>
        <p:pic>
          <p:nvPicPr>
            <p:cNvPr id="277" name="Picture 10" descr="H:\Rita Dell Latitude D610 C drive 8-2010\Art 5-2007\icons\lock icon.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2764653" y="4230717"/>
              <a:ext cx="112854" cy="16194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78" name="Rectangle 277"/>
            <p:cNvSpPr/>
            <p:nvPr/>
          </p:nvSpPr>
          <p:spPr>
            <a:xfrm>
              <a:off x="3095849" y="3243425"/>
              <a:ext cx="770956" cy="805165"/>
            </a:xfrm>
            <a:prstGeom prst="rect">
              <a:avLst/>
            </a:prstGeom>
            <a:solidFill>
              <a:schemeClr val="bg2"/>
            </a:solidFill>
            <a:effectLst>
              <a:outerShdw blurRad="50800" dist="38100" dir="8100000" algn="tr"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dk1"/>
            </a:lnRef>
            <a:fillRef idx="3">
              <a:schemeClr val="dk1"/>
            </a:fillRef>
            <a:effectRef idx="3">
              <a:schemeClr val="dk1"/>
            </a:effectRef>
            <a:fontRef idx="minor">
              <a:schemeClr val="lt1"/>
            </a:fontRef>
          </p:style>
          <p:txBody>
            <a:bodyPr rtlCol="0" anchor="ctr"/>
            <a:lstStyle/>
            <a:p>
              <a:pPr algn="ctr" defTabSz="914267"/>
              <a:endParaRPr lang="en-US">
                <a:solidFill>
                  <a:srgbClr val="FFFFFF"/>
                </a:solidFill>
                <a:latin typeface="Arial"/>
              </a:endParaRPr>
            </a:p>
          </p:txBody>
        </p:sp>
        <p:pic>
          <p:nvPicPr>
            <p:cNvPr id="279" name="Picture 278" descr="ti_DSP_1c_pos_cmyk_small_white.png"/>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3143439" y="3821422"/>
              <a:ext cx="672207" cy="170634"/>
            </a:xfrm>
            <a:prstGeom prst="rect">
              <a:avLst/>
            </a:prstGeom>
          </p:spPr>
        </p:pic>
        <p:sp>
          <p:nvSpPr>
            <p:cNvPr id="280" name="Rectangle 279"/>
            <p:cNvSpPr/>
            <p:nvPr/>
          </p:nvSpPr>
          <p:spPr>
            <a:xfrm>
              <a:off x="3124557" y="3811122"/>
              <a:ext cx="166874" cy="17815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7"/>
              <a:endParaRPr lang="en-US">
                <a:solidFill>
                  <a:srgbClr val="FFFFFF"/>
                </a:solidFill>
                <a:latin typeface="Arial"/>
              </a:endParaRPr>
            </a:p>
          </p:txBody>
        </p:sp>
        <p:pic>
          <p:nvPicPr>
            <p:cNvPr id="281" name="Picture 280" descr="C:\Documents and Settings\a0864766\My Documents\TI Logos\ForElectronicUse\Red Logo Small.png"/>
            <p:cNvPicPr>
              <a:picLocks noChangeAspect="1" noChangeArrowheads="1"/>
            </p:cNvPicPr>
            <p:nvPr/>
          </p:nvPicPr>
          <p:blipFill>
            <a:blip r:embed="rId12" cstate="email">
              <a:clrChange>
                <a:clrFrom>
                  <a:srgbClr val="AEAEAE"/>
                </a:clrFrom>
                <a:clrTo>
                  <a:srgbClr val="AEAEAE">
                    <a:alpha val="0"/>
                  </a:srgbClr>
                </a:clrTo>
              </a:clrChange>
              <a:extLst>
                <a:ext uri="{28A0092B-C50C-407E-A947-70E740481C1C}">
                  <a14:useLocalDpi xmlns:a14="http://schemas.microsoft.com/office/drawing/2010/main"/>
                </a:ext>
              </a:extLst>
            </a:blip>
            <a:srcRect/>
            <a:stretch>
              <a:fillRect/>
            </a:stretch>
          </p:blipFill>
          <p:spPr bwMode="auto">
            <a:xfrm>
              <a:off x="3114335" y="3834164"/>
              <a:ext cx="166605" cy="170373"/>
            </a:xfrm>
            <a:prstGeom prst="rect">
              <a:avLst/>
            </a:prstGeom>
            <a:noFill/>
          </p:spPr>
        </p:pic>
        <p:sp>
          <p:nvSpPr>
            <p:cNvPr id="282" name="TextBox 281"/>
            <p:cNvSpPr txBox="1"/>
            <p:nvPr/>
          </p:nvSpPr>
          <p:spPr>
            <a:xfrm>
              <a:off x="3065557" y="3259813"/>
              <a:ext cx="853852" cy="614205"/>
            </a:xfrm>
            <a:prstGeom prst="rect">
              <a:avLst/>
            </a:prstGeom>
            <a:noFill/>
          </p:spPr>
          <p:txBody>
            <a:bodyPr wrap="none" rtlCol="0">
              <a:spAutoFit/>
            </a:bodyPr>
            <a:lstStyle/>
            <a:p>
              <a:pPr defTabSz="914267"/>
              <a:r>
                <a:rPr lang="en-US" sz="900" b="1" dirty="0">
                  <a:solidFill>
                    <a:srgbClr val="FFFFFF"/>
                  </a:solidFill>
                  <a:latin typeface="Arial"/>
                </a:rPr>
                <a:t>570LS07</a:t>
              </a:r>
            </a:p>
            <a:p>
              <a:pPr defTabSz="914267"/>
              <a:r>
                <a:rPr lang="en-US" sz="500" dirty="0">
                  <a:solidFill>
                    <a:srgbClr val="FFFFFF"/>
                  </a:solidFill>
                  <a:latin typeface="Arial"/>
                  <a:cs typeface="Arial" panose="020B0604020202020204" pitchFamily="34" charset="0"/>
                </a:rPr>
                <a:t>160 MHz</a:t>
              </a:r>
            </a:p>
            <a:p>
              <a:pPr defTabSz="914267"/>
              <a:r>
                <a:rPr lang="en-US" sz="500" dirty="0">
                  <a:solidFill>
                    <a:srgbClr val="FFFFFF"/>
                  </a:solidFill>
                  <a:latin typeface="Arial"/>
                  <a:cs typeface="Arial" panose="020B0604020202020204" pitchFamily="34" charset="0"/>
                </a:rPr>
                <a:t>768kB Flash</a:t>
              </a:r>
            </a:p>
            <a:p>
              <a:pPr defTabSz="914267"/>
              <a:r>
                <a:rPr lang="en-US" sz="500" dirty="0">
                  <a:solidFill>
                    <a:srgbClr val="FFFFFF"/>
                  </a:solidFill>
                  <a:latin typeface="Arial"/>
                  <a:cs typeface="Arial" panose="020B0604020202020204" pitchFamily="34" charset="0"/>
                </a:rPr>
                <a:t>128kB RAM</a:t>
              </a:r>
            </a:p>
          </p:txBody>
        </p:sp>
        <p:sp>
          <p:nvSpPr>
            <p:cNvPr id="283" name="TextBox 282"/>
            <p:cNvSpPr txBox="1"/>
            <p:nvPr/>
          </p:nvSpPr>
          <p:spPr>
            <a:xfrm>
              <a:off x="3117978" y="4050842"/>
              <a:ext cx="782558" cy="409470"/>
            </a:xfrm>
            <a:prstGeom prst="rect">
              <a:avLst/>
            </a:prstGeom>
            <a:noFill/>
          </p:spPr>
          <p:txBody>
            <a:bodyPr wrap="none" rtlCol="0">
              <a:spAutoFit/>
            </a:bodyPr>
            <a:lstStyle/>
            <a:p>
              <a:pPr defTabSz="914267"/>
              <a:r>
                <a:rPr lang="en-US" sz="700" b="1" dirty="0">
                  <a:solidFill>
                    <a:srgbClr val="000000"/>
                  </a:solidFill>
                  <a:latin typeface="Arial"/>
                </a:rPr>
                <a:t>100p QFP</a:t>
              </a:r>
            </a:p>
            <a:p>
              <a:pPr defTabSz="914267"/>
              <a:r>
                <a:rPr lang="en-US" sz="700" b="1" dirty="0">
                  <a:solidFill>
                    <a:srgbClr val="000000"/>
                  </a:solidFill>
                  <a:latin typeface="Arial"/>
                </a:rPr>
                <a:t>144p QFP</a:t>
              </a:r>
            </a:p>
          </p:txBody>
        </p:sp>
        <p:sp>
          <p:nvSpPr>
            <p:cNvPr id="284" name="Oval 283"/>
            <p:cNvSpPr/>
            <p:nvPr/>
          </p:nvSpPr>
          <p:spPr bwMode="auto">
            <a:xfrm>
              <a:off x="3642709" y="3688995"/>
              <a:ext cx="226198" cy="2261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67">
                <a:defRPr/>
              </a:pPr>
              <a:endParaRPr lang="en-US">
                <a:solidFill>
                  <a:srgbClr val="000000"/>
                </a:solidFill>
                <a:latin typeface="Arial"/>
              </a:endParaRPr>
            </a:p>
          </p:txBody>
        </p:sp>
        <p:pic>
          <p:nvPicPr>
            <p:cNvPr id="285" name="Picture 10" descr="H:\Rita Dell Latitude D610 C drive 8-2010\Art 5-2007\icons\lock icon.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699505" y="3718553"/>
              <a:ext cx="112854" cy="16194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86" name="Rectangle 285"/>
            <p:cNvSpPr/>
            <p:nvPr/>
          </p:nvSpPr>
          <p:spPr>
            <a:xfrm>
              <a:off x="272493" y="5148080"/>
              <a:ext cx="770956" cy="805165"/>
            </a:xfrm>
            <a:prstGeom prst="rect">
              <a:avLst/>
            </a:prstGeom>
            <a:solidFill>
              <a:schemeClr val="bg2"/>
            </a:solidFill>
            <a:effectLst>
              <a:outerShdw blurRad="50800" dist="38100" dir="8100000" algn="tr"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dk1"/>
            </a:lnRef>
            <a:fillRef idx="3">
              <a:schemeClr val="dk1"/>
            </a:fillRef>
            <a:effectRef idx="3">
              <a:schemeClr val="dk1"/>
            </a:effectRef>
            <a:fontRef idx="minor">
              <a:schemeClr val="lt1"/>
            </a:fontRef>
          </p:style>
          <p:txBody>
            <a:bodyPr rtlCol="0" anchor="ctr"/>
            <a:lstStyle/>
            <a:p>
              <a:pPr algn="ctr" defTabSz="914267"/>
              <a:endParaRPr lang="en-US">
                <a:solidFill>
                  <a:srgbClr val="FFFFFF"/>
                </a:solidFill>
                <a:latin typeface="Arial"/>
              </a:endParaRPr>
            </a:p>
          </p:txBody>
        </p:sp>
        <p:pic>
          <p:nvPicPr>
            <p:cNvPr id="287" name="Picture 286" descr="ti_DSP_1c_pos_cmyk_small_white.png"/>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320084" y="5726077"/>
              <a:ext cx="672207" cy="170633"/>
            </a:xfrm>
            <a:prstGeom prst="rect">
              <a:avLst/>
            </a:prstGeom>
            <a:solidFill>
              <a:schemeClr val="bg2"/>
            </a:solidFill>
          </p:spPr>
        </p:pic>
        <p:sp>
          <p:nvSpPr>
            <p:cNvPr id="288" name="Rectangle 287"/>
            <p:cNvSpPr/>
            <p:nvPr/>
          </p:nvSpPr>
          <p:spPr>
            <a:xfrm>
              <a:off x="309726" y="5715780"/>
              <a:ext cx="166874" cy="17815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7"/>
              <a:endParaRPr lang="en-US">
                <a:solidFill>
                  <a:srgbClr val="FFFFFF"/>
                </a:solidFill>
                <a:latin typeface="Arial"/>
              </a:endParaRPr>
            </a:p>
          </p:txBody>
        </p:sp>
        <p:pic>
          <p:nvPicPr>
            <p:cNvPr id="289" name="Picture 288" descr="C:\Documents and Settings\a0864766\My Documents\TI Logos\ForElectronicUse\Red Logo Small.png"/>
            <p:cNvPicPr>
              <a:picLocks noChangeAspect="1" noChangeArrowheads="1"/>
            </p:cNvPicPr>
            <p:nvPr/>
          </p:nvPicPr>
          <p:blipFill>
            <a:blip r:embed="rId12" cstate="email">
              <a:clrChange>
                <a:clrFrom>
                  <a:srgbClr val="AEAEAE"/>
                </a:clrFrom>
                <a:clrTo>
                  <a:srgbClr val="AEAEAE">
                    <a:alpha val="0"/>
                  </a:srgbClr>
                </a:clrTo>
              </a:clrChange>
              <a:extLst>
                <a:ext uri="{28A0092B-C50C-407E-A947-70E740481C1C}">
                  <a14:useLocalDpi xmlns:a14="http://schemas.microsoft.com/office/drawing/2010/main"/>
                </a:ext>
              </a:extLst>
            </a:blip>
            <a:srcRect/>
            <a:stretch>
              <a:fillRect/>
            </a:stretch>
          </p:blipFill>
          <p:spPr bwMode="auto">
            <a:xfrm>
              <a:off x="299499" y="5738828"/>
              <a:ext cx="166605" cy="170373"/>
            </a:xfrm>
            <a:prstGeom prst="rect">
              <a:avLst/>
            </a:prstGeom>
            <a:noFill/>
          </p:spPr>
        </p:pic>
        <p:sp>
          <p:nvSpPr>
            <p:cNvPr id="290" name="TextBox 289"/>
            <p:cNvSpPr txBox="1"/>
            <p:nvPr/>
          </p:nvSpPr>
          <p:spPr>
            <a:xfrm>
              <a:off x="240218" y="5164467"/>
              <a:ext cx="853852" cy="614205"/>
            </a:xfrm>
            <a:prstGeom prst="rect">
              <a:avLst/>
            </a:prstGeom>
            <a:noFill/>
          </p:spPr>
          <p:txBody>
            <a:bodyPr wrap="none" rtlCol="0">
              <a:spAutoFit/>
            </a:bodyPr>
            <a:lstStyle/>
            <a:p>
              <a:pPr defTabSz="914267"/>
              <a:r>
                <a:rPr lang="en-US" sz="900" b="1" dirty="0">
                  <a:solidFill>
                    <a:srgbClr val="FFFFFF"/>
                  </a:solidFill>
                  <a:latin typeface="Arial"/>
                  <a:cs typeface="Arial" panose="020B0604020202020204" pitchFamily="34" charset="0"/>
                </a:rPr>
                <a:t>570LS02</a:t>
              </a:r>
            </a:p>
            <a:p>
              <a:pPr defTabSz="914267"/>
              <a:r>
                <a:rPr lang="en-US" sz="500" dirty="0">
                  <a:solidFill>
                    <a:srgbClr val="FFFFFF"/>
                  </a:solidFill>
                  <a:latin typeface="Arial"/>
                  <a:cs typeface="Arial" panose="020B0604020202020204" pitchFamily="34" charset="0"/>
                </a:rPr>
                <a:t>80 MHz</a:t>
              </a:r>
            </a:p>
            <a:p>
              <a:pPr defTabSz="914267"/>
              <a:r>
                <a:rPr lang="en-US" sz="500" dirty="0">
                  <a:solidFill>
                    <a:srgbClr val="FFFFFF"/>
                  </a:solidFill>
                  <a:latin typeface="Arial"/>
                  <a:cs typeface="Arial" panose="020B0604020202020204" pitchFamily="34" charset="0"/>
                </a:rPr>
                <a:t>128kB Flash</a:t>
              </a:r>
            </a:p>
            <a:p>
              <a:pPr defTabSz="914267"/>
              <a:r>
                <a:rPr lang="en-US" sz="500" dirty="0">
                  <a:solidFill>
                    <a:srgbClr val="FFFFFF"/>
                  </a:solidFill>
                  <a:latin typeface="Arial"/>
                  <a:cs typeface="Arial" panose="020B0604020202020204" pitchFamily="34" charset="0"/>
                </a:rPr>
                <a:t>32kB RAM</a:t>
              </a:r>
            </a:p>
          </p:txBody>
        </p:sp>
        <p:sp>
          <p:nvSpPr>
            <p:cNvPr id="291" name="TextBox 290"/>
            <p:cNvSpPr txBox="1"/>
            <p:nvPr/>
          </p:nvSpPr>
          <p:spPr>
            <a:xfrm>
              <a:off x="275981" y="5927723"/>
              <a:ext cx="782558" cy="266156"/>
            </a:xfrm>
            <a:prstGeom prst="rect">
              <a:avLst/>
            </a:prstGeom>
            <a:noFill/>
          </p:spPr>
          <p:txBody>
            <a:bodyPr wrap="none" rtlCol="0">
              <a:spAutoFit/>
            </a:bodyPr>
            <a:lstStyle/>
            <a:p>
              <a:pPr defTabSz="914267"/>
              <a:r>
                <a:rPr lang="en-US" sz="700" b="1" dirty="0">
                  <a:solidFill>
                    <a:srgbClr val="000000"/>
                  </a:solidFill>
                  <a:latin typeface="Arial"/>
                </a:rPr>
                <a:t>100p QFP</a:t>
              </a:r>
            </a:p>
          </p:txBody>
        </p:sp>
        <p:sp>
          <p:nvSpPr>
            <p:cNvPr id="292" name="Oval 291"/>
            <p:cNvSpPr/>
            <p:nvPr/>
          </p:nvSpPr>
          <p:spPr bwMode="auto">
            <a:xfrm>
              <a:off x="813661" y="5582221"/>
              <a:ext cx="226198" cy="2261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67">
                <a:defRPr/>
              </a:pPr>
              <a:endParaRPr lang="en-US">
                <a:solidFill>
                  <a:srgbClr val="000000"/>
                </a:solidFill>
                <a:latin typeface="Arial"/>
              </a:endParaRPr>
            </a:p>
          </p:txBody>
        </p:sp>
        <p:pic>
          <p:nvPicPr>
            <p:cNvPr id="293" name="Picture 10" descr="H:\Rita Dell Latitude D610 C drive 8-2010\Art 5-2007\icons\lock icon.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870458" y="5611780"/>
              <a:ext cx="112854" cy="16194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94" name="Rectangle 293"/>
            <p:cNvSpPr/>
            <p:nvPr/>
          </p:nvSpPr>
          <p:spPr>
            <a:xfrm>
              <a:off x="4075003" y="2746737"/>
              <a:ext cx="770956" cy="805165"/>
            </a:xfrm>
            <a:prstGeom prst="rect">
              <a:avLst/>
            </a:prstGeom>
            <a:solidFill>
              <a:schemeClr val="bg2"/>
            </a:solidFill>
            <a:effectLst>
              <a:outerShdw blurRad="50800" dist="38100" dir="8100000" algn="tr"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dk1"/>
            </a:lnRef>
            <a:fillRef idx="3">
              <a:schemeClr val="dk1"/>
            </a:fillRef>
            <a:effectRef idx="3">
              <a:schemeClr val="dk1"/>
            </a:effectRef>
            <a:fontRef idx="minor">
              <a:schemeClr val="lt1"/>
            </a:fontRef>
          </p:style>
          <p:txBody>
            <a:bodyPr rtlCol="0" anchor="ctr"/>
            <a:lstStyle/>
            <a:p>
              <a:pPr algn="ctr" defTabSz="914267"/>
              <a:endParaRPr lang="en-US">
                <a:solidFill>
                  <a:srgbClr val="FFFFFF"/>
                </a:solidFill>
                <a:latin typeface="Arial"/>
              </a:endParaRPr>
            </a:p>
          </p:txBody>
        </p:sp>
        <p:pic>
          <p:nvPicPr>
            <p:cNvPr id="295" name="Picture 294" descr="ti_DSP_1c_pos_cmyk_small_white.png"/>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4122594" y="3324735"/>
              <a:ext cx="672207" cy="170633"/>
            </a:xfrm>
            <a:prstGeom prst="rect">
              <a:avLst/>
            </a:prstGeom>
            <a:solidFill>
              <a:schemeClr val="bg2"/>
            </a:solidFill>
          </p:spPr>
        </p:pic>
        <p:sp>
          <p:nvSpPr>
            <p:cNvPr id="296" name="Rectangle 295"/>
            <p:cNvSpPr/>
            <p:nvPr/>
          </p:nvSpPr>
          <p:spPr>
            <a:xfrm>
              <a:off x="4112242" y="3314433"/>
              <a:ext cx="166874" cy="17815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7"/>
              <a:endParaRPr lang="en-US">
                <a:solidFill>
                  <a:srgbClr val="FFFFFF"/>
                </a:solidFill>
                <a:latin typeface="Arial"/>
              </a:endParaRPr>
            </a:p>
          </p:txBody>
        </p:sp>
        <p:pic>
          <p:nvPicPr>
            <p:cNvPr id="297" name="Picture 296" descr="C:\Documents and Settings\a0864766\My Documents\TI Logos\ForElectronicUse\Red Logo Small.png"/>
            <p:cNvPicPr>
              <a:picLocks noChangeAspect="1" noChangeArrowheads="1"/>
            </p:cNvPicPr>
            <p:nvPr/>
          </p:nvPicPr>
          <p:blipFill>
            <a:blip r:embed="rId12" cstate="email">
              <a:clrChange>
                <a:clrFrom>
                  <a:srgbClr val="AEAEAE"/>
                </a:clrFrom>
                <a:clrTo>
                  <a:srgbClr val="AEAEAE">
                    <a:alpha val="0"/>
                  </a:srgbClr>
                </a:clrTo>
              </a:clrChange>
              <a:extLst>
                <a:ext uri="{28A0092B-C50C-407E-A947-70E740481C1C}">
                  <a14:useLocalDpi xmlns:a14="http://schemas.microsoft.com/office/drawing/2010/main"/>
                </a:ext>
              </a:extLst>
            </a:blip>
            <a:srcRect/>
            <a:stretch>
              <a:fillRect/>
            </a:stretch>
          </p:blipFill>
          <p:spPr bwMode="auto">
            <a:xfrm>
              <a:off x="4102021" y="3337475"/>
              <a:ext cx="166605" cy="170373"/>
            </a:xfrm>
            <a:prstGeom prst="rect">
              <a:avLst/>
            </a:prstGeom>
            <a:noFill/>
          </p:spPr>
        </p:pic>
        <p:sp>
          <p:nvSpPr>
            <p:cNvPr id="298" name="TextBox 297"/>
            <p:cNvSpPr txBox="1"/>
            <p:nvPr/>
          </p:nvSpPr>
          <p:spPr>
            <a:xfrm>
              <a:off x="4042730" y="2763120"/>
              <a:ext cx="853852" cy="614205"/>
            </a:xfrm>
            <a:prstGeom prst="rect">
              <a:avLst/>
            </a:prstGeom>
            <a:noFill/>
          </p:spPr>
          <p:txBody>
            <a:bodyPr wrap="none" rtlCol="0">
              <a:spAutoFit/>
            </a:bodyPr>
            <a:lstStyle/>
            <a:p>
              <a:pPr defTabSz="914267"/>
              <a:r>
                <a:rPr lang="en-US" sz="900" b="1" dirty="0">
                  <a:solidFill>
                    <a:srgbClr val="FFFFFF"/>
                  </a:solidFill>
                  <a:latin typeface="Arial"/>
                  <a:cs typeface="Arial" panose="020B0604020202020204" pitchFamily="34" charset="0"/>
                </a:rPr>
                <a:t>570LS09</a:t>
              </a:r>
            </a:p>
            <a:p>
              <a:pPr defTabSz="914267"/>
              <a:r>
                <a:rPr lang="en-US" sz="500" dirty="0">
                  <a:solidFill>
                    <a:srgbClr val="FFFFFF"/>
                  </a:solidFill>
                  <a:latin typeface="Arial"/>
                  <a:cs typeface="Arial" panose="020B0604020202020204" pitchFamily="34" charset="0"/>
                </a:rPr>
                <a:t>160 MHz</a:t>
              </a:r>
            </a:p>
            <a:p>
              <a:pPr defTabSz="914267"/>
              <a:r>
                <a:rPr lang="en-US" sz="500" dirty="0">
                  <a:solidFill>
                    <a:srgbClr val="FFFFFF"/>
                  </a:solidFill>
                  <a:latin typeface="Arial"/>
                  <a:cs typeface="Arial" panose="020B0604020202020204" pitchFamily="34" charset="0"/>
                </a:rPr>
                <a:t>1MB Flash</a:t>
              </a:r>
            </a:p>
            <a:p>
              <a:pPr defTabSz="914267"/>
              <a:r>
                <a:rPr lang="en-US" sz="500" dirty="0">
                  <a:solidFill>
                    <a:srgbClr val="FFFFFF"/>
                  </a:solidFill>
                  <a:latin typeface="Arial"/>
                  <a:cs typeface="Arial" panose="020B0604020202020204" pitchFamily="34" charset="0"/>
                </a:rPr>
                <a:t>128kB RAM</a:t>
              </a:r>
            </a:p>
          </p:txBody>
        </p:sp>
        <p:sp>
          <p:nvSpPr>
            <p:cNvPr id="299" name="TextBox 298"/>
            <p:cNvSpPr txBox="1"/>
            <p:nvPr/>
          </p:nvSpPr>
          <p:spPr>
            <a:xfrm>
              <a:off x="4067195" y="3552928"/>
              <a:ext cx="782558" cy="409470"/>
            </a:xfrm>
            <a:prstGeom prst="rect">
              <a:avLst/>
            </a:prstGeom>
            <a:noFill/>
          </p:spPr>
          <p:txBody>
            <a:bodyPr wrap="none" rtlCol="0">
              <a:spAutoFit/>
            </a:bodyPr>
            <a:lstStyle/>
            <a:p>
              <a:pPr defTabSz="914267"/>
              <a:r>
                <a:rPr lang="en-US" sz="700" b="1" dirty="0">
                  <a:solidFill>
                    <a:srgbClr val="000000"/>
                  </a:solidFill>
                  <a:latin typeface="Arial"/>
                </a:rPr>
                <a:t>100p QFP</a:t>
              </a:r>
            </a:p>
            <a:p>
              <a:pPr defTabSz="914267"/>
              <a:r>
                <a:rPr lang="en-US" sz="700" b="1" dirty="0">
                  <a:solidFill>
                    <a:srgbClr val="000000"/>
                  </a:solidFill>
                  <a:latin typeface="Arial"/>
                </a:rPr>
                <a:t>144p QFP</a:t>
              </a:r>
            </a:p>
          </p:txBody>
        </p:sp>
        <p:sp>
          <p:nvSpPr>
            <p:cNvPr id="300" name="Oval 299"/>
            <p:cNvSpPr/>
            <p:nvPr/>
          </p:nvSpPr>
          <p:spPr bwMode="auto">
            <a:xfrm>
              <a:off x="4594382" y="3178991"/>
              <a:ext cx="226198" cy="2261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67">
                <a:defRPr/>
              </a:pPr>
              <a:endParaRPr lang="en-US">
                <a:solidFill>
                  <a:srgbClr val="000000"/>
                </a:solidFill>
                <a:latin typeface="Arial"/>
              </a:endParaRPr>
            </a:p>
          </p:txBody>
        </p:sp>
        <p:pic>
          <p:nvPicPr>
            <p:cNvPr id="301" name="Picture 10" descr="H:\Rita Dell Latitude D610 C drive 8-2010\Art 5-2007\icons\lock icon.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4651179" y="3208550"/>
              <a:ext cx="112854" cy="16194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02" name="Rectangle 301"/>
            <p:cNvSpPr/>
            <p:nvPr/>
          </p:nvSpPr>
          <p:spPr>
            <a:xfrm>
              <a:off x="5094430" y="2266607"/>
              <a:ext cx="770955" cy="805165"/>
            </a:xfrm>
            <a:prstGeom prst="rect">
              <a:avLst/>
            </a:prstGeom>
            <a:solidFill>
              <a:schemeClr val="bg2"/>
            </a:solidFill>
            <a:effectLst>
              <a:outerShdw blurRad="50800" dist="38100" dir="8100000" algn="tr"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dk1"/>
            </a:lnRef>
            <a:fillRef idx="3">
              <a:schemeClr val="dk1"/>
            </a:fillRef>
            <a:effectRef idx="3">
              <a:schemeClr val="dk1"/>
            </a:effectRef>
            <a:fontRef idx="minor">
              <a:schemeClr val="lt1"/>
            </a:fontRef>
          </p:style>
          <p:txBody>
            <a:bodyPr rtlCol="0" anchor="ctr"/>
            <a:lstStyle/>
            <a:p>
              <a:pPr algn="ctr" defTabSz="914267"/>
              <a:endParaRPr lang="en-US">
                <a:solidFill>
                  <a:srgbClr val="FFFFFF"/>
                </a:solidFill>
                <a:latin typeface="Arial"/>
              </a:endParaRPr>
            </a:p>
          </p:txBody>
        </p:sp>
        <p:pic>
          <p:nvPicPr>
            <p:cNvPr id="303" name="Picture 302" descr="ti_DSP_1c_pos_cmyk_small_white.png"/>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142020" y="2844605"/>
              <a:ext cx="672207" cy="170633"/>
            </a:xfrm>
            <a:prstGeom prst="rect">
              <a:avLst/>
            </a:prstGeom>
          </p:spPr>
        </p:pic>
        <p:sp>
          <p:nvSpPr>
            <p:cNvPr id="304" name="Rectangle 303"/>
            <p:cNvSpPr/>
            <p:nvPr/>
          </p:nvSpPr>
          <p:spPr>
            <a:xfrm>
              <a:off x="5131668" y="2834303"/>
              <a:ext cx="166874" cy="17815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7"/>
              <a:endParaRPr lang="en-US">
                <a:solidFill>
                  <a:srgbClr val="FFFFFF"/>
                </a:solidFill>
                <a:latin typeface="Arial"/>
              </a:endParaRPr>
            </a:p>
          </p:txBody>
        </p:sp>
        <p:pic>
          <p:nvPicPr>
            <p:cNvPr id="305" name="Picture 304" descr="C:\Documents and Settings\a0864766\My Documents\TI Logos\ForElectronicUse\Red Logo Small.png"/>
            <p:cNvPicPr>
              <a:picLocks noChangeAspect="1" noChangeArrowheads="1"/>
            </p:cNvPicPr>
            <p:nvPr/>
          </p:nvPicPr>
          <p:blipFill>
            <a:blip r:embed="rId12" cstate="email">
              <a:clrChange>
                <a:clrFrom>
                  <a:srgbClr val="AEAEAE"/>
                </a:clrFrom>
                <a:clrTo>
                  <a:srgbClr val="AEAEAE">
                    <a:alpha val="0"/>
                  </a:srgbClr>
                </a:clrTo>
              </a:clrChange>
              <a:extLst>
                <a:ext uri="{28A0092B-C50C-407E-A947-70E740481C1C}">
                  <a14:useLocalDpi xmlns:a14="http://schemas.microsoft.com/office/drawing/2010/main"/>
                </a:ext>
              </a:extLst>
            </a:blip>
            <a:srcRect/>
            <a:stretch>
              <a:fillRect/>
            </a:stretch>
          </p:blipFill>
          <p:spPr bwMode="auto">
            <a:xfrm>
              <a:off x="5121447" y="2857347"/>
              <a:ext cx="166605" cy="170373"/>
            </a:xfrm>
            <a:prstGeom prst="rect">
              <a:avLst/>
            </a:prstGeom>
            <a:noFill/>
          </p:spPr>
        </p:pic>
        <p:sp>
          <p:nvSpPr>
            <p:cNvPr id="306" name="TextBox 305"/>
            <p:cNvSpPr txBox="1"/>
            <p:nvPr/>
          </p:nvSpPr>
          <p:spPr>
            <a:xfrm>
              <a:off x="5062155" y="2272454"/>
              <a:ext cx="853852" cy="614205"/>
            </a:xfrm>
            <a:prstGeom prst="rect">
              <a:avLst/>
            </a:prstGeom>
            <a:noFill/>
          </p:spPr>
          <p:txBody>
            <a:bodyPr wrap="none" rtlCol="0">
              <a:spAutoFit/>
            </a:bodyPr>
            <a:lstStyle/>
            <a:p>
              <a:pPr defTabSz="914267"/>
              <a:r>
                <a:rPr lang="en-US" sz="900" b="1" dirty="0">
                  <a:solidFill>
                    <a:srgbClr val="FFFFFF"/>
                  </a:solidFill>
                  <a:latin typeface="Arial"/>
                  <a:cs typeface="Arial" panose="020B0604020202020204" pitchFamily="34" charset="0"/>
                </a:rPr>
                <a:t>570LS12</a:t>
              </a:r>
            </a:p>
            <a:p>
              <a:pPr defTabSz="914267"/>
              <a:r>
                <a:rPr lang="en-US" sz="500" dirty="0">
                  <a:solidFill>
                    <a:srgbClr val="FFFFFF"/>
                  </a:solidFill>
                  <a:latin typeface="Arial"/>
                  <a:cs typeface="Arial" panose="020B0604020202020204" pitchFamily="34" charset="0"/>
                </a:rPr>
                <a:t>180 MHz</a:t>
              </a:r>
            </a:p>
            <a:p>
              <a:pPr defTabSz="914267"/>
              <a:r>
                <a:rPr lang="en-US" sz="500" dirty="0">
                  <a:solidFill>
                    <a:srgbClr val="FFFFFF"/>
                  </a:solidFill>
                  <a:latin typeface="Arial"/>
                  <a:cs typeface="Arial" panose="020B0604020202020204" pitchFamily="34" charset="0"/>
                </a:rPr>
                <a:t>1.2MB Flash</a:t>
              </a:r>
            </a:p>
            <a:p>
              <a:pPr defTabSz="914267"/>
              <a:r>
                <a:rPr lang="en-US" sz="500" dirty="0">
                  <a:solidFill>
                    <a:srgbClr val="FFFFFF"/>
                  </a:solidFill>
                  <a:latin typeface="Arial"/>
                  <a:cs typeface="Arial" panose="020B0604020202020204" pitchFamily="34" charset="0"/>
                </a:rPr>
                <a:t>192kB RAM</a:t>
              </a:r>
            </a:p>
          </p:txBody>
        </p:sp>
        <p:sp>
          <p:nvSpPr>
            <p:cNvPr id="307" name="TextBox 306"/>
            <p:cNvSpPr txBox="1"/>
            <p:nvPr/>
          </p:nvSpPr>
          <p:spPr>
            <a:xfrm>
              <a:off x="5097254" y="3072796"/>
              <a:ext cx="801430" cy="409470"/>
            </a:xfrm>
            <a:prstGeom prst="rect">
              <a:avLst/>
            </a:prstGeom>
            <a:noFill/>
          </p:spPr>
          <p:txBody>
            <a:bodyPr wrap="none" rtlCol="0">
              <a:spAutoFit/>
            </a:bodyPr>
            <a:lstStyle/>
            <a:p>
              <a:pPr defTabSz="914267"/>
              <a:r>
                <a:rPr lang="en-US" sz="700" b="1" dirty="0">
                  <a:solidFill>
                    <a:srgbClr val="000000"/>
                  </a:solidFill>
                  <a:latin typeface="Arial"/>
                </a:rPr>
                <a:t>144p QFP</a:t>
              </a:r>
            </a:p>
            <a:p>
              <a:pPr defTabSz="914267"/>
              <a:r>
                <a:rPr lang="en-US" sz="700" b="1" dirty="0">
                  <a:solidFill>
                    <a:srgbClr val="000000"/>
                  </a:solidFill>
                  <a:latin typeface="Arial"/>
                </a:rPr>
                <a:t>337p BGA</a:t>
              </a:r>
            </a:p>
          </p:txBody>
        </p:sp>
        <p:pic>
          <p:nvPicPr>
            <p:cNvPr id="308" name="Picture 3"/>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5648659" y="2712748"/>
              <a:ext cx="229199" cy="229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9" name="Rectangle 308"/>
            <p:cNvSpPr/>
            <p:nvPr/>
          </p:nvSpPr>
          <p:spPr>
            <a:xfrm>
              <a:off x="6079918" y="1826855"/>
              <a:ext cx="770955" cy="805165"/>
            </a:xfrm>
            <a:prstGeom prst="rect">
              <a:avLst/>
            </a:prstGeom>
            <a:solidFill>
              <a:schemeClr val="bg2"/>
            </a:solidFill>
            <a:effectLst>
              <a:outerShdw blurRad="50800" dist="38100" dir="8100000" algn="tr"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dk1"/>
            </a:lnRef>
            <a:fillRef idx="3">
              <a:schemeClr val="dk1"/>
            </a:fillRef>
            <a:effectRef idx="3">
              <a:schemeClr val="dk1"/>
            </a:effectRef>
            <a:fontRef idx="minor">
              <a:schemeClr val="lt1"/>
            </a:fontRef>
          </p:style>
          <p:txBody>
            <a:bodyPr rtlCol="0" anchor="ctr"/>
            <a:lstStyle/>
            <a:p>
              <a:pPr algn="ctr" defTabSz="914267"/>
              <a:endParaRPr lang="en-US">
                <a:solidFill>
                  <a:srgbClr val="FFFFFF"/>
                </a:solidFill>
                <a:latin typeface="Arial"/>
              </a:endParaRPr>
            </a:p>
          </p:txBody>
        </p:sp>
        <p:pic>
          <p:nvPicPr>
            <p:cNvPr id="310" name="Picture 309" descr="ti_DSP_1c_pos_cmyk_small_white.png"/>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6127509" y="2404853"/>
              <a:ext cx="672207" cy="170633"/>
            </a:xfrm>
            <a:prstGeom prst="rect">
              <a:avLst/>
            </a:prstGeom>
          </p:spPr>
        </p:pic>
        <p:sp>
          <p:nvSpPr>
            <p:cNvPr id="311" name="Rectangle 310"/>
            <p:cNvSpPr/>
            <p:nvPr/>
          </p:nvSpPr>
          <p:spPr>
            <a:xfrm>
              <a:off x="6117156" y="2394551"/>
              <a:ext cx="166874" cy="17815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7"/>
              <a:endParaRPr lang="en-US">
                <a:solidFill>
                  <a:srgbClr val="FFFFFF"/>
                </a:solidFill>
                <a:latin typeface="Arial"/>
              </a:endParaRPr>
            </a:p>
          </p:txBody>
        </p:sp>
        <p:pic>
          <p:nvPicPr>
            <p:cNvPr id="312" name="Picture 311" descr="C:\Documents and Settings\a0864766\My Documents\TI Logos\ForElectronicUse\Red Logo Small.png"/>
            <p:cNvPicPr>
              <a:picLocks noChangeAspect="1" noChangeArrowheads="1"/>
            </p:cNvPicPr>
            <p:nvPr/>
          </p:nvPicPr>
          <p:blipFill>
            <a:blip r:embed="rId12" cstate="email">
              <a:clrChange>
                <a:clrFrom>
                  <a:srgbClr val="AEAEAE"/>
                </a:clrFrom>
                <a:clrTo>
                  <a:srgbClr val="AEAEAE">
                    <a:alpha val="0"/>
                  </a:srgbClr>
                </a:clrTo>
              </a:clrChange>
              <a:extLst>
                <a:ext uri="{28A0092B-C50C-407E-A947-70E740481C1C}">
                  <a14:useLocalDpi xmlns:a14="http://schemas.microsoft.com/office/drawing/2010/main"/>
                </a:ext>
              </a:extLst>
            </a:blip>
            <a:srcRect/>
            <a:stretch>
              <a:fillRect/>
            </a:stretch>
          </p:blipFill>
          <p:spPr bwMode="auto">
            <a:xfrm>
              <a:off x="6106935" y="2417595"/>
              <a:ext cx="166605" cy="170373"/>
            </a:xfrm>
            <a:prstGeom prst="rect">
              <a:avLst/>
            </a:prstGeom>
            <a:noFill/>
          </p:spPr>
        </p:pic>
        <p:sp>
          <p:nvSpPr>
            <p:cNvPr id="313" name="TextBox 312"/>
            <p:cNvSpPr txBox="1"/>
            <p:nvPr/>
          </p:nvSpPr>
          <p:spPr>
            <a:xfrm>
              <a:off x="6047642" y="1832702"/>
              <a:ext cx="853852" cy="614205"/>
            </a:xfrm>
            <a:prstGeom prst="rect">
              <a:avLst/>
            </a:prstGeom>
            <a:noFill/>
          </p:spPr>
          <p:txBody>
            <a:bodyPr wrap="none" rtlCol="0">
              <a:spAutoFit/>
            </a:bodyPr>
            <a:lstStyle/>
            <a:p>
              <a:pPr defTabSz="914267"/>
              <a:r>
                <a:rPr lang="en-US" sz="900" b="1" dirty="0">
                  <a:solidFill>
                    <a:srgbClr val="FFFFFF"/>
                  </a:solidFill>
                  <a:latin typeface="Arial"/>
                  <a:cs typeface="Arial" panose="020B0604020202020204" pitchFamily="34" charset="0"/>
                </a:rPr>
                <a:t>570LS31</a:t>
              </a:r>
            </a:p>
            <a:p>
              <a:pPr defTabSz="914267"/>
              <a:r>
                <a:rPr lang="en-US" sz="500" dirty="0">
                  <a:solidFill>
                    <a:srgbClr val="FFFFFF"/>
                  </a:solidFill>
                  <a:latin typeface="Arial"/>
                  <a:cs typeface="Arial" panose="020B0604020202020204" pitchFamily="34" charset="0"/>
                </a:rPr>
                <a:t>180 MHz</a:t>
              </a:r>
            </a:p>
            <a:p>
              <a:pPr defTabSz="914267"/>
              <a:r>
                <a:rPr lang="en-US" sz="500" dirty="0">
                  <a:solidFill>
                    <a:srgbClr val="FFFFFF"/>
                  </a:solidFill>
                  <a:latin typeface="Arial"/>
                  <a:cs typeface="Arial" panose="020B0604020202020204" pitchFamily="34" charset="0"/>
                </a:rPr>
                <a:t>3MB Flash</a:t>
              </a:r>
            </a:p>
            <a:p>
              <a:pPr defTabSz="914267"/>
              <a:r>
                <a:rPr lang="en-US" sz="500" dirty="0">
                  <a:solidFill>
                    <a:srgbClr val="FFFFFF"/>
                  </a:solidFill>
                  <a:latin typeface="Arial"/>
                  <a:cs typeface="Arial" panose="020B0604020202020204" pitchFamily="34" charset="0"/>
                </a:rPr>
                <a:t>256kB RAM</a:t>
              </a:r>
            </a:p>
          </p:txBody>
        </p:sp>
        <p:sp>
          <p:nvSpPr>
            <p:cNvPr id="314" name="TextBox 313"/>
            <p:cNvSpPr txBox="1"/>
            <p:nvPr/>
          </p:nvSpPr>
          <p:spPr>
            <a:xfrm>
              <a:off x="6094893" y="2620976"/>
              <a:ext cx="801430" cy="409470"/>
            </a:xfrm>
            <a:prstGeom prst="rect">
              <a:avLst/>
            </a:prstGeom>
            <a:noFill/>
          </p:spPr>
          <p:txBody>
            <a:bodyPr wrap="none" rtlCol="0">
              <a:spAutoFit/>
            </a:bodyPr>
            <a:lstStyle/>
            <a:p>
              <a:pPr defTabSz="914267"/>
              <a:r>
                <a:rPr lang="en-US" sz="700" b="1" dirty="0">
                  <a:solidFill>
                    <a:srgbClr val="000000"/>
                  </a:solidFill>
                  <a:latin typeface="Arial"/>
                </a:rPr>
                <a:t>144p QFP</a:t>
              </a:r>
            </a:p>
            <a:p>
              <a:pPr defTabSz="914267"/>
              <a:r>
                <a:rPr lang="en-US" sz="700" b="1" dirty="0">
                  <a:solidFill>
                    <a:srgbClr val="000000"/>
                  </a:solidFill>
                  <a:latin typeface="Arial"/>
                </a:rPr>
                <a:t>337p BGA</a:t>
              </a:r>
            </a:p>
          </p:txBody>
        </p:sp>
        <p:pic>
          <p:nvPicPr>
            <p:cNvPr id="315" name="Picture 3"/>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637140" y="2265433"/>
              <a:ext cx="229199" cy="229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6" name="Picture 58"/>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5675862" y="2503986"/>
              <a:ext cx="196061" cy="19961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17" name="Picture 58"/>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653709" y="2065692"/>
              <a:ext cx="196061" cy="19961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18" name="Picture 58"/>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2736464" y="4004536"/>
              <a:ext cx="196061" cy="19961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19" name="Picture 58"/>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1766109" y="4608420"/>
              <a:ext cx="196061" cy="19961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20" name="Rectangle 319"/>
            <p:cNvSpPr/>
            <p:nvPr/>
          </p:nvSpPr>
          <p:spPr>
            <a:xfrm>
              <a:off x="7068212" y="1329070"/>
              <a:ext cx="770956" cy="805165"/>
            </a:xfrm>
            <a:prstGeom prst="rect">
              <a:avLst/>
            </a:prstGeom>
            <a:solidFill>
              <a:schemeClr val="bg2"/>
            </a:solidFill>
            <a:effectLst>
              <a:outerShdw blurRad="50800" dist="38100" dir="8100000" algn="tr"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dk1"/>
            </a:lnRef>
            <a:fillRef idx="3">
              <a:schemeClr val="dk1"/>
            </a:fillRef>
            <a:effectRef idx="3">
              <a:schemeClr val="dk1"/>
            </a:effectRef>
            <a:fontRef idx="minor">
              <a:schemeClr val="lt1"/>
            </a:fontRef>
          </p:style>
          <p:txBody>
            <a:bodyPr rtlCol="0" anchor="ctr"/>
            <a:lstStyle/>
            <a:p>
              <a:pPr algn="ctr" defTabSz="914267"/>
              <a:endParaRPr lang="en-US">
                <a:solidFill>
                  <a:srgbClr val="FFFFFF"/>
                </a:solidFill>
                <a:latin typeface="Arial"/>
              </a:endParaRPr>
            </a:p>
          </p:txBody>
        </p:sp>
        <p:pic>
          <p:nvPicPr>
            <p:cNvPr id="321" name="Picture 320" descr="ti_DSP_1c_pos_cmyk_small_white.png"/>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7115803" y="1907068"/>
              <a:ext cx="672207" cy="170633"/>
            </a:xfrm>
            <a:prstGeom prst="rect">
              <a:avLst/>
            </a:prstGeom>
          </p:spPr>
        </p:pic>
        <p:sp>
          <p:nvSpPr>
            <p:cNvPr id="322" name="Rectangle 321"/>
            <p:cNvSpPr/>
            <p:nvPr/>
          </p:nvSpPr>
          <p:spPr>
            <a:xfrm>
              <a:off x="7105450" y="1896766"/>
              <a:ext cx="166874" cy="17815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7"/>
              <a:endParaRPr lang="en-US">
                <a:solidFill>
                  <a:srgbClr val="FFFFFF"/>
                </a:solidFill>
                <a:latin typeface="Arial"/>
              </a:endParaRPr>
            </a:p>
          </p:txBody>
        </p:sp>
        <p:pic>
          <p:nvPicPr>
            <p:cNvPr id="323" name="Picture 322" descr="C:\Documents and Settings\a0864766\My Documents\TI Logos\ForElectronicUse\Red Logo Small.png"/>
            <p:cNvPicPr>
              <a:picLocks noChangeAspect="1" noChangeArrowheads="1"/>
            </p:cNvPicPr>
            <p:nvPr/>
          </p:nvPicPr>
          <p:blipFill>
            <a:blip r:embed="rId12" cstate="email">
              <a:clrChange>
                <a:clrFrom>
                  <a:srgbClr val="AEAEAE"/>
                </a:clrFrom>
                <a:clrTo>
                  <a:srgbClr val="AEAEAE">
                    <a:alpha val="0"/>
                  </a:srgbClr>
                </a:clrTo>
              </a:clrChange>
              <a:extLst>
                <a:ext uri="{28A0092B-C50C-407E-A947-70E740481C1C}">
                  <a14:useLocalDpi xmlns:a14="http://schemas.microsoft.com/office/drawing/2010/main"/>
                </a:ext>
              </a:extLst>
            </a:blip>
            <a:srcRect/>
            <a:stretch>
              <a:fillRect/>
            </a:stretch>
          </p:blipFill>
          <p:spPr bwMode="auto">
            <a:xfrm>
              <a:off x="7095230" y="1919810"/>
              <a:ext cx="166605" cy="170373"/>
            </a:xfrm>
            <a:prstGeom prst="rect">
              <a:avLst/>
            </a:prstGeom>
            <a:noFill/>
          </p:spPr>
        </p:pic>
        <p:sp>
          <p:nvSpPr>
            <p:cNvPr id="324" name="TextBox 323"/>
            <p:cNvSpPr txBox="1"/>
            <p:nvPr/>
          </p:nvSpPr>
          <p:spPr>
            <a:xfrm>
              <a:off x="7035937" y="1334915"/>
              <a:ext cx="862239" cy="614205"/>
            </a:xfrm>
            <a:prstGeom prst="rect">
              <a:avLst/>
            </a:prstGeom>
            <a:noFill/>
          </p:spPr>
          <p:txBody>
            <a:bodyPr wrap="none" rtlCol="0">
              <a:spAutoFit/>
            </a:bodyPr>
            <a:lstStyle/>
            <a:p>
              <a:pPr defTabSz="914267"/>
              <a:r>
                <a:rPr lang="en-US" sz="900" b="1" dirty="0">
                  <a:solidFill>
                    <a:srgbClr val="FFFFFF"/>
                  </a:solidFill>
                  <a:latin typeface="Arial"/>
                  <a:cs typeface="Arial" panose="020B0604020202020204" pitchFamily="34" charset="0"/>
                </a:rPr>
                <a:t>570LC43</a:t>
              </a:r>
            </a:p>
            <a:p>
              <a:pPr defTabSz="914267"/>
              <a:r>
                <a:rPr lang="en-US" sz="500" dirty="0">
                  <a:solidFill>
                    <a:srgbClr val="FFFFFF"/>
                  </a:solidFill>
                  <a:latin typeface="Arial"/>
                  <a:cs typeface="Arial" panose="020B0604020202020204" pitchFamily="34" charset="0"/>
                </a:rPr>
                <a:t>300 MHz</a:t>
              </a:r>
            </a:p>
            <a:p>
              <a:pPr defTabSz="914267"/>
              <a:r>
                <a:rPr lang="en-US" sz="500" dirty="0">
                  <a:solidFill>
                    <a:srgbClr val="FFFFFF"/>
                  </a:solidFill>
                  <a:latin typeface="Arial"/>
                  <a:cs typeface="Arial" panose="020B0604020202020204" pitchFamily="34" charset="0"/>
                </a:rPr>
                <a:t>4MB Flash</a:t>
              </a:r>
            </a:p>
            <a:p>
              <a:pPr defTabSz="914267"/>
              <a:r>
                <a:rPr lang="en-US" sz="500" dirty="0">
                  <a:solidFill>
                    <a:srgbClr val="FFFFFF"/>
                  </a:solidFill>
                  <a:latin typeface="Arial"/>
                  <a:cs typeface="Arial" panose="020B0604020202020204" pitchFamily="34" charset="0"/>
                </a:rPr>
                <a:t>512kB RAM</a:t>
              </a:r>
            </a:p>
          </p:txBody>
        </p:sp>
        <p:sp>
          <p:nvSpPr>
            <p:cNvPr id="325" name="TextBox 324"/>
            <p:cNvSpPr txBox="1"/>
            <p:nvPr/>
          </p:nvSpPr>
          <p:spPr>
            <a:xfrm>
              <a:off x="7083185" y="2133826"/>
              <a:ext cx="801430" cy="266156"/>
            </a:xfrm>
            <a:prstGeom prst="rect">
              <a:avLst/>
            </a:prstGeom>
            <a:noFill/>
          </p:spPr>
          <p:txBody>
            <a:bodyPr wrap="none" rtlCol="0">
              <a:spAutoFit/>
            </a:bodyPr>
            <a:lstStyle/>
            <a:p>
              <a:pPr defTabSz="914267"/>
              <a:r>
                <a:rPr lang="en-US" sz="700" b="1" dirty="0">
                  <a:solidFill>
                    <a:srgbClr val="000000"/>
                  </a:solidFill>
                  <a:latin typeface="Arial"/>
                </a:rPr>
                <a:t>337p BGA</a:t>
              </a:r>
            </a:p>
          </p:txBody>
        </p:sp>
        <p:pic>
          <p:nvPicPr>
            <p:cNvPr id="326" name="Picture 3"/>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7625435" y="1767648"/>
              <a:ext cx="229199" cy="229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 name="Picture 58"/>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7642003" y="1567642"/>
              <a:ext cx="196061" cy="19961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28" name="Picture 58"/>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832100" y="5382000"/>
              <a:ext cx="196061" cy="19961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337" name="Group 336"/>
          <p:cNvGrpSpPr/>
          <p:nvPr/>
        </p:nvGrpSpPr>
        <p:grpSpPr>
          <a:xfrm>
            <a:off x="792229" y="1409920"/>
            <a:ext cx="6825668" cy="1721044"/>
            <a:chOff x="-674628" y="1979551"/>
            <a:chExt cx="9133818" cy="2344734"/>
          </a:xfrm>
        </p:grpSpPr>
        <p:grpSp>
          <p:nvGrpSpPr>
            <p:cNvPr id="338" name="Group 337"/>
            <p:cNvGrpSpPr/>
            <p:nvPr/>
          </p:nvGrpSpPr>
          <p:grpSpPr>
            <a:xfrm rot="20047342">
              <a:off x="-674628" y="3302229"/>
              <a:ext cx="9133818" cy="745026"/>
              <a:chOff x="1098707" y="2636519"/>
              <a:chExt cx="7732044" cy="2698147"/>
            </a:xfrm>
          </p:grpSpPr>
          <p:sp>
            <p:nvSpPr>
              <p:cNvPr id="341" name="Shape 340"/>
              <p:cNvSpPr/>
              <p:nvPr/>
            </p:nvSpPr>
            <p:spPr>
              <a:xfrm rot="21427063">
                <a:off x="1098707" y="2896265"/>
                <a:ext cx="7732044" cy="2438401"/>
              </a:xfrm>
              <a:prstGeom prst="leftRightRibbon">
                <a:avLst>
                  <a:gd name="adj1" fmla="val 50000"/>
                  <a:gd name="adj2" fmla="val 50000"/>
                  <a:gd name="adj3" fmla="val 19708"/>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2" name="Freeform 341"/>
              <p:cNvSpPr/>
              <p:nvPr/>
            </p:nvSpPr>
            <p:spPr>
              <a:xfrm>
                <a:off x="2255520" y="2636519"/>
                <a:ext cx="2011680" cy="1194817"/>
              </a:xfrm>
              <a:custGeom>
                <a:avLst/>
                <a:gdLst>
                  <a:gd name="connsiteX0" fmla="*/ 0 w 2011680"/>
                  <a:gd name="connsiteY0" fmla="*/ 0 h 1194816"/>
                  <a:gd name="connsiteX1" fmla="*/ 2011680 w 2011680"/>
                  <a:gd name="connsiteY1" fmla="*/ 0 h 1194816"/>
                  <a:gd name="connsiteX2" fmla="*/ 2011680 w 2011680"/>
                  <a:gd name="connsiteY2" fmla="*/ 1194816 h 1194816"/>
                  <a:gd name="connsiteX3" fmla="*/ 0 w 2011680"/>
                  <a:gd name="connsiteY3" fmla="*/ 1194816 h 1194816"/>
                  <a:gd name="connsiteX4" fmla="*/ 0 w 2011680"/>
                  <a:gd name="connsiteY4" fmla="*/ 0 h 119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1680" h="1194816">
                    <a:moveTo>
                      <a:pt x="0" y="0"/>
                    </a:moveTo>
                    <a:lnTo>
                      <a:pt x="2011680" y="0"/>
                    </a:lnTo>
                    <a:lnTo>
                      <a:pt x="2011680" y="1194816"/>
                    </a:lnTo>
                    <a:lnTo>
                      <a:pt x="0" y="1194816"/>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154686" rIns="0" bIns="165735" numCol="1" spcCol="1270" anchor="ctr" anchorCtr="0">
                <a:noAutofit/>
              </a:bodyPr>
              <a:lstStyle/>
              <a:p>
                <a:pPr algn="ctr" defTabSz="1933295">
                  <a:lnSpc>
                    <a:spcPct val="90000"/>
                  </a:lnSpc>
                  <a:spcAft>
                    <a:spcPct val="35000"/>
                  </a:spcAft>
                </a:pPr>
                <a:endParaRPr lang="en-US" sz="4300">
                  <a:solidFill>
                    <a:srgbClr val="FFFFFF"/>
                  </a:solidFill>
                  <a:latin typeface="Arial"/>
                </a:endParaRPr>
              </a:p>
            </p:txBody>
          </p:sp>
          <p:sp>
            <p:nvSpPr>
              <p:cNvPr id="343" name="Freeform 342"/>
              <p:cNvSpPr/>
              <p:nvPr/>
            </p:nvSpPr>
            <p:spPr>
              <a:xfrm rot="28722">
                <a:off x="4572000" y="3026662"/>
                <a:ext cx="2377440" cy="1194817"/>
              </a:xfrm>
              <a:custGeom>
                <a:avLst/>
                <a:gdLst>
                  <a:gd name="connsiteX0" fmla="*/ 0 w 2377440"/>
                  <a:gd name="connsiteY0" fmla="*/ 0 h 1194816"/>
                  <a:gd name="connsiteX1" fmla="*/ 2377440 w 2377440"/>
                  <a:gd name="connsiteY1" fmla="*/ 0 h 1194816"/>
                  <a:gd name="connsiteX2" fmla="*/ 2377440 w 2377440"/>
                  <a:gd name="connsiteY2" fmla="*/ 1194816 h 1194816"/>
                  <a:gd name="connsiteX3" fmla="*/ 0 w 2377440"/>
                  <a:gd name="connsiteY3" fmla="*/ 1194816 h 1194816"/>
                  <a:gd name="connsiteX4" fmla="*/ 0 w 2377440"/>
                  <a:gd name="connsiteY4" fmla="*/ 0 h 119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440" h="1194816">
                    <a:moveTo>
                      <a:pt x="0" y="0"/>
                    </a:moveTo>
                    <a:lnTo>
                      <a:pt x="2377440" y="0"/>
                    </a:lnTo>
                    <a:lnTo>
                      <a:pt x="2377440" y="1194816"/>
                    </a:lnTo>
                    <a:lnTo>
                      <a:pt x="0" y="1194816"/>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154686" rIns="0" bIns="165735" numCol="1" spcCol="1270" anchor="ctr" anchorCtr="0">
                <a:noAutofit/>
              </a:bodyPr>
              <a:lstStyle/>
              <a:p>
                <a:pPr algn="ctr" defTabSz="1933295">
                  <a:lnSpc>
                    <a:spcPct val="90000"/>
                  </a:lnSpc>
                  <a:spcAft>
                    <a:spcPct val="35000"/>
                  </a:spcAft>
                </a:pPr>
                <a:endParaRPr lang="en-US" sz="4300">
                  <a:solidFill>
                    <a:srgbClr val="FFFFFF"/>
                  </a:solidFill>
                  <a:latin typeface="Arial"/>
                </a:endParaRPr>
              </a:p>
            </p:txBody>
          </p:sp>
        </p:grpSp>
        <p:sp>
          <p:nvSpPr>
            <p:cNvPr id="339" name="TextBox 339"/>
            <p:cNvSpPr txBox="1">
              <a:spLocks noChangeArrowheads="1"/>
            </p:cNvSpPr>
            <p:nvPr/>
          </p:nvSpPr>
          <p:spPr bwMode="auto">
            <a:xfrm rot="19927557">
              <a:off x="955992" y="3967870"/>
              <a:ext cx="3099056" cy="356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defTabSz="914267" eaLnBrk="1" hangingPunct="1"/>
              <a:r>
                <a:rPr lang="en-US" sz="1100" b="1" dirty="0">
                  <a:solidFill>
                    <a:srgbClr val="FFFFFF"/>
                  </a:solidFill>
                  <a:latin typeface="Calibri" pitchFamily="34" charset="0"/>
                  <a:cs typeface="Arial" pitchFamily="34" charset="0"/>
                </a:rPr>
                <a:t>Compatible 100-pin QFP package</a:t>
              </a:r>
            </a:p>
          </p:txBody>
        </p:sp>
        <p:sp>
          <p:nvSpPr>
            <p:cNvPr id="340" name="TextBox 339"/>
            <p:cNvSpPr txBox="1">
              <a:spLocks noChangeArrowheads="1"/>
            </p:cNvSpPr>
            <p:nvPr/>
          </p:nvSpPr>
          <p:spPr bwMode="auto">
            <a:xfrm rot="19929630">
              <a:off x="4251082" y="1979551"/>
              <a:ext cx="4087362" cy="356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defTabSz="914267" eaLnBrk="1" hangingPunct="1"/>
              <a:r>
                <a:rPr lang="en-US" sz="1100" b="1" dirty="0">
                  <a:solidFill>
                    <a:srgbClr val="FFFFFF"/>
                  </a:solidFill>
                  <a:latin typeface="Calibri" pitchFamily="34" charset="0"/>
                  <a:cs typeface="Arial" pitchFamily="34" charset="0"/>
                </a:rPr>
                <a:t>Compatible 337-pin BGA, 144-pin QFP package</a:t>
              </a:r>
            </a:p>
          </p:txBody>
        </p:sp>
      </p:grpSp>
      <p:pic>
        <p:nvPicPr>
          <p:cNvPr id="155" name="Picture 58"/>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4521745" y="3055382"/>
            <a:ext cx="149882" cy="150041"/>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6" name="Picture 58"/>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5260624" y="2672568"/>
            <a:ext cx="149882" cy="150041"/>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7" name="Picture 58"/>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4058833" y="1684376"/>
            <a:ext cx="149882" cy="150041"/>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8" name="Picture 58"/>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3276663" y="2067617"/>
            <a:ext cx="149882" cy="150041"/>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53675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5B8D8-E7D3-F943-AC64-7890AF75961E}"/>
              </a:ext>
            </a:extLst>
          </p:cNvPr>
          <p:cNvSpPr>
            <a:spLocks noGrp="1"/>
          </p:cNvSpPr>
          <p:nvPr>
            <p:ph type="title"/>
          </p:nvPr>
        </p:nvSpPr>
        <p:spPr>
          <a:xfrm>
            <a:off x="231775" y="107163"/>
            <a:ext cx="8458200" cy="610791"/>
          </a:xfrm>
          <a:noFill/>
        </p:spPr>
        <p:txBody>
          <a:bodyPr/>
          <a:lstStyle/>
          <a:p>
            <a:r>
              <a:rPr lang="en-US" dirty="0"/>
              <a:t>Autonomous Robots</a:t>
            </a:r>
          </a:p>
        </p:txBody>
      </p:sp>
      <p:pic>
        <p:nvPicPr>
          <p:cNvPr id="7" name="Picture 5">
            <a:extLst>
              <a:ext uri="{FF2B5EF4-FFF2-40B4-BE49-F238E27FC236}">
                <a16:creationId xmlns:a16="http://schemas.microsoft.com/office/drawing/2014/main" id="{F36F184E-1661-EE42-AEBF-3570CED45077}"/>
              </a:ext>
            </a:extLst>
          </p:cNvPr>
          <p:cNvPicPr>
            <a:picLocks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199260" y="1010373"/>
            <a:ext cx="1469369" cy="147657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5">
            <a:extLst>
              <a:ext uri="{FF2B5EF4-FFF2-40B4-BE49-F238E27FC236}">
                <a16:creationId xmlns:a16="http://schemas.microsoft.com/office/drawing/2014/main" id="{36D45B99-9C16-E54D-95D7-DA1862833A6D}"/>
              </a:ext>
            </a:extLst>
          </p:cNvPr>
          <p:cNvPicPr>
            <a:picLocks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914629" y="1010373"/>
            <a:ext cx="1469369" cy="147657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3">
            <a:extLst>
              <a:ext uri="{FF2B5EF4-FFF2-40B4-BE49-F238E27FC236}">
                <a16:creationId xmlns:a16="http://schemas.microsoft.com/office/drawing/2014/main" id="{5C02E227-FB98-D44F-ABEB-D3DF49A4DA03}"/>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2957364" y="1104957"/>
            <a:ext cx="1290126" cy="987251"/>
          </a:xfrm>
          <a:prstGeom prst="roundRect">
            <a:avLst/>
          </a:prstGeom>
        </p:spPr>
      </p:pic>
      <p:pic>
        <p:nvPicPr>
          <p:cNvPr id="25" name="Picture 5">
            <a:extLst>
              <a:ext uri="{FF2B5EF4-FFF2-40B4-BE49-F238E27FC236}">
                <a16:creationId xmlns:a16="http://schemas.microsoft.com/office/drawing/2014/main" id="{F2B962EF-970A-3A44-84F9-755AD9BC3790}"/>
              </a:ext>
            </a:extLst>
          </p:cNvPr>
          <p:cNvPicPr>
            <a:picLocks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654115" y="1010373"/>
            <a:ext cx="1469369" cy="147657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5">
            <a:extLst>
              <a:ext uri="{FF2B5EF4-FFF2-40B4-BE49-F238E27FC236}">
                <a16:creationId xmlns:a16="http://schemas.microsoft.com/office/drawing/2014/main" id="{4614D62F-AAA1-F447-A9B6-8328FC17CE8F}"/>
              </a:ext>
            </a:extLst>
          </p:cNvPr>
          <p:cNvPicPr>
            <a:picLocks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369484" y="995661"/>
            <a:ext cx="1469369" cy="147657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5">
            <a:extLst>
              <a:ext uri="{FF2B5EF4-FFF2-40B4-BE49-F238E27FC236}">
                <a16:creationId xmlns:a16="http://schemas.microsoft.com/office/drawing/2014/main" id="{B2EB0856-3FE6-6D43-A8BB-6F99EEFEE2AE}"/>
              </a:ext>
            </a:extLst>
          </p:cNvPr>
          <p:cNvPicPr>
            <a:picLocks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199260" y="2810891"/>
            <a:ext cx="1469369" cy="147657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7">
            <a:extLst>
              <a:ext uri="{FF2B5EF4-FFF2-40B4-BE49-F238E27FC236}">
                <a16:creationId xmlns:a16="http://schemas.microsoft.com/office/drawing/2014/main" id="{FBBA106D-4F5F-464C-972A-EA0C31DB66CA}"/>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4663292" y="1135564"/>
            <a:ext cx="1277168" cy="956644"/>
          </a:xfrm>
          <a:prstGeom prst="rect">
            <a:avLst/>
          </a:prstGeom>
        </p:spPr>
      </p:pic>
      <p:pic>
        <p:nvPicPr>
          <p:cNvPr id="30" name="Picture 5">
            <a:extLst>
              <a:ext uri="{FF2B5EF4-FFF2-40B4-BE49-F238E27FC236}">
                <a16:creationId xmlns:a16="http://schemas.microsoft.com/office/drawing/2014/main" id="{C3C83A0E-CDED-BE4B-895A-36F99C087B53}"/>
              </a:ext>
            </a:extLst>
          </p:cNvPr>
          <p:cNvPicPr>
            <a:picLocks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927134" y="2810891"/>
            <a:ext cx="1469369" cy="147657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5">
            <a:extLst>
              <a:ext uri="{FF2B5EF4-FFF2-40B4-BE49-F238E27FC236}">
                <a16:creationId xmlns:a16="http://schemas.microsoft.com/office/drawing/2014/main" id="{75C69B00-D16B-0446-A085-443E6F263ABD}"/>
              </a:ext>
            </a:extLst>
          </p:cNvPr>
          <p:cNvPicPr>
            <a:picLocks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670934" y="2810891"/>
            <a:ext cx="1469369" cy="147657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5">
            <a:extLst>
              <a:ext uri="{FF2B5EF4-FFF2-40B4-BE49-F238E27FC236}">
                <a16:creationId xmlns:a16="http://schemas.microsoft.com/office/drawing/2014/main" id="{4119C8A7-000A-464C-BAD1-B0AF10BE6928}"/>
              </a:ext>
            </a:extLst>
          </p:cNvPr>
          <p:cNvPicPr>
            <a:picLocks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414734" y="2810891"/>
            <a:ext cx="1469369" cy="147657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32">
            <a:extLst>
              <a:ext uri="{FF2B5EF4-FFF2-40B4-BE49-F238E27FC236}">
                <a16:creationId xmlns:a16="http://schemas.microsoft.com/office/drawing/2014/main" id="{8DB934CD-D4B8-A547-8B32-42308666257A}"/>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1548870" y="3126393"/>
            <a:ext cx="1067896" cy="791196"/>
          </a:xfrm>
          <a:prstGeom prst="rect">
            <a:avLst/>
          </a:prstGeom>
        </p:spPr>
      </p:pic>
      <p:pic>
        <p:nvPicPr>
          <p:cNvPr id="34" name="Picture 33">
            <a:extLst>
              <a:ext uri="{FF2B5EF4-FFF2-40B4-BE49-F238E27FC236}">
                <a16:creationId xmlns:a16="http://schemas.microsoft.com/office/drawing/2014/main" id="{32944E8A-7C78-524C-B0F9-2F4100EA5718}"/>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3307536" y="3126393"/>
            <a:ext cx="939954" cy="679718"/>
          </a:xfrm>
          <a:prstGeom prst="rect">
            <a:avLst/>
          </a:prstGeom>
        </p:spPr>
      </p:pic>
      <p:pic>
        <p:nvPicPr>
          <p:cNvPr id="35" name="Picture 34">
            <a:extLst>
              <a:ext uri="{FF2B5EF4-FFF2-40B4-BE49-F238E27FC236}">
                <a16:creationId xmlns:a16="http://schemas.microsoft.com/office/drawing/2014/main" id="{72557976-A18C-1C46-8E95-4F74F2118CE1}"/>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flipH="1">
            <a:off x="4789005" y="2949009"/>
            <a:ext cx="1334479" cy="968580"/>
          </a:xfrm>
          <a:prstGeom prst="ellipse">
            <a:avLst/>
          </a:prstGeom>
        </p:spPr>
      </p:pic>
      <p:pic>
        <p:nvPicPr>
          <p:cNvPr id="40" name="Picture 39">
            <a:extLst>
              <a:ext uri="{FF2B5EF4-FFF2-40B4-BE49-F238E27FC236}">
                <a16:creationId xmlns:a16="http://schemas.microsoft.com/office/drawing/2014/main" id="{E4CF3ABE-5F07-4D4F-A09D-387E3910D959}"/>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6836244" y="3120189"/>
            <a:ext cx="306668" cy="1042672"/>
          </a:xfrm>
          <a:prstGeom prst="rect">
            <a:avLst/>
          </a:prstGeom>
        </p:spPr>
      </p:pic>
      <p:pic>
        <p:nvPicPr>
          <p:cNvPr id="44" name="Picture 3" descr="image002">
            <a:extLst>
              <a:ext uri="{FF2B5EF4-FFF2-40B4-BE49-F238E27FC236}">
                <a16:creationId xmlns:a16="http://schemas.microsoft.com/office/drawing/2014/main" id="{0D1E420D-95EF-FA47-B7B2-3E90AE2DAEB5}"/>
              </a:ext>
            </a:extLst>
          </p:cNvPr>
          <p:cNvPicPr>
            <a:picLocks noChangeAspect="1" noChangeArrowheads="1"/>
          </p:cNvPicPr>
          <p:nvPr/>
        </p:nvPicPr>
        <p:blipFill rotWithShape="1">
          <a:blip r:embed="rId10" cstate="hqprint">
            <a:extLst>
              <a:ext uri="{28A0092B-C50C-407E-A947-70E740481C1C}">
                <a14:useLocalDpi xmlns:a14="http://schemas.microsoft.com/office/drawing/2010/main"/>
              </a:ext>
            </a:extLst>
          </a:blip>
          <a:srcRect/>
          <a:stretch/>
        </p:blipFill>
        <p:spPr bwMode="auto">
          <a:xfrm>
            <a:off x="1283589" y="1234076"/>
            <a:ext cx="1300709" cy="999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Picture 2">
            <a:extLst>
              <a:ext uri="{FF2B5EF4-FFF2-40B4-BE49-F238E27FC236}">
                <a16:creationId xmlns:a16="http://schemas.microsoft.com/office/drawing/2014/main" id="{6A123F99-BF76-0B4D-8B8F-2CA6206AAE9C}"/>
              </a:ext>
            </a:extLst>
          </p:cNvPr>
          <p:cNvPicPr>
            <a:picLocks noChangeAspect="1" noChangeArrowheads="1"/>
          </p:cNvPicPr>
          <p:nvPr/>
        </p:nvPicPr>
        <p:blipFill rotWithShape="1">
          <a:blip r:embed="rId11" cstate="print">
            <a:extLst>
              <a:ext uri="{28A0092B-C50C-407E-A947-70E740481C1C}">
                <a14:useLocalDpi xmlns:a14="http://schemas.microsoft.com/office/drawing/2010/main"/>
              </a:ext>
            </a:extLst>
          </a:blip>
          <a:srcRect/>
          <a:stretch/>
        </p:blipFill>
        <p:spPr bwMode="auto">
          <a:xfrm>
            <a:off x="6353951" y="995661"/>
            <a:ext cx="1332081" cy="1364355"/>
          </a:xfrm>
          <a:prstGeom prst="rect">
            <a:avLst/>
          </a:prstGeom>
          <a:noFill/>
          <a:ln w="9525" algn="ctr">
            <a:noFill/>
            <a:miter lim="800000"/>
            <a:headEnd/>
            <a:tailEn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6" name="Slide Number Placeholder 215">
            <a:extLst>
              <a:ext uri="{FF2B5EF4-FFF2-40B4-BE49-F238E27FC236}">
                <a16:creationId xmlns:a16="http://schemas.microsoft.com/office/drawing/2014/main" id="{930086BD-A7C4-3542-9672-852D9B2724A4}"/>
              </a:ext>
            </a:extLst>
          </p:cNvPr>
          <p:cNvSpPr>
            <a:spLocks noGrp="1"/>
          </p:cNvSpPr>
          <p:nvPr>
            <p:ph type="sldNum" sz="quarter" idx="10"/>
          </p:nvPr>
        </p:nvSpPr>
        <p:spPr/>
        <p:txBody>
          <a:bodyPr/>
          <a:lstStyle/>
          <a:p>
            <a:pPr>
              <a:defRPr/>
            </a:pPr>
            <a:fld id="{2B97888F-6AF7-4263-B69D-592D8C33BAC7}" type="slidenum">
              <a:rPr lang="en-US" smtClean="0"/>
              <a:pPr>
                <a:defRPr/>
              </a:pPr>
              <a:t>3</a:t>
            </a:fld>
            <a:endParaRPr lang="en-US"/>
          </a:p>
        </p:txBody>
      </p:sp>
    </p:spTree>
    <p:extLst>
      <p:ext uri="{BB962C8B-B14F-4D97-AF65-F5344CB8AC3E}">
        <p14:creationId xmlns:p14="http://schemas.microsoft.com/office/powerpoint/2010/main" val="4312374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301" name="TextBox 16"/>
          <p:cNvSpPr txBox="1">
            <a:spLocks noChangeArrowheads="1"/>
          </p:cNvSpPr>
          <p:nvPr/>
        </p:nvSpPr>
        <p:spPr bwMode="auto">
          <a:xfrm>
            <a:off x="64042" y="17390"/>
            <a:ext cx="8411873" cy="523220"/>
          </a:xfrm>
          <a:prstGeom prst="rect">
            <a:avLst/>
          </a:prstGeom>
          <a:noFill/>
          <a:ln w="9525">
            <a:noFill/>
            <a:miter lim="800000"/>
            <a:headEnd/>
            <a:tailEnd/>
          </a:ln>
        </p:spPr>
        <p:txBody>
          <a:bodyPr wrap="square">
            <a:spAutoFit/>
          </a:bodyPr>
          <a:lstStyle/>
          <a:p>
            <a:pPr defTabSz="914378"/>
            <a:r>
              <a:rPr lang="en-US" sz="2800" b="1" dirty="0">
                <a:solidFill>
                  <a:srgbClr val="FF0000"/>
                </a:solidFill>
                <a:latin typeface="Arial"/>
                <a:cs typeface="Arial" pitchFamily="34" charset="0"/>
              </a:rPr>
              <a:t>Hercules </a:t>
            </a:r>
            <a:r>
              <a:rPr lang="en-US" sz="2800" b="1" dirty="0">
                <a:solidFill>
                  <a:srgbClr val="000000"/>
                </a:solidFill>
                <a:latin typeface="Arial"/>
                <a:cs typeface="Arial" pitchFamily="34" charset="0"/>
              </a:rPr>
              <a:t>Training – Online Resources</a:t>
            </a:r>
          </a:p>
        </p:txBody>
      </p:sp>
      <p:sp>
        <p:nvSpPr>
          <p:cNvPr id="2" name="TextBox 1"/>
          <p:cNvSpPr txBox="1"/>
          <p:nvPr/>
        </p:nvSpPr>
        <p:spPr>
          <a:xfrm>
            <a:off x="101940" y="2568911"/>
            <a:ext cx="8818325" cy="338554"/>
          </a:xfrm>
          <a:prstGeom prst="rect">
            <a:avLst/>
          </a:prstGeom>
          <a:noFill/>
        </p:spPr>
        <p:txBody>
          <a:bodyPr wrap="square" rtlCol="0">
            <a:spAutoFit/>
          </a:bodyPr>
          <a:lstStyle/>
          <a:p>
            <a:pPr marL="214308" indent="-214308" defTabSz="914378">
              <a:buFont typeface="Wingdings"/>
              <a:buChar char="è"/>
            </a:pPr>
            <a:r>
              <a:rPr lang="en-US" sz="1600" dirty="0">
                <a:solidFill>
                  <a:srgbClr val="000000"/>
                </a:solidFill>
                <a:cs typeface="Arial" charset="0"/>
                <a:sym typeface="Wingdings" panose="05000000000000000000" pitchFamily="2" charset="2"/>
              </a:rPr>
              <a:t>To a</a:t>
            </a:r>
            <a:r>
              <a:rPr lang="en-US" sz="1600" dirty="0">
                <a:solidFill>
                  <a:srgbClr val="000000"/>
                </a:solidFill>
                <a:cs typeface="Arial" charset="0"/>
              </a:rPr>
              <a:t>ccess them : </a:t>
            </a:r>
            <a:r>
              <a:rPr lang="en-US" sz="1100" dirty="0">
                <a:solidFill>
                  <a:srgbClr val="000000"/>
                </a:solidFill>
                <a:cs typeface="Arial" charset="0"/>
                <a:hlinkClick r:id="rId3"/>
              </a:rPr>
              <a:t>https://training.ti.com/hercules</a:t>
            </a:r>
            <a:r>
              <a:rPr lang="en-US" sz="1100" dirty="0">
                <a:solidFill>
                  <a:srgbClr val="000000"/>
                </a:solidFill>
                <a:cs typeface="Arial" charset="0"/>
              </a:rPr>
              <a:t> </a:t>
            </a:r>
            <a:endParaRPr lang="en-US" dirty="0">
              <a:solidFill>
                <a:srgbClr val="000000"/>
              </a:solidFill>
              <a:cs typeface="Arial" charset="0"/>
            </a:endParaRPr>
          </a:p>
        </p:txBody>
      </p:sp>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1668" y="565177"/>
            <a:ext cx="4600575" cy="1828800"/>
          </a:xfrm>
          <a:prstGeom prst="rect">
            <a:avLst/>
          </a:prstGeom>
        </p:spPr>
      </p:pic>
      <p:pic>
        <p:nvPicPr>
          <p:cNvPr id="4" name="Picture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281792" y="565177"/>
            <a:ext cx="4648200" cy="2103120"/>
          </a:xfrm>
          <a:prstGeom prst="rect">
            <a:avLst/>
          </a:prstGeom>
        </p:spPr>
      </p:pic>
      <p:pic>
        <p:nvPicPr>
          <p:cNvPr id="5" name="Picture 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2965239"/>
            <a:ext cx="4607560" cy="1788160"/>
          </a:xfrm>
          <a:prstGeom prst="rect">
            <a:avLst/>
          </a:prstGeom>
        </p:spPr>
      </p:pic>
      <p:sp>
        <p:nvSpPr>
          <p:cNvPr id="6" name="TextBox 5"/>
          <p:cNvSpPr txBox="1"/>
          <p:nvPr/>
        </p:nvSpPr>
        <p:spPr>
          <a:xfrm>
            <a:off x="4712242" y="3728514"/>
            <a:ext cx="3720890" cy="507831"/>
          </a:xfrm>
          <a:prstGeom prst="rect">
            <a:avLst/>
          </a:prstGeom>
          <a:noFill/>
        </p:spPr>
        <p:txBody>
          <a:bodyPr wrap="none" rtlCol="0">
            <a:spAutoFit/>
          </a:bodyPr>
          <a:lstStyle/>
          <a:p>
            <a:pPr defTabSz="914378"/>
            <a:r>
              <a:rPr lang="en-US" sz="1600" dirty="0">
                <a:solidFill>
                  <a:srgbClr val="000000"/>
                </a:solidFill>
                <a:cs typeface="Arial" charset="0"/>
              </a:rPr>
              <a:t>Functional safety 4-part training series:</a:t>
            </a:r>
            <a:endParaRPr lang="en-US" sz="1600" dirty="0">
              <a:solidFill>
                <a:srgbClr val="000000"/>
              </a:solidFill>
              <a:cs typeface="Arial" charset="0"/>
              <a:hlinkClick r:id="rId7"/>
            </a:endParaRPr>
          </a:p>
          <a:p>
            <a:pPr defTabSz="914378"/>
            <a:r>
              <a:rPr lang="en-US" sz="1100" dirty="0">
                <a:solidFill>
                  <a:srgbClr val="000000"/>
                </a:solidFill>
                <a:cs typeface="Arial" charset="0"/>
                <a:hlinkClick r:id="rId8"/>
              </a:rPr>
              <a:t>https://training.ti.com/functional-safety</a:t>
            </a:r>
            <a:r>
              <a:rPr lang="en-US" sz="1100" dirty="0">
                <a:solidFill>
                  <a:srgbClr val="000000"/>
                </a:solidFill>
                <a:cs typeface="Arial" charset="0"/>
              </a:rPr>
              <a:t> </a:t>
            </a:r>
          </a:p>
        </p:txBody>
      </p:sp>
    </p:spTree>
    <p:extLst>
      <p:ext uri="{BB962C8B-B14F-4D97-AF65-F5344CB8AC3E}">
        <p14:creationId xmlns:p14="http://schemas.microsoft.com/office/powerpoint/2010/main" val="38247677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Documents and Settings\a0864766\My Documents\Catalog Safety\General Images\shutterstock_14475325_black-gray.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757860" y="1033436"/>
            <a:ext cx="2041888" cy="3221831"/>
          </a:xfrm>
          <a:prstGeom prst="rect">
            <a:avLst/>
          </a:prstGeom>
          <a:noFill/>
        </p:spPr>
      </p:pic>
      <p:sp>
        <p:nvSpPr>
          <p:cNvPr id="87042" name="Rectangle 4"/>
          <p:cNvSpPr>
            <a:spLocks noGrp="1" noChangeArrowheads="1"/>
          </p:cNvSpPr>
          <p:nvPr>
            <p:ph type="title" idx="4294967295"/>
          </p:nvPr>
        </p:nvSpPr>
        <p:spPr>
          <a:xfrm>
            <a:off x="126977" y="-60324"/>
            <a:ext cx="7727973" cy="739775"/>
          </a:xfrm>
          <a:noFill/>
        </p:spPr>
        <p:txBody>
          <a:bodyPr/>
          <a:lstStyle/>
          <a:p>
            <a:pPr eaLnBrk="1" hangingPunct="1"/>
            <a:r>
              <a:rPr lang="en-US" dirty="0"/>
              <a:t>Hercules </a:t>
            </a:r>
            <a:r>
              <a:rPr lang="en-US" dirty="0">
                <a:solidFill>
                  <a:schemeClr val="tx1"/>
                </a:solidFill>
              </a:rPr>
              <a:t>Support – Online Resources</a:t>
            </a:r>
          </a:p>
        </p:txBody>
      </p:sp>
      <p:sp>
        <p:nvSpPr>
          <p:cNvPr id="87043" name="Content Placeholder 1677"/>
          <p:cNvSpPr txBox="1">
            <a:spLocks/>
          </p:cNvSpPr>
          <p:nvPr/>
        </p:nvSpPr>
        <p:spPr bwMode="auto">
          <a:xfrm>
            <a:off x="126977" y="732102"/>
            <a:ext cx="8634549" cy="3826838"/>
          </a:xfrm>
          <a:prstGeom prst="rect">
            <a:avLst/>
          </a:prstGeom>
          <a:noFill/>
          <a:ln w="9525">
            <a:noFill/>
            <a:miter lim="800000"/>
            <a:headEnd/>
            <a:tailEnd/>
          </a:ln>
        </p:spPr>
        <p:txBody>
          <a:bodyPr/>
          <a:lstStyle/>
          <a:p>
            <a:pPr marL="514337" indent="-171446" defTabSz="914378" eaLnBrk="0" hangingPunct="0">
              <a:lnSpc>
                <a:spcPct val="80000"/>
              </a:lnSpc>
              <a:spcBef>
                <a:spcPct val="20000"/>
              </a:spcBef>
            </a:pPr>
            <a:r>
              <a:rPr lang="en-US" b="1" dirty="0">
                <a:solidFill>
                  <a:srgbClr val="000000"/>
                </a:solidFill>
                <a:latin typeface="Arial" pitchFamily="34" charset="0"/>
                <a:cs typeface="Arial" charset="0"/>
              </a:rPr>
              <a:t>Hercules Web Page: </a:t>
            </a:r>
            <a:r>
              <a:rPr lang="en-US" b="1" dirty="0">
                <a:solidFill>
                  <a:srgbClr val="000000"/>
                </a:solidFill>
                <a:latin typeface="Arial" pitchFamily="34" charset="0"/>
                <a:cs typeface="Arial" charset="0"/>
                <a:hlinkClick r:id="rId4"/>
              </a:rPr>
              <a:t>www.ti.com/hercules</a:t>
            </a:r>
            <a:r>
              <a:rPr lang="en-US" b="1" dirty="0">
                <a:solidFill>
                  <a:srgbClr val="000000"/>
                </a:solidFill>
                <a:latin typeface="Arial" pitchFamily="34" charset="0"/>
                <a:cs typeface="Arial" charset="0"/>
              </a:rPr>
              <a:t> </a:t>
            </a:r>
          </a:p>
          <a:p>
            <a:pPr marL="857228" lvl="1" indent="-171446" defTabSz="914378" eaLnBrk="0" hangingPunct="0">
              <a:lnSpc>
                <a:spcPct val="80000"/>
              </a:lnSpc>
              <a:spcBef>
                <a:spcPct val="20000"/>
              </a:spcBef>
              <a:buFontTx/>
              <a:buChar char="–"/>
            </a:pPr>
            <a:r>
              <a:rPr lang="en-US" sz="1500" dirty="0">
                <a:solidFill>
                  <a:srgbClr val="000000"/>
                </a:solidFill>
                <a:latin typeface="Arial" pitchFamily="34" charset="0"/>
                <a:cs typeface="Arial" charset="0"/>
              </a:rPr>
              <a:t>Data Sheets</a:t>
            </a:r>
          </a:p>
          <a:p>
            <a:pPr marL="857228" lvl="1" indent="-171446" defTabSz="914378" eaLnBrk="0" hangingPunct="0">
              <a:lnSpc>
                <a:spcPct val="80000"/>
              </a:lnSpc>
              <a:spcBef>
                <a:spcPct val="20000"/>
              </a:spcBef>
              <a:buFontTx/>
              <a:buChar char="–"/>
            </a:pPr>
            <a:r>
              <a:rPr lang="en-US" sz="1500" dirty="0">
                <a:solidFill>
                  <a:srgbClr val="000000"/>
                </a:solidFill>
                <a:latin typeface="Arial" pitchFamily="34" charset="0"/>
                <a:cs typeface="Arial" charset="0"/>
              </a:rPr>
              <a:t>Technical Reference Manual</a:t>
            </a:r>
          </a:p>
          <a:p>
            <a:pPr marL="857228" lvl="1" indent="-171446" defTabSz="914378" eaLnBrk="0" hangingPunct="0">
              <a:lnSpc>
                <a:spcPct val="80000"/>
              </a:lnSpc>
              <a:spcBef>
                <a:spcPct val="20000"/>
              </a:spcBef>
              <a:buFontTx/>
              <a:buChar char="–"/>
            </a:pPr>
            <a:r>
              <a:rPr lang="en-US" sz="1500" dirty="0">
                <a:solidFill>
                  <a:srgbClr val="000000"/>
                </a:solidFill>
                <a:latin typeface="Arial" pitchFamily="34" charset="0"/>
                <a:cs typeface="Arial" charset="0"/>
              </a:rPr>
              <a:t>Application Notes</a:t>
            </a:r>
          </a:p>
          <a:p>
            <a:pPr marL="857228" lvl="1" indent="-171446" defTabSz="914378" eaLnBrk="0" hangingPunct="0">
              <a:lnSpc>
                <a:spcPct val="80000"/>
              </a:lnSpc>
              <a:spcBef>
                <a:spcPct val="20000"/>
              </a:spcBef>
              <a:buFontTx/>
              <a:buChar char="–"/>
            </a:pPr>
            <a:r>
              <a:rPr lang="en-US" sz="1500" dirty="0">
                <a:solidFill>
                  <a:srgbClr val="000000"/>
                </a:solidFill>
                <a:latin typeface="Arial" pitchFamily="34" charset="0"/>
                <a:cs typeface="Arial" charset="0"/>
              </a:rPr>
              <a:t>Software &amp; Tools Downloads and Updates</a:t>
            </a:r>
          </a:p>
          <a:p>
            <a:pPr marL="857228" lvl="1" indent="-171446" defTabSz="914378" eaLnBrk="0" hangingPunct="0">
              <a:lnSpc>
                <a:spcPct val="80000"/>
              </a:lnSpc>
              <a:spcBef>
                <a:spcPct val="20000"/>
              </a:spcBef>
              <a:buFontTx/>
              <a:buChar char="–"/>
            </a:pPr>
            <a:r>
              <a:rPr lang="en-US" sz="1500" dirty="0">
                <a:solidFill>
                  <a:srgbClr val="000000"/>
                </a:solidFill>
                <a:latin typeface="Arial" pitchFamily="34" charset="0"/>
                <a:cs typeface="Arial" charset="0"/>
              </a:rPr>
              <a:t>Order Evaluation and Development Kits</a:t>
            </a:r>
          </a:p>
          <a:p>
            <a:pPr marL="514337" indent="-171446" defTabSz="914378" eaLnBrk="0" hangingPunct="0">
              <a:lnSpc>
                <a:spcPct val="80000"/>
              </a:lnSpc>
              <a:spcBef>
                <a:spcPts val="900"/>
              </a:spcBef>
            </a:pPr>
            <a:endParaRPr lang="en-US" b="1" dirty="0">
              <a:solidFill>
                <a:srgbClr val="000000"/>
              </a:solidFill>
              <a:latin typeface="Arial" pitchFamily="34" charset="0"/>
              <a:cs typeface="Arial" charset="0"/>
            </a:endParaRPr>
          </a:p>
          <a:p>
            <a:pPr marL="514337" indent="-171446" defTabSz="914378" eaLnBrk="0" hangingPunct="0">
              <a:lnSpc>
                <a:spcPct val="80000"/>
              </a:lnSpc>
              <a:spcBef>
                <a:spcPts val="900"/>
              </a:spcBef>
            </a:pPr>
            <a:r>
              <a:rPr lang="en-US" b="1" dirty="0">
                <a:solidFill>
                  <a:srgbClr val="000000"/>
                </a:solidFill>
                <a:latin typeface="Arial" pitchFamily="34" charset="0"/>
                <a:cs typeface="Arial" charset="0"/>
              </a:rPr>
              <a:t>Engineer 2 Engineer Support Forum: </a:t>
            </a:r>
            <a:endParaRPr lang="en-US" dirty="0">
              <a:solidFill>
                <a:srgbClr val="000000"/>
              </a:solidFill>
              <a:latin typeface="Arial" pitchFamily="34" charset="0"/>
              <a:cs typeface="Arial" charset="0"/>
            </a:endParaRPr>
          </a:p>
          <a:p>
            <a:pPr marL="514337" indent="-171446" defTabSz="914378" eaLnBrk="0" hangingPunct="0">
              <a:lnSpc>
                <a:spcPct val="80000"/>
              </a:lnSpc>
              <a:spcBef>
                <a:spcPct val="20000"/>
              </a:spcBef>
            </a:pPr>
            <a:r>
              <a:rPr lang="en-US" b="1" dirty="0">
                <a:solidFill>
                  <a:srgbClr val="FF0000"/>
                </a:solidFill>
                <a:latin typeface="Arial" pitchFamily="34" charset="0"/>
                <a:cs typeface="Arial" charset="0"/>
                <a:hlinkClick r:id="rId5"/>
              </a:rPr>
              <a:t>www.ti.com/hercules-support</a:t>
            </a:r>
            <a:r>
              <a:rPr lang="en-US" b="1" dirty="0">
                <a:solidFill>
                  <a:srgbClr val="FF0000"/>
                </a:solidFill>
                <a:latin typeface="Arial" pitchFamily="34" charset="0"/>
                <a:cs typeface="Arial" charset="0"/>
              </a:rPr>
              <a:t> </a:t>
            </a:r>
          </a:p>
          <a:p>
            <a:pPr marL="857228" lvl="1" indent="-171446" defTabSz="914378" eaLnBrk="0" hangingPunct="0">
              <a:lnSpc>
                <a:spcPct val="80000"/>
              </a:lnSpc>
              <a:spcBef>
                <a:spcPct val="20000"/>
              </a:spcBef>
              <a:buFontTx/>
              <a:buChar char="–"/>
            </a:pPr>
            <a:r>
              <a:rPr lang="en-US" sz="1500" dirty="0">
                <a:solidFill>
                  <a:srgbClr val="000000"/>
                </a:solidFill>
                <a:latin typeface="Arial" pitchFamily="34" charset="0"/>
                <a:cs typeface="Arial" charset="0"/>
              </a:rPr>
              <a:t>News and Announcements </a:t>
            </a:r>
          </a:p>
          <a:p>
            <a:pPr marL="857228" lvl="1" indent="-171446" defTabSz="914378" eaLnBrk="0" hangingPunct="0">
              <a:lnSpc>
                <a:spcPct val="80000"/>
              </a:lnSpc>
              <a:spcBef>
                <a:spcPct val="20000"/>
              </a:spcBef>
              <a:buFontTx/>
              <a:buChar char="–"/>
            </a:pPr>
            <a:r>
              <a:rPr lang="en-US" sz="1500" dirty="0">
                <a:solidFill>
                  <a:srgbClr val="000000"/>
                </a:solidFill>
                <a:latin typeface="Arial" pitchFamily="34" charset="0"/>
                <a:cs typeface="Arial" charset="0"/>
              </a:rPr>
              <a:t>Ask Technical Questions</a:t>
            </a:r>
          </a:p>
          <a:p>
            <a:pPr marL="857228" lvl="1" indent="-171446" defTabSz="914378" eaLnBrk="0" hangingPunct="0">
              <a:lnSpc>
                <a:spcPct val="80000"/>
              </a:lnSpc>
              <a:spcBef>
                <a:spcPct val="20000"/>
              </a:spcBef>
              <a:buFontTx/>
              <a:buChar char="–"/>
            </a:pPr>
            <a:r>
              <a:rPr lang="en-US" sz="1500" dirty="0">
                <a:solidFill>
                  <a:srgbClr val="000000"/>
                </a:solidFill>
                <a:latin typeface="Arial" pitchFamily="34" charset="0"/>
                <a:cs typeface="Arial" charset="0"/>
              </a:rPr>
              <a:t>Search for Technical Content</a:t>
            </a:r>
          </a:p>
        </p:txBody>
      </p:sp>
      <p:grpSp>
        <p:nvGrpSpPr>
          <p:cNvPr id="8" name="Group 8"/>
          <p:cNvGrpSpPr/>
          <p:nvPr/>
        </p:nvGrpSpPr>
        <p:grpSpPr>
          <a:xfrm>
            <a:off x="5012453" y="3555906"/>
            <a:ext cx="641851" cy="585324"/>
            <a:chOff x="6869430" y="1598613"/>
            <a:chExt cx="1051560" cy="801687"/>
          </a:xfrm>
        </p:grpSpPr>
        <p:sp>
          <p:nvSpPr>
            <p:cNvPr id="9" name="Rounded Rectangle 8"/>
            <p:cNvSpPr/>
            <p:nvPr/>
          </p:nvSpPr>
          <p:spPr>
            <a:xfrm>
              <a:off x="6869430" y="1598613"/>
              <a:ext cx="1051560" cy="801687"/>
            </a:xfrm>
            <a:prstGeom prst="round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endParaRPr lang="en-US">
                <a:solidFill>
                  <a:srgbClr val="FFFFFF"/>
                </a:solidFill>
                <a:latin typeface="Arial"/>
              </a:endParaRPr>
            </a:p>
          </p:txBody>
        </p:sp>
        <p:pic>
          <p:nvPicPr>
            <p:cNvPr id="10" name="Picture 2" descr="C:\TI\Art 5-2007\_Logos\2011 TI logos\ti-e2e-community.jpg"/>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950710" y="1667193"/>
              <a:ext cx="878840" cy="699319"/>
            </a:xfrm>
            <a:prstGeom prst="rect">
              <a:avLst/>
            </a:prstGeom>
            <a:noFill/>
          </p:spPr>
        </p:pic>
      </p:grpSp>
      <p:sp>
        <p:nvSpPr>
          <p:cNvPr id="2" name="Slide Number Placeholder 1">
            <a:extLst>
              <a:ext uri="{FF2B5EF4-FFF2-40B4-BE49-F238E27FC236}">
                <a16:creationId xmlns:a16="http://schemas.microsoft.com/office/drawing/2014/main" id="{19443C2C-9A22-4749-8101-D6B8E2B09E61}"/>
              </a:ext>
            </a:extLst>
          </p:cNvPr>
          <p:cNvSpPr>
            <a:spLocks noGrp="1"/>
          </p:cNvSpPr>
          <p:nvPr>
            <p:ph type="sldNum" sz="quarter" idx="10"/>
          </p:nvPr>
        </p:nvSpPr>
        <p:spPr/>
        <p:txBody>
          <a:bodyPr/>
          <a:lstStyle/>
          <a:p>
            <a:pPr>
              <a:defRPr/>
            </a:pPr>
            <a:fld id="{ED430B41-3034-4777-B6DE-71856D985697}" type="slidenum">
              <a:rPr lang="en-US" smtClean="0"/>
              <a:pPr>
                <a:defRPr/>
              </a:pPr>
              <a:t>31</a:t>
            </a:fld>
            <a:endParaRPr lang="en-US"/>
          </a:p>
        </p:txBody>
      </p:sp>
    </p:spTree>
    <p:extLst>
      <p:ext uri="{BB962C8B-B14F-4D97-AF65-F5344CB8AC3E}">
        <p14:creationId xmlns:p14="http://schemas.microsoft.com/office/powerpoint/2010/main" val="12556506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BD3DFCB-8B2D-4F53-B376-C6E3D16F940C}"/>
              </a:ext>
            </a:extLst>
          </p:cNvPr>
          <p:cNvGrpSpPr/>
          <p:nvPr/>
        </p:nvGrpSpPr>
        <p:grpSpPr>
          <a:xfrm>
            <a:off x="0" y="0"/>
            <a:ext cx="9144000" cy="5143500"/>
            <a:chOff x="0" y="0"/>
            <a:chExt cx="12192000" cy="6858000"/>
          </a:xfrm>
        </p:grpSpPr>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593FC1F8-635A-4B11-8C6C-511B913B510D}"/>
                </a:ext>
              </a:extLst>
            </p:cNvPr>
            <p:cNvSpPr txBox="1"/>
            <p:nvPr/>
          </p:nvSpPr>
          <p:spPr>
            <a:xfrm>
              <a:off x="1739347" y="5068951"/>
              <a:ext cx="8945219" cy="492443"/>
            </a:xfrm>
            <a:prstGeom prst="rect">
              <a:avLst/>
            </a:prstGeom>
            <a:solidFill>
              <a:schemeClr val="bg1"/>
            </a:solidFill>
          </p:spPr>
          <p:txBody>
            <a:bodyPr wrap="square" rtlCol="0">
              <a:spAutoFit/>
            </a:bodyPr>
            <a:lstStyle/>
            <a:p>
              <a:r>
                <a:rPr lang="en-US" b="1" dirty="0"/>
                <a:t>©2021 Texas Instruments Incorporated. All rights reserved.</a:t>
              </a:r>
            </a:p>
          </p:txBody>
        </p:sp>
      </p:grpSp>
      <p:sp>
        <p:nvSpPr>
          <p:cNvPr id="2" name="Rectangle 1">
            <a:extLst>
              <a:ext uri="{FF2B5EF4-FFF2-40B4-BE49-F238E27FC236}">
                <a16:creationId xmlns:a16="http://schemas.microsoft.com/office/drawing/2014/main" id="{DDDBC4B5-FD5F-4B69-BDF0-215F45EE8DCF}"/>
              </a:ext>
            </a:extLst>
          </p:cNvPr>
          <p:cNvSpPr/>
          <p:nvPr/>
        </p:nvSpPr>
        <p:spPr>
          <a:xfrm>
            <a:off x="8442286" y="0"/>
            <a:ext cx="721672" cy="246221"/>
          </a:xfrm>
          <a:prstGeom prst="rect">
            <a:avLst/>
          </a:prstGeom>
        </p:spPr>
        <p:txBody>
          <a:bodyPr wrap="none">
            <a:spAutoFit/>
          </a:bodyPr>
          <a:lstStyle/>
          <a:p>
            <a:r>
              <a:rPr lang="en-US" sz="1000" dirty="0"/>
              <a:t>SLYP748</a:t>
            </a:r>
          </a:p>
        </p:txBody>
      </p:sp>
    </p:spTree>
    <p:extLst>
      <p:ext uri="{BB962C8B-B14F-4D97-AF65-F5344CB8AC3E}">
        <p14:creationId xmlns:p14="http://schemas.microsoft.com/office/powerpoint/2010/main" val="197823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AD0B8-CE46-CF40-A73D-2F2BA7C5FFBE}"/>
              </a:ext>
            </a:extLst>
          </p:cNvPr>
          <p:cNvSpPr>
            <a:spLocks noGrp="1"/>
          </p:cNvSpPr>
          <p:nvPr>
            <p:ph type="title"/>
          </p:nvPr>
        </p:nvSpPr>
        <p:spPr/>
        <p:txBody>
          <a:bodyPr/>
          <a:lstStyle/>
          <a:p>
            <a:r>
              <a:rPr lang="en-US" dirty="0"/>
              <a:t>Autonomous Mobile Robots</a:t>
            </a:r>
          </a:p>
        </p:txBody>
      </p:sp>
      <p:sp>
        <p:nvSpPr>
          <p:cNvPr id="6" name="Rectangle 5">
            <a:extLst>
              <a:ext uri="{FF2B5EF4-FFF2-40B4-BE49-F238E27FC236}">
                <a16:creationId xmlns:a16="http://schemas.microsoft.com/office/drawing/2014/main" id="{58D5AEC9-8CBE-AC4A-9F72-2FD4AA9795D2}"/>
              </a:ext>
            </a:extLst>
          </p:cNvPr>
          <p:cNvSpPr/>
          <p:nvPr/>
        </p:nvSpPr>
        <p:spPr>
          <a:xfrm>
            <a:off x="1121462" y="956075"/>
            <a:ext cx="2099538" cy="3321405"/>
          </a:xfrm>
          <a:prstGeom prst="rect">
            <a:avLst/>
          </a:prstGeom>
          <a:solidFill>
            <a:srgbClr val="F3F6F8">
              <a:alpha val="46000"/>
            </a:srgbClr>
          </a:solidFill>
          <a:ln>
            <a:solidFill>
              <a:srgbClr val="E8EFF7"/>
            </a:solidFill>
          </a:ln>
        </p:spPr>
        <p:style>
          <a:lnRef idx="1">
            <a:schemeClr val="accent3"/>
          </a:lnRef>
          <a:fillRef idx="3">
            <a:schemeClr val="accent3"/>
          </a:fillRef>
          <a:effectRef idx="2">
            <a:schemeClr val="accent3"/>
          </a:effectRef>
          <a:fontRef idx="minor">
            <a:schemeClr val="lt1"/>
          </a:fontRef>
        </p:style>
        <p:txBody>
          <a:bodyPr lIns="91406" tIns="45703" rIns="91406" bIns="45703" rtlCol="0" anchor="t"/>
          <a:lstStyle/>
          <a:p>
            <a:pPr algn="ctr" defTabSz="685783">
              <a:defRPr/>
            </a:pPr>
            <a:r>
              <a:rPr lang="en-US" sz="1200" b="1" dirty="0">
                <a:solidFill>
                  <a:srgbClr val="000000"/>
                </a:solidFill>
                <a:latin typeface="Arial"/>
              </a:rPr>
              <a:t>Sense</a:t>
            </a:r>
            <a:endParaRPr lang="en-US" sz="1200" dirty="0">
              <a:solidFill>
                <a:srgbClr val="000000"/>
              </a:solidFill>
              <a:latin typeface="Arial"/>
            </a:endParaRPr>
          </a:p>
        </p:txBody>
      </p:sp>
      <p:sp>
        <p:nvSpPr>
          <p:cNvPr id="7" name="Rectangle 6">
            <a:extLst>
              <a:ext uri="{FF2B5EF4-FFF2-40B4-BE49-F238E27FC236}">
                <a16:creationId xmlns:a16="http://schemas.microsoft.com/office/drawing/2014/main" id="{2F54A38A-0D4A-E342-81D5-1FF82EDA642B}"/>
              </a:ext>
            </a:extLst>
          </p:cNvPr>
          <p:cNvSpPr/>
          <p:nvPr/>
        </p:nvSpPr>
        <p:spPr>
          <a:xfrm>
            <a:off x="3843989" y="880164"/>
            <a:ext cx="2128782" cy="3377580"/>
          </a:xfrm>
          <a:prstGeom prst="rect">
            <a:avLst/>
          </a:prstGeom>
          <a:solidFill>
            <a:srgbClr val="F3F6F8">
              <a:alpha val="46000"/>
            </a:srgbClr>
          </a:solidFill>
          <a:ln>
            <a:solidFill>
              <a:srgbClr val="E8EFF7"/>
            </a:solidFill>
          </a:ln>
        </p:spPr>
        <p:style>
          <a:lnRef idx="1">
            <a:schemeClr val="accent3"/>
          </a:lnRef>
          <a:fillRef idx="3">
            <a:schemeClr val="accent3"/>
          </a:fillRef>
          <a:effectRef idx="2">
            <a:schemeClr val="accent3"/>
          </a:effectRef>
          <a:fontRef idx="minor">
            <a:schemeClr val="lt1"/>
          </a:fontRef>
        </p:style>
        <p:txBody>
          <a:bodyPr lIns="91406" tIns="45703" rIns="91406" bIns="45703" rtlCol="0" anchor="t"/>
          <a:lstStyle/>
          <a:p>
            <a:pPr algn="ctr" defTabSz="685783">
              <a:defRPr/>
            </a:pPr>
            <a:r>
              <a:rPr lang="en-US" sz="1200" b="1" dirty="0">
                <a:solidFill>
                  <a:srgbClr val="000000"/>
                </a:solidFill>
                <a:latin typeface="Arial"/>
              </a:rPr>
              <a:t>Perceive &amp; Plan</a:t>
            </a:r>
          </a:p>
          <a:p>
            <a:pPr algn="ctr" defTabSz="685783">
              <a:defRPr/>
            </a:pPr>
            <a:endParaRPr lang="en-US" sz="1200" dirty="0">
              <a:solidFill>
                <a:srgbClr val="000000"/>
              </a:solidFill>
              <a:latin typeface="Arial"/>
            </a:endParaRPr>
          </a:p>
        </p:txBody>
      </p:sp>
      <p:sp>
        <p:nvSpPr>
          <p:cNvPr id="9" name="Rectangle 8">
            <a:extLst>
              <a:ext uri="{FF2B5EF4-FFF2-40B4-BE49-F238E27FC236}">
                <a16:creationId xmlns:a16="http://schemas.microsoft.com/office/drawing/2014/main" id="{DBAD605C-F61F-9D49-8C17-BA035B71BCA1}"/>
              </a:ext>
            </a:extLst>
          </p:cNvPr>
          <p:cNvSpPr/>
          <p:nvPr/>
        </p:nvSpPr>
        <p:spPr>
          <a:xfrm>
            <a:off x="6464751" y="880163"/>
            <a:ext cx="2121507" cy="3377580"/>
          </a:xfrm>
          <a:prstGeom prst="rect">
            <a:avLst/>
          </a:prstGeom>
          <a:solidFill>
            <a:srgbClr val="F3F6F8">
              <a:alpha val="46000"/>
            </a:srgbClr>
          </a:solidFill>
          <a:ln>
            <a:solidFill>
              <a:srgbClr val="E8EFF7"/>
            </a:solidFill>
          </a:ln>
        </p:spPr>
        <p:style>
          <a:lnRef idx="1">
            <a:schemeClr val="accent3"/>
          </a:lnRef>
          <a:fillRef idx="3">
            <a:schemeClr val="accent3"/>
          </a:fillRef>
          <a:effectRef idx="2">
            <a:schemeClr val="accent3"/>
          </a:effectRef>
          <a:fontRef idx="minor">
            <a:schemeClr val="lt1"/>
          </a:fontRef>
        </p:style>
        <p:txBody>
          <a:bodyPr lIns="91406" tIns="45703" rIns="91406" bIns="45703" rtlCol="0" anchor="t"/>
          <a:lstStyle/>
          <a:p>
            <a:pPr algn="ctr" defTabSz="685783">
              <a:defRPr/>
            </a:pPr>
            <a:r>
              <a:rPr lang="en-US" sz="1200" b="1" dirty="0">
                <a:solidFill>
                  <a:srgbClr val="000000"/>
                </a:solidFill>
                <a:latin typeface="Arial"/>
              </a:rPr>
              <a:t>Act</a:t>
            </a:r>
          </a:p>
          <a:p>
            <a:pPr algn="ctr" defTabSz="685783">
              <a:defRPr/>
            </a:pPr>
            <a:endParaRPr lang="en-US" sz="1200" dirty="0">
              <a:solidFill>
                <a:srgbClr val="000000"/>
              </a:solidFill>
              <a:latin typeface="Arial"/>
            </a:endParaRPr>
          </a:p>
        </p:txBody>
      </p:sp>
      <p:sp>
        <p:nvSpPr>
          <p:cNvPr id="22" name="Rectangle 21">
            <a:extLst>
              <a:ext uri="{FF2B5EF4-FFF2-40B4-BE49-F238E27FC236}">
                <a16:creationId xmlns:a16="http://schemas.microsoft.com/office/drawing/2014/main" id="{A20F8D75-0E3F-EF41-B760-BBB256BE83BF}"/>
              </a:ext>
            </a:extLst>
          </p:cNvPr>
          <p:cNvSpPr/>
          <p:nvPr/>
        </p:nvSpPr>
        <p:spPr>
          <a:xfrm>
            <a:off x="6431192" y="2793126"/>
            <a:ext cx="1255752" cy="704924"/>
          </a:xfrm>
          <a:prstGeom prst="rect">
            <a:avLst/>
          </a:prstGeom>
          <a:noFill/>
          <a:ln w="12700">
            <a:noFill/>
          </a:ln>
        </p:spPr>
        <p:style>
          <a:lnRef idx="2">
            <a:schemeClr val="accent3"/>
          </a:lnRef>
          <a:fillRef idx="1">
            <a:schemeClr val="lt1"/>
          </a:fillRef>
          <a:effectRef idx="0">
            <a:schemeClr val="accent3"/>
          </a:effectRef>
          <a:fontRef idx="minor">
            <a:schemeClr val="dk1"/>
          </a:fontRef>
        </p:style>
        <p:txBody>
          <a:bodyPr tIns="9144" rtlCol="0" anchor="t"/>
          <a:lstStyle/>
          <a:p>
            <a:pPr marL="171450" indent="-171450">
              <a:buFont typeface="Arial" panose="020B0604020202020204" pitchFamily="34" charset="0"/>
              <a:buChar char="•"/>
            </a:pPr>
            <a:endParaRPr lang="en-US" sz="800" dirty="0">
              <a:solidFill>
                <a:schemeClr val="tx1"/>
              </a:solidFill>
              <a:latin typeface="Arial" charset="0"/>
            </a:endParaRPr>
          </a:p>
        </p:txBody>
      </p:sp>
      <p:sp>
        <p:nvSpPr>
          <p:cNvPr id="11" name="Rectangle 10">
            <a:extLst>
              <a:ext uri="{FF2B5EF4-FFF2-40B4-BE49-F238E27FC236}">
                <a16:creationId xmlns:a16="http://schemas.microsoft.com/office/drawing/2014/main" id="{26A711BF-6040-F749-99F0-CA25D389BBE1}"/>
              </a:ext>
            </a:extLst>
          </p:cNvPr>
          <p:cNvSpPr/>
          <p:nvPr/>
        </p:nvSpPr>
        <p:spPr>
          <a:xfrm>
            <a:off x="3782544" y="2736906"/>
            <a:ext cx="1187327" cy="704924"/>
          </a:xfrm>
          <a:prstGeom prst="rect">
            <a:avLst/>
          </a:prstGeom>
          <a:noFill/>
          <a:ln w="12700">
            <a:noFill/>
          </a:ln>
        </p:spPr>
        <p:style>
          <a:lnRef idx="2">
            <a:schemeClr val="accent3"/>
          </a:lnRef>
          <a:fillRef idx="1">
            <a:schemeClr val="lt1"/>
          </a:fillRef>
          <a:effectRef idx="0">
            <a:schemeClr val="accent3"/>
          </a:effectRef>
          <a:fontRef idx="minor">
            <a:schemeClr val="dk1"/>
          </a:fontRef>
        </p:style>
        <p:txBody>
          <a:bodyPr tIns="9144" rtlCol="0" anchor="t"/>
          <a:lstStyle/>
          <a:p>
            <a:pPr marL="171450" indent="-171450">
              <a:buFont typeface="Arial" panose="020B0604020202020204" pitchFamily="34" charset="0"/>
              <a:buChar char="•"/>
            </a:pPr>
            <a:endParaRPr lang="en-US" sz="800" dirty="0">
              <a:solidFill>
                <a:schemeClr val="tx1"/>
              </a:solidFill>
              <a:latin typeface="Arial" charset="0"/>
            </a:endParaRPr>
          </a:p>
        </p:txBody>
      </p:sp>
      <p:pic>
        <p:nvPicPr>
          <p:cNvPr id="53249" name="Picture 1" descr="page1image2746339648">
            <a:extLst>
              <a:ext uri="{FF2B5EF4-FFF2-40B4-BE49-F238E27FC236}">
                <a16:creationId xmlns:a16="http://schemas.microsoft.com/office/drawing/2014/main" id="{E99C6CD2-12F7-2248-8E58-975E2B9001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387600" cy="12700"/>
          </a:xfrm>
          <a:prstGeom prst="rect">
            <a:avLst/>
          </a:prstGeom>
          <a:noFill/>
          <a:extLst>
            <a:ext uri="{909E8E84-426E-40DD-AFC4-6F175D3DCCD1}">
              <a14:hiddenFill xmlns:a14="http://schemas.microsoft.com/office/drawing/2010/main">
                <a:solidFill>
                  <a:srgbClr val="FFFFFF"/>
                </a:solidFill>
              </a14:hiddenFill>
            </a:ext>
          </a:extLst>
        </p:spPr>
      </p:pic>
      <p:pic>
        <p:nvPicPr>
          <p:cNvPr id="53250" name="Picture 2" descr="page1image2746414880">
            <a:extLst>
              <a:ext uri="{FF2B5EF4-FFF2-40B4-BE49-F238E27FC236}">
                <a16:creationId xmlns:a16="http://schemas.microsoft.com/office/drawing/2014/main" id="{E52AAF84-A931-CD4C-81F4-7414762A8D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498600" cy="12700"/>
          </a:xfrm>
          <a:prstGeom prst="rect">
            <a:avLst/>
          </a:prstGeom>
          <a:noFill/>
          <a:extLst>
            <a:ext uri="{909E8E84-426E-40DD-AFC4-6F175D3DCCD1}">
              <a14:hiddenFill xmlns:a14="http://schemas.microsoft.com/office/drawing/2010/main">
                <a:solidFill>
                  <a:srgbClr val="FFFFFF"/>
                </a:solidFill>
              </a14:hiddenFill>
            </a:ext>
          </a:extLst>
        </p:spPr>
      </p:pic>
      <p:pic>
        <p:nvPicPr>
          <p:cNvPr id="53251" name="Picture 3" descr="page1image2746415072">
            <a:extLst>
              <a:ext uri="{FF2B5EF4-FFF2-40B4-BE49-F238E27FC236}">
                <a16:creationId xmlns:a16="http://schemas.microsoft.com/office/drawing/2014/main" id="{0261F1B3-6E29-824D-A7DB-F348818958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498600" cy="12700"/>
          </a:xfrm>
          <a:prstGeom prst="rect">
            <a:avLst/>
          </a:prstGeom>
          <a:noFill/>
          <a:extLst>
            <a:ext uri="{909E8E84-426E-40DD-AFC4-6F175D3DCCD1}">
              <a14:hiddenFill xmlns:a14="http://schemas.microsoft.com/office/drawing/2010/main">
                <a:solidFill>
                  <a:srgbClr val="FFFFFF"/>
                </a:solidFill>
              </a14:hiddenFill>
            </a:ext>
          </a:extLst>
        </p:spPr>
      </p:pic>
      <p:pic>
        <p:nvPicPr>
          <p:cNvPr id="53252" name="Picture 4" descr="page1image2746415360">
            <a:extLst>
              <a:ext uri="{FF2B5EF4-FFF2-40B4-BE49-F238E27FC236}">
                <a16:creationId xmlns:a16="http://schemas.microsoft.com/office/drawing/2014/main" id="{0D009F3F-F0CD-6E4D-A630-E372B4115F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498600" cy="12700"/>
          </a:xfrm>
          <a:prstGeom prst="rect">
            <a:avLst/>
          </a:prstGeom>
          <a:noFill/>
          <a:extLst>
            <a:ext uri="{909E8E84-426E-40DD-AFC4-6F175D3DCCD1}">
              <a14:hiddenFill xmlns:a14="http://schemas.microsoft.com/office/drawing/2010/main">
                <a:solidFill>
                  <a:srgbClr val="FFFFFF"/>
                </a:solidFill>
              </a14:hiddenFill>
            </a:ext>
          </a:extLst>
        </p:spPr>
      </p:pic>
      <p:pic>
        <p:nvPicPr>
          <p:cNvPr id="53253" name="Picture 5" descr="page1image2746415936">
            <a:extLst>
              <a:ext uri="{FF2B5EF4-FFF2-40B4-BE49-F238E27FC236}">
                <a16:creationId xmlns:a16="http://schemas.microsoft.com/office/drawing/2014/main" id="{C4922FC1-CDBD-824A-AB3C-E537BFD44FDB}"/>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0" y="0"/>
            <a:ext cx="596900" cy="1651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9">
            <a:extLst>
              <a:ext uri="{FF2B5EF4-FFF2-40B4-BE49-F238E27FC236}">
                <a16:creationId xmlns:a16="http://schemas.microsoft.com/office/drawing/2014/main" id="{5CB955E8-D491-AC44-AA3E-12045D9A7FD2}"/>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1811482" y="1328541"/>
            <a:ext cx="643393" cy="545829"/>
          </a:xfrm>
          <a:prstGeom prst="rect">
            <a:avLst/>
          </a:prstGeom>
        </p:spPr>
      </p:pic>
      <p:grpSp>
        <p:nvGrpSpPr>
          <p:cNvPr id="52" name="Group 51">
            <a:extLst>
              <a:ext uri="{FF2B5EF4-FFF2-40B4-BE49-F238E27FC236}">
                <a16:creationId xmlns:a16="http://schemas.microsoft.com/office/drawing/2014/main" id="{018F8B5F-5C36-2946-B1D5-520E7F8DD8A5}"/>
              </a:ext>
            </a:extLst>
          </p:cNvPr>
          <p:cNvGrpSpPr/>
          <p:nvPr/>
        </p:nvGrpSpPr>
        <p:grpSpPr>
          <a:xfrm>
            <a:off x="3409956" y="1962863"/>
            <a:ext cx="274320" cy="274320"/>
            <a:chOff x="3232744" y="2714625"/>
            <a:chExt cx="485775" cy="485775"/>
          </a:xfrm>
        </p:grpSpPr>
        <p:sp>
          <p:nvSpPr>
            <p:cNvPr id="53" name="Oval 52">
              <a:extLst>
                <a:ext uri="{FF2B5EF4-FFF2-40B4-BE49-F238E27FC236}">
                  <a16:creationId xmlns:a16="http://schemas.microsoft.com/office/drawing/2014/main" id="{97BDA9A4-6B26-E544-A8CC-A9B00D47BBCB}"/>
                </a:ext>
              </a:extLst>
            </p:cNvPr>
            <p:cNvSpPr/>
            <p:nvPr/>
          </p:nvSpPr>
          <p:spPr>
            <a:xfrm>
              <a:off x="3232744" y="2714625"/>
              <a:ext cx="485775" cy="485775"/>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54" name="Arrow: Chevron 60">
              <a:extLst>
                <a:ext uri="{FF2B5EF4-FFF2-40B4-BE49-F238E27FC236}">
                  <a16:creationId xmlns:a16="http://schemas.microsoft.com/office/drawing/2014/main" id="{D783921F-2AC1-AB4E-AE8E-A97C354EC730}"/>
                </a:ext>
              </a:extLst>
            </p:cNvPr>
            <p:cNvSpPr/>
            <p:nvPr/>
          </p:nvSpPr>
          <p:spPr>
            <a:xfrm>
              <a:off x="3358453" y="2840334"/>
              <a:ext cx="234356" cy="23435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55" name="Group 54">
            <a:extLst>
              <a:ext uri="{FF2B5EF4-FFF2-40B4-BE49-F238E27FC236}">
                <a16:creationId xmlns:a16="http://schemas.microsoft.com/office/drawing/2014/main" id="{99760137-548E-CE42-8C4F-8A67F8C9B462}"/>
              </a:ext>
            </a:extLst>
          </p:cNvPr>
          <p:cNvGrpSpPr/>
          <p:nvPr/>
        </p:nvGrpSpPr>
        <p:grpSpPr>
          <a:xfrm>
            <a:off x="6108333" y="1962863"/>
            <a:ext cx="274320" cy="274320"/>
            <a:chOff x="3232744" y="2714625"/>
            <a:chExt cx="485775" cy="485775"/>
          </a:xfrm>
        </p:grpSpPr>
        <p:sp>
          <p:nvSpPr>
            <p:cNvPr id="56" name="Oval 55">
              <a:extLst>
                <a:ext uri="{FF2B5EF4-FFF2-40B4-BE49-F238E27FC236}">
                  <a16:creationId xmlns:a16="http://schemas.microsoft.com/office/drawing/2014/main" id="{7084A7A8-EF49-AF4D-BBB7-30403A142342}"/>
                </a:ext>
              </a:extLst>
            </p:cNvPr>
            <p:cNvSpPr/>
            <p:nvPr/>
          </p:nvSpPr>
          <p:spPr>
            <a:xfrm>
              <a:off x="3232744" y="2714625"/>
              <a:ext cx="485775" cy="485775"/>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57" name="Arrow: Chevron 60">
              <a:extLst>
                <a:ext uri="{FF2B5EF4-FFF2-40B4-BE49-F238E27FC236}">
                  <a16:creationId xmlns:a16="http://schemas.microsoft.com/office/drawing/2014/main" id="{525EFC22-F06F-5648-AEFE-68F3BDE84EDA}"/>
                </a:ext>
              </a:extLst>
            </p:cNvPr>
            <p:cNvSpPr/>
            <p:nvPr/>
          </p:nvSpPr>
          <p:spPr>
            <a:xfrm>
              <a:off x="3358453" y="2840334"/>
              <a:ext cx="234356" cy="23435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0" name="Rectangle 9">
            <a:extLst>
              <a:ext uri="{FF2B5EF4-FFF2-40B4-BE49-F238E27FC236}">
                <a16:creationId xmlns:a16="http://schemas.microsoft.com/office/drawing/2014/main" id="{4F51A39D-49FB-BC46-BE60-721E2894D4B3}"/>
              </a:ext>
            </a:extLst>
          </p:cNvPr>
          <p:cNvSpPr/>
          <p:nvPr/>
        </p:nvSpPr>
        <p:spPr>
          <a:xfrm>
            <a:off x="1121462" y="3358762"/>
            <a:ext cx="2099537" cy="913469"/>
          </a:xfrm>
          <a:prstGeom prst="rect">
            <a:avLst/>
          </a:prstGeom>
          <a:ln w="127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61" name="Rectangle 60">
            <a:extLst>
              <a:ext uri="{FF2B5EF4-FFF2-40B4-BE49-F238E27FC236}">
                <a16:creationId xmlns:a16="http://schemas.microsoft.com/office/drawing/2014/main" id="{B889329A-EC10-1B41-9341-B0EBD6BD206E}"/>
              </a:ext>
            </a:extLst>
          </p:cNvPr>
          <p:cNvSpPr/>
          <p:nvPr/>
        </p:nvSpPr>
        <p:spPr>
          <a:xfrm>
            <a:off x="3863175" y="3342466"/>
            <a:ext cx="2109596" cy="913469"/>
          </a:xfrm>
          <a:prstGeom prst="rect">
            <a:avLst/>
          </a:prstGeom>
          <a:ln w="127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62" name="Rectangle 61">
            <a:extLst>
              <a:ext uri="{FF2B5EF4-FFF2-40B4-BE49-F238E27FC236}">
                <a16:creationId xmlns:a16="http://schemas.microsoft.com/office/drawing/2014/main" id="{81FD9FA7-46EF-2F45-A192-4BF92376CCE5}"/>
              </a:ext>
            </a:extLst>
          </p:cNvPr>
          <p:cNvSpPr/>
          <p:nvPr/>
        </p:nvSpPr>
        <p:spPr>
          <a:xfrm>
            <a:off x="6462187" y="3352277"/>
            <a:ext cx="2109596" cy="913469"/>
          </a:xfrm>
          <a:prstGeom prst="rect">
            <a:avLst/>
          </a:prstGeom>
          <a:ln w="127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47" name="Picture 46">
            <a:extLst>
              <a:ext uri="{FF2B5EF4-FFF2-40B4-BE49-F238E27FC236}">
                <a16:creationId xmlns:a16="http://schemas.microsoft.com/office/drawing/2014/main" id="{D5F96CED-5516-E34F-929D-A24D1E40E78D}"/>
              </a:ext>
            </a:extLst>
          </p:cNvPr>
          <p:cNvPicPr>
            <a:picLocks noChangeAspect="1"/>
          </p:cNvPicPr>
          <p:nvPr/>
        </p:nvPicPr>
        <p:blipFill>
          <a:blip r:embed="rId8"/>
          <a:stretch>
            <a:fillRect/>
          </a:stretch>
        </p:blipFill>
        <p:spPr>
          <a:xfrm>
            <a:off x="77375" y="990715"/>
            <a:ext cx="863571" cy="863571"/>
          </a:xfrm>
          <a:prstGeom prst="rect">
            <a:avLst/>
          </a:prstGeom>
        </p:spPr>
      </p:pic>
      <p:pic>
        <p:nvPicPr>
          <p:cNvPr id="64" name="Picture 63">
            <a:extLst>
              <a:ext uri="{FF2B5EF4-FFF2-40B4-BE49-F238E27FC236}">
                <a16:creationId xmlns:a16="http://schemas.microsoft.com/office/drawing/2014/main" id="{1BDCDE08-B239-4043-86F8-D716C3AB3A57}"/>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1491915" y="1234592"/>
            <a:ext cx="1140142" cy="757989"/>
          </a:xfrm>
          <a:prstGeom prst="rect">
            <a:avLst/>
          </a:prstGeom>
        </p:spPr>
      </p:pic>
      <p:pic>
        <p:nvPicPr>
          <p:cNvPr id="65" name="Picture 64">
            <a:extLst>
              <a:ext uri="{FF2B5EF4-FFF2-40B4-BE49-F238E27FC236}">
                <a16:creationId xmlns:a16="http://schemas.microsoft.com/office/drawing/2014/main" id="{756A8F36-5713-C644-9ED8-1D73E95FFF77}"/>
              </a:ext>
            </a:extLst>
          </p:cNvPr>
          <p:cNvPicPr>
            <a:picLocks noChangeAspect="1"/>
          </p:cNvPicPr>
          <p:nvPr/>
        </p:nvPicPr>
        <p:blipFill>
          <a:blip r:embed="rId10"/>
          <a:stretch>
            <a:fillRect/>
          </a:stretch>
        </p:blipFill>
        <p:spPr>
          <a:xfrm>
            <a:off x="4271349" y="1238994"/>
            <a:ext cx="1274061" cy="753587"/>
          </a:xfrm>
          <a:prstGeom prst="rect">
            <a:avLst/>
          </a:prstGeom>
        </p:spPr>
      </p:pic>
      <p:pic>
        <p:nvPicPr>
          <p:cNvPr id="66" name="Picture 65">
            <a:extLst>
              <a:ext uri="{FF2B5EF4-FFF2-40B4-BE49-F238E27FC236}">
                <a16:creationId xmlns:a16="http://schemas.microsoft.com/office/drawing/2014/main" id="{D2089F1A-8B78-BA4E-BADC-10BFE9911AE5}"/>
              </a:ext>
            </a:extLst>
          </p:cNvPr>
          <p:cNvPicPr>
            <a:picLocks noChangeAspect="1"/>
          </p:cNvPicPr>
          <p:nvPr/>
        </p:nvPicPr>
        <p:blipFill>
          <a:blip r:embed="rId11"/>
          <a:stretch>
            <a:fillRect/>
          </a:stretch>
        </p:blipFill>
        <p:spPr>
          <a:xfrm>
            <a:off x="6803644" y="956075"/>
            <a:ext cx="1409312" cy="1409312"/>
          </a:xfrm>
          <a:prstGeom prst="rect">
            <a:avLst/>
          </a:prstGeom>
        </p:spPr>
      </p:pic>
      <p:pic>
        <p:nvPicPr>
          <p:cNvPr id="67" name="Picture 66">
            <a:extLst>
              <a:ext uri="{FF2B5EF4-FFF2-40B4-BE49-F238E27FC236}">
                <a16:creationId xmlns:a16="http://schemas.microsoft.com/office/drawing/2014/main" id="{2943E431-47BE-814D-91E5-88513D0FACA2}"/>
              </a:ext>
            </a:extLst>
          </p:cNvPr>
          <p:cNvPicPr>
            <a:picLocks noChangeAspect="1"/>
          </p:cNvPicPr>
          <p:nvPr/>
        </p:nvPicPr>
        <p:blipFill>
          <a:blip r:embed="rId12">
            <a:clrChange>
              <a:clrFrom>
                <a:srgbClr val="FFFFFF"/>
              </a:clrFrom>
              <a:clrTo>
                <a:srgbClr val="FFFFFF">
                  <a:alpha val="0"/>
                </a:srgbClr>
              </a:clrTo>
            </a:clrChange>
          </a:blip>
          <a:stretch>
            <a:fillRect/>
          </a:stretch>
        </p:blipFill>
        <p:spPr>
          <a:xfrm>
            <a:off x="1617643" y="3249404"/>
            <a:ext cx="1087182" cy="1087182"/>
          </a:xfrm>
          <a:prstGeom prst="rect">
            <a:avLst/>
          </a:prstGeom>
        </p:spPr>
      </p:pic>
      <p:sp>
        <p:nvSpPr>
          <p:cNvPr id="68" name="TextBox 67">
            <a:extLst>
              <a:ext uri="{FF2B5EF4-FFF2-40B4-BE49-F238E27FC236}">
                <a16:creationId xmlns:a16="http://schemas.microsoft.com/office/drawing/2014/main" id="{FCF19527-8D5C-8D40-B9EC-829ADA03752C}"/>
              </a:ext>
            </a:extLst>
          </p:cNvPr>
          <p:cNvSpPr txBox="1"/>
          <p:nvPr/>
        </p:nvSpPr>
        <p:spPr>
          <a:xfrm>
            <a:off x="1095039" y="4037284"/>
            <a:ext cx="593438"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Proximity</a:t>
            </a:r>
          </a:p>
        </p:txBody>
      </p:sp>
      <p:sp>
        <p:nvSpPr>
          <p:cNvPr id="69" name="TextBox 68">
            <a:extLst>
              <a:ext uri="{FF2B5EF4-FFF2-40B4-BE49-F238E27FC236}">
                <a16:creationId xmlns:a16="http://schemas.microsoft.com/office/drawing/2014/main" id="{3BE10AD1-43AD-EE46-A526-E3829479BF3F}"/>
              </a:ext>
            </a:extLst>
          </p:cNvPr>
          <p:cNvSpPr txBox="1"/>
          <p:nvPr/>
        </p:nvSpPr>
        <p:spPr>
          <a:xfrm>
            <a:off x="1521057" y="4041929"/>
            <a:ext cx="593438"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Visuals</a:t>
            </a:r>
          </a:p>
        </p:txBody>
      </p:sp>
      <p:sp>
        <p:nvSpPr>
          <p:cNvPr id="70" name="TextBox 69">
            <a:extLst>
              <a:ext uri="{FF2B5EF4-FFF2-40B4-BE49-F238E27FC236}">
                <a16:creationId xmlns:a16="http://schemas.microsoft.com/office/drawing/2014/main" id="{056360AB-A74D-D244-A435-03D73F532E2B}"/>
              </a:ext>
            </a:extLst>
          </p:cNvPr>
          <p:cNvSpPr txBox="1"/>
          <p:nvPr/>
        </p:nvSpPr>
        <p:spPr>
          <a:xfrm>
            <a:off x="1902476" y="4039305"/>
            <a:ext cx="593438"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Contact</a:t>
            </a:r>
          </a:p>
        </p:txBody>
      </p:sp>
      <p:sp>
        <p:nvSpPr>
          <p:cNvPr id="71" name="TextBox 70">
            <a:extLst>
              <a:ext uri="{FF2B5EF4-FFF2-40B4-BE49-F238E27FC236}">
                <a16:creationId xmlns:a16="http://schemas.microsoft.com/office/drawing/2014/main" id="{2B709222-EC80-F248-8632-568903712E0F}"/>
              </a:ext>
            </a:extLst>
          </p:cNvPr>
          <p:cNvSpPr txBox="1"/>
          <p:nvPr/>
        </p:nvSpPr>
        <p:spPr>
          <a:xfrm>
            <a:off x="2515680" y="4032965"/>
            <a:ext cx="840860"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GPS</a:t>
            </a:r>
          </a:p>
        </p:txBody>
      </p:sp>
      <p:sp>
        <p:nvSpPr>
          <p:cNvPr id="72" name="TextBox 71">
            <a:extLst>
              <a:ext uri="{FF2B5EF4-FFF2-40B4-BE49-F238E27FC236}">
                <a16:creationId xmlns:a16="http://schemas.microsoft.com/office/drawing/2014/main" id="{B0D25A0E-86CB-274B-87A8-67FA69392EE3}"/>
              </a:ext>
            </a:extLst>
          </p:cNvPr>
          <p:cNvSpPr txBox="1"/>
          <p:nvPr/>
        </p:nvSpPr>
        <p:spPr>
          <a:xfrm>
            <a:off x="2171143" y="4039304"/>
            <a:ext cx="840860"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Internal</a:t>
            </a:r>
          </a:p>
        </p:txBody>
      </p:sp>
      <p:pic>
        <p:nvPicPr>
          <p:cNvPr id="73" name="Picture 72">
            <a:extLst>
              <a:ext uri="{FF2B5EF4-FFF2-40B4-BE49-F238E27FC236}">
                <a16:creationId xmlns:a16="http://schemas.microsoft.com/office/drawing/2014/main" id="{A806A957-1240-3743-A151-87C89F835659}"/>
              </a:ext>
            </a:extLst>
          </p:cNvPr>
          <p:cNvPicPr>
            <a:picLocks noChangeAspect="1"/>
          </p:cNvPicPr>
          <p:nvPr/>
        </p:nvPicPr>
        <p:blipFill>
          <a:blip r:embed="rId13">
            <a:clrChange>
              <a:clrFrom>
                <a:srgbClr val="F7F7F7"/>
              </a:clrFrom>
              <a:clrTo>
                <a:srgbClr val="F7F7F7">
                  <a:alpha val="0"/>
                </a:srgbClr>
              </a:clrTo>
            </a:clrChange>
          </a:blip>
          <a:stretch>
            <a:fillRect/>
          </a:stretch>
        </p:blipFill>
        <p:spPr>
          <a:xfrm>
            <a:off x="5269723" y="3335932"/>
            <a:ext cx="670968" cy="726883"/>
          </a:xfrm>
          <a:prstGeom prst="rect">
            <a:avLst/>
          </a:prstGeom>
        </p:spPr>
      </p:pic>
      <p:pic>
        <p:nvPicPr>
          <p:cNvPr id="74" name="Picture 73">
            <a:extLst>
              <a:ext uri="{FF2B5EF4-FFF2-40B4-BE49-F238E27FC236}">
                <a16:creationId xmlns:a16="http://schemas.microsoft.com/office/drawing/2014/main" id="{47E1CEA3-0ABE-004D-9F81-03926401081B}"/>
              </a:ext>
            </a:extLst>
          </p:cNvPr>
          <p:cNvPicPr>
            <a:picLocks noChangeAspect="1"/>
          </p:cNvPicPr>
          <p:nvPr/>
        </p:nvPicPr>
        <p:blipFill>
          <a:blip r:embed="rId14" cstate="hqprint">
            <a:clrChange>
              <a:clrFrom>
                <a:srgbClr val="FFFFFF"/>
              </a:clrFrom>
              <a:clrTo>
                <a:srgbClr val="FFFFFF">
                  <a:alpha val="0"/>
                </a:srgbClr>
              </a:clrTo>
            </a:clrChange>
            <a:duotone>
              <a:prstClr val="black"/>
              <a:schemeClr val="accent3">
                <a:lumMod val="20000"/>
                <a:lumOff val="80000"/>
                <a:tint val="45000"/>
                <a:satMod val="400000"/>
              </a:schemeClr>
            </a:duotone>
            <a:extLst>
              <a:ext uri="{28A0092B-C50C-407E-A947-70E740481C1C}">
                <a14:useLocalDpi xmlns:a14="http://schemas.microsoft.com/office/drawing/2010/main"/>
              </a:ext>
            </a:extLst>
          </a:blip>
          <a:stretch>
            <a:fillRect/>
          </a:stretch>
        </p:blipFill>
        <p:spPr>
          <a:xfrm>
            <a:off x="3886864" y="3456427"/>
            <a:ext cx="425636" cy="392896"/>
          </a:xfrm>
          <a:prstGeom prst="rect">
            <a:avLst/>
          </a:prstGeom>
        </p:spPr>
      </p:pic>
      <p:pic>
        <p:nvPicPr>
          <p:cNvPr id="75" name="Picture 74">
            <a:extLst>
              <a:ext uri="{FF2B5EF4-FFF2-40B4-BE49-F238E27FC236}">
                <a16:creationId xmlns:a16="http://schemas.microsoft.com/office/drawing/2014/main" id="{93CC2766-F888-3246-A18F-A070852B27BF}"/>
              </a:ext>
            </a:extLst>
          </p:cNvPr>
          <p:cNvPicPr>
            <a:picLocks noChangeAspect="1"/>
          </p:cNvPicPr>
          <p:nvPr/>
        </p:nvPicPr>
        <p:blipFill>
          <a:blip r:embed="rId15" cstate="hqprint">
            <a:extLst>
              <a:ext uri="{28A0092B-C50C-407E-A947-70E740481C1C}">
                <a14:useLocalDpi xmlns:a14="http://schemas.microsoft.com/office/drawing/2010/main"/>
              </a:ext>
            </a:extLst>
          </a:blip>
          <a:stretch>
            <a:fillRect/>
          </a:stretch>
        </p:blipFill>
        <p:spPr>
          <a:xfrm>
            <a:off x="4469548" y="3379726"/>
            <a:ext cx="735488" cy="583992"/>
          </a:xfrm>
          <a:prstGeom prst="rect">
            <a:avLst/>
          </a:prstGeom>
        </p:spPr>
      </p:pic>
      <p:sp>
        <p:nvSpPr>
          <p:cNvPr id="76" name="TextBox 75">
            <a:extLst>
              <a:ext uri="{FF2B5EF4-FFF2-40B4-BE49-F238E27FC236}">
                <a16:creationId xmlns:a16="http://schemas.microsoft.com/office/drawing/2014/main" id="{3FFB93F0-EBC0-2240-854C-E7CA2799E85B}"/>
              </a:ext>
            </a:extLst>
          </p:cNvPr>
          <p:cNvSpPr txBox="1"/>
          <p:nvPr/>
        </p:nvSpPr>
        <p:spPr>
          <a:xfrm>
            <a:off x="3789741" y="3931582"/>
            <a:ext cx="593438" cy="307777"/>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Where Am I?</a:t>
            </a:r>
          </a:p>
        </p:txBody>
      </p:sp>
      <p:sp>
        <p:nvSpPr>
          <p:cNvPr id="77" name="TextBox 76">
            <a:extLst>
              <a:ext uri="{FF2B5EF4-FFF2-40B4-BE49-F238E27FC236}">
                <a16:creationId xmlns:a16="http://schemas.microsoft.com/office/drawing/2014/main" id="{75E6F257-F050-B84F-AFE7-495BDF1117F3}"/>
              </a:ext>
            </a:extLst>
          </p:cNvPr>
          <p:cNvSpPr txBox="1"/>
          <p:nvPr/>
        </p:nvSpPr>
        <p:spPr>
          <a:xfrm>
            <a:off x="4303371" y="3967056"/>
            <a:ext cx="1155770" cy="415498"/>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What are the objects around me? </a:t>
            </a:r>
          </a:p>
          <a:p>
            <a:pPr algn="ctr"/>
            <a:endParaRPr lang="en-US" sz="700" b="1" dirty="0">
              <a:ln w="0"/>
              <a:effectLst>
                <a:outerShdw blurRad="38100" dist="19050" dir="2700000" algn="tl" rotWithShape="0">
                  <a:schemeClr val="dk1">
                    <a:alpha val="40000"/>
                  </a:schemeClr>
                </a:outerShdw>
              </a:effectLst>
            </a:endParaRPr>
          </a:p>
        </p:txBody>
      </p:sp>
      <p:sp>
        <p:nvSpPr>
          <p:cNvPr id="78" name="TextBox 77">
            <a:extLst>
              <a:ext uri="{FF2B5EF4-FFF2-40B4-BE49-F238E27FC236}">
                <a16:creationId xmlns:a16="http://schemas.microsoft.com/office/drawing/2014/main" id="{E9AA84BE-C12E-334F-ADF4-8F810EBA484B}"/>
              </a:ext>
            </a:extLst>
          </p:cNvPr>
          <p:cNvSpPr txBox="1"/>
          <p:nvPr/>
        </p:nvSpPr>
        <p:spPr>
          <a:xfrm>
            <a:off x="5247718" y="3957454"/>
            <a:ext cx="877357" cy="307777"/>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How do I get there?</a:t>
            </a:r>
          </a:p>
        </p:txBody>
      </p:sp>
      <p:pic>
        <p:nvPicPr>
          <p:cNvPr id="80" name="Picture 79">
            <a:extLst>
              <a:ext uri="{FF2B5EF4-FFF2-40B4-BE49-F238E27FC236}">
                <a16:creationId xmlns:a16="http://schemas.microsoft.com/office/drawing/2014/main" id="{231F7AC7-2810-2847-9C53-31890427B20B}"/>
              </a:ext>
            </a:extLst>
          </p:cNvPr>
          <p:cNvPicPr>
            <a:picLocks noChangeAspect="1"/>
          </p:cNvPicPr>
          <p:nvPr/>
        </p:nvPicPr>
        <p:blipFill>
          <a:blip r:embed="rId16" cstate="hq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174737" y="3418648"/>
            <a:ext cx="593035" cy="593035"/>
          </a:xfrm>
          <a:prstGeom prst="rect">
            <a:avLst/>
          </a:prstGeom>
        </p:spPr>
      </p:pic>
      <p:sp>
        <p:nvSpPr>
          <p:cNvPr id="82" name="TextBox 81">
            <a:extLst>
              <a:ext uri="{FF2B5EF4-FFF2-40B4-BE49-F238E27FC236}">
                <a16:creationId xmlns:a16="http://schemas.microsoft.com/office/drawing/2014/main" id="{EF661985-2D9D-8043-9211-899FC7E8ACAE}"/>
              </a:ext>
            </a:extLst>
          </p:cNvPr>
          <p:cNvSpPr txBox="1"/>
          <p:nvPr/>
        </p:nvSpPr>
        <p:spPr>
          <a:xfrm>
            <a:off x="6652509" y="4011683"/>
            <a:ext cx="1708207"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Motor Control, break, throttle </a:t>
            </a:r>
          </a:p>
        </p:txBody>
      </p:sp>
      <p:sp>
        <p:nvSpPr>
          <p:cNvPr id="84" name="TextBox 83">
            <a:extLst>
              <a:ext uri="{FF2B5EF4-FFF2-40B4-BE49-F238E27FC236}">
                <a16:creationId xmlns:a16="http://schemas.microsoft.com/office/drawing/2014/main" id="{1C12FC30-AADA-D045-9E9B-AF745F3D9662}"/>
              </a:ext>
            </a:extLst>
          </p:cNvPr>
          <p:cNvSpPr txBox="1"/>
          <p:nvPr/>
        </p:nvSpPr>
        <p:spPr>
          <a:xfrm>
            <a:off x="1874424" y="3379726"/>
            <a:ext cx="593438" cy="215444"/>
          </a:xfrm>
          <a:prstGeom prst="rect">
            <a:avLst/>
          </a:prstGeom>
          <a:noFill/>
        </p:spPr>
        <p:txBody>
          <a:bodyPr wrap="square" rtlCol="0">
            <a:spAutoFit/>
          </a:bodyPr>
          <a:lstStyle/>
          <a:p>
            <a:pPr algn="ctr"/>
            <a:r>
              <a:rPr lang="en-US" sz="800" b="1" dirty="0">
                <a:ln w="0"/>
                <a:effectLst>
                  <a:outerShdw blurRad="38100" dist="19050" dir="2700000" algn="tl" rotWithShape="0">
                    <a:schemeClr val="dk1">
                      <a:alpha val="40000"/>
                    </a:schemeClr>
                  </a:outerShdw>
                </a:effectLst>
              </a:rPr>
              <a:t>Sensors</a:t>
            </a:r>
          </a:p>
        </p:txBody>
      </p:sp>
      <p:sp>
        <p:nvSpPr>
          <p:cNvPr id="3" name="Slide Number Placeholder 2">
            <a:extLst>
              <a:ext uri="{FF2B5EF4-FFF2-40B4-BE49-F238E27FC236}">
                <a16:creationId xmlns:a16="http://schemas.microsoft.com/office/drawing/2014/main" id="{4A1171DC-2190-A64F-9C7C-2425F82C6C50}"/>
              </a:ext>
            </a:extLst>
          </p:cNvPr>
          <p:cNvSpPr>
            <a:spLocks noGrp="1"/>
          </p:cNvSpPr>
          <p:nvPr>
            <p:ph type="sldNum" sz="quarter" idx="10"/>
          </p:nvPr>
        </p:nvSpPr>
        <p:spPr/>
        <p:txBody>
          <a:bodyPr/>
          <a:lstStyle/>
          <a:p>
            <a:pPr>
              <a:defRPr/>
            </a:pPr>
            <a:fld id="{2B97888F-6AF7-4263-B69D-592D8C33BAC7}" type="slidenum">
              <a:rPr lang="en-US" smtClean="0"/>
              <a:pPr>
                <a:defRPr/>
              </a:pPr>
              <a:t>4</a:t>
            </a:fld>
            <a:endParaRPr lang="en-US"/>
          </a:p>
        </p:txBody>
      </p:sp>
    </p:spTree>
    <p:extLst>
      <p:ext uri="{BB962C8B-B14F-4D97-AF65-F5344CB8AC3E}">
        <p14:creationId xmlns:p14="http://schemas.microsoft.com/office/powerpoint/2010/main" val="30956751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AD0B8-CE46-CF40-A73D-2F2BA7C5FFBE}"/>
              </a:ext>
            </a:extLst>
          </p:cNvPr>
          <p:cNvSpPr>
            <a:spLocks noGrp="1"/>
          </p:cNvSpPr>
          <p:nvPr>
            <p:ph type="title"/>
          </p:nvPr>
        </p:nvSpPr>
        <p:spPr/>
        <p:txBody>
          <a:bodyPr/>
          <a:lstStyle/>
          <a:p>
            <a:r>
              <a:rPr lang="en-US" dirty="0"/>
              <a:t>Autonomous Mobile Robots</a:t>
            </a:r>
          </a:p>
        </p:txBody>
      </p:sp>
      <p:sp>
        <p:nvSpPr>
          <p:cNvPr id="6" name="Rectangle 5">
            <a:extLst>
              <a:ext uri="{FF2B5EF4-FFF2-40B4-BE49-F238E27FC236}">
                <a16:creationId xmlns:a16="http://schemas.microsoft.com/office/drawing/2014/main" id="{58D5AEC9-8CBE-AC4A-9F72-2FD4AA9795D2}"/>
              </a:ext>
            </a:extLst>
          </p:cNvPr>
          <p:cNvSpPr/>
          <p:nvPr/>
        </p:nvSpPr>
        <p:spPr>
          <a:xfrm>
            <a:off x="1121462" y="956075"/>
            <a:ext cx="2099538" cy="3321405"/>
          </a:xfrm>
          <a:prstGeom prst="rect">
            <a:avLst/>
          </a:prstGeom>
          <a:solidFill>
            <a:srgbClr val="F3F6F8">
              <a:alpha val="46000"/>
            </a:srgbClr>
          </a:solidFill>
          <a:ln>
            <a:solidFill>
              <a:srgbClr val="E8EFF7"/>
            </a:solidFill>
          </a:ln>
        </p:spPr>
        <p:style>
          <a:lnRef idx="1">
            <a:schemeClr val="accent3"/>
          </a:lnRef>
          <a:fillRef idx="3">
            <a:schemeClr val="accent3"/>
          </a:fillRef>
          <a:effectRef idx="2">
            <a:schemeClr val="accent3"/>
          </a:effectRef>
          <a:fontRef idx="minor">
            <a:schemeClr val="lt1"/>
          </a:fontRef>
        </p:style>
        <p:txBody>
          <a:bodyPr lIns="91406" tIns="45703" rIns="91406" bIns="45703" rtlCol="0" anchor="t"/>
          <a:lstStyle/>
          <a:p>
            <a:pPr algn="ctr" defTabSz="685783">
              <a:defRPr/>
            </a:pPr>
            <a:r>
              <a:rPr lang="en-US" sz="1200" b="1" dirty="0">
                <a:solidFill>
                  <a:srgbClr val="000000"/>
                </a:solidFill>
                <a:latin typeface="Arial"/>
              </a:rPr>
              <a:t>Sense</a:t>
            </a:r>
            <a:endParaRPr lang="en-US" sz="1200" dirty="0">
              <a:solidFill>
                <a:srgbClr val="000000"/>
              </a:solidFill>
              <a:latin typeface="Arial"/>
            </a:endParaRPr>
          </a:p>
        </p:txBody>
      </p:sp>
      <p:sp>
        <p:nvSpPr>
          <p:cNvPr id="7" name="Rectangle 6">
            <a:extLst>
              <a:ext uri="{FF2B5EF4-FFF2-40B4-BE49-F238E27FC236}">
                <a16:creationId xmlns:a16="http://schemas.microsoft.com/office/drawing/2014/main" id="{2F54A38A-0D4A-E342-81D5-1FF82EDA642B}"/>
              </a:ext>
            </a:extLst>
          </p:cNvPr>
          <p:cNvSpPr/>
          <p:nvPr/>
        </p:nvSpPr>
        <p:spPr>
          <a:xfrm>
            <a:off x="3843989" y="880164"/>
            <a:ext cx="2128782" cy="3377580"/>
          </a:xfrm>
          <a:prstGeom prst="rect">
            <a:avLst/>
          </a:prstGeom>
          <a:solidFill>
            <a:srgbClr val="F3F6F8">
              <a:alpha val="46000"/>
            </a:srgbClr>
          </a:solidFill>
          <a:ln>
            <a:solidFill>
              <a:srgbClr val="E8EFF7"/>
            </a:solidFill>
          </a:ln>
        </p:spPr>
        <p:style>
          <a:lnRef idx="1">
            <a:schemeClr val="accent3"/>
          </a:lnRef>
          <a:fillRef idx="3">
            <a:schemeClr val="accent3"/>
          </a:fillRef>
          <a:effectRef idx="2">
            <a:schemeClr val="accent3"/>
          </a:effectRef>
          <a:fontRef idx="minor">
            <a:schemeClr val="lt1"/>
          </a:fontRef>
        </p:style>
        <p:txBody>
          <a:bodyPr lIns="91406" tIns="45703" rIns="91406" bIns="45703" rtlCol="0" anchor="t"/>
          <a:lstStyle/>
          <a:p>
            <a:pPr algn="ctr" defTabSz="685783">
              <a:defRPr/>
            </a:pPr>
            <a:r>
              <a:rPr lang="en-US" sz="1200" b="1" dirty="0">
                <a:solidFill>
                  <a:srgbClr val="000000"/>
                </a:solidFill>
                <a:latin typeface="Arial"/>
              </a:rPr>
              <a:t>Perceive &amp; Plan</a:t>
            </a:r>
          </a:p>
          <a:p>
            <a:pPr algn="ctr" defTabSz="685783">
              <a:defRPr/>
            </a:pPr>
            <a:endParaRPr lang="en-US" sz="1200" dirty="0">
              <a:solidFill>
                <a:srgbClr val="000000"/>
              </a:solidFill>
              <a:latin typeface="Arial"/>
            </a:endParaRPr>
          </a:p>
        </p:txBody>
      </p:sp>
      <p:sp>
        <p:nvSpPr>
          <p:cNvPr id="9" name="Rectangle 8">
            <a:extLst>
              <a:ext uri="{FF2B5EF4-FFF2-40B4-BE49-F238E27FC236}">
                <a16:creationId xmlns:a16="http://schemas.microsoft.com/office/drawing/2014/main" id="{DBAD605C-F61F-9D49-8C17-BA035B71BCA1}"/>
              </a:ext>
            </a:extLst>
          </p:cNvPr>
          <p:cNvSpPr/>
          <p:nvPr/>
        </p:nvSpPr>
        <p:spPr>
          <a:xfrm>
            <a:off x="6464751" y="880163"/>
            <a:ext cx="2121507" cy="3377580"/>
          </a:xfrm>
          <a:prstGeom prst="rect">
            <a:avLst/>
          </a:prstGeom>
          <a:solidFill>
            <a:srgbClr val="F3F6F8">
              <a:alpha val="46000"/>
            </a:srgbClr>
          </a:solidFill>
          <a:ln>
            <a:solidFill>
              <a:srgbClr val="E8EFF7"/>
            </a:solidFill>
          </a:ln>
        </p:spPr>
        <p:style>
          <a:lnRef idx="1">
            <a:schemeClr val="accent3"/>
          </a:lnRef>
          <a:fillRef idx="3">
            <a:schemeClr val="accent3"/>
          </a:fillRef>
          <a:effectRef idx="2">
            <a:schemeClr val="accent3"/>
          </a:effectRef>
          <a:fontRef idx="minor">
            <a:schemeClr val="lt1"/>
          </a:fontRef>
        </p:style>
        <p:txBody>
          <a:bodyPr lIns="91406" tIns="45703" rIns="91406" bIns="45703" rtlCol="0" anchor="t"/>
          <a:lstStyle/>
          <a:p>
            <a:pPr algn="ctr" defTabSz="685783">
              <a:defRPr/>
            </a:pPr>
            <a:r>
              <a:rPr lang="en-US" sz="1200" b="1" dirty="0">
                <a:solidFill>
                  <a:srgbClr val="000000"/>
                </a:solidFill>
                <a:latin typeface="Arial"/>
              </a:rPr>
              <a:t>Act</a:t>
            </a:r>
          </a:p>
          <a:p>
            <a:pPr algn="ctr" defTabSz="685783">
              <a:defRPr/>
            </a:pPr>
            <a:endParaRPr lang="en-US" sz="1200" dirty="0">
              <a:solidFill>
                <a:srgbClr val="000000"/>
              </a:solidFill>
              <a:latin typeface="Arial"/>
            </a:endParaRPr>
          </a:p>
        </p:txBody>
      </p:sp>
      <p:sp>
        <p:nvSpPr>
          <p:cNvPr id="22" name="Rectangle 21">
            <a:extLst>
              <a:ext uri="{FF2B5EF4-FFF2-40B4-BE49-F238E27FC236}">
                <a16:creationId xmlns:a16="http://schemas.microsoft.com/office/drawing/2014/main" id="{A20F8D75-0E3F-EF41-B760-BBB256BE83BF}"/>
              </a:ext>
            </a:extLst>
          </p:cNvPr>
          <p:cNvSpPr/>
          <p:nvPr/>
        </p:nvSpPr>
        <p:spPr>
          <a:xfrm>
            <a:off x="6431192" y="2793126"/>
            <a:ext cx="1255752" cy="704924"/>
          </a:xfrm>
          <a:prstGeom prst="rect">
            <a:avLst/>
          </a:prstGeom>
          <a:noFill/>
          <a:ln w="12700">
            <a:noFill/>
          </a:ln>
        </p:spPr>
        <p:style>
          <a:lnRef idx="2">
            <a:schemeClr val="accent3"/>
          </a:lnRef>
          <a:fillRef idx="1">
            <a:schemeClr val="lt1"/>
          </a:fillRef>
          <a:effectRef idx="0">
            <a:schemeClr val="accent3"/>
          </a:effectRef>
          <a:fontRef idx="minor">
            <a:schemeClr val="dk1"/>
          </a:fontRef>
        </p:style>
        <p:txBody>
          <a:bodyPr tIns="9144" rtlCol="0" anchor="t"/>
          <a:lstStyle/>
          <a:p>
            <a:pPr marL="171450" indent="-171450">
              <a:buFont typeface="Arial" panose="020B0604020202020204" pitchFamily="34" charset="0"/>
              <a:buChar char="•"/>
            </a:pPr>
            <a:endParaRPr lang="en-US" sz="800" dirty="0">
              <a:solidFill>
                <a:schemeClr val="tx1"/>
              </a:solidFill>
              <a:latin typeface="Arial" charset="0"/>
            </a:endParaRPr>
          </a:p>
        </p:txBody>
      </p:sp>
      <p:sp>
        <p:nvSpPr>
          <p:cNvPr id="11" name="Rectangle 10">
            <a:extLst>
              <a:ext uri="{FF2B5EF4-FFF2-40B4-BE49-F238E27FC236}">
                <a16:creationId xmlns:a16="http://schemas.microsoft.com/office/drawing/2014/main" id="{26A711BF-6040-F749-99F0-CA25D389BBE1}"/>
              </a:ext>
            </a:extLst>
          </p:cNvPr>
          <p:cNvSpPr/>
          <p:nvPr/>
        </p:nvSpPr>
        <p:spPr>
          <a:xfrm>
            <a:off x="3782544" y="2736906"/>
            <a:ext cx="1187327" cy="704924"/>
          </a:xfrm>
          <a:prstGeom prst="rect">
            <a:avLst/>
          </a:prstGeom>
          <a:noFill/>
          <a:ln w="12700">
            <a:noFill/>
          </a:ln>
        </p:spPr>
        <p:style>
          <a:lnRef idx="2">
            <a:schemeClr val="accent3"/>
          </a:lnRef>
          <a:fillRef idx="1">
            <a:schemeClr val="lt1"/>
          </a:fillRef>
          <a:effectRef idx="0">
            <a:schemeClr val="accent3"/>
          </a:effectRef>
          <a:fontRef idx="minor">
            <a:schemeClr val="dk1"/>
          </a:fontRef>
        </p:style>
        <p:txBody>
          <a:bodyPr tIns="9144" rtlCol="0" anchor="t"/>
          <a:lstStyle/>
          <a:p>
            <a:pPr marL="171450" indent="-171450">
              <a:buFont typeface="Arial" panose="020B0604020202020204" pitchFamily="34" charset="0"/>
              <a:buChar char="•"/>
            </a:pPr>
            <a:endParaRPr lang="en-US" sz="800" dirty="0">
              <a:solidFill>
                <a:schemeClr val="tx1"/>
              </a:solidFill>
              <a:latin typeface="Arial" charset="0"/>
            </a:endParaRPr>
          </a:p>
        </p:txBody>
      </p:sp>
      <p:pic>
        <p:nvPicPr>
          <p:cNvPr id="53249" name="Picture 1" descr="page1image2746339648">
            <a:extLst>
              <a:ext uri="{FF2B5EF4-FFF2-40B4-BE49-F238E27FC236}">
                <a16:creationId xmlns:a16="http://schemas.microsoft.com/office/drawing/2014/main" id="{E99C6CD2-12F7-2248-8E58-975E2B9001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387600" cy="12700"/>
          </a:xfrm>
          <a:prstGeom prst="rect">
            <a:avLst/>
          </a:prstGeom>
          <a:noFill/>
          <a:extLst>
            <a:ext uri="{909E8E84-426E-40DD-AFC4-6F175D3DCCD1}">
              <a14:hiddenFill xmlns:a14="http://schemas.microsoft.com/office/drawing/2010/main">
                <a:solidFill>
                  <a:srgbClr val="FFFFFF"/>
                </a:solidFill>
              </a14:hiddenFill>
            </a:ext>
          </a:extLst>
        </p:spPr>
      </p:pic>
      <p:pic>
        <p:nvPicPr>
          <p:cNvPr id="53250" name="Picture 2" descr="page1image2746414880">
            <a:extLst>
              <a:ext uri="{FF2B5EF4-FFF2-40B4-BE49-F238E27FC236}">
                <a16:creationId xmlns:a16="http://schemas.microsoft.com/office/drawing/2014/main" id="{E52AAF84-A931-CD4C-81F4-7414762A8D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498600" cy="12700"/>
          </a:xfrm>
          <a:prstGeom prst="rect">
            <a:avLst/>
          </a:prstGeom>
          <a:noFill/>
          <a:extLst>
            <a:ext uri="{909E8E84-426E-40DD-AFC4-6F175D3DCCD1}">
              <a14:hiddenFill xmlns:a14="http://schemas.microsoft.com/office/drawing/2010/main">
                <a:solidFill>
                  <a:srgbClr val="FFFFFF"/>
                </a:solidFill>
              </a14:hiddenFill>
            </a:ext>
          </a:extLst>
        </p:spPr>
      </p:pic>
      <p:pic>
        <p:nvPicPr>
          <p:cNvPr id="53251" name="Picture 3" descr="page1image2746415072">
            <a:extLst>
              <a:ext uri="{FF2B5EF4-FFF2-40B4-BE49-F238E27FC236}">
                <a16:creationId xmlns:a16="http://schemas.microsoft.com/office/drawing/2014/main" id="{0261F1B3-6E29-824D-A7DB-F348818958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498600" cy="12700"/>
          </a:xfrm>
          <a:prstGeom prst="rect">
            <a:avLst/>
          </a:prstGeom>
          <a:noFill/>
          <a:extLst>
            <a:ext uri="{909E8E84-426E-40DD-AFC4-6F175D3DCCD1}">
              <a14:hiddenFill xmlns:a14="http://schemas.microsoft.com/office/drawing/2010/main">
                <a:solidFill>
                  <a:srgbClr val="FFFFFF"/>
                </a:solidFill>
              </a14:hiddenFill>
            </a:ext>
          </a:extLst>
        </p:spPr>
      </p:pic>
      <p:pic>
        <p:nvPicPr>
          <p:cNvPr id="53252" name="Picture 4" descr="page1image2746415360">
            <a:extLst>
              <a:ext uri="{FF2B5EF4-FFF2-40B4-BE49-F238E27FC236}">
                <a16:creationId xmlns:a16="http://schemas.microsoft.com/office/drawing/2014/main" id="{0D009F3F-F0CD-6E4D-A630-E372B4115F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498600" cy="12700"/>
          </a:xfrm>
          <a:prstGeom prst="rect">
            <a:avLst/>
          </a:prstGeom>
          <a:noFill/>
          <a:extLst>
            <a:ext uri="{909E8E84-426E-40DD-AFC4-6F175D3DCCD1}">
              <a14:hiddenFill xmlns:a14="http://schemas.microsoft.com/office/drawing/2010/main">
                <a:solidFill>
                  <a:srgbClr val="FFFFFF"/>
                </a:solidFill>
              </a14:hiddenFill>
            </a:ext>
          </a:extLst>
        </p:spPr>
      </p:pic>
      <p:pic>
        <p:nvPicPr>
          <p:cNvPr id="53253" name="Picture 5" descr="page1image2746415936">
            <a:extLst>
              <a:ext uri="{FF2B5EF4-FFF2-40B4-BE49-F238E27FC236}">
                <a16:creationId xmlns:a16="http://schemas.microsoft.com/office/drawing/2014/main" id="{C4922FC1-CDBD-824A-AB3C-E537BFD44FDB}"/>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0" y="0"/>
            <a:ext cx="596900" cy="1651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9">
            <a:extLst>
              <a:ext uri="{FF2B5EF4-FFF2-40B4-BE49-F238E27FC236}">
                <a16:creationId xmlns:a16="http://schemas.microsoft.com/office/drawing/2014/main" id="{5CB955E8-D491-AC44-AA3E-12045D9A7FD2}"/>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1811482" y="1328541"/>
            <a:ext cx="643393" cy="545829"/>
          </a:xfrm>
          <a:prstGeom prst="rect">
            <a:avLst/>
          </a:prstGeom>
        </p:spPr>
      </p:pic>
      <p:grpSp>
        <p:nvGrpSpPr>
          <p:cNvPr id="52" name="Group 51">
            <a:extLst>
              <a:ext uri="{FF2B5EF4-FFF2-40B4-BE49-F238E27FC236}">
                <a16:creationId xmlns:a16="http://schemas.microsoft.com/office/drawing/2014/main" id="{018F8B5F-5C36-2946-B1D5-520E7F8DD8A5}"/>
              </a:ext>
            </a:extLst>
          </p:cNvPr>
          <p:cNvGrpSpPr/>
          <p:nvPr/>
        </p:nvGrpSpPr>
        <p:grpSpPr>
          <a:xfrm>
            <a:off x="3409956" y="1962863"/>
            <a:ext cx="274320" cy="274320"/>
            <a:chOff x="3232744" y="2714625"/>
            <a:chExt cx="485775" cy="485775"/>
          </a:xfrm>
        </p:grpSpPr>
        <p:sp>
          <p:nvSpPr>
            <p:cNvPr id="53" name="Oval 52">
              <a:extLst>
                <a:ext uri="{FF2B5EF4-FFF2-40B4-BE49-F238E27FC236}">
                  <a16:creationId xmlns:a16="http://schemas.microsoft.com/office/drawing/2014/main" id="{97BDA9A4-6B26-E544-A8CC-A9B00D47BBCB}"/>
                </a:ext>
              </a:extLst>
            </p:cNvPr>
            <p:cNvSpPr/>
            <p:nvPr/>
          </p:nvSpPr>
          <p:spPr>
            <a:xfrm>
              <a:off x="3232744" y="2714625"/>
              <a:ext cx="485775" cy="485775"/>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54" name="Arrow: Chevron 60">
              <a:extLst>
                <a:ext uri="{FF2B5EF4-FFF2-40B4-BE49-F238E27FC236}">
                  <a16:creationId xmlns:a16="http://schemas.microsoft.com/office/drawing/2014/main" id="{D783921F-2AC1-AB4E-AE8E-A97C354EC730}"/>
                </a:ext>
              </a:extLst>
            </p:cNvPr>
            <p:cNvSpPr/>
            <p:nvPr/>
          </p:nvSpPr>
          <p:spPr>
            <a:xfrm>
              <a:off x="3358453" y="2840334"/>
              <a:ext cx="234356" cy="23435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55" name="Group 54">
            <a:extLst>
              <a:ext uri="{FF2B5EF4-FFF2-40B4-BE49-F238E27FC236}">
                <a16:creationId xmlns:a16="http://schemas.microsoft.com/office/drawing/2014/main" id="{99760137-548E-CE42-8C4F-8A67F8C9B462}"/>
              </a:ext>
            </a:extLst>
          </p:cNvPr>
          <p:cNvGrpSpPr/>
          <p:nvPr/>
        </p:nvGrpSpPr>
        <p:grpSpPr>
          <a:xfrm>
            <a:off x="6108333" y="1962863"/>
            <a:ext cx="274320" cy="274320"/>
            <a:chOff x="3232744" y="2714625"/>
            <a:chExt cx="485775" cy="485775"/>
          </a:xfrm>
        </p:grpSpPr>
        <p:sp>
          <p:nvSpPr>
            <p:cNvPr id="56" name="Oval 55">
              <a:extLst>
                <a:ext uri="{FF2B5EF4-FFF2-40B4-BE49-F238E27FC236}">
                  <a16:creationId xmlns:a16="http://schemas.microsoft.com/office/drawing/2014/main" id="{7084A7A8-EF49-AF4D-BBB7-30403A142342}"/>
                </a:ext>
              </a:extLst>
            </p:cNvPr>
            <p:cNvSpPr/>
            <p:nvPr/>
          </p:nvSpPr>
          <p:spPr>
            <a:xfrm>
              <a:off x="3232744" y="2714625"/>
              <a:ext cx="485775" cy="485775"/>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57" name="Arrow: Chevron 60">
              <a:extLst>
                <a:ext uri="{FF2B5EF4-FFF2-40B4-BE49-F238E27FC236}">
                  <a16:creationId xmlns:a16="http://schemas.microsoft.com/office/drawing/2014/main" id="{525EFC22-F06F-5648-AEFE-68F3BDE84EDA}"/>
                </a:ext>
              </a:extLst>
            </p:cNvPr>
            <p:cNvSpPr/>
            <p:nvPr/>
          </p:nvSpPr>
          <p:spPr>
            <a:xfrm>
              <a:off x="3358453" y="2840334"/>
              <a:ext cx="234356" cy="23435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0" name="Rectangle 9">
            <a:extLst>
              <a:ext uri="{FF2B5EF4-FFF2-40B4-BE49-F238E27FC236}">
                <a16:creationId xmlns:a16="http://schemas.microsoft.com/office/drawing/2014/main" id="{4F51A39D-49FB-BC46-BE60-721E2894D4B3}"/>
              </a:ext>
            </a:extLst>
          </p:cNvPr>
          <p:cNvSpPr/>
          <p:nvPr/>
        </p:nvSpPr>
        <p:spPr>
          <a:xfrm>
            <a:off x="1121462" y="3358762"/>
            <a:ext cx="2099537" cy="913469"/>
          </a:xfrm>
          <a:prstGeom prst="rect">
            <a:avLst/>
          </a:prstGeom>
          <a:ln w="127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61" name="Rectangle 60">
            <a:extLst>
              <a:ext uri="{FF2B5EF4-FFF2-40B4-BE49-F238E27FC236}">
                <a16:creationId xmlns:a16="http://schemas.microsoft.com/office/drawing/2014/main" id="{B889329A-EC10-1B41-9341-B0EBD6BD206E}"/>
              </a:ext>
            </a:extLst>
          </p:cNvPr>
          <p:cNvSpPr/>
          <p:nvPr/>
        </p:nvSpPr>
        <p:spPr>
          <a:xfrm>
            <a:off x="3863175" y="3342466"/>
            <a:ext cx="2109596" cy="913469"/>
          </a:xfrm>
          <a:prstGeom prst="rect">
            <a:avLst/>
          </a:prstGeom>
          <a:ln w="127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62" name="Rectangle 61">
            <a:extLst>
              <a:ext uri="{FF2B5EF4-FFF2-40B4-BE49-F238E27FC236}">
                <a16:creationId xmlns:a16="http://schemas.microsoft.com/office/drawing/2014/main" id="{81FD9FA7-46EF-2F45-A192-4BF92376CCE5}"/>
              </a:ext>
            </a:extLst>
          </p:cNvPr>
          <p:cNvSpPr/>
          <p:nvPr/>
        </p:nvSpPr>
        <p:spPr>
          <a:xfrm>
            <a:off x="6462187" y="3352277"/>
            <a:ext cx="2109596" cy="913469"/>
          </a:xfrm>
          <a:prstGeom prst="rect">
            <a:avLst/>
          </a:prstGeom>
          <a:ln w="127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47" name="Picture 46">
            <a:extLst>
              <a:ext uri="{FF2B5EF4-FFF2-40B4-BE49-F238E27FC236}">
                <a16:creationId xmlns:a16="http://schemas.microsoft.com/office/drawing/2014/main" id="{D5F96CED-5516-E34F-929D-A24D1E40E78D}"/>
              </a:ext>
            </a:extLst>
          </p:cNvPr>
          <p:cNvPicPr>
            <a:picLocks noChangeAspect="1"/>
          </p:cNvPicPr>
          <p:nvPr/>
        </p:nvPicPr>
        <p:blipFill>
          <a:blip r:embed="rId8"/>
          <a:stretch>
            <a:fillRect/>
          </a:stretch>
        </p:blipFill>
        <p:spPr>
          <a:xfrm>
            <a:off x="77375" y="990715"/>
            <a:ext cx="863571" cy="863571"/>
          </a:xfrm>
          <a:prstGeom prst="rect">
            <a:avLst/>
          </a:prstGeom>
        </p:spPr>
      </p:pic>
      <p:pic>
        <p:nvPicPr>
          <p:cNvPr id="64" name="Picture 63">
            <a:extLst>
              <a:ext uri="{FF2B5EF4-FFF2-40B4-BE49-F238E27FC236}">
                <a16:creationId xmlns:a16="http://schemas.microsoft.com/office/drawing/2014/main" id="{1BDCDE08-B239-4043-86F8-D716C3AB3A57}"/>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1491915" y="1234592"/>
            <a:ext cx="1140142" cy="757989"/>
          </a:xfrm>
          <a:prstGeom prst="rect">
            <a:avLst/>
          </a:prstGeom>
        </p:spPr>
      </p:pic>
      <p:pic>
        <p:nvPicPr>
          <p:cNvPr id="65" name="Picture 64">
            <a:extLst>
              <a:ext uri="{FF2B5EF4-FFF2-40B4-BE49-F238E27FC236}">
                <a16:creationId xmlns:a16="http://schemas.microsoft.com/office/drawing/2014/main" id="{756A8F36-5713-C644-9ED8-1D73E95FFF77}"/>
              </a:ext>
            </a:extLst>
          </p:cNvPr>
          <p:cNvPicPr>
            <a:picLocks noChangeAspect="1"/>
          </p:cNvPicPr>
          <p:nvPr/>
        </p:nvPicPr>
        <p:blipFill>
          <a:blip r:embed="rId10"/>
          <a:stretch>
            <a:fillRect/>
          </a:stretch>
        </p:blipFill>
        <p:spPr>
          <a:xfrm>
            <a:off x="4271349" y="1238994"/>
            <a:ext cx="1274061" cy="753587"/>
          </a:xfrm>
          <a:prstGeom prst="rect">
            <a:avLst/>
          </a:prstGeom>
        </p:spPr>
      </p:pic>
      <p:pic>
        <p:nvPicPr>
          <p:cNvPr id="66" name="Picture 65">
            <a:extLst>
              <a:ext uri="{FF2B5EF4-FFF2-40B4-BE49-F238E27FC236}">
                <a16:creationId xmlns:a16="http://schemas.microsoft.com/office/drawing/2014/main" id="{D2089F1A-8B78-BA4E-BADC-10BFE9911AE5}"/>
              </a:ext>
            </a:extLst>
          </p:cNvPr>
          <p:cNvPicPr>
            <a:picLocks noChangeAspect="1"/>
          </p:cNvPicPr>
          <p:nvPr/>
        </p:nvPicPr>
        <p:blipFill>
          <a:blip r:embed="rId11"/>
          <a:stretch>
            <a:fillRect/>
          </a:stretch>
        </p:blipFill>
        <p:spPr>
          <a:xfrm>
            <a:off x="6803644" y="956075"/>
            <a:ext cx="1409312" cy="1409312"/>
          </a:xfrm>
          <a:prstGeom prst="rect">
            <a:avLst/>
          </a:prstGeom>
        </p:spPr>
      </p:pic>
      <p:pic>
        <p:nvPicPr>
          <p:cNvPr id="67" name="Picture 66">
            <a:extLst>
              <a:ext uri="{FF2B5EF4-FFF2-40B4-BE49-F238E27FC236}">
                <a16:creationId xmlns:a16="http://schemas.microsoft.com/office/drawing/2014/main" id="{2943E431-47BE-814D-91E5-88513D0FACA2}"/>
              </a:ext>
            </a:extLst>
          </p:cNvPr>
          <p:cNvPicPr>
            <a:picLocks noChangeAspect="1"/>
          </p:cNvPicPr>
          <p:nvPr/>
        </p:nvPicPr>
        <p:blipFill>
          <a:blip r:embed="rId12">
            <a:clrChange>
              <a:clrFrom>
                <a:srgbClr val="FFFFFF"/>
              </a:clrFrom>
              <a:clrTo>
                <a:srgbClr val="FFFFFF">
                  <a:alpha val="0"/>
                </a:srgbClr>
              </a:clrTo>
            </a:clrChange>
          </a:blip>
          <a:stretch>
            <a:fillRect/>
          </a:stretch>
        </p:blipFill>
        <p:spPr>
          <a:xfrm>
            <a:off x="1617643" y="3249404"/>
            <a:ext cx="1087182" cy="1087182"/>
          </a:xfrm>
          <a:prstGeom prst="rect">
            <a:avLst/>
          </a:prstGeom>
        </p:spPr>
      </p:pic>
      <p:sp>
        <p:nvSpPr>
          <p:cNvPr id="68" name="TextBox 67">
            <a:extLst>
              <a:ext uri="{FF2B5EF4-FFF2-40B4-BE49-F238E27FC236}">
                <a16:creationId xmlns:a16="http://schemas.microsoft.com/office/drawing/2014/main" id="{FCF19527-8D5C-8D40-B9EC-829ADA03752C}"/>
              </a:ext>
            </a:extLst>
          </p:cNvPr>
          <p:cNvSpPr txBox="1"/>
          <p:nvPr/>
        </p:nvSpPr>
        <p:spPr>
          <a:xfrm>
            <a:off x="1095039" y="4037284"/>
            <a:ext cx="593438"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Proximity</a:t>
            </a:r>
          </a:p>
        </p:txBody>
      </p:sp>
      <p:sp>
        <p:nvSpPr>
          <p:cNvPr id="69" name="TextBox 68">
            <a:extLst>
              <a:ext uri="{FF2B5EF4-FFF2-40B4-BE49-F238E27FC236}">
                <a16:creationId xmlns:a16="http://schemas.microsoft.com/office/drawing/2014/main" id="{3BE10AD1-43AD-EE46-A526-E3829479BF3F}"/>
              </a:ext>
            </a:extLst>
          </p:cNvPr>
          <p:cNvSpPr txBox="1"/>
          <p:nvPr/>
        </p:nvSpPr>
        <p:spPr>
          <a:xfrm>
            <a:off x="1521057" y="4041929"/>
            <a:ext cx="593438"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Visuals</a:t>
            </a:r>
          </a:p>
        </p:txBody>
      </p:sp>
      <p:sp>
        <p:nvSpPr>
          <p:cNvPr id="70" name="TextBox 69">
            <a:extLst>
              <a:ext uri="{FF2B5EF4-FFF2-40B4-BE49-F238E27FC236}">
                <a16:creationId xmlns:a16="http://schemas.microsoft.com/office/drawing/2014/main" id="{056360AB-A74D-D244-A435-03D73F532E2B}"/>
              </a:ext>
            </a:extLst>
          </p:cNvPr>
          <p:cNvSpPr txBox="1"/>
          <p:nvPr/>
        </p:nvSpPr>
        <p:spPr>
          <a:xfrm>
            <a:off x="1902476" y="4039305"/>
            <a:ext cx="593438"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Contact</a:t>
            </a:r>
          </a:p>
        </p:txBody>
      </p:sp>
      <p:sp>
        <p:nvSpPr>
          <p:cNvPr id="71" name="TextBox 70">
            <a:extLst>
              <a:ext uri="{FF2B5EF4-FFF2-40B4-BE49-F238E27FC236}">
                <a16:creationId xmlns:a16="http://schemas.microsoft.com/office/drawing/2014/main" id="{2B709222-EC80-F248-8632-568903712E0F}"/>
              </a:ext>
            </a:extLst>
          </p:cNvPr>
          <p:cNvSpPr txBox="1"/>
          <p:nvPr/>
        </p:nvSpPr>
        <p:spPr>
          <a:xfrm>
            <a:off x="2515680" y="4032965"/>
            <a:ext cx="840860"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GPS</a:t>
            </a:r>
          </a:p>
        </p:txBody>
      </p:sp>
      <p:sp>
        <p:nvSpPr>
          <p:cNvPr id="72" name="TextBox 71">
            <a:extLst>
              <a:ext uri="{FF2B5EF4-FFF2-40B4-BE49-F238E27FC236}">
                <a16:creationId xmlns:a16="http://schemas.microsoft.com/office/drawing/2014/main" id="{B0D25A0E-86CB-274B-87A8-67FA69392EE3}"/>
              </a:ext>
            </a:extLst>
          </p:cNvPr>
          <p:cNvSpPr txBox="1"/>
          <p:nvPr/>
        </p:nvSpPr>
        <p:spPr>
          <a:xfrm>
            <a:off x="2171143" y="4039304"/>
            <a:ext cx="840860"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Internal</a:t>
            </a:r>
          </a:p>
        </p:txBody>
      </p:sp>
      <p:pic>
        <p:nvPicPr>
          <p:cNvPr id="73" name="Picture 72">
            <a:extLst>
              <a:ext uri="{FF2B5EF4-FFF2-40B4-BE49-F238E27FC236}">
                <a16:creationId xmlns:a16="http://schemas.microsoft.com/office/drawing/2014/main" id="{A806A957-1240-3743-A151-87C89F835659}"/>
              </a:ext>
            </a:extLst>
          </p:cNvPr>
          <p:cNvPicPr>
            <a:picLocks noChangeAspect="1"/>
          </p:cNvPicPr>
          <p:nvPr/>
        </p:nvPicPr>
        <p:blipFill>
          <a:blip r:embed="rId13">
            <a:clrChange>
              <a:clrFrom>
                <a:srgbClr val="F7F7F7"/>
              </a:clrFrom>
              <a:clrTo>
                <a:srgbClr val="F7F7F7">
                  <a:alpha val="0"/>
                </a:srgbClr>
              </a:clrTo>
            </a:clrChange>
          </a:blip>
          <a:stretch>
            <a:fillRect/>
          </a:stretch>
        </p:blipFill>
        <p:spPr>
          <a:xfrm>
            <a:off x="5269723" y="3335932"/>
            <a:ext cx="670968" cy="726883"/>
          </a:xfrm>
          <a:prstGeom prst="rect">
            <a:avLst/>
          </a:prstGeom>
        </p:spPr>
      </p:pic>
      <p:pic>
        <p:nvPicPr>
          <p:cNvPr id="74" name="Picture 73">
            <a:extLst>
              <a:ext uri="{FF2B5EF4-FFF2-40B4-BE49-F238E27FC236}">
                <a16:creationId xmlns:a16="http://schemas.microsoft.com/office/drawing/2014/main" id="{47E1CEA3-0ABE-004D-9F81-03926401081B}"/>
              </a:ext>
            </a:extLst>
          </p:cNvPr>
          <p:cNvPicPr>
            <a:picLocks noChangeAspect="1"/>
          </p:cNvPicPr>
          <p:nvPr/>
        </p:nvPicPr>
        <p:blipFill>
          <a:blip r:embed="rId14" cstate="hqprint">
            <a:clrChange>
              <a:clrFrom>
                <a:srgbClr val="FFFFFF"/>
              </a:clrFrom>
              <a:clrTo>
                <a:srgbClr val="FFFFFF">
                  <a:alpha val="0"/>
                </a:srgbClr>
              </a:clrTo>
            </a:clrChange>
            <a:duotone>
              <a:prstClr val="black"/>
              <a:schemeClr val="accent3">
                <a:lumMod val="20000"/>
                <a:lumOff val="80000"/>
                <a:tint val="45000"/>
                <a:satMod val="400000"/>
              </a:schemeClr>
            </a:duotone>
            <a:extLst>
              <a:ext uri="{28A0092B-C50C-407E-A947-70E740481C1C}">
                <a14:useLocalDpi xmlns:a14="http://schemas.microsoft.com/office/drawing/2010/main"/>
              </a:ext>
            </a:extLst>
          </a:blip>
          <a:stretch>
            <a:fillRect/>
          </a:stretch>
        </p:blipFill>
        <p:spPr>
          <a:xfrm>
            <a:off x="3886864" y="3456427"/>
            <a:ext cx="425636" cy="392896"/>
          </a:xfrm>
          <a:prstGeom prst="rect">
            <a:avLst/>
          </a:prstGeom>
        </p:spPr>
      </p:pic>
      <p:pic>
        <p:nvPicPr>
          <p:cNvPr id="75" name="Picture 74">
            <a:extLst>
              <a:ext uri="{FF2B5EF4-FFF2-40B4-BE49-F238E27FC236}">
                <a16:creationId xmlns:a16="http://schemas.microsoft.com/office/drawing/2014/main" id="{93CC2766-F888-3246-A18F-A070852B27BF}"/>
              </a:ext>
            </a:extLst>
          </p:cNvPr>
          <p:cNvPicPr>
            <a:picLocks noChangeAspect="1"/>
          </p:cNvPicPr>
          <p:nvPr/>
        </p:nvPicPr>
        <p:blipFill>
          <a:blip r:embed="rId15" cstate="hqprint">
            <a:extLst>
              <a:ext uri="{28A0092B-C50C-407E-A947-70E740481C1C}">
                <a14:useLocalDpi xmlns:a14="http://schemas.microsoft.com/office/drawing/2010/main"/>
              </a:ext>
            </a:extLst>
          </a:blip>
          <a:stretch>
            <a:fillRect/>
          </a:stretch>
        </p:blipFill>
        <p:spPr>
          <a:xfrm>
            <a:off x="4469548" y="3379726"/>
            <a:ext cx="735488" cy="583992"/>
          </a:xfrm>
          <a:prstGeom prst="rect">
            <a:avLst/>
          </a:prstGeom>
        </p:spPr>
      </p:pic>
      <p:sp>
        <p:nvSpPr>
          <p:cNvPr id="76" name="TextBox 75">
            <a:extLst>
              <a:ext uri="{FF2B5EF4-FFF2-40B4-BE49-F238E27FC236}">
                <a16:creationId xmlns:a16="http://schemas.microsoft.com/office/drawing/2014/main" id="{3FFB93F0-EBC0-2240-854C-E7CA2799E85B}"/>
              </a:ext>
            </a:extLst>
          </p:cNvPr>
          <p:cNvSpPr txBox="1"/>
          <p:nvPr/>
        </p:nvSpPr>
        <p:spPr>
          <a:xfrm>
            <a:off x="3789741" y="3931582"/>
            <a:ext cx="593438" cy="307777"/>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Where Am I?</a:t>
            </a:r>
          </a:p>
        </p:txBody>
      </p:sp>
      <p:sp>
        <p:nvSpPr>
          <p:cNvPr id="77" name="TextBox 76">
            <a:extLst>
              <a:ext uri="{FF2B5EF4-FFF2-40B4-BE49-F238E27FC236}">
                <a16:creationId xmlns:a16="http://schemas.microsoft.com/office/drawing/2014/main" id="{75E6F257-F050-B84F-AFE7-495BDF1117F3}"/>
              </a:ext>
            </a:extLst>
          </p:cNvPr>
          <p:cNvSpPr txBox="1"/>
          <p:nvPr/>
        </p:nvSpPr>
        <p:spPr>
          <a:xfrm>
            <a:off x="4303371" y="3967056"/>
            <a:ext cx="1155770" cy="415498"/>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What are the objects around me? </a:t>
            </a:r>
          </a:p>
          <a:p>
            <a:pPr algn="ctr"/>
            <a:endParaRPr lang="en-US" sz="700" b="1" dirty="0">
              <a:ln w="0"/>
              <a:effectLst>
                <a:outerShdw blurRad="38100" dist="19050" dir="2700000" algn="tl" rotWithShape="0">
                  <a:schemeClr val="dk1">
                    <a:alpha val="40000"/>
                  </a:schemeClr>
                </a:outerShdw>
              </a:effectLst>
            </a:endParaRPr>
          </a:p>
        </p:txBody>
      </p:sp>
      <p:sp>
        <p:nvSpPr>
          <p:cNvPr id="78" name="TextBox 77">
            <a:extLst>
              <a:ext uri="{FF2B5EF4-FFF2-40B4-BE49-F238E27FC236}">
                <a16:creationId xmlns:a16="http://schemas.microsoft.com/office/drawing/2014/main" id="{E9AA84BE-C12E-334F-ADF4-8F810EBA484B}"/>
              </a:ext>
            </a:extLst>
          </p:cNvPr>
          <p:cNvSpPr txBox="1"/>
          <p:nvPr/>
        </p:nvSpPr>
        <p:spPr>
          <a:xfrm>
            <a:off x="5247718" y="3957454"/>
            <a:ext cx="877357" cy="307777"/>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How do I get there?</a:t>
            </a:r>
          </a:p>
        </p:txBody>
      </p:sp>
      <p:pic>
        <p:nvPicPr>
          <p:cNvPr id="80" name="Picture 79">
            <a:extLst>
              <a:ext uri="{FF2B5EF4-FFF2-40B4-BE49-F238E27FC236}">
                <a16:creationId xmlns:a16="http://schemas.microsoft.com/office/drawing/2014/main" id="{231F7AC7-2810-2847-9C53-31890427B20B}"/>
              </a:ext>
            </a:extLst>
          </p:cNvPr>
          <p:cNvPicPr>
            <a:picLocks noChangeAspect="1"/>
          </p:cNvPicPr>
          <p:nvPr/>
        </p:nvPicPr>
        <p:blipFill>
          <a:blip r:embed="rId16" cstate="hq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174737" y="3418648"/>
            <a:ext cx="593035" cy="593035"/>
          </a:xfrm>
          <a:prstGeom prst="rect">
            <a:avLst/>
          </a:prstGeom>
        </p:spPr>
      </p:pic>
      <p:sp>
        <p:nvSpPr>
          <p:cNvPr id="82" name="TextBox 81">
            <a:extLst>
              <a:ext uri="{FF2B5EF4-FFF2-40B4-BE49-F238E27FC236}">
                <a16:creationId xmlns:a16="http://schemas.microsoft.com/office/drawing/2014/main" id="{EF661985-2D9D-8043-9211-899FC7E8ACAE}"/>
              </a:ext>
            </a:extLst>
          </p:cNvPr>
          <p:cNvSpPr txBox="1"/>
          <p:nvPr/>
        </p:nvSpPr>
        <p:spPr>
          <a:xfrm>
            <a:off x="6652509" y="4011683"/>
            <a:ext cx="1708207"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Motor Control, break, throttle </a:t>
            </a:r>
          </a:p>
        </p:txBody>
      </p:sp>
      <p:sp>
        <p:nvSpPr>
          <p:cNvPr id="84" name="TextBox 83">
            <a:extLst>
              <a:ext uri="{FF2B5EF4-FFF2-40B4-BE49-F238E27FC236}">
                <a16:creationId xmlns:a16="http://schemas.microsoft.com/office/drawing/2014/main" id="{1C12FC30-AADA-D045-9E9B-AF745F3D9662}"/>
              </a:ext>
            </a:extLst>
          </p:cNvPr>
          <p:cNvSpPr txBox="1"/>
          <p:nvPr/>
        </p:nvSpPr>
        <p:spPr>
          <a:xfrm>
            <a:off x="1874424" y="3379726"/>
            <a:ext cx="593438" cy="215444"/>
          </a:xfrm>
          <a:prstGeom prst="rect">
            <a:avLst/>
          </a:prstGeom>
          <a:noFill/>
        </p:spPr>
        <p:txBody>
          <a:bodyPr wrap="square" rtlCol="0">
            <a:spAutoFit/>
          </a:bodyPr>
          <a:lstStyle/>
          <a:p>
            <a:pPr algn="ctr"/>
            <a:r>
              <a:rPr lang="en-US" sz="800" b="1" dirty="0">
                <a:ln w="0"/>
                <a:effectLst>
                  <a:outerShdw blurRad="38100" dist="19050" dir="2700000" algn="tl" rotWithShape="0">
                    <a:schemeClr val="dk1">
                      <a:alpha val="40000"/>
                    </a:schemeClr>
                  </a:outerShdw>
                </a:effectLst>
              </a:rPr>
              <a:t>Sensors</a:t>
            </a:r>
          </a:p>
        </p:txBody>
      </p:sp>
      <p:sp>
        <p:nvSpPr>
          <p:cNvPr id="43" name="Rounded Rectangle 42">
            <a:extLst>
              <a:ext uri="{FF2B5EF4-FFF2-40B4-BE49-F238E27FC236}">
                <a16:creationId xmlns:a16="http://schemas.microsoft.com/office/drawing/2014/main" id="{16EB1707-1C08-7740-B4FD-97EF33044B2E}"/>
              </a:ext>
            </a:extLst>
          </p:cNvPr>
          <p:cNvSpPr/>
          <p:nvPr/>
        </p:nvSpPr>
        <p:spPr>
          <a:xfrm>
            <a:off x="1501185" y="2589629"/>
            <a:ext cx="1393680" cy="195842"/>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tx1"/>
                </a:solidFill>
                <a:latin typeface="Calibri" panose="020F0502020204030204" pitchFamily="34" charset="0"/>
                <a:cs typeface="Calibri" panose="020F0502020204030204" pitchFamily="34" charset="0"/>
              </a:rPr>
              <a:t>Functional Safety</a:t>
            </a:r>
          </a:p>
        </p:txBody>
      </p:sp>
      <p:sp>
        <p:nvSpPr>
          <p:cNvPr id="44" name="Rounded Rectangle 43">
            <a:extLst>
              <a:ext uri="{FF2B5EF4-FFF2-40B4-BE49-F238E27FC236}">
                <a16:creationId xmlns:a16="http://schemas.microsoft.com/office/drawing/2014/main" id="{3B15D0A5-6576-604D-975A-65BAC0ADCCA8}"/>
              </a:ext>
            </a:extLst>
          </p:cNvPr>
          <p:cNvSpPr/>
          <p:nvPr/>
        </p:nvSpPr>
        <p:spPr>
          <a:xfrm>
            <a:off x="4271349" y="2597616"/>
            <a:ext cx="1393680" cy="195842"/>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tx1"/>
                </a:solidFill>
                <a:latin typeface="Calibri" panose="020F0502020204030204" pitchFamily="34" charset="0"/>
                <a:cs typeface="Calibri" panose="020F0502020204030204" pitchFamily="34" charset="0"/>
              </a:rPr>
              <a:t>Functional Safety</a:t>
            </a:r>
          </a:p>
        </p:txBody>
      </p:sp>
      <p:sp>
        <p:nvSpPr>
          <p:cNvPr id="45" name="Rounded Rectangle 44">
            <a:extLst>
              <a:ext uri="{FF2B5EF4-FFF2-40B4-BE49-F238E27FC236}">
                <a16:creationId xmlns:a16="http://schemas.microsoft.com/office/drawing/2014/main" id="{9B2C4058-7359-9C4E-8D30-5C7170346DC9}"/>
              </a:ext>
            </a:extLst>
          </p:cNvPr>
          <p:cNvSpPr/>
          <p:nvPr/>
        </p:nvSpPr>
        <p:spPr>
          <a:xfrm>
            <a:off x="6828664" y="2594303"/>
            <a:ext cx="1393680" cy="195842"/>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tx1"/>
                </a:solidFill>
                <a:latin typeface="Calibri" panose="020F0502020204030204" pitchFamily="34" charset="0"/>
                <a:cs typeface="Calibri" panose="020F0502020204030204" pitchFamily="34" charset="0"/>
              </a:rPr>
              <a:t>Functional Safety</a:t>
            </a:r>
          </a:p>
        </p:txBody>
      </p:sp>
      <p:sp>
        <p:nvSpPr>
          <p:cNvPr id="3" name="Slide Number Placeholder 2">
            <a:extLst>
              <a:ext uri="{FF2B5EF4-FFF2-40B4-BE49-F238E27FC236}">
                <a16:creationId xmlns:a16="http://schemas.microsoft.com/office/drawing/2014/main" id="{51E11FD7-7CE2-B545-A160-52895610960D}"/>
              </a:ext>
            </a:extLst>
          </p:cNvPr>
          <p:cNvSpPr>
            <a:spLocks noGrp="1"/>
          </p:cNvSpPr>
          <p:nvPr>
            <p:ph type="sldNum" sz="quarter" idx="10"/>
          </p:nvPr>
        </p:nvSpPr>
        <p:spPr/>
        <p:txBody>
          <a:bodyPr/>
          <a:lstStyle/>
          <a:p>
            <a:pPr>
              <a:defRPr/>
            </a:pPr>
            <a:fld id="{2B97888F-6AF7-4263-B69D-592D8C33BAC7}" type="slidenum">
              <a:rPr lang="en-US" smtClean="0"/>
              <a:pPr>
                <a:defRPr/>
              </a:pPr>
              <a:t>5</a:t>
            </a:fld>
            <a:endParaRPr lang="en-US"/>
          </a:p>
        </p:txBody>
      </p:sp>
    </p:spTree>
    <p:extLst>
      <p:ext uri="{BB962C8B-B14F-4D97-AF65-F5344CB8AC3E}">
        <p14:creationId xmlns:p14="http://schemas.microsoft.com/office/powerpoint/2010/main" val="4113355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Rectangle 105">
            <a:extLst>
              <a:ext uri="{FF2B5EF4-FFF2-40B4-BE49-F238E27FC236}">
                <a16:creationId xmlns:a16="http://schemas.microsoft.com/office/drawing/2014/main" id="{4B7E8D26-7E55-B748-A644-F432B5633BB6}"/>
              </a:ext>
            </a:extLst>
          </p:cNvPr>
          <p:cNvSpPr/>
          <p:nvPr/>
        </p:nvSpPr>
        <p:spPr>
          <a:xfrm>
            <a:off x="3856657" y="2228183"/>
            <a:ext cx="2130552" cy="896849"/>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08" name="Rectangle 107">
            <a:extLst>
              <a:ext uri="{FF2B5EF4-FFF2-40B4-BE49-F238E27FC236}">
                <a16:creationId xmlns:a16="http://schemas.microsoft.com/office/drawing/2014/main" id="{A62D1F1F-3719-AB44-AFFB-F6F2F9206A92}"/>
              </a:ext>
            </a:extLst>
          </p:cNvPr>
          <p:cNvSpPr/>
          <p:nvPr/>
        </p:nvSpPr>
        <p:spPr>
          <a:xfrm>
            <a:off x="6464750" y="2225596"/>
            <a:ext cx="2130552" cy="896849"/>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8905D3C8-9AF3-6845-8F87-201D1BFAB08D}"/>
              </a:ext>
            </a:extLst>
          </p:cNvPr>
          <p:cNvSpPr/>
          <p:nvPr/>
        </p:nvSpPr>
        <p:spPr>
          <a:xfrm>
            <a:off x="1121462" y="2237183"/>
            <a:ext cx="2130552" cy="896849"/>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29AD0B8-CE46-CF40-A73D-2F2BA7C5FFBE}"/>
              </a:ext>
            </a:extLst>
          </p:cNvPr>
          <p:cNvSpPr>
            <a:spLocks noGrp="1"/>
          </p:cNvSpPr>
          <p:nvPr>
            <p:ph type="title"/>
          </p:nvPr>
        </p:nvSpPr>
        <p:spPr/>
        <p:txBody>
          <a:bodyPr/>
          <a:lstStyle/>
          <a:p>
            <a:r>
              <a:rPr lang="en-US" dirty="0"/>
              <a:t>Autonomous Mobile Robots</a:t>
            </a:r>
          </a:p>
        </p:txBody>
      </p:sp>
      <p:sp>
        <p:nvSpPr>
          <p:cNvPr id="6" name="Rectangle 5">
            <a:extLst>
              <a:ext uri="{FF2B5EF4-FFF2-40B4-BE49-F238E27FC236}">
                <a16:creationId xmlns:a16="http://schemas.microsoft.com/office/drawing/2014/main" id="{58D5AEC9-8CBE-AC4A-9F72-2FD4AA9795D2}"/>
              </a:ext>
            </a:extLst>
          </p:cNvPr>
          <p:cNvSpPr/>
          <p:nvPr/>
        </p:nvSpPr>
        <p:spPr>
          <a:xfrm>
            <a:off x="1121462" y="880163"/>
            <a:ext cx="2130552" cy="3397317"/>
          </a:xfrm>
          <a:prstGeom prst="rect">
            <a:avLst/>
          </a:prstGeom>
          <a:solidFill>
            <a:srgbClr val="F3F6F8">
              <a:alpha val="46000"/>
            </a:srgbClr>
          </a:solidFill>
          <a:ln>
            <a:solidFill>
              <a:srgbClr val="E8EFF7"/>
            </a:solidFill>
          </a:ln>
        </p:spPr>
        <p:style>
          <a:lnRef idx="1">
            <a:schemeClr val="accent3"/>
          </a:lnRef>
          <a:fillRef idx="3">
            <a:schemeClr val="accent3"/>
          </a:fillRef>
          <a:effectRef idx="2">
            <a:schemeClr val="accent3"/>
          </a:effectRef>
          <a:fontRef idx="minor">
            <a:schemeClr val="lt1"/>
          </a:fontRef>
        </p:style>
        <p:txBody>
          <a:bodyPr lIns="91406" tIns="45703" rIns="91406" bIns="45703" rtlCol="0" anchor="t"/>
          <a:lstStyle/>
          <a:p>
            <a:pPr algn="ctr" defTabSz="685783">
              <a:defRPr/>
            </a:pPr>
            <a:r>
              <a:rPr lang="en-US" sz="1200" b="1" dirty="0">
                <a:solidFill>
                  <a:srgbClr val="000000"/>
                </a:solidFill>
                <a:latin typeface="Arial"/>
              </a:rPr>
              <a:t>Sense</a:t>
            </a:r>
            <a:endParaRPr lang="en-US" sz="1200" dirty="0">
              <a:solidFill>
                <a:srgbClr val="000000"/>
              </a:solidFill>
              <a:latin typeface="Arial"/>
            </a:endParaRPr>
          </a:p>
        </p:txBody>
      </p:sp>
      <p:sp>
        <p:nvSpPr>
          <p:cNvPr id="7" name="Rectangle 6">
            <a:extLst>
              <a:ext uri="{FF2B5EF4-FFF2-40B4-BE49-F238E27FC236}">
                <a16:creationId xmlns:a16="http://schemas.microsoft.com/office/drawing/2014/main" id="{2F54A38A-0D4A-E342-81D5-1FF82EDA642B}"/>
              </a:ext>
            </a:extLst>
          </p:cNvPr>
          <p:cNvSpPr/>
          <p:nvPr/>
        </p:nvSpPr>
        <p:spPr>
          <a:xfrm>
            <a:off x="3843989" y="880164"/>
            <a:ext cx="2130552" cy="3377580"/>
          </a:xfrm>
          <a:prstGeom prst="rect">
            <a:avLst/>
          </a:prstGeom>
          <a:solidFill>
            <a:srgbClr val="F3F6F8">
              <a:alpha val="46000"/>
            </a:srgbClr>
          </a:solidFill>
          <a:ln>
            <a:solidFill>
              <a:srgbClr val="E8EFF7"/>
            </a:solidFill>
          </a:ln>
        </p:spPr>
        <p:style>
          <a:lnRef idx="1">
            <a:schemeClr val="accent3"/>
          </a:lnRef>
          <a:fillRef idx="3">
            <a:schemeClr val="accent3"/>
          </a:fillRef>
          <a:effectRef idx="2">
            <a:schemeClr val="accent3"/>
          </a:effectRef>
          <a:fontRef idx="minor">
            <a:schemeClr val="lt1"/>
          </a:fontRef>
        </p:style>
        <p:txBody>
          <a:bodyPr lIns="91406" tIns="45703" rIns="91406" bIns="45703" rtlCol="0" anchor="t"/>
          <a:lstStyle/>
          <a:p>
            <a:pPr algn="ctr" defTabSz="685783">
              <a:defRPr/>
            </a:pPr>
            <a:r>
              <a:rPr lang="en-US" sz="1200" b="1" dirty="0">
                <a:solidFill>
                  <a:srgbClr val="000000"/>
                </a:solidFill>
                <a:latin typeface="Arial"/>
              </a:rPr>
              <a:t>Perceive &amp; Plan</a:t>
            </a:r>
          </a:p>
          <a:p>
            <a:pPr algn="ctr" defTabSz="685783">
              <a:defRPr/>
            </a:pPr>
            <a:endParaRPr lang="en-US" sz="1200" dirty="0">
              <a:solidFill>
                <a:srgbClr val="000000"/>
              </a:solidFill>
              <a:latin typeface="Arial"/>
            </a:endParaRPr>
          </a:p>
        </p:txBody>
      </p:sp>
      <p:sp>
        <p:nvSpPr>
          <p:cNvPr id="9" name="Rectangle 8">
            <a:extLst>
              <a:ext uri="{FF2B5EF4-FFF2-40B4-BE49-F238E27FC236}">
                <a16:creationId xmlns:a16="http://schemas.microsoft.com/office/drawing/2014/main" id="{DBAD605C-F61F-9D49-8C17-BA035B71BCA1}"/>
              </a:ext>
            </a:extLst>
          </p:cNvPr>
          <p:cNvSpPr/>
          <p:nvPr/>
        </p:nvSpPr>
        <p:spPr>
          <a:xfrm>
            <a:off x="6464750" y="880163"/>
            <a:ext cx="2130552" cy="3377580"/>
          </a:xfrm>
          <a:prstGeom prst="rect">
            <a:avLst/>
          </a:prstGeom>
          <a:solidFill>
            <a:srgbClr val="F3F6F8">
              <a:alpha val="46000"/>
            </a:srgbClr>
          </a:solidFill>
          <a:ln>
            <a:solidFill>
              <a:srgbClr val="E8EFF7"/>
            </a:solidFill>
          </a:ln>
        </p:spPr>
        <p:style>
          <a:lnRef idx="1">
            <a:schemeClr val="accent3"/>
          </a:lnRef>
          <a:fillRef idx="3">
            <a:schemeClr val="accent3"/>
          </a:fillRef>
          <a:effectRef idx="2">
            <a:schemeClr val="accent3"/>
          </a:effectRef>
          <a:fontRef idx="minor">
            <a:schemeClr val="lt1"/>
          </a:fontRef>
        </p:style>
        <p:txBody>
          <a:bodyPr lIns="91406" tIns="45703" rIns="91406" bIns="45703" rtlCol="0" anchor="t"/>
          <a:lstStyle/>
          <a:p>
            <a:pPr algn="ctr" defTabSz="685783">
              <a:defRPr/>
            </a:pPr>
            <a:r>
              <a:rPr lang="en-US" sz="1200" b="1" dirty="0">
                <a:solidFill>
                  <a:srgbClr val="000000"/>
                </a:solidFill>
                <a:latin typeface="Arial"/>
              </a:rPr>
              <a:t>Act</a:t>
            </a:r>
          </a:p>
          <a:p>
            <a:pPr algn="ctr" defTabSz="685783">
              <a:defRPr/>
            </a:pPr>
            <a:endParaRPr lang="en-US" sz="1200" dirty="0">
              <a:solidFill>
                <a:srgbClr val="000000"/>
              </a:solidFill>
              <a:latin typeface="Arial"/>
            </a:endParaRPr>
          </a:p>
        </p:txBody>
      </p:sp>
      <p:sp>
        <p:nvSpPr>
          <p:cNvPr id="22" name="Rectangle 21">
            <a:extLst>
              <a:ext uri="{FF2B5EF4-FFF2-40B4-BE49-F238E27FC236}">
                <a16:creationId xmlns:a16="http://schemas.microsoft.com/office/drawing/2014/main" id="{A20F8D75-0E3F-EF41-B760-BBB256BE83BF}"/>
              </a:ext>
            </a:extLst>
          </p:cNvPr>
          <p:cNvSpPr/>
          <p:nvPr/>
        </p:nvSpPr>
        <p:spPr>
          <a:xfrm>
            <a:off x="6431192" y="2793126"/>
            <a:ext cx="1255752" cy="704924"/>
          </a:xfrm>
          <a:prstGeom prst="rect">
            <a:avLst/>
          </a:prstGeom>
          <a:noFill/>
          <a:ln w="12700">
            <a:noFill/>
          </a:ln>
        </p:spPr>
        <p:style>
          <a:lnRef idx="2">
            <a:schemeClr val="accent3"/>
          </a:lnRef>
          <a:fillRef idx="1">
            <a:schemeClr val="lt1"/>
          </a:fillRef>
          <a:effectRef idx="0">
            <a:schemeClr val="accent3"/>
          </a:effectRef>
          <a:fontRef idx="minor">
            <a:schemeClr val="dk1"/>
          </a:fontRef>
        </p:style>
        <p:txBody>
          <a:bodyPr tIns="9144" rtlCol="0" anchor="t"/>
          <a:lstStyle/>
          <a:p>
            <a:pPr marL="171450" indent="-171450">
              <a:buFont typeface="Arial" panose="020B0604020202020204" pitchFamily="34" charset="0"/>
              <a:buChar char="•"/>
            </a:pPr>
            <a:endParaRPr lang="en-US" sz="800" dirty="0">
              <a:solidFill>
                <a:schemeClr val="tx1"/>
              </a:solidFill>
              <a:latin typeface="Arial" charset="0"/>
            </a:endParaRPr>
          </a:p>
        </p:txBody>
      </p:sp>
      <p:sp>
        <p:nvSpPr>
          <p:cNvPr id="11" name="Rectangle 10">
            <a:extLst>
              <a:ext uri="{FF2B5EF4-FFF2-40B4-BE49-F238E27FC236}">
                <a16:creationId xmlns:a16="http://schemas.microsoft.com/office/drawing/2014/main" id="{26A711BF-6040-F749-99F0-CA25D389BBE1}"/>
              </a:ext>
            </a:extLst>
          </p:cNvPr>
          <p:cNvSpPr/>
          <p:nvPr/>
        </p:nvSpPr>
        <p:spPr>
          <a:xfrm>
            <a:off x="3782544" y="2736906"/>
            <a:ext cx="1187327" cy="704924"/>
          </a:xfrm>
          <a:prstGeom prst="rect">
            <a:avLst/>
          </a:prstGeom>
          <a:noFill/>
          <a:ln w="12700">
            <a:noFill/>
          </a:ln>
        </p:spPr>
        <p:style>
          <a:lnRef idx="2">
            <a:schemeClr val="accent3"/>
          </a:lnRef>
          <a:fillRef idx="1">
            <a:schemeClr val="lt1"/>
          </a:fillRef>
          <a:effectRef idx="0">
            <a:schemeClr val="accent3"/>
          </a:effectRef>
          <a:fontRef idx="minor">
            <a:schemeClr val="dk1"/>
          </a:fontRef>
        </p:style>
        <p:txBody>
          <a:bodyPr tIns="9144" rtlCol="0" anchor="t"/>
          <a:lstStyle/>
          <a:p>
            <a:pPr marL="171450" indent="-171450">
              <a:buFont typeface="Arial" panose="020B0604020202020204" pitchFamily="34" charset="0"/>
              <a:buChar char="•"/>
            </a:pPr>
            <a:endParaRPr lang="en-US" sz="800" dirty="0">
              <a:solidFill>
                <a:schemeClr val="tx1"/>
              </a:solidFill>
              <a:latin typeface="Arial" charset="0"/>
            </a:endParaRPr>
          </a:p>
        </p:txBody>
      </p:sp>
      <p:pic>
        <p:nvPicPr>
          <p:cNvPr id="53249" name="Picture 1" descr="page1image2746339648">
            <a:extLst>
              <a:ext uri="{FF2B5EF4-FFF2-40B4-BE49-F238E27FC236}">
                <a16:creationId xmlns:a16="http://schemas.microsoft.com/office/drawing/2014/main" id="{E99C6CD2-12F7-2248-8E58-975E2B9001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387600" cy="12700"/>
          </a:xfrm>
          <a:prstGeom prst="rect">
            <a:avLst/>
          </a:prstGeom>
          <a:noFill/>
          <a:extLst>
            <a:ext uri="{909E8E84-426E-40DD-AFC4-6F175D3DCCD1}">
              <a14:hiddenFill xmlns:a14="http://schemas.microsoft.com/office/drawing/2010/main">
                <a:solidFill>
                  <a:srgbClr val="FFFFFF"/>
                </a:solidFill>
              </a14:hiddenFill>
            </a:ext>
          </a:extLst>
        </p:spPr>
      </p:pic>
      <p:pic>
        <p:nvPicPr>
          <p:cNvPr id="53250" name="Picture 2" descr="page1image2746414880">
            <a:extLst>
              <a:ext uri="{FF2B5EF4-FFF2-40B4-BE49-F238E27FC236}">
                <a16:creationId xmlns:a16="http://schemas.microsoft.com/office/drawing/2014/main" id="{E52AAF84-A931-CD4C-81F4-7414762A8D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498600" cy="12700"/>
          </a:xfrm>
          <a:prstGeom prst="rect">
            <a:avLst/>
          </a:prstGeom>
          <a:noFill/>
          <a:extLst>
            <a:ext uri="{909E8E84-426E-40DD-AFC4-6F175D3DCCD1}">
              <a14:hiddenFill xmlns:a14="http://schemas.microsoft.com/office/drawing/2010/main">
                <a:solidFill>
                  <a:srgbClr val="FFFFFF"/>
                </a:solidFill>
              </a14:hiddenFill>
            </a:ext>
          </a:extLst>
        </p:spPr>
      </p:pic>
      <p:pic>
        <p:nvPicPr>
          <p:cNvPr id="53251" name="Picture 3" descr="page1image2746415072">
            <a:extLst>
              <a:ext uri="{FF2B5EF4-FFF2-40B4-BE49-F238E27FC236}">
                <a16:creationId xmlns:a16="http://schemas.microsoft.com/office/drawing/2014/main" id="{0261F1B3-6E29-824D-A7DB-F348818958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498600" cy="12700"/>
          </a:xfrm>
          <a:prstGeom prst="rect">
            <a:avLst/>
          </a:prstGeom>
          <a:noFill/>
          <a:extLst>
            <a:ext uri="{909E8E84-426E-40DD-AFC4-6F175D3DCCD1}">
              <a14:hiddenFill xmlns:a14="http://schemas.microsoft.com/office/drawing/2010/main">
                <a:solidFill>
                  <a:srgbClr val="FFFFFF"/>
                </a:solidFill>
              </a14:hiddenFill>
            </a:ext>
          </a:extLst>
        </p:spPr>
      </p:pic>
      <p:pic>
        <p:nvPicPr>
          <p:cNvPr id="53252" name="Picture 4" descr="page1image2746415360">
            <a:extLst>
              <a:ext uri="{FF2B5EF4-FFF2-40B4-BE49-F238E27FC236}">
                <a16:creationId xmlns:a16="http://schemas.microsoft.com/office/drawing/2014/main" id="{0D009F3F-F0CD-6E4D-A630-E372B4115F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498600" cy="12700"/>
          </a:xfrm>
          <a:prstGeom prst="rect">
            <a:avLst/>
          </a:prstGeom>
          <a:noFill/>
          <a:extLst>
            <a:ext uri="{909E8E84-426E-40DD-AFC4-6F175D3DCCD1}">
              <a14:hiddenFill xmlns:a14="http://schemas.microsoft.com/office/drawing/2010/main">
                <a:solidFill>
                  <a:srgbClr val="FFFFFF"/>
                </a:solidFill>
              </a14:hiddenFill>
            </a:ext>
          </a:extLst>
        </p:spPr>
      </p:pic>
      <p:pic>
        <p:nvPicPr>
          <p:cNvPr id="53253" name="Picture 5" descr="page1image2746415936">
            <a:extLst>
              <a:ext uri="{FF2B5EF4-FFF2-40B4-BE49-F238E27FC236}">
                <a16:creationId xmlns:a16="http://schemas.microsoft.com/office/drawing/2014/main" id="{C4922FC1-CDBD-824A-AB3C-E537BFD44FDB}"/>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0" y="0"/>
            <a:ext cx="596900" cy="1651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9">
            <a:extLst>
              <a:ext uri="{FF2B5EF4-FFF2-40B4-BE49-F238E27FC236}">
                <a16:creationId xmlns:a16="http://schemas.microsoft.com/office/drawing/2014/main" id="{5CB955E8-D491-AC44-AA3E-12045D9A7FD2}"/>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1811482" y="1328541"/>
            <a:ext cx="643393" cy="545829"/>
          </a:xfrm>
          <a:prstGeom prst="rect">
            <a:avLst/>
          </a:prstGeom>
        </p:spPr>
      </p:pic>
      <p:grpSp>
        <p:nvGrpSpPr>
          <p:cNvPr id="52" name="Group 51">
            <a:extLst>
              <a:ext uri="{FF2B5EF4-FFF2-40B4-BE49-F238E27FC236}">
                <a16:creationId xmlns:a16="http://schemas.microsoft.com/office/drawing/2014/main" id="{018F8B5F-5C36-2946-B1D5-520E7F8DD8A5}"/>
              </a:ext>
            </a:extLst>
          </p:cNvPr>
          <p:cNvGrpSpPr/>
          <p:nvPr/>
        </p:nvGrpSpPr>
        <p:grpSpPr>
          <a:xfrm>
            <a:off x="3409956" y="1962863"/>
            <a:ext cx="274320" cy="274320"/>
            <a:chOff x="3232744" y="2714625"/>
            <a:chExt cx="485775" cy="485775"/>
          </a:xfrm>
        </p:grpSpPr>
        <p:sp>
          <p:nvSpPr>
            <p:cNvPr id="53" name="Oval 52">
              <a:extLst>
                <a:ext uri="{FF2B5EF4-FFF2-40B4-BE49-F238E27FC236}">
                  <a16:creationId xmlns:a16="http://schemas.microsoft.com/office/drawing/2014/main" id="{97BDA9A4-6B26-E544-A8CC-A9B00D47BBCB}"/>
                </a:ext>
              </a:extLst>
            </p:cNvPr>
            <p:cNvSpPr/>
            <p:nvPr/>
          </p:nvSpPr>
          <p:spPr>
            <a:xfrm>
              <a:off x="3232744" y="2714625"/>
              <a:ext cx="485775" cy="485775"/>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54" name="Arrow: Chevron 60">
              <a:extLst>
                <a:ext uri="{FF2B5EF4-FFF2-40B4-BE49-F238E27FC236}">
                  <a16:creationId xmlns:a16="http://schemas.microsoft.com/office/drawing/2014/main" id="{D783921F-2AC1-AB4E-AE8E-A97C354EC730}"/>
                </a:ext>
              </a:extLst>
            </p:cNvPr>
            <p:cNvSpPr/>
            <p:nvPr/>
          </p:nvSpPr>
          <p:spPr>
            <a:xfrm>
              <a:off x="3358453" y="2840334"/>
              <a:ext cx="234356" cy="23435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55" name="Group 54">
            <a:extLst>
              <a:ext uri="{FF2B5EF4-FFF2-40B4-BE49-F238E27FC236}">
                <a16:creationId xmlns:a16="http://schemas.microsoft.com/office/drawing/2014/main" id="{99760137-548E-CE42-8C4F-8A67F8C9B462}"/>
              </a:ext>
            </a:extLst>
          </p:cNvPr>
          <p:cNvGrpSpPr/>
          <p:nvPr/>
        </p:nvGrpSpPr>
        <p:grpSpPr>
          <a:xfrm>
            <a:off x="6108333" y="1962863"/>
            <a:ext cx="274320" cy="274320"/>
            <a:chOff x="3232744" y="2714625"/>
            <a:chExt cx="485775" cy="485775"/>
          </a:xfrm>
        </p:grpSpPr>
        <p:sp>
          <p:nvSpPr>
            <p:cNvPr id="56" name="Oval 55">
              <a:extLst>
                <a:ext uri="{FF2B5EF4-FFF2-40B4-BE49-F238E27FC236}">
                  <a16:creationId xmlns:a16="http://schemas.microsoft.com/office/drawing/2014/main" id="{7084A7A8-EF49-AF4D-BBB7-30403A142342}"/>
                </a:ext>
              </a:extLst>
            </p:cNvPr>
            <p:cNvSpPr/>
            <p:nvPr/>
          </p:nvSpPr>
          <p:spPr>
            <a:xfrm>
              <a:off x="3232744" y="2714625"/>
              <a:ext cx="485775" cy="485775"/>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57" name="Arrow: Chevron 60">
              <a:extLst>
                <a:ext uri="{FF2B5EF4-FFF2-40B4-BE49-F238E27FC236}">
                  <a16:creationId xmlns:a16="http://schemas.microsoft.com/office/drawing/2014/main" id="{525EFC22-F06F-5648-AEFE-68F3BDE84EDA}"/>
                </a:ext>
              </a:extLst>
            </p:cNvPr>
            <p:cNvSpPr/>
            <p:nvPr/>
          </p:nvSpPr>
          <p:spPr>
            <a:xfrm>
              <a:off x="3358453" y="2840334"/>
              <a:ext cx="234356" cy="23435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0" name="Rectangle 9">
            <a:extLst>
              <a:ext uri="{FF2B5EF4-FFF2-40B4-BE49-F238E27FC236}">
                <a16:creationId xmlns:a16="http://schemas.microsoft.com/office/drawing/2014/main" id="{4F51A39D-49FB-BC46-BE60-721E2894D4B3}"/>
              </a:ext>
            </a:extLst>
          </p:cNvPr>
          <p:cNvSpPr/>
          <p:nvPr/>
        </p:nvSpPr>
        <p:spPr>
          <a:xfrm>
            <a:off x="1121462" y="3358762"/>
            <a:ext cx="2099537" cy="913469"/>
          </a:xfrm>
          <a:prstGeom prst="rect">
            <a:avLst/>
          </a:prstGeom>
          <a:ln w="127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61" name="Rectangle 60">
            <a:extLst>
              <a:ext uri="{FF2B5EF4-FFF2-40B4-BE49-F238E27FC236}">
                <a16:creationId xmlns:a16="http://schemas.microsoft.com/office/drawing/2014/main" id="{B889329A-EC10-1B41-9341-B0EBD6BD206E}"/>
              </a:ext>
            </a:extLst>
          </p:cNvPr>
          <p:cNvSpPr/>
          <p:nvPr/>
        </p:nvSpPr>
        <p:spPr>
          <a:xfrm>
            <a:off x="3863175" y="3342466"/>
            <a:ext cx="2109596" cy="913469"/>
          </a:xfrm>
          <a:prstGeom prst="rect">
            <a:avLst/>
          </a:prstGeom>
          <a:ln w="127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62" name="Rectangle 61">
            <a:extLst>
              <a:ext uri="{FF2B5EF4-FFF2-40B4-BE49-F238E27FC236}">
                <a16:creationId xmlns:a16="http://schemas.microsoft.com/office/drawing/2014/main" id="{81FD9FA7-46EF-2F45-A192-4BF92376CCE5}"/>
              </a:ext>
            </a:extLst>
          </p:cNvPr>
          <p:cNvSpPr/>
          <p:nvPr/>
        </p:nvSpPr>
        <p:spPr>
          <a:xfrm>
            <a:off x="6462187" y="3352277"/>
            <a:ext cx="2109596" cy="913469"/>
          </a:xfrm>
          <a:prstGeom prst="rect">
            <a:avLst/>
          </a:prstGeom>
          <a:ln w="127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47" name="Picture 46">
            <a:extLst>
              <a:ext uri="{FF2B5EF4-FFF2-40B4-BE49-F238E27FC236}">
                <a16:creationId xmlns:a16="http://schemas.microsoft.com/office/drawing/2014/main" id="{D5F96CED-5516-E34F-929D-A24D1E40E78D}"/>
              </a:ext>
            </a:extLst>
          </p:cNvPr>
          <p:cNvPicPr>
            <a:picLocks noChangeAspect="1"/>
          </p:cNvPicPr>
          <p:nvPr/>
        </p:nvPicPr>
        <p:blipFill>
          <a:blip r:embed="rId8"/>
          <a:stretch>
            <a:fillRect/>
          </a:stretch>
        </p:blipFill>
        <p:spPr>
          <a:xfrm>
            <a:off x="77375" y="990715"/>
            <a:ext cx="863571" cy="863571"/>
          </a:xfrm>
          <a:prstGeom prst="rect">
            <a:avLst/>
          </a:prstGeom>
        </p:spPr>
      </p:pic>
      <p:pic>
        <p:nvPicPr>
          <p:cNvPr id="64" name="Picture 63">
            <a:extLst>
              <a:ext uri="{FF2B5EF4-FFF2-40B4-BE49-F238E27FC236}">
                <a16:creationId xmlns:a16="http://schemas.microsoft.com/office/drawing/2014/main" id="{1BDCDE08-B239-4043-86F8-D716C3AB3A57}"/>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1491915" y="1234592"/>
            <a:ext cx="1140142" cy="757989"/>
          </a:xfrm>
          <a:prstGeom prst="rect">
            <a:avLst/>
          </a:prstGeom>
        </p:spPr>
      </p:pic>
      <p:pic>
        <p:nvPicPr>
          <p:cNvPr id="65" name="Picture 64">
            <a:extLst>
              <a:ext uri="{FF2B5EF4-FFF2-40B4-BE49-F238E27FC236}">
                <a16:creationId xmlns:a16="http://schemas.microsoft.com/office/drawing/2014/main" id="{756A8F36-5713-C644-9ED8-1D73E95FFF77}"/>
              </a:ext>
            </a:extLst>
          </p:cNvPr>
          <p:cNvPicPr>
            <a:picLocks noChangeAspect="1"/>
          </p:cNvPicPr>
          <p:nvPr/>
        </p:nvPicPr>
        <p:blipFill>
          <a:blip r:embed="rId10"/>
          <a:stretch>
            <a:fillRect/>
          </a:stretch>
        </p:blipFill>
        <p:spPr>
          <a:xfrm>
            <a:off x="4271349" y="1238994"/>
            <a:ext cx="1274061" cy="753587"/>
          </a:xfrm>
          <a:prstGeom prst="rect">
            <a:avLst/>
          </a:prstGeom>
        </p:spPr>
      </p:pic>
      <p:pic>
        <p:nvPicPr>
          <p:cNvPr id="66" name="Picture 65">
            <a:extLst>
              <a:ext uri="{FF2B5EF4-FFF2-40B4-BE49-F238E27FC236}">
                <a16:creationId xmlns:a16="http://schemas.microsoft.com/office/drawing/2014/main" id="{D2089F1A-8B78-BA4E-BADC-10BFE9911AE5}"/>
              </a:ext>
            </a:extLst>
          </p:cNvPr>
          <p:cNvPicPr>
            <a:picLocks noChangeAspect="1"/>
          </p:cNvPicPr>
          <p:nvPr/>
        </p:nvPicPr>
        <p:blipFill>
          <a:blip r:embed="rId11"/>
          <a:stretch>
            <a:fillRect/>
          </a:stretch>
        </p:blipFill>
        <p:spPr>
          <a:xfrm>
            <a:off x="6803644" y="956075"/>
            <a:ext cx="1409312" cy="1409312"/>
          </a:xfrm>
          <a:prstGeom prst="rect">
            <a:avLst/>
          </a:prstGeom>
        </p:spPr>
      </p:pic>
      <p:pic>
        <p:nvPicPr>
          <p:cNvPr id="67" name="Picture 66">
            <a:extLst>
              <a:ext uri="{FF2B5EF4-FFF2-40B4-BE49-F238E27FC236}">
                <a16:creationId xmlns:a16="http://schemas.microsoft.com/office/drawing/2014/main" id="{2943E431-47BE-814D-91E5-88513D0FACA2}"/>
              </a:ext>
            </a:extLst>
          </p:cNvPr>
          <p:cNvPicPr>
            <a:picLocks noChangeAspect="1"/>
          </p:cNvPicPr>
          <p:nvPr/>
        </p:nvPicPr>
        <p:blipFill>
          <a:blip r:embed="rId12">
            <a:clrChange>
              <a:clrFrom>
                <a:srgbClr val="FFFFFF"/>
              </a:clrFrom>
              <a:clrTo>
                <a:srgbClr val="FFFFFF">
                  <a:alpha val="0"/>
                </a:srgbClr>
              </a:clrTo>
            </a:clrChange>
          </a:blip>
          <a:stretch>
            <a:fillRect/>
          </a:stretch>
        </p:blipFill>
        <p:spPr>
          <a:xfrm>
            <a:off x="1617643" y="3249404"/>
            <a:ext cx="1087182" cy="1087182"/>
          </a:xfrm>
          <a:prstGeom prst="rect">
            <a:avLst/>
          </a:prstGeom>
        </p:spPr>
      </p:pic>
      <p:sp>
        <p:nvSpPr>
          <p:cNvPr id="68" name="TextBox 67">
            <a:extLst>
              <a:ext uri="{FF2B5EF4-FFF2-40B4-BE49-F238E27FC236}">
                <a16:creationId xmlns:a16="http://schemas.microsoft.com/office/drawing/2014/main" id="{FCF19527-8D5C-8D40-B9EC-829ADA03752C}"/>
              </a:ext>
            </a:extLst>
          </p:cNvPr>
          <p:cNvSpPr txBox="1"/>
          <p:nvPr/>
        </p:nvSpPr>
        <p:spPr>
          <a:xfrm>
            <a:off x="1095039" y="4037284"/>
            <a:ext cx="593438"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Proximity</a:t>
            </a:r>
          </a:p>
        </p:txBody>
      </p:sp>
      <p:sp>
        <p:nvSpPr>
          <p:cNvPr id="69" name="TextBox 68">
            <a:extLst>
              <a:ext uri="{FF2B5EF4-FFF2-40B4-BE49-F238E27FC236}">
                <a16:creationId xmlns:a16="http://schemas.microsoft.com/office/drawing/2014/main" id="{3BE10AD1-43AD-EE46-A526-E3829479BF3F}"/>
              </a:ext>
            </a:extLst>
          </p:cNvPr>
          <p:cNvSpPr txBox="1"/>
          <p:nvPr/>
        </p:nvSpPr>
        <p:spPr>
          <a:xfrm>
            <a:off x="1521057" y="4041929"/>
            <a:ext cx="593438"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Visuals</a:t>
            </a:r>
          </a:p>
        </p:txBody>
      </p:sp>
      <p:sp>
        <p:nvSpPr>
          <p:cNvPr id="70" name="TextBox 69">
            <a:extLst>
              <a:ext uri="{FF2B5EF4-FFF2-40B4-BE49-F238E27FC236}">
                <a16:creationId xmlns:a16="http://schemas.microsoft.com/office/drawing/2014/main" id="{056360AB-A74D-D244-A435-03D73F532E2B}"/>
              </a:ext>
            </a:extLst>
          </p:cNvPr>
          <p:cNvSpPr txBox="1"/>
          <p:nvPr/>
        </p:nvSpPr>
        <p:spPr>
          <a:xfrm>
            <a:off x="1902476" y="4039305"/>
            <a:ext cx="593438"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Contact</a:t>
            </a:r>
          </a:p>
        </p:txBody>
      </p:sp>
      <p:sp>
        <p:nvSpPr>
          <p:cNvPr id="71" name="TextBox 70">
            <a:extLst>
              <a:ext uri="{FF2B5EF4-FFF2-40B4-BE49-F238E27FC236}">
                <a16:creationId xmlns:a16="http://schemas.microsoft.com/office/drawing/2014/main" id="{2B709222-EC80-F248-8632-568903712E0F}"/>
              </a:ext>
            </a:extLst>
          </p:cNvPr>
          <p:cNvSpPr txBox="1"/>
          <p:nvPr/>
        </p:nvSpPr>
        <p:spPr>
          <a:xfrm>
            <a:off x="2515680" y="4032965"/>
            <a:ext cx="840860"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GPS</a:t>
            </a:r>
          </a:p>
        </p:txBody>
      </p:sp>
      <p:sp>
        <p:nvSpPr>
          <p:cNvPr id="72" name="TextBox 71">
            <a:extLst>
              <a:ext uri="{FF2B5EF4-FFF2-40B4-BE49-F238E27FC236}">
                <a16:creationId xmlns:a16="http://schemas.microsoft.com/office/drawing/2014/main" id="{B0D25A0E-86CB-274B-87A8-67FA69392EE3}"/>
              </a:ext>
            </a:extLst>
          </p:cNvPr>
          <p:cNvSpPr txBox="1"/>
          <p:nvPr/>
        </p:nvSpPr>
        <p:spPr>
          <a:xfrm>
            <a:off x="2171143" y="4039304"/>
            <a:ext cx="840860"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Internal</a:t>
            </a:r>
          </a:p>
        </p:txBody>
      </p:sp>
      <p:pic>
        <p:nvPicPr>
          <p:cNvPr id="73" name="Picture 72">
            <a:extLst>
              <a:ext uri="{FF2B5EF4-FFF2-40B4-BE49-F238E27FC236}">
                <a16:creationId xmlns:a16="http://schemas.microsoft.com/office/drawing/2014/main" id="{A806A957-1240-3743-A151-87C89F835659}"/>
              </a:ext>
            </a:extLst>
          </p:cNvPr>
          <p:cNvPicPr>
            <a:picLocks noChangeAspect="1"/>
          </p:cNvPicPr>
          <p:nvPr/>
        </p:nvPicPr>
        <p:blipFill>
          <a:blip r:embed="rId13">
            <a:clrChange>
              <a:clrFrom>
                <a:srgbClr val="F7F7F7"/>
              </a:clrFrom>
              <a:clrTo>
                <a:srgbClr val="F7F7F7">
                  <a:alpha val="0"/>
                </a:srgbClr>
              </a:clrTo>
            </a:clrChange>
          </a:blip>
          <a:stretch>
            <a:fillRect/>
          </a:stretch>
        </p:blipFill>
        <p:spPr>
          <a:xfrm>
            <a:off x="5269723" y="3335932"/>
            <a:ext cx="670968" cy="726883"/>
          </a:xfrm>
          <a:prstGeom prst="rect">
            <a:avLst/>
          </a:prstGeom>
        </p:spPr>
      </p:pic>
      <p:pic>
        <p:nvPicPr>
          <p:cNvPr id="74" name="Picture 73">
            <a:extLst>
              <a:ext uri="{FF2B5EF4-FFF2-40B4-BE49-F238E27FC236}">
                <a16:creationId xmlns:a16="http://schemas.microsoft.com/office/drawing/2014/main" id="{47E1CEA3-0ABE-004D-9F81-03926401081B}"/>
              </a:ext>
            </a:extLst>
          </p:cNvPr>
          <p:cNvPicPr>
            <a:picLocks noChangeAspect="1"/>
          </p:cNvPicPr>
          <p:nvPr/>
        </p:nvPicPr>
        <p:blipFill>
          <a:blip r:embed="rId14" cstate="hqprint">
            <a:clrChange>
              <a:clrFrom>
                <a:srgbClr val="FFFFFF"/>
              </a:clrFrom>
              <a:clrTo>
                <a:srgbClr val="FFFFFF">
                  <a:alpha val="0"/>
                </a:srgbClr>
              </a:clrTo>
            </a:clrChange>
            <a:duotone>
              <a:prstClr val="black"/>
              <a:schemeClr val="accent3">
                <a:lumMod val="20000"/>
                <a:lumOff val="80000"/>
                <a:tint val="45000"/>
                <a:satMod val="400000"/>
              </a:schemeClr>
            </a:duotone>
            <a:extLst>
              <a:ext uri="{28A0092B-C50C-407E-A947-70E740481C1C}">
                <a14:useLocalDpi xmlns:a14="http://schemas.microsoft.com/office/drawing/2010/main"/>
              </a:ext>
            </a:extLst>
          </a:blip>
          <a:stretch>
            <a:fillRect/>
          </a:stretch>
        </p:blipFill>
        <p:spPr>
          <a:xfrm>
            <a:off x="3886864" y="3456427"/>
            <a:ext cx="425636" cy="392896"/>
          </a:xfrm>
          <a:prstGeom prst="rect">
            <a:avLst/>
          </a:prstGeom>
        </p:spPr>
      </p:pic>
      <p:pic>
        <p:nvPicPr>
          <p:cNvPr id="75" name="Picture 74">
            <a:extLst>
              <a:ext uri="{FF2B5EF4-FFF2-40B4-BE49-F238E27FC236}">
                <a16:creationId xmlns:a16="http://schemas.microsoft.com/office/drawing/2014/main" id="{93CC2766-F888-3246-A18F-A070852B27BF}"/>
              </a:ext>
            </a:extLst>
          </p:cNvPr>
          <p:cNvPicPr>
            <a:picLocks noChangeAspect="1"/>
          </p:cNvPicPr>
          <p:nvPr/>
        </p:nvPicPr>
        <p:blipFill>
          <a:blip r:embed="rId15" cstate="hqprint">
            <a:extLst>
              <a:ext uri="{28A0092B-C50C-407E-A947-70E740481C1C}">
                <a14:useLocalDpi xmlns:a14="http://schemas.microsoft.com/office/drawing/2010/main"/>
              </a:ext>
            </a:extLst>
          </a:blip>
          <a:stretch>
            <a:fillRect/>
          </a:stretch>
        </p:blipFill>
        <p:spPr>
          <a:xfrm>
            <a:off x="4469548" y="3379726"/>
            <a:ext cx="735488" cy="583992"/>
          </a:xfrm>
          <a:prstGeom prst="rect">
            <a:avLst/>
          </a:prstGeom>
        </p:spPr>
      </p:pic>
      <p:sp>
        <p:nvSpPr>
          <p:cNvPr id="76" name="TextBox 75">
            <a:extLst>
              <a:ext uri="{FF2B5EF4-FFF2-40B4-BE49-F238E27FC236}">
                <a16:creationId xmlns:a16="http://schemas.microsoft.com/office/drawing/2014/main" id="{3FFB93F0-EBC0-2240-854C-E7CA2799E85B}"/>
              </a:ext>
            </a:extLst>
          </p:cNvPr>
          <p:cNvSpPr txBox="1"/>
          <p:nvPr/>
        </p:nvSpPr>
        <p:spPr>
          <a:xfrm>
            <a:off x="3789741" y="3931582"/>
            <a:ext cx="593438" cy="307777"/>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Where Am I?</a:t>
            </a:r>
          </a:p>
        </p:txBody>
      </p:sp>
      <p:sp>
        <p:nvSpPr>
          <p:cNvPr id="77" name="TextBox 76">
            <a:extLst>
              <a:ext uri="{FF2B5EF4-FFF2-40B4-BE49-F238E27FC236}">
                <a16:creationId xmlns:a16="http://schemas.microsoft.com/office/drawing/2014/main" id="{75E6F257-F050-B84F-AFE7-495BDF1117F3}"/>
              </a:ext>
            </a:extLst>
          </p:cNvPr>
          <p:cNvSpPr txBox="1"/>
          <p:nvPr/>
        </p:nvSpPr>
        <p:spPr>
          <a:xfrm>
            <a:off x="4303371" y="3967056"/>
            <a:ext cx="1155770" cy="415498"/>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What are the objects around me? </a:t>
            </a:r>
          </a:p>
          <a:p>
            <a:pPr algn="ctr"/>
            <a:endParaRPr lang="en-US" sz="700" b="1" dirty="0">
              <a:ln w="0"/>
              <a:effectLst>
                <a:outerShdw blurRad="38100" dist="19050" dir="2700000" algn="tl" rotWithShape="0">
                  <a:schemeClr val="dk1">
                    <a:alpha val="40000"/>
                  </a:schemeClr>
                </a:outerShdw>
              </a:effectLst>
            </a:endParaRPr>
          </a:p>
        </p:txBody>
      </p:sp>
      <p:sp>
        <p:nvSpPr>
          <p:cNvPr id="78" name="TextBox 77">
            <a:extLst>
              <a:ext uri="{FF2B5EF4-FFF2-40B4-BE49-F238E27FC236}">
                <a16:creationId xmlns:a16="http://schemas.microsoft.com/office/drawing/2014/main" id="{E9AA84BE-C12E-334F-ADF4-8F810EBA484B}"/>
              </a:ext>
            </a:extLst>
          </p:cNvPr>
          <p:cNvSpPr txBox="1"/>
          <p:nvPr/>
        </p:nvSpPr>
        <p:spPr>
          <a:xfrm>
            <a:off x="5247718" y="3957454"/>
            <a:ext cx="877357" cy="307777"/>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How do I get there?</a:t>
            </a:r>
          </a:p>
        </p:txBody>
      </p:sp>
      <p:pic>
        <p:nvPicPr>
          <p:cNvPr id="80" name="Picture 79">
            <a:extLst>
              <a:ext uri="{FF2B5EF4-FFF2-40B4-BE49-F238E27FC236}">
                <a16:creationId xmlns:a16="http://schemas.microsoft.com/office/drawing/2014/main" id="{231F7AC7-2810-2847-9C53-31890427B20B}"/>
              </a:ext>
            </a:extLst>
          </p:cNvPr>
          <p:cNvPicPr>
            <a:picLocks noChangeAspect="1"/>
          </p:cNvPicPr>
          <p:nvPr/>
        </p:nvPicPr>
        <p:blipFill>
          <a:blip r:embed="rId16" cstate="hq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174737" y="3418648"/>
            <a:ext cx="593035" cy="593035"/>
          </a:xfrm>
          <a:prstGeom prst="rect">
            <a:avLst/>
          </a:prstGeom>
        </p:spPr>
      </p:pic>
      <p:sp>
        <p:nvSpPr>
          <p:cNvPr id="82" name="TextBox 81">
            <a:extLst>
              <a:ext uri="{FF2B5EF4-FFF2-40B4-BE49-F238E27FC236}">
                <a16:creationId xmlns:a16="http://schemas.microsoft.com/office/drawing/2014/main" id="{EF661985-2D9D-8043-9211-899FC7E8ACAE}"/>
              </a:ext>
            </a:extLst>
          </p:cNvPr>
          <p:cNvSpPr txBox="1"/>
          <p:nvPr/>
        </p:nvSpPr>
        <p:spPr>
          <a:xfrm>
            <a:off x="6652509" y="4011683"/>
            <a:ext cx="1708207"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Motor Control, break, throttle </a:t>
            </a:r>
          </a:p>
        </p:txBody>
      </p:sp>
      <p:sp>
        <p:nvSpPr>
          <p:cNvPr id="84" name="TextBox 83">
            <a:extLst>
              <a:ext uri="{FF2B5EF4-FFF2-40B4-BE49-F238E27FC236}">
                <a16:creationId xmlns:a16="http://schemas.microsoft.com/office/drawing/2014/main" id="{1C12FC30-AADA-D045-9E9B-AF745F3D9662}"/>
              </a:ext>
            </a:extLst>
          </p:cNvPr>
          <p:cNvSpPr txBox="1"/>
          <p:nvPr/>
        </p:nvSpPr>
        <p:spPr>
          <a:xfrm>
            <a:off x="1874424" y="3379726"/>
            <a:ext cx="593438" cy="215444"/>
          </a:xfrm>
          <a:prstGeom prst="rect">
            <a:avLst/>
          </a:prstGeom>
          <a:noFill/>
        </p:spPr>
        <p:txBody>
          <a:bodyPr wrap="square" rtlCol="0">
            <a:spAutoFit/>
          </a:bodyPr>
          <a:lstStyle/>
          <a:p>
            <a:pPr algn="ctr"/>
            <a:r>
              <a:rPr lang="en-US" sz="800" b="1" dirty="0">
                <a:ln w="0"/>
                <a:effectLst>
                  <a:outerShdw blurRad="38100" dist="19050" dir="2700000" algn="tl" rotWithShape="0">
                    <a:schemeClr val="dk1">
                      <a:alpha val="40000"/>
                    </a:schemeClr>
                  </a:outerShdw>
                </a:effectLst>
              </a:rPr>
              <a:t>Sensors</a:t>
            </a:r>
          </a:p>
        </p:txBody>
      </p:sp>
      <p:grpSp>
        <p:nvGrpSpPr>
          <p:cNvPr id="63" name="Group 62">
            <a:extLst>
              <a:ext uri="{FF2B5EF4-FFF2-40B4-BE49-F238E27FC236}">
                <a16:creationId xmlns:a16="http://schemas.microsoft.com/office/drawing/2014/main" id="{DC68F77A-FF0C-1D4D-9E0A-78A3D0322E6D}"/>
              </a:ext>
            </a:extLst>
          </p:cNvPr>
          <p:cNvGrpSpPr/>
          <p:nvPr/>
        </p:nvGrpSpPr>
        <p:grpSpPr>
          <a:xfrm>
            <a:off x="4506211" y="2239478"/>
            <a:ext cx="1227173" cy="805062"/>
            <a:chOff x="957475" y="1902563"/>
            <a:chExt cx="1120038" cy="858562"/>
          </a:xfrm>
        </p:grpSpPr>
        <p:pic>
          <p:nvPicPr>
            <p:cNvPr id="79" name="Picture 78" descr="A picture containing sitting, screen, computer, monitor&#10;&#10;Description automatically generated">
              <a:extLst>
                <a:ext uri="{FF2B5EF4-FFF2-40B4-BE49-F238E27FC236}">
                  <a16:creationId xmlns:a16="http://schemas.microsoft.com/office/drawing/2014/main" id="{C56DD113-573A-9C4F-97D9-A2697E407AE2}"/>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957475" y="1902563"/>
              <a:ext cx="858561" cy="858562"/>
            </a:xfrm>
            <a:prstGeom prst="rect">
              <a:avLst/>
            </a:prstGeom>
            <a:effectLst/>
          </p:spPr>
        </p:pic>
        <p:sp>
          <p:nvSpPr>
            <p:cNvPr id="81" name="TextBox 80">
              <a:extLst>
                <a:ext uri="{FF2B5EF4-FFF2-40B4-BE49-F238E27FC236}">
                  <a16:creationId xmlns:a16="http://schemas.microsoft.com/office/drawing/2014/main" id="{E8461D91-914A-BB4B-AC1E-1251D6E0DAD6}"/>
                </a:ext>
              </a:extLst>
            </p:cNvPr>
            <p:cNvSpPr txBox="1"/>
            <p:nvPr/>
          </p:nvSpPr>
          <p:spPr>
            <a:xfrm>
              <a:off x="1028302" y="1938745"/>
              <a:ext cx="1049211" cy="338552"/>
            </a:xfrm>
            <a:prstGeom prst="rect">
              <a:avLst/>
            </a:prstGeom>
            <a:noFill/>
          </p:spPr>
          <p:txBody>
            <a:bodyPr wrap="square" lIns="91411" tIns="45719" rIns="91411" bIns="45719" rtlCol="0">
              <a:spAutoFit/>
            </a:bodyPr>
            <a:lstStyle/>
            <a:p>
              <a:pPr defTabSz="913973">
                <a:defRPr/>
              </a:pPr>
              <a:r>
                <a:rPr lang="en-US" sz="1050" b="1" dirty="0">
                  <a:solidFill>
                    <a:srgbClr val="FFFFFF"/>
                  </a:solidFill>
                </a:rPr>
                <a:t>TDA4VM</a:t>
              </a:r>
            </a:p>
          </p:txBody>
        </p:sp>
      </p:grpSp>
      <p:grpSp>
        <p:nvGrpSpPr>
          <p:cNvPr id="83" name="Group 82">
            <a:extLst>
              <a:ext uri="{FF2B5EF4-FFF2-40B4-BE49-F238E27FC236}">
                <a16:creationId xmlns:a16="http://schemas.microsoft.com/office/drawing/2014/main" id="{0C44278A-1B92-CB4D-B90E-DB4B6322D4BB}"/>
              </a:ext>
            </a:extLst>
          </p:cNvPr>
          <p:cNvGrpSpPr/>
          <p:nvPr/>
        </p:nvGrpSpPr>
        <p:grpSpPr>
          <a:xfrm>
            <a:off x="7195599" y="2325801"/>
            <a:ext cx="756709" cy="643922"/>
            <a:chOff x="927015" y="1902563"/>
            <a:chExt cx="1008946" cy="858562"/>
          </a:xfrm>
        </p:grpSpPr>
        <p:pic>
          <p:nvPicPr>
            <p:cNvPr id="85" name="Picture 84" descr="A picture containing sitting, screen, computer, monitor&#10;&#10;Description automatically generated">
              <a:extLst>
                <a:ext uri="{FF2B5EF4-FFF2-40B4-BE49-F238E27FC236}">
                  <a16:creationId xmlns:a16="http://schemas.microsoft.com/office/drawing/2014/main" id="{ED8A5118-CF45-184F-BFFF-BB74B3621286}"/>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957475" y="1902563"/>
              <a:ext cx="858561" cy="858562"/>
            </a:xfrm>
            <a:prstGeom prst="rect">
              <a:avLst/>
            </a:prstGeom>
            <a:effectLst/>
          </p:spPr>
        </p:pic>
        <p:sp>
          <p:nvSpPr>
            <p:cNvPr id="86" name="TextBox 85">
              <a:extLst>
                <a:ext uri="{FF2B5EF4-FFF2-40B4-BE49-F238E27FC236}">
                  <a16:creationId xmlns:a16="http://schemas.microsoft.com/office/drawing/2014/main" id="{76BAD0DD-A3EB-6B49-827B-77F8ECDDCD6A}"/>
                </a:ext>
              </a:extLst>
            </p:cNvPr>
            <p:cNvSpPr txBox="1"/>
            <p:nvPr/>
          </p:nvSpPr>
          <p:spPr>
            <a:xfrm>
              <a:off x="927015" y="1956932"/>
              <a:ext cx="1008946" cy="328292"/>
            </a:xfrm>
            <a:prstGeom prst="rect">
              <a:avLst/>
            </a:prstGeom>
            <a:noFill/>
          </p:spPr>
          <p:txBody>
            <a:bodyPr wrap="square" lIns="91411" tIns="45719" rIns="91411" bIns="45719" rtlCol="0">
              <a:spAutoFit/>
            </a:bodyPr>
            <a:lstStyle/>
            <a:p>
              <a:pPr defTabSz="913973">
                <a:defRPr/>
              </a:pPr>
              <a:r>
                <a:rPr lang="en-US" sz="1000" b="1" dirty="0">
                  <a:solidFill>
                    <a:srgbClr val="FFFFFF"/>
                  </a:solidFill>
                </a:rPr>
                <a:t>AM6442</a:t>
              </a:r>
            </a:p>
          </p:txBody>
        </p:sp>
      </p:grpSp>
      <p:grpSp>
        <p:nvGrpSpPr>
          <p:cNvPr id="87" name="Group 86">
            <a:extLst>
              <a:ext uri="{FF2B5EF4-FFF2-40B4-BE49-F238E27FC236}">
                <a16:creationId xmlns:a16="http://schemas.microsoft.com/office/drawing/2014/main" id="{F9F571F9-9D58-794D-BF3F-BD5A317750ED}"/>
              </a:ext>
            </a:extLst>
          </p:cNvPr>
          <p:cNvGrpSpPr/>
          <p:nvPr/>
        </p:nvGrpSpPr>
        <p:grpSpPr>
          <a:xfrm>
            <a:off x="7837291" y="2325801"/>
            <a:ext cx="920925" cy="643922"/>
            <a:chOff x="880711" y="1902563"/>
            <a:chExt cx="1227900" cy="858562"/>
          </a:xfrm>
        </p:grpSpPr>
        <p:pic>
          <p:nvPicPr>
            <p:cNvPr id="88" name="Picture 87" descr="A picture containing sitting, screen, computer, monitor&#10;&#10;Description automatically generated">
              <a:extLst>
                <a:ext uri="{FF2B5EF4-FFF2-40B4-BE49-F238E27FC236}">
                  <a16:creationId xmlns:a16="http://schemas.microsoft.com/office/drawing/2014/main" id="{CCF64664-87B3-8A4E-870B-E4C6ED3E459F}"/>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957475" y="1902563"/>
              <a:ext cx="858561" cy="858562"/>
            </a:xfrm>
            <a:prstGeom prst="rect">
              <a:avLst/>
            </a:prstGeom>
            <a:effectLst/>
          </p:spPr>
        </p:pic>
        <p:sp>
          <p:nvSpPr>
            <p:cNvPr id="89" name="TextBox 88">
              <a:extLst>
                <a:ext uri="{FF2B5EF4-FFF2-40B4-BE49-F238E27FC236}">
                  <a16:creationId xmlns:a16="http://schemas.microsoft.com/office/drawing/2014/main" id="{3AA13207-8981-7649-A65F-F89D71BFE0FA}"/>
                </a:ext>
              </a:extLst>
            </p:cNvPr>
            <p:cNvSpPr txBox="1"/>
            <p:nvPr/>
          </p:nvSpPr>
          <p:spPr>
            <a:xfrm>
              <a:off x="880711" y="1938840"/>
              <a:ext cx="1227900" cy="492440"/>
            </a:xfrm>
            <a:prstGeom prst="rect">
              <a:avLst/>
            </a:prstGeom>
            <a:noFill/>
          </p:spPr>
          <p:txBody>
            <a:bodyPr wrap="square" lIns="91411" tIns="45719" rIns="91411" bIns="45719" rtlCol="0">
              <a:spAutoFit/>
            </a:bodyPr>
            <a:lstStyle/>
            <a:p>
              <a:pPr defTabSz="913973">
                <a:defRPr/>
              </a:pPr>
              <a:r>
                <a:rPr lang="en-US" sz="900" b="1" dirty="0" err="1">
                  <a:solidFill>
                    <a:srgbClr val="FFFFFF"/>
                  </a:solidFill>
                </a:rPr>
                <a:t>Hercules</a:t>
              </a:r>
              <a:r>
                <a:rPr lang="en-US" sz="900" b="1" baseline="30000" dirty="0" err="1">
                  <a:solidFill>
                    <a:srgbClr val="FFFFFF"/>
                  </a:solidFill>
                </a:rPr>
                <a:t>TM</a:t>
              </a:r>
              <a:r>
                <a:rPr lang="en-US" sz="900" b="1" baseline="30000" dirty="0">
                  <a:solidFill>
                    <a:srgbClr val="FFFFFF"/>
                  </a:solidFill>
                </a:rPr>
                <a:t> </a:t>
              </a:r>
              <a:r>
                <a:rPr lang="en-US" sz="900" b="1" dirty="0">
                  <a:solidFill>
                    <a:srgbClr val="FFFFFF"/>
                  </a:solidFill>
                </a:rPr>
                <a:t>MCU</a:t>
              </a:r>
              <a:endParaRPr lang="en-US" sz="900" b="1" baseline="30000" dirty="0">
                <a:solidFill>
                  <a:srgbClr val="FFFFFF"/>
                </a:solidFill>
              </a:endParaRPr>
            </a:p>
          </p:txBody>
        </p:sp>
      </p:grpSp>
      <p:grpSp>
        <p:nvGrpSpPr>
          <p:cNvPr id="90" name="Group 89">
            <a:extLst>
              <a:ext uri="{FF2B5EF4-FFF2-40B4-BE49-F238E27FC236}">
                <a16:creationId xmlns:a16="http://schemas.microsoft.com/office/drawing/2014/main" id="{239DE871-5931-A240-B340-5056F73FA44C}"/>
              </a:ext>
            </a:extLst>
          </p:cNvPr>
          <p:cNvGrpSpPr/>
          <p:nvPr/>
        </p:nvGrpSpPr>
        <p:grpSpPr>
          <a:xfrm>
            <a:off x="1322402" y="2325801"/>
            <a:ext cx="786908" cy="643922"/>
            <a:chOff x="897850" y="1902563"/>
            <a:chExt cx="1049211" cy="858562"/>
          </a:xfrm>
        </p:grpSpPr>
        <p:pic>
          <p:nvPicPr>
            <p:cNvPr id="91" name="Picture 90" descr="A picture containing sitting, screen, computer, monitor&#10;&#10;Description automatically generated">
              <a:extLst>
                <a:ext uri="{FF2B5EF4-FFF2-40B4-BE49-F238E27FC236}">
                  <a16:creationId xmlns:a16="http://schemas.microsoft.com/office/drawing/2014/main" id="{45E6E515-B07D-5647-8DBA-7340B433775C}"/>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957475" y="1902563"/>
              <a:ext cx="858561" cy="858562"/>
            </a:xfrm>
            <a:prstGeom prst="rect">
              <a:avLst/>
            </a:prstGeom>
            <a:effectLst/>
          </p:spPr>
        </p:pic>
        <p:sp>
          <p:nvSpPr>
            <p:cNvPr id="92" name="TextBox 91">
              <a:extLst>
                <a:ext uri="{FF2B5EF4-FFF2-40B4-BE49-F238E27FC236}">
                  <a16:creationId xmlns:a16="http://schemas.microsoft.com/office/drawing/2014/main" id="{7FE4185B-8BF8-114B-95C7-02C3067C1DBC}"/>
                </a:ext>
              </a:extLst>
            </p:cNvPr>
            <p:cNvSpPr txBox="1"/>
            <p:nvPr/>
          </p:nvSpPr>
          <p:spPr>
            <a:xfrm>
              <a:off x="897850" y="1941852"/>
              <a:ext cx="1049211" cy="338552"/>
            </a:xfrm>
            <a:prstGeom prst="rect">
              <a:avLst/>
            </a:prstGeom>
            <a:noFill/>
          </p:spPr>
          <p:txBody>
            <a:bodyPr wrap="square" lIns="91411" tIns="45719" rIns="91411" bIns="45719" rtlCol="0">
              <a:spAutoFit/>
            </a:bodyPr>
            <a:lstStyle/>
            <a:p>
              <a:pPr defTabSz="913973">
                <a:defRPr/>
              </a:pPr>
              <a:r>
                <a:rPr lang="en-US" sz="1050" b="1" dirty="0">
                  <a:solidFill>
                    <a:srgbClr val="FFFFFF"/>
                  </a:solidFill>
                </a:rPr>
                <a:t>IWR6843</a:t>
              </a:r>
            </a:p>
          </p:txBody>
        </p:sp>
      </p:grpSp>
      <p:grpSp>
        <p:nvGrpSpPr>
          <p:cNvPr id="93" name="Group 92">
            <a:extLst>
              <a:ext uri="{FF2B5EF4-FFF2-40B4-BE49-F238E27FC236}">
                <a16:creationId xmlns:a16="http://schemas.microsoft.com/office/drawing/2014/main" id="{6B708E3D-B2B6-A54D-A8D1-487085D7C02F}"/>
              </a:ext>
            </a:extLst>
          </p:cNvPr>
          <p:cNvGrpSpPr/>
          <p:nvPr/>
        </p:nvGrpSpPr>
        <p:grpSpPr>
          <a:xfrm>
            <a:off x="2171792" y="2325801"/>
            <a:ext cx="786908" cy="643922"/>
            <a:chOff x="897850" y="1902563"/>
            <a:chExt cx="1049211" cy="858562"/>
          </a:xfrm>
        </p:grpSpPr>
        <p:pic>
          <p:nvPicPr>
            <p:cNvPr id="94" name="Picture 93" descr="A picture containing sitting, screen, computer, monitor&#10;&#10;Description automatically generated">
              <a:extLst>
                <a:ext uri="{FF2B5EF4-FFF2-40B4-BE49-F238E27FC236}">
                  <a16:creationId xmlns:a16="http://schemas.microsoft.com/office/drawing/2014/main" id="{872D518E-7C81-344C-89EB-D15D414E347D}"/>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957475" y="1902563"/>
              <a:ext cx="858561" cy="858562"/>
            </a:xfrm>
            <a:prstGeom prst="rect">
              <a:avLst/>
            </a:prstGeom>
            <a:effectLst/>
          </p:spPr>
        </p:pic>
        <p:sp>
          <p:nvSpPr>
            <p:cNvPr id="95" name="TextBox 94">
              <a:extLst>
                <a:ext uri="{FF2B5EF4-FFF2-40B4-BE49-F238E27FC236}">
                  <a16:creationId xmlns:a16="http://schemas.microsoft.com/office/drawing/2014/main" id="{F8B2BAE4-0C6E-784E-A1A0-C628DB9B890D}"/>
                </a:ext>
              </a:extLst>
            </p:cNvPr>
            <p:cNvSpPr txBox="1"/>
            <p:nvPr/>
          </p:nvSpPr>
          <p:spPr>
            <a:xfrm>
              <a:off x="897850" y="1941852"/>
              <a:ext cx="1049211" cy="338552"/>
            </a:xfrm>
            <a:prstGeom prst="rect">
              <a:avLst/>
            </a:prstGeom>
            <a:noFill/>
          </p:spPr>
          <p:txBody>
            <a:bodyPr wrap="square" lIns="91411" tIns="45719" rIns="91411" bIns="45719" rtlCol="0">
              <a:spAutoFit/>
            </a:bodyPr>
            <a:lstStyle/>
            <a:p>
              <a:pPr defTabSz="913973">
                <a:defRPr/>
              </a:pPr>
              <a:r>
                <a:rPr lang="en-US" sz="1050" b="1" dirty="0">
                  <a:solidFill>
                    <a:srgbClr val="FFFFFF"/>
                  </a:solidFill>
                </a:rPr>
                <a:t>IWR1843</a:t>
              </a:r>
            </a:p>
          </p:txBody>
        </p:sp>
      </p:grpSp>
      <p:grpSp>
        <p:nvGrpSpPr>
          <p:cNvPr id="102" name="Group 101">
            <a:extLst>
              <a:ext uri="{FF2B5EF4-FFF2-40B4-BE49-F238E27FC236}">
                <a16:creationId xmlns:a16="http://schemas.microsoft.com/office/drawing/2014/main" id="{77A2FF26-A85F-3E4B-BC2A-45A31067F9B6}"/>
              </a:ext>
            </a:extLst>
          </p:cNvPr>
          <p:cNvGrpSpPr/>
          <p:nvPr/>
        </p:nvGrpSpPr>
        <p:grpSpPr>
          <a:xfrm>
            <a:off x="6471365" y="2325801"/>
            <a:ext cx="786908" cy="643922"/>
            <a:chOff x="895888" y="1902563"/>
            <a:chExt cx="1049211" cy="858562"/>
          </a:xfrm>
        </p:grpSpPr>
        <p:pic>
          <p:nvPicPr>
            <p:cNvPr id="103" name="Picture 102" descr="A picture containing sitting, screen, computer, monitor&#10;&#10;Description automatically generated">
              <a:extLst>
                <a:ext uri="{FF2B5EF4-FFF2-40B4-BE49-F238E27FC236}">
                  <a16:creationId xmlns:a16="http://schemas.microsoft.com/office/drawing/2014/main" id="{58181FD3-9742-B741-9BC1-FEE0C69B4F39}"/>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957475" y="1902563"/>
              <a:ext cx="858561" cy="858562"/>
            </a:xfrm>
            <a:prstGeom prst="rect">
              <a:avLst/>
            </a:prstGeom>
            <a:effectLst/>
          </p:spPr>
        </p:pic>
        <p:sp>
          <p:nvSpPr>
            <p:cNvPr id="104" name="TextBox 103">
              <a:extLst>
                <a:ext uri="{FF2B5EF4-FFF2-40B4-BE49-F238E27FC236}">
                  <a16:creationId xmlns:a16="http://schemas.microsoft.com/office/drawing/2014/main" id="{B843B1A0-D259-6C44-BC72-F460A3ABB475}"/>
                </a:ext>
              </a:extLst>
            </p:cNvPr>
            <p:cNvSpPr txBox="1"/>
            <p:nvPr/>
          </p:nvSpPr>
          <p:spPr>
            <a:xfrm>
              <a:off x="895888" y="1938840"/>
              <a:ext cx="1049211" cy="338552"/>
            </a:xfrm>
            <a:prstGeom prst="rect">
              <a:avLst/>
            </a:prstGeom>
            <a:noFill/>
          </p:spPr>
          <p:txBody>
            <a:bodyPr wrap="square" lIns="91411" tIns="45719" rIns="91411" bIns="45719" rtlCol="0">
              <a:spAutoFit/>
            </a:bodyPr>
            <a:lstStyle/>
            <a:p>
              <a:pPr defTabSz="913973">
                <a:defRPr/>
              </a:pPr>
              <a:r>
                <a:rPr lang="en-US" sz="1050" b="1" dirty="0">
                  <a:solidFill>
                    <a:srgbClr val="FFFFFF"/>
                  </a:solidFill>
                </a:rPr>
                <a:t>DRA821</a:t>
              </a:r>
            </a:p>
          </p:txBody>
        </p:sp>
      </p:grpSp>
      <p:sp>
        <p:nvSpPr>
          <p:cNvPr id="105" name="Rounded Rectangle 104">
            <a:extLst>
              <a:ext uri="{FF2B5EF4-FFF2-40B4-BE49-F238E27FC236}">
                <a16:creationId xmlns:a16="http://schemas.microsoft.com/office/drawing/2014/main" id="{838691BE-104F-A142-9E3A-67FA9397D2E6}"/>
              </a:ext>
            </a:extLst>
          </p:cNvPr>
          <p:cNvSpPr/>
          <p:nvPr/>
        </p:nvSpPr>
        <p:spPr>
          <a:xfrm>
            <a:off x="1489898" y="3058341"/>
            <a:ext cx="1393680" cy="195842"/>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tx1"/>
                </a:solidFill>
                <a:latin typeface="Calibri" panose="020F0502020204030204" pitchFamily="34" charset="0"/>
                <a:cs typeface="Calibri" panose="020F0502020204030204" pitchFamily="34" charset="0"/>
              </a:rPr>
              <a:t>Functional Safety</a:t>
            </a:r>
          </a:p>
        </p:txBody>
      </p:sp>
      <p:sp>
        <p:nvSpPr>
          <p:cNvPr id="107" name="Rounded Rectangle 106">
            <a:extLst>
              <a:ext uri="{FF2B5EF4-FFF2-40B4-BE49-F238E27FC236}">
                <a16:creationId xmlns:a16="http://schemas.microsoft.com/office/drawing/2014/main" id="{2CBF02F6-54F3-4F46-A8EA-22CD8B0D7EB6}"/>
              </a:ext>
            </a:extLst>
          </p:cNvPr>
          <p:cNvSpPr/>
          <p:nvPr/>
        </p:nvSpPr>
        <p:spPr>
          <a:xfrm>
            <a:off x="4225093" y="3049341"/>
            <a:ext cx="1393680" cy="195842"/>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tx1"/>
                </a:solidFill>
                <a:latin typeface="Calibri" panose="020F0502020204030204" pitchFamily="34" charset="0"/>
                <a:cs typeface="Calibri" panose="020F0502020204030204" pitchFamily="34" charset="0"/>
              </a:rPr>
              <a:t>Functional Safety</a:t>
            </a:r>
          </a:p>
        </p:txBody>
      </p:sp>
      <p:sp>
        <p:nvSpPr>
          <p:cNvPr id="109" name="Rounded Rectangle 108">
            <a:extLst>
              <a:ext uri="{FF2B5EF4-FFF2-40B4-BE49-F238E27FC236}">
                <a16:creationId xmlns:a16="http://schemas.microsoft.com/office/drawing/2014/main" id="{CC6FA992-9A43-7C43-B629-F40A288B328C}"/>
              </a:ext>
            </a:extLst>
          </p:cNvPr>
          <p:cNvSpPr/>
          <p:nvPr/>
        </p:nvSpPr>
        <p:spPr>
          <a:xfrm>
            <a:off x="6833186" y="3046754"/>
            <a:ext cx="1393680" cy="195842"/>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tx1"/>
                </a:solidFill>
                <a:latin typeface="Calibri" panose="020F0502020204030204" pitchFamily="34" charset="0"/>
                <a:cs typeface="Calibri" panose="020F0502020204030204" pitchFamily="34" charset="0"/>
              </a:rPr>
              <a:t>Functional Safety</a:t>
            </a:r>
          </a:p>
        </p:txBody>
      </p:sp>
      <p:sp>
        <p:nvSpPr>
          <p:cNvPr id="5" name="Slide Number Placeholder 4">
            <a:extLst>
              <a:ext uri="{FF2B5EF4-FFF2-40B4-BE49-F238E27FC236}">
                <a16:creationId xmlns:a16="http://schemas.microsoft.com/office/drawing/2014/main" id="{B7F03CB9-373B-D045-9E73-1620CF0A94FC}"/>
              </a:ext>
            </a:extLst>
          </p:cNvPr>
          <p:cNvSpPr>
            <a:spLocks noGrp="1"/>
          </p:cNvSpPr>
          <p:nvPr>
            <p:ph type="sldNum" sz="quarter" idx="10"/>
          </p:nvPr>
        </p:nvSpPr>
        <p:spPr/>
        <p:txBody>
          <a:bodyPr/>
          <a:lstStyle/>
          <a:p>
            <a:pPr>
              <a:defRPr/>
            </a:pPr>
            <a:fld id="{2B97888F-6AF7-4263-B69D-592D8C33BAC7}" type="slidenum">
              <a:rPr lang="en-US" smtClean="0"/>
              <a:pPr>
                <a:defRPr/>
              </a:pPr>
              <a:t>6</a:t>
            </a:fld>
            <a:endParaRPr lang="en-US"/>
          </a:p>
        </p:txBody>
      </p:sp>
    </p:spTree>
    <p:extLst>
      <p:ext uri="{BB962C8B-B14F-4D97-AF65-F5344CB8AC3E}">
        <p14:creationId xmlns:p14="http://schemas.microsoft.com/office/powerpoint/2010/main" val="3593149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5285C7C-8985-4132-AD22-F6833E8A4998}"/>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343219" y="1221935"/>
            <a:ext cx="2873510" cy="2688581"/>
          </a:xfrm>
          <a:prstGeom prst="rect">
            <a:avLst/>
          </a:prstGeom>
        </p:spPr>
      </p:pic>
      <p:grpSp>
        <p:nvGrpSpPr>
          <p:cNvPr id="8" name="Group 7">
            <a:extLst>
              <a:ext uri="{FF2B5EF4-FFF2-40B4-BE49-F238E27FC236}">
                <a16:creationId xmlns:a16="http://schemas.microsoft.com/office/drawing/2014/main" id="{AE8C1881-183E-4FC8-8C44-B538A6ACAEB6}"/>
              </a:ext>
            </a:extLst>
          </p:cNvPr>
          <p:cNvGrpSpPr/>
          <p:nvPr/>
        </p:nvGrpSpPr>
        <p:grpSpPr>
          <a:xfrm>
            <a:off x="3284901" y="1221924"/>
            <a:ext cx="5483224" cy="2699657"/>
            <a:chOff x="4469570" y="1442843"/>
            <a:chExt cx="4037300" cy="2184948"/>
          </a:xfrm>
        </p:grpSpPr>
        <p:sp>
          <p:nvSpPr>
            <p:cNvPr id="6" name="Rectangle 5">
              <a:extLst>
                <a:ext uri="{FF2B5EF4-FFF2-40B4-BE49-F238E27FC236}">
                  <a16:creationId xmlns:a16="http://schemas.microsoft.com/office/drawing/2014/main" id="{D4A35348-93D6-4A5E-9DA2-53345013DC09}"/>
                </a:ext>
              </a:extLst>
            </p:cNvPr>
            <p:cNvSpPr/>
            <p:nvPr/>
          </p:nvSpPr>
          <p:spPr>
            <a:xfrm>
              <a:off x="4469570" y="1442843"/>
              <a:ext cx="4037300" cy="2184948"/>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7" name="Straight Connector 6">
              <a:extLst>
                <a:ext uri="{FF2B5EF4-FFF2-40B4-BE49-F238E27FC236}">
                  <a16:creationId xmlns:a16="http://schemas.microsoft.com/office/drawing/2014/main" id="{B8DC9FFC-3F87-4C32-A731-D53A8E7A00F1}"/>
                </a:ext>
              </a:extLst>
            </p:cNvPr>
            <p:cNvCxnSpPr>
              <a:cxnSpLocks/>
            </p:cNvCxnSpPr>
            <p:nvPr/>
          </p:nvCxnSpPr>
          <p:spPr>
            <a:xfrm>
              <a:off x="4469570" y="1451808"/>
              <a:ext cx="40373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48621A16-67B2-BC4B-BD6D-47B5BBB33E9B}"/>
              </a:ext>
            </a:extLst>
          </p:cNvPr>
          <p:cNvSpPr>
            <a:spLocks noGrp="1"/>
          </p:cNvSpPr>
          <p:nvPr>
            <p:ph type="title"/>
          </p:nvPr>
        </p:nvSpPr>
        <p:spPr/>
        <p:txBody>
          <a:bodyPr/>
          <a:lstStyle/>
          <a:p>
            <a:r>
              <a:rPr lang="en-US" dirty="0"/>
              <a:t>TI Engineering expertise </a:t>
            </a:r>
            <a:r>
              <a:rPr lang="en-US" dirty="0">
                <a:solidFill>
                  <a:schemeClr val="tx1"/>
                </a:solidFill>
              </a:rPr>
              <a:t>for functional safety</a:t>
            </a:r>
          </a:p>
        </p:txBody>
      </p:sp>
      <p:sp>
        <p:nvSpPr>
          <p:cNvPr id="3" name="Content Placeholder 2">
            <a:extLst>
              <a:ext uri="{FF2B5EF4-FFF2-40B4-BE49-F238E27FC236}">
                <a16:creationId xmlns:a16="http://schemas.microsoft.com/office/drawing/2014/main" id="{552C4F39-F53F-A14A-B943-704C687EA6ED}"/>
              </a:ext>
            </a:extLst>
          </p:cNvPr>
          <p:cNvSpPr>
            <a:spLocks noGrp="1"/>
          </p:cNvSpPr>
          <p:nvPr>
            <p:ph idx="1"/>
          </p:nvPr>
        </p:nvSpPr>
        <p:spPr>
          <a:xfrm>
            <a:off x="3559311" y="1448160"/>
            <a:ext cx="4934404" cy="2512012"/>
          </a:xfrm>
        </p:spPr>
        <p:txBody>
          <a:bodyPr/>
          <a:lstStyle/>
          <a:p>
            <a:pPr>
              <a:spcBef>
                <a:spcPts val="1000"/>
              </a:spcBef>
            </a:pPr>
            <a:r>
              <a:rPr lang="en-US" sz="1400" dirty="0"/>
              <a:t>Decades of safety engineering expertise</a:t>
            </a:r>
          </a:p>
          <a:p>
            <a:pPr>
              <a:spcBef>
                <a:spcPts val="1000"/>
              </a:spcBef>
            </a:pPr>
            <a:r>
              <a:rPr lang="en-US" sz="1400" dirty="0">
                <a:cs typeface="Arial" panose="020B0604020202020204" pitchFamily="34" charset="0"/>
              </a:rPr>
              <a:t>Industry leadership as a participant in IEC 61508 and </a:t>
            </a:r>
            <a:br>
              <a:rPr lang="en-US" sz="1400" dirty="0">
                <a:cs typeface="Arial" panose="020B0604020202020204" pitchFamily="34" charset="0"/>
              </a:rPr>
            </a:br>
            <a:r>
              <a:rPr lang="en-US" sz="1400" dirty="0">
                <a:cs typeface="Arial" panose="020B0604020202020204" pitchFamily="34" charset="0"/>
              </a:rPr>
              <a:t>ISO 26262 standards organizations</a:t>
            </a:r>
            <a:endParaRPr lang="en-US" sz="1400" dirty="0"/>
          </a:p>
          <a:p>
            <a:pPr>
              <a:spcBef>
                <a:spcPts val="1000"/>
              </a:spcBef>
            </a:pPr>
            <a:r>
              <a:rPr lang="en-US" sz="1400" dirty="0">
                <a:cs typeface="Arial" panose="020B0604020202020204" pitchFamily="34" charset="0"/>
              </a:rPr>
              <a:t>R&amp;D processes enabling up to ASIL-D and SIL-3 systems</a:t>
            </a:r>
          </a:p>
          <a:p>
            <a:pPr>
              <a:spcBef>
                <a:spcPts val="1000"/>
              </a:spcBef>
            </a:pPr>
            <a:r>
              <a:rPr lang="en-US" sz="1400" dirty="0"/>
              <a:t>Tools and expertise to simplify part selection</a:t>
            </a:r>
          </a:p>
          <a:p>
            <a:pPr>
              <a:spcBef>
                <a:spcPts val="1000"/>
              </a:spcBef>
            </a:pPr>
            <a:r>
              <a:rPr lang="en-US" sz="1400" dirty="0"/>
              <a:t>Functional safety-compliant products leverage our </a:t>
            </a:r>
            <a:br>
              <a:rPr lang="en-US" sz="1400" dirty="0"/>
            </a:br>
            <a:r>
              <a:rPr lang="en-US" sz="1400" dirty="0"/>
              <a:t>TÜV SÜD-certified  </a:t>
            </a:r>
            <a:r>
              <a:rPr lang="en-US" sz="1400" dirty="0">
                <a:hlinkClick r:id="rId4" tooltip="functional safety hardware development process"/>
              </a:rPr>
              <a:t>hardware</a:t>
            </a:r>
            <a:r>
              <a:rPr lang="en-US" sz="1400" dirty="0"/>
              <a:t> and </a:t>
            </a:r>
            <a:r>
              <a:rPr lang="en-US" sz="1400" dirty="0">
                <a:hlinkClick r:id="rId5" tooltip="functional safety software development process"/>
              </a:rPr>
              <a:t>software</a:t>
            </a:r>
            <a:r>
              <a:rPr lang="en-US" sz="1400" dirty="0"/>
              <a:t> development processes.</a:t>
            </a:r>
            <a:endParaRPr lang="en-US" sz="1400" dirty="0">
              <a:solidFill>
                <a:schemeClr val="bg1"/>
              </a:solidFill>
              <a:cs typeface="Arial" panose="020B0604020202020204" pitchFamily="34" charset="0"/>
            </a:endParaRPr>
          </a:p>
          <a:p>
            <a:pPr marL="0" indent="0">
              <a:buNone/>
            </a:pPr>
            <a:endParaRPr lang="en-US" sz="1600" dirty="0"/>
          </a:p>
        </p:txBody>
      </p:sp>
      <p:sp>
        <p:nvSpPr>
          <p:cNvPr id="5" name="Slide Number Placeholder 4">
            <a:extLst>
              <a:ext uri="{FF2B5EF4-FFF2-40B4-BE49-F238E27FC236}">
                <a16:creationId xmlns:a16="http://schemas.microsoft.com/office/drawing/2014/main" id="{6C31D6CB-0A9E-524F-844D-B3BD6FA2EFA6}"/>
              </a:ext>
            </a:extLst>
          </p:cNvPr>
          <p:cNvSpPr>
            <a:spLocks noGrp="1"/>
          </p:cNvSpPr>
          <p:nvPr>
            <p:ph type="sldNum" sz="quarter" idx="10"/>
          </p:nvPr>
        </p:nvSpPr>
        <p:spPr/>
        <p:txBody>
          <a:bodyPr/>
          <a:lstStyle/>
          <a:p>
            <a:pPr>
              <a:defRPr/>
            </a:pPr>
            <a:fld id="{2B97888F-6AF7-4263-B69D-592D8C33BAC7}" type="slidenum">
              <a:rPr lang="en-US" smtClean="0"/>
              <a:pPr>
                <a:defRPr/>
              </a:pPr>
              <a:t>7</a:t>
            </a:fld>
            <a:endParaRPr lang="en-US"/>
          </a:p>
        </p:txBody>
      </p:sp>
    </p:spTree>
    <p:extLst>
      <p:ext uri="{BB962C8B-B14F-4D97-AF65-F5344CB8AC3E}">
        <p14:creationId xmlns:p14="http://schemas.microsoft.com/office/powerpoint/2010/main" val="3724530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Rectangle 105">
            <a:extLst>
              <a:ext uri="{FF2B5EF4-FFF2-40B4-BE49-F238E27FC236}">
                <a16:creationId xmlns:a16="http://schemas.microsoft.com/office/drawing/2014/main" id="{4B7E8D26-7E55-B748-A644-F432B5633BB6}"/>
              </a:ext>
            </a:extLst>
          </p:cNvPr>
          <p:cNvSpPr/>
          <p:nvPr/>
        </p:nvSpPr>
        <p:spPr>
          <a:xfrm>
            <a:off x="3856657" y="2228183"/>
            <a:ext cx="2130552" cy="896849"/>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08" name="Rectangle 107">
            <a:extLst>
              <a:ext uri="{FF2B5EF4-FFF2-40B4-BE49-F238E27FC236}">
                <a16:creationId xmlns:a16="http://schemas.microsoft.com/office/drawing/2014/main" id="{A62D1F1F-3719-AB44-AFFB-F6F2F9206A92}"/>
              </a:ext>
            </a:extLst>
          </p:cNvPr>
          <p:cNvSpPr/>
          <p:nvPr/>
        </p:nvSpPr>
        <p:spPr>
          <a:xfrm>
            <a:off x="6464750" y="2225596"/>
            <a:ext cx="2130552" cy="896849"/>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8905D3C8-9AF3-6845-8F87-201D1BFAB08D}"/>
              </a:ext>
            </a:extLst>
          </p:cNvPr>
          <p:cNvSpPr/>
          <p:nvPr/>
        </p:nvSpPr>
        <p:spPr>
          <a:xfrm>
            <a:off x="1121462" y="2237183"/>
            <a:ext cx="2130552" cy="896849"/>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29AD0B8-CE46-CF40-A73D-2F2BA7C5FFBE}"/>
              </a:ext>
            </a:extLst>
          </p:cNvPr>
          <p:cNvSpPr>
            <a:spLocks noGrp="1"/>
          </p:cNvSpPr>
          <p:nvPr>
            <p:ph type="title"/>
          </p:nvPr>
        </p:nvSpPr>
        <p:spPr/>
        <p:txBody>
          <a:bodyPr/>
          <a:lstStyle/>
          <a:p>
            <a:r>
              <a:rPr lang="en-US" dirty="0"/>
              <a:t>Autonomous Mobile Robots </a:t>
            </a:r>
            <a:r>
              <a:rPr lang="en-US" dirty="0">
                <a:solidFill>
                  <a:schemeClr val="tx1"/>
                </a:solidFill>
              </a:rPr>
              <a:t>Sensing </a:t>
            </a:r>
          </a:p>
        </p:txBody>
      </p:sp>
      <p:sp>
        <p:nvSpPr>
          <p:cNvPr id="6" name="Rectangle 5">
            <a:extLst>
              <a:ext uri="{FF2B5EF4-FFF2-40B4-BE49-F238E27FC236}">
                <a16:creationId xmlns:a16="http://schemas.microsoft.com/office/drawing/2014/main" id="{58D5AEC9-8CBE-AC4A-9F72-2FD4AA9795D2}"/>
              </a:ext>
            </a:extLst>
          </p:cNvPr>
          <p:cNvSpPr/>
          <p:nvPr/>
        </p:nvSpPr>
        <p:spPr>
          <a:xfrm>
            <a:off x="1121462" y="880163"/>
            <a:ext cx="2130552" cy="3397317"/>
          </a:xfrm>
          <a:prstGeom prst="rect">
            <a:avLst/>
          </a:prstGeom>
          <a:solidFill>
            <a:srgbClr val="F3F6F8">
              <a:alpha val="46000"/>
            </a:srgbClr>
          </a:solidFill>
          <a:ln w="28575">
            <a:solidFill>
              <a:schemeClr val="tx2"/>
            </a:solidFill>
          </a:ln>
        </p:spPr>
        <p:style>
          <a:lnRef idx="1">
            <a:schemeClr val="accent3"/>
          </a:lnRef>
          <a:fillRef idx="3">
            <a:schemeClr val="accent3"/>
          </a:fillRef>
          <a:effectRef idx="2">
            <a:schemeClr val="accent3"/>
          </a:effectRef>
          <a:fontRef idx="minor">
            <a:schemeClr val="lt1"/>
          </a:fontRef>
        </p:style>
        <p:txBody>
          <a:bodyPr lIns="91406" tIns="45703" rIns="91406" bIns="45703" rtlCol="0" anchor="t"/>
          <a:lstStyle/>
          <a:p>
            <a:pPr algn="ctr" defTabSz="685783">
              <a:defRPr/>
            </a:pPr>
            <a:r>
              <a:rPr lang="en-US" sz="1200" b="1" dirty="0">
                <a:solidFill>
                  <a:srgbClr val="000000"/>
                </a:solidFill>
                <a:latin typeface="Arial"/>
              </a:rPr>
              <a:t>Sense</a:t>
            </a:r>
            <a:endParaRPr lang="en-US" sz="1200" dirty="0">
              <a:solidFill>
                <a:srgbClr val="000000"/>
              </a:solidFill>
              <a:latin typeface="Arial"/>
            </a:endParaRPr>
          </a:p>
        </p:txBody>
      </p:sp>
      <p:sp>
        <p:nvSpPr>
          <p:cNvPr id="7" name="Rectangle 6">
            <a:extLst>
              <a:ext uri="{FF2B5EF4-FFF2-40B4-BE49-F238E27FC236}">
                <a16:creationId xmlns:a16="http://schemas.microsoft.com/office/drawing/2014/main" id="{2F54A38A-0D4A-E342-81D5-1FF82EDA642B}"/>
              </a:ext>
            </a:extLst>
          </p:cNvPr>
          <p:cNvSpPr/>
          <p:nvPr/>
        </p:nvSpPr>
        <p:spPr>
          <a:xfrm>
            <a:off x="3843989" y="880164"/>
            <a:ext cx="2130552" cy="3377580"/>
          </a:xfrm>
          <a:prstGeom prst="rect">
            <a:avLst/>
          </a:prstGeom>
          <a:solidFill>
            <a:srgbClr val="F3F6F8">
              <a:alpha val="46000"/>
            </a:srgbClr>
          </a:solidFill>
          <a:ln>
            <a:solidFill>
              <a:srgbClr val="E8EFF7"/>
            </a:solidFill>
          </a:ln>
        </p:spPr>
        <p:style>
          <a:lnRef idx="1">
            <a:schemeClr val="accent3"/>
          </a:lnRef>
          <a:fillRef idx="3">
            <a:schemeClr val="accent3"/>
          </a:fillRef>
          <a:effectRef idx="2">
            <a:schemeClr val="accent3"/>
          </a:effectRef>
          <a:fontRef idx="minor">
            <a:schemeClr val="lt1"/>
          </a:fontRef>
        </p:style>
        <p:txBody>
          <a:bodyPr lIns="91406" tIns="45703" rIns="91406" bIns="45703" rtlCol="0" anchor="t"/>
          <a:lstStyle/>
          <a:p>
            <a:pPr algn="ctr" defTabSz="685783">
              <a:defRPr/>
            </a:pPr>
            <a:r>
              <a:rPr lang="en-US" sz="1200" b="1" dirty="0">
                <a:solidFill>
                  <a:srgbClr val="000000"/>
                </a:solidFill>
                <a:latin typeface="Arial"/>
              </a:rPr>
              <a:t>Perceive &amp; Plan</a:t>
            </a:r>
          </a:p>
          <a:p>
            <a:pPr algn="ctr" defTabSz="685783">
              <a:defRPr/>
            </a:pPr>
            <a:endParaRPr lang="en-US" sz="1200" dirty="0">
              <a:solidFill>
                <a:srgbClr val="000000"/>
              </a:solidFill>
              <a:latin typeface="Arial"/>
            </a:endParaRPr>
          </a:p>
        </p:txBody>
      </p:sp>
      <p:sp>
        <p:nvSpPr>
          <p:cNvPr id="9" name="Rectangle 8">
            <a:extLst>
              <a:ext uri="{FF2B5EF4-FFF2-40B4-BE49-F238E27FC236}">
                <a16:creationId xmlns:a16="http://schemas.microsoft.com/office/drawing/2014/main" id="{DBAD605C-F61F-9D49-8C17-BA035B71BCA1}"/>
              </a:ext>
            </a:extLst>
          </p:cNvPr>
          <p:cNvSpPr/>
          <p:nvPr/>
        </p:nvSpPr>
        <p:spPr>
          <a:xfrm>
            <a:off x="6464750" y="880163"/>
            <a:ext cx="2130552" cy="3377580"/>
          </a:xfrm>
          <a:prstGeom prst="rect">
            <a:avLst/>
          </a:prstGeom>
          <a:solidFill>
            <a:srgbClr val="F3F6F8">
              <a:alpha val="46000"/>
            </a:srgbClr>
          </a:solidFill>
          <a:ln>
            <a:solidFill>
              <a:srgbClr val="E8EFF7"/>
            </a:solidFill>
          </a:ln>
        </p:spPr>
        <p:style>
          <a:lnRef idx="1">
            <a:schemeClr val="accent3"/>
          </a:lnRef>
          <a:fillRef idx="3">
            <a:schemeClr val="accent3"/>
          </a:fillRef>
          <a:effectRef idx="2">
            <a:schemeClr val="accent3"/>
          </a:effectRef>
          <a:fontRef idx="minor">
            <a:schemeClr val="lt1"/>
          </a:fontRef>
        </p:style>
        <p:txBody>
          <a:bodyPr lIns="91406" tIns="45703" rIns="91406" bIns="45703" rtlCol="0" anchor="t"/>
          <a:lstStyle/>
          <a:p>
            <a:pPr algn="ctr" defTabSz="685783">
              <a:defRPr/>
            </a:pPr>
            <a:r>
              <a:rPr lang="en-US" sz="1200" b="1" dirty="0">
                <a:solidFill>
                  <a:srgbClr val="000000"/>
                </a:solidFill>
                <a:latin typeface="Arial"/>
              </a:rPr>
              <a:t>Act</a:t>
            </a:r>
          </a:p>
          <a:p>
            <a:pPr algn="ctr" defTabSz="685783">
              <a:defRPr/>
            </a:pPr>
            <a:endParaRPr lang="en-US" sz="1200" dirty="0">
              <a:solidFill>
                <a:srgbClr val="000000"/>
              </a:solidFill>
              <a:latin typeface="Arial"/>
            </a:endParaRPr>
          </a:p>
        </p:txBody>
      </p:sp>
      <p:sp>
        <p:nvSpPr>
          <p:cNvPr id="22" name="Rectangle 21">
            <a:extLst>
              <a:ext uri="{FF2B5EF4-FFF2-40B4-BE49-F238E27FC236}">
                <a16:creationId xmlns:a16="http://schemas.microsoft.com/office/drawing/2014/main" id="{A20F8D75-0E3F-EF41-B760-BBB256BE83BF}"/>
              </a:ext>
            </a:extLst>
          </p:cNvPr>
          <p:cNvSpPr/>
          <p:nvPr/>
        </p:nvSpPr>
        <p:spPr>
          <a:xfrm>
            <a:off x="6431192" y="2793126"/>
            <a:ext cx="1255752" cy="704924"/>
          </a:xfrm>
          <a:prstGeom prst="rect">
            <a:avLst/>
          </a:prstGeom>
          <a:noFill/>
          <a:ln w="12700">
            <a:noFill/>
          </a:ln>
        </p:spPr>
        <p:style>
          <a:lnRef idx="2">
            <a:schemeClr val="accent3"/>
          </a:lnRef>
          <a:fillRef idx="1">
            <a:schemeClr val="lt1"/>
          </a:fillRef>
          <a:effectRef idx="0">
            <a:schemeClr val="accent3"/>
          </a:effectRef>
          <a:fontRef idx="minor">
            <a:schemeClr val="dk1"/>
          </a:fontRef>
        </p:style>
        <p:txBody>
          <a:bodyPr tIns="9144" rtlCol="0" anchor="t"/>
          <a:lstStyle/>
          <a:p>
            <a:pPr marL="171450" indent="-171450">
              <a:buFont typeface="Arial" panose="020B0604020202020204" pitchFamily="34" charset="0"/>
              <a:buChar char="•"/>
            </a:pPr>
            <a:endParaRPr lang="en-US" sz="800" dirty="0">
              <a:solidFill>
                <a:schemeClr val="tx1"/>
              </a:solidFill>
              <a:latin typeface="Arial" charset="0"/>
            </a:endParaRPr>
          </a:p>
        </p:txBody>
      </p:sp>
      <p:sp>
        <p:nvSpPr>
          <p:cNvPr id="11" name="Rectangle 10">
            <a:extLst>
              <a:ext uri="{FF2B5EF4-FFF2-40B4-BE49-F238E27FC236}">
                <a16:creationId xmlns:a16="http://schemas.microsoft.com/office/drawing/2014/main" id="{26A711BF-6040-F749-99F0-CA25D389BBE1}"/>
              </a:ext>
            </a:extLst>
          </p:cNvPr>
          <p:cNvSpPr/>
          <p:nvPr/>
        </p:nvSpPr>
        <p:spPr>
          <a:xfrm>
            <a:off x="3782544" y="2736906"/>
            <a:ext cx="1187327" cy="704924"/>
          </a:xfrm>
          <a:prstGeom prst="rect">
            <a:avLst/>
          </a:prstGeom>
          <a:noFill/>
          <a:ln w="12700">
            <a:noFill/>
          </a:ln>
        </p:spPr>
        <p:style>
          <a:lnRef idx="2">
            <a:schemeClr val="accent3"/>
          </a:lnRef>
          <a:fillRef idx="1">
            <a:schemeClr val="lt1"/>
          </a:fillRef>
          <a:effectRef idx="0">
            <a:schemeClr val="accent3"/>
          </a:effectRef>
          <a:fontRef idx="minor">
            <a:schemeClr val="dk1"/>
          </a:fontRef>
        </p:style>
        <p:txBody>
          <a:bodyPr tIns="9144" rtlCol="0" anchor="t"/>
          <a:lstStyle/>
          <a:p>
            <a:pPr marL="171450" indent="-171450">
              <a:buFont typeface="Arial" panose="020B0604020202020204" pitchFamily="34" charset="0"/>
              <a:buChar char="•"/>
            </a:pPr>
            <a:endParaRPr lang="en-US" sz="800" dirty="0">
              <a:solidFill>
                <a:schemeClr val="tx1"/>
              </a:solidFill>
              <a:latin typeface="Arial" charset="0"/>
            </a:endParaRPr>
          </a:p>
        </p:txBody>
      </p:sp>
      <p:pic>
        <p:nvPicPr>
          <p:cNvPr id="53249" name="Picture 1" descr="page1image2746339648">
            <a:extLst>
              <a:ext uri="{FF2B5EF4-FFF2-40B4-BE49-F238E27FC236}">
                <a16:creationId xmlns:a16="http://schemas.microsoft.com/office/drawing/2014/main" id="{E99C6CD2-12F7-2248-8E58-975E2B9001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387600" cy="12700"/>
          </a:xfrm>
          <a:prstGeom prst="rect">
            <a:avLst/>
          </a:prstGeom>
          <a:noFill/>
          <a:extLst>
            <a:ext uri="{909E8E84-426E-40DD-AFC4-6F175D3DCCD1}">
              <a14:hiddenFill xmlns:a14="http://schemas.microsoft.com/office/drawing/2010/main">
                <a:solidFill>
                  <a:srgbClr val="FFFFFF"/>
                </a:solidFill>
              </a14:hiddenFill>
            </a:ext>
          </a:extLst>
        </p:spPr>
      </p:pic>
      <p:pic>
        <p:nvPicPr>
          <p:cNvPr id="53250" name="Picture 2" descr="page1image2746414880">
            <a:extLst>
              <a:ext uri="{FF2B5EF4-FFF2-40B4-BE49-F238E27FC236}">
                <a16:creationId xmlns:a16="http://schemas.microsoft.com/office/drawing/2014/main" id="{E52AAF84-A931-CD4C-81F4-7414762A8D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498600" cy="12700"/>
          </a:xfrm>
          <a:prstGeom prst="rect">
            <a:avLst/>
          </a:prstGeom>
          <a:noFill/>
          <a:extLst>
            <a:ext uri="{909E8E84-426E-40DD-AFC4-6F175D3DCCD1}">
              <a14:hiddenFill xmlns:a14="http://schemas.microsoft.com/office/drawing/2010/main">
                <a:solidFill>
                  <a:srgbClr val="FFFFFF"/>
                </a:solidFill>
              </a14:hiddenFill>
            </a:ext>
          </a:extLst>
        </p:spPr>
      </p:pic>
      <p:pic>
        <p:nvPicPr>
          <p:cNvPr id="53251" name="Picture 3" descr="page1image2746415072">
            <a:extLst>
              <a:ext uri="{FF2B5EF4-FFF2-40B4-BE49-F238E27FC236}">
                <a16:creationId xmlns:a16="http://schemas.microsoft.com/office/drawing/2014/main" id="{0261F1B3-6E29-824D-A7DB-F348818958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498600" cy="12700"/>
          </a:xfrm>
          <a:prstGeom prst="rect">
            <a:avLst/>
          </a:prstGeom>
          <a:noFill/>
          <a:extLst>
            <a:ext uri="{909E8E84-426E-40DD-AFC4-6F175D3DCCD1}">
              <a14:hiddenFill xmlns:a14="http://schemas.microsoft.com/office/drawing/2010/main">
                <a:solidFill>
                  <a:srgbClr val="FFFFFF"/>
                </a:solidFill>
              </a14:hiddenFill>
            </a:ext>
          </a:extLst>
        </p:spPr>
      </p:pic>
      <p:pic>
        <p:nvPicPr>
          <p:cNvPr id="53252" name="Picture 4" descr="page1image2746415360">
            <a:extLst>
              <a:ext uri="{FF2B5EF4-FFF2-40B4-BE49-F238E27FC236}">
                <a16:creationId xmlns:a16="http://schemas.microsoft.com/office/drawing/2014/main" id="{0D009F3F-F0CD-6E4D-A630-E372B4115F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498600" cy="12700"/>
          </a:xfrm>
          <a:prstGeom prst="rect">
            <a:avLst/>
          </a:prstGeom>
          <a:noFill/>
          <a:extLst>
            <a:ext uri="{909E8E84-426E-40DD-AFC4-6F175D3DCCD1}">
              <a14:hiddenFill xmlns:a14="http://schemas.microsoft.com/office/drawing/2010/main">
                <a:solidFill>
                  <a:srgbClr val="FFFFFF"/>
                </a:solidFill>
              </a14:hiddenFill>
            </a:ext>
          </a:extLst>
        </p:spPr>
      </p:pic>
      <p:pic>
        <p:nvPicPr>
          <p:cNvPr id="53253" name="Picture 5" descr="page1image2746415936">
            <a:extLst>
              <a:ext uri="{FF2B5EF4-FFF2-40B4-BE49-F238E27FC236}">
                <a16:creationId xmlns:a16="http://schemas.microsoft.com/office/drawing/2014/main" id="{C4922FC1-CDBD-824A-AB3C-E537BFD44FDB}"/>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0" y="0"/>
            <a:ext cx="596900" cy="1651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9">
            <a:extLst>
              <a:ext uri="{FF2B5EF4-FFF2-40B4-BE49-F238E27FC236}">
                <a16:creationId xmlns:a16="http://schemas.microsoft.com/office/drawing/2014/main" id="{5CB955E8-D491-AC44-AA3E-12045D9A7FD2}"/>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1811482" y="1328541"/>
            <a:ext cx="643393" cy="545829"/>
          </a:xfrm>
          <a:prstGeom prst="rect">
            <a:avLst/>
          </a:prstGeom>
        </p:spPr>
      </p:pic>
      <p:grpSp>
        <p:nvGrpSpPr>
          <p:cNvPr id="52" name="Group 51">
            <a:extLst>
              <a:ext uri="{FF2B5EF4-FFF2-40B4-BE49-F238E27FC236}">
                <a16:creationId xmlns:a16="http://schemas.microsoft.com/office/drawing/2014/main" id="{018F8B5F-5C36-2946-B1D5-520E7F8DD8A5}"/>
              </a:ext>
            </a:extLst>
          </p:cNvPr>
          <p:cNvGrpSpPr/>
          <p:nvPr/>
        </p:nvGrpSpPr>
        <p:grpSpPr>
          <a:xfrm>
            <a:off x="3409956" y="1962863"/>
            <a:ext cx="274320" cy="274320"/>
            <a:chOff x="3232744" y="2714625"/>
            <a:chExt cx="485775" cy="485775"/>
          </a:xfrm>
        </p:grpSpPr>
        <p:sp>
          <p:nvSpPr>
            <p:cNvPr id="53" name="Oval 52">
              <a:extLst>
                <a:ext uri="{FF2B5EF4-FFF2-40B4-BE49-F238E27FC236}">
                  <a16:creationId xmlns:a16="http://schemas.microsoft.com/office/drawing/2014/main" id="{97BDA9A4-6B26-E544-A8CC-A9B00D47BBCB}"/>
                </a:ext>
              </a:extLst>
            </p:cNvPr>
            <p:cNvSpPr/>
            <p:nvPr/>
          </p:nvSpPr>
          <p:spPr>
            <a:xfrm>
              <a:off x="3232744" y="2714625"/>
              <a:ext cx="485775" cy="485775"/>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54" name="Arrow: Chevron 60">
              <a:extLst>
                <a:ext uri="{FF2B5EF4-FFF2-40B4-BE49-F238E27FC236}">
                  <a16:creationId xmlns:a16="http://schemas.microsoft.com/office/drawing/2014/main" id="{D783921F-2AC1-AB4E-AE8E-A97C354EC730}"/>
                </a:ext>
              </a:extLst>
            </p:cNvPr>
            <p:cNvSpPr/>
            <p:nvPr/>
          </p:nvSpPr>
          <p:spPr>
            <a:xfrm>
              <a:off x="3358453" y="2840334"/>
              <a:ext cx="234356" cy="23435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55" name="Group 54">
            <a:extLst>
              <a:ext uri="{FF2B5EF4-FFF2-40B4-BE49-F238E27FC236}">
                <a16:creationId xmlns:a16="http://schemas.microsoft.com/office/drawing/2014/main" id="{99760137-548E-CE42-8C4F-8A67F8C9B462}"/>
              </a:ext>
            </a:extLst>
          </p:cNvPr>
          <p:cNvGrpSpPr/>
          <p:nvPr/>
        </p:nvGrpSpPr>
        <p:grpSpPr>
          <a:xfrm>
            <a:off x="6108333" y="1962863"/>
            <a:ext cx="274320" cy="274320"/>
            <a:chOff x="3232744" y="2714625"/>
            <a:chExt cx="485775" cy="485775"/>
          </a:xfrm>
        </p:grpSpPr>
        <p:sp>
          <p:nvSpPr>
            <p:cNvPr id="56" name="Oval 55">
              <a:extLst>
                <a:ext uri="{FF2B5EF4-FFF2-40B4-BE49-F238E27FC236}">
                  <a16:creationId xmlns:a16="http://schemas.microsoft.com/office/drawing/2014/main" id="{7084A7A8-EF49-AF4D-BBB7-30403A142342}"/>
                </a:ext>
              </a:extLst>
            </p:cNvPr>
            <p:cNvSpPr/>
            <p:nvPr/>
          </p:nvSpPr>
          <p:spPr>
            <a:xfrm>
              <a:off x="3232744" y="2714625"/>
              <a:ext cx="485775" cy="485775"/>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57" name="Arrow: Chevron 60">
              <a:extLst>
                <a:ext uri="{FF2B5EF4-FFF2-40B4-BE49-F238E27FC236}">
                  <a16:creationId xmlns:a16="http://schemas.microsoft.com/office/drawing/2014/main" id="{525EFC22-F06F-5648-AEFE-68F3BDE84EDA}"/>
                </a:ext>
              </a:extLst>
            </p:cNvPr>
            <p:cNvSpPr/>
            <p:nvPr/>
          </p:nvSpPr>
          <p:spPr>
            <a:xfrm>
              <a:off x="3358453" y="2840334"/>
              <a:ext cx="234356" cy="23435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0" name="Rectangle 9">
            <a:extLst>
              <a:ext uri="{FF2B5EF4-FFF2-40B4-BE49-F238E27FC236}">
                <a16:creationId xmlns:a16="http://schemas.microsoft.com/office/drawing/2014/main" id="{4F51A39D-49FB-BC46-BE60-721E2894D4B3}"/>
              </a:ext>
            </a:extLst>
          </p:cNvPr>
          <p:cNvSpPr/>
          <p:nvPr/>
        </p:nvSpPr>
        <p:spPr>
          <a:xfrm>
            <a:off x="1167210" y="3358762"/>
            <a:ext cx="2053789" cy="913469"/>
          </a:xfrm>
          <a:prstGeom prst="rect">
            <a:avLst/>
          </a:prstGeom>
          <a:ln w="127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61" name="Rectangle 60">
            <a:extLst>
              <a:ext uri="{FF2B5EF4-FFF2-40B4-BE49-F238E27FC236}">
                <a16:creationId xmlns:a16="http://schemas.microsoft.com/office/drawing/2014/main" id="{B889329A-EC10-1B41-9341-B0EBD6BD206E}"/>
              </a:ext>
            </a:extLst>
          </p:cNvPr>
          <p:cNvSpPr/>
          <p:nvPr/>
        </p:nvSpPr>
        <p:spPr>
          <a:xfrm>
            <a:off x="3863175" y="3342466"/>
            <a:ext cx="2109596" cy="913469"/>
          </a:xfrm>
          <a:prstGeom prst="rect">
            <a:avLst/>
          </a:prstGeom>
          <a:ln w="127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62" name="Rectangle 61">
            <a:extLst>
              <a:ext uri="{FF2B5EF4-FFF2-40B4-BE49-F238E27FC236}">
                <a16:creationId xmlns:a16="http://schemas.microsoft.com/office/drawing/2014/main" id="{81FD9FA7-46EF-2F45-A192-4BF92376CCE5}"/>
              </a:ext>
            </a:extLst>
          </p:cNvPr>
          <p:cNvSpPr/>
          <p:nvPr/>
        </p:nvSpPr>
        <p:spPr>
          <a:xfrm>
            <a:off x="6462187" y="3352277"/>
            <a:ext cx="2109596" cy="913469"/>
          </a:xfrm>
          <a:prstGeom prst="rect">
            <a:avLst/>
          </a:prstGeom>
          <a:ln w="127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47" name="Picture 46">
            <a:extLst>
              <a:ext uri="{FF2B5EF4-FFF2-40B4-BE49-F238E27FC236}">
                <a16:creationId xmlns:a16="http://schemas.microsoft.com/office/drawing/2014/main" id="{D5F96CED-5516-E34F-929D-A24D1E40E78D}"/>
              </a:ext>
            </a:extLst>
          </p:cNvPr>
          <p:cNvPicPr>
            <a:picLocks noChangeAspect="1"/>
          </p:cNvPicPr>
          <p:nvPr/>
        </p:nvPicPr>
        <p:blipFill>
          <a:blip r:embed="rId8"/>
          <a:stretch>
            <a:fillRect/>
          </a:stretch>
        </p:blipFill>
        <p:spPr>
          <a:xfrm>
            <a:off x="77375" y="990715"/>
            <a:ext cx="863571" cy="863571"/>
          </a:xfrm>
          <a:prstGeom prst="rect">
            <a:avLst/>
          </a:prstGeom>
        </p:spPr>
      </p:pic>
      <p:pic>
        <p:nvPicPr>
          <p:cNvPr id="64" name="Picture 63">
            <a:extLst>
              <a:ext uri="{FF2B5EF4-FFF2-40B4-BE49-F238E27FC236}">
                <a16:creationId xmlns:a16="http://schemas.microsoft.com/office/drawing/2014/main" id="{1BDCDE08-B239-4043-86F8-D716C3AB3A57}"/>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1491915" y="1234592"/>
            <a:ext cx="1140142" cy="757989"/>
          </a:xfrm>
          <a:prstGeom prst="rect">
            <a:avLst/>
          </a:prstGeom>
        </p:spPr>
      </p:pic>
      <p:pic>
        <p:nvPicPr>
          <p:cNvPr id="65" name="Picture 64">
            <a:extLst>
              <a:ext uri="{FF2B5EF4-FFF2-40B4-BE49-F238E27FC236}">
                <a16:creationId xmlns:a16="http://schemas.microsoft.com/office/drawing/2014/main" id="{756A8F36-5713-C644-9ED8-1D73E95FFF77}"/>
              </a:ext>
            </a:extLst>
          </p:cNvPr>
          <p:cNvPicPr>
            <a:picLocks noChangeAspect="1"/>
          </p:cNvPicPr>
          <p:nvPr/>
        </p:nvPicPr>
        <p:blipFill>
          <a:blip r:embed="rId10"/>
          <a:stretch>
            <a:fillRect/>
          </a:stretch>
        </p:blipFill>
        <p:spPr>
          <a:xfrm>
            <a:off x="4271349" y="1238994"/>
            <a:ext cx="1274061" cy="753587"/>
          </a:xfrm>
          <a:prstGeom prst="rect">
            <a:avLst/>
          </a:prstGeom>
        </p:spPr>
      </p:pic>
      <p:pic>
        <p:nvPicPr>
          <p:cNvPr id="66" name="Picture 65">
            <a:extLst>
              <a:ext uri="{FF2B5EF4-FFF2-40B4-BE49-F238E27FC236}">
                <a16:creationId xmlns:a16="http://schemas.microsoft.com/office/drawing/2014/main" id="{D2089F1A-8B78-BA4E-BADC-10BFE9911AE5}"/>
              </a:ext>
            </a:extLst>
          </p:cNvPr>
          <p:cNvPicPr>
            <a:picLocks noChangeAspect="1"/>
          </p:cNvPicPr>
          <p:nvPr/>
        </p:nvPicPr>
        <p:blipFill>
          <a:blip r:embed="rId11"/>
          <a:stretch>
            <a:fillRect/>
          </a:stretch>
        </p:blipFill>
        <p:spPr>
          <a:xfrm>
            <a:off x="6803644" y="956075"/>
            <a:ext cx="1409312" cy="1409312"/>
          </a:xfrm>
          <a:prstGeom prst="rect">
            <a:avLst/>
          </a:prstGeom>
        </p:spPr>
      </p:pic>
      <p:pic>
        <p:nvPicPr>
          <p:cNvPr id="67" name="Picture 66">
            <a:extLst>
              <a:ext uri="{FF2B5EF4-FFF2-40B4-BE49-F238E27FC236}">
                <a16:creationId xmlns:a16="http://schemas.microsoft.com/office/drawing/2014/main" id="{2943E431-47BE-814D-91E5-88513D0FACA2}"/>
              </a:ext>
            </a:extLst>
          </p:cNvPr>
          <p:cNvPicPr>
            <a:picLocks noChangeAspect="1"/>
          </p:cNvPicPr>
          <p:nvPr/>
        </p:nvPicPr>
        <p:blipFill>
          <a:blip r:embed="rId12">
            <a:clrChange>
              <a:clrFrom>
                <a:srgbClr val="FFFFFF"/>
              </a:clrFrom>
              <a:clrTo>
                <a:srgbClr val="FFFFFF">
                  <a:alpha val="0"/>
                </a:srgbClr>
              </a:clrTo>
            </a:clrChange>
          </a:blip>
          <a:stretch>
            <a:fillRect/>
          </a:stretch>
        </p:blipFill>
        <p:spPr>
          <a:xfrm>
            <a:off x="1617643" y="3249404"/>
            <a:ext cx="1087182" cy="1087182"/>
          </a:xfrm>
          <a:prstGeom prst="rect">
            <a:avLst/>
          </a:prstGeom>
        </p:spPr>
      </p:pic>
      <p:sp>
        <p:nvSpPr>
          <p:cNvPr id="68" name="TextBox 67">
            <a:extLst>
              <a:ext uri="{FF2B5EF4-FFF2-40B4-BE49-F238E27FC236}">
                <a16:creationId xmlns:a16="http://schemas.microsoft.com/office/drawing/2014/main" id="{FCF19527-8D5C-8D40-B9EC-829ADA03752C}"/>
              </a:ext>
            </a:extLst>
          </p:cNvPr>
          <p:cNvSpPr txBox="1"/>
          <p:nvPr/>
        </p:nvSpPr>
        <p:spPr>
          <a:xfrm>
            <a:off x="1095039" y="4037284"/>
            <a:ext cx="593438"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Proximity</a:t>
            </a:r>
          </a:p>
        </p:txBody>
      </p:sp>
      <p:sp>
        <p:nvSpPr>
          <p:cNvPr id="69" name="TextBox 68">
            <a:extLst>
              <a:ext uri="{FF2B5EF4-FFF2-40B4-BE49-F238E27FC236}">
                <a16:creationId xmlns:a16="http://schemas.microsoft.com/office/drawing/2014/main" id="{3BE10AD1-43AD-EE46-A526-E3829479BF3F}"/>
              </a:ext>
            </a:extLst>
          </p:cNvPr>
          <p:cNvSpPr txBox="1"/>
          <p:nvPr/>
        </p:nvSpPr>
        <p:spPr>
          <a:xfrm>
            <a:off x="1521057" y="4041929"/>
            <a:ext cx="593438"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Visuals</a:t>
            </a:r>
          </a:p>
        </p:txBody>
      </p:sp>
      <p:sp>
        <p:nvSpPr>
          <p:cNvPr id="70" name="TextBox 69">
            <a:extLst>
              <a:ext uri="{FF2B5EF4-FFF2-40B4-BE49-F238E27FC236}">
                <a16:creationId xmlns:a16="http://schemas.microsoft.com/office/drawing/2014/main" id="{056360AB-A74D-D244-A435-03D73F532E2B}"/>
              </a:ext>
            </a:extLst>
          </p:cNvPr>
          <p:cNvSpPr txBox="1"/>
          <p:nvPr/>
        </p:nvSpPr>
        <p:spPr>
          <a:xfrm>
            <a:off x="1902476" y="4039305"/>
            <a:ext cx="593438"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Contact</a:t>
            </a:r>
          </a:p>
        </p:txBody>
      </p:sp>
      <p:sp>
        <p:nvSpPr>
          <p:cNvPr id="71" name="TextBox 70">
            <a:extLst>
              <a:ext uri="{FF2B5EF4-FFF2-40B4-BE49-F238E27FC236}">
                <a16:creationId xmlns:a16="http://schemas.microsoft.com/office/drawing/2014/main" id="{2B709222-EC80-F248-8632-568903712E0F}"/>
              </a:ext>
            </a:extLst>
          </p:cNvPr>
          <p:cNvSpPr txBox="1"/>
          <p:nvPr/>
        </p:nvSpPr>
        <p:spPr>
          <a:xfrm>
            <a:off x="2515680" y="4032965"/>
            <a:ext cx="840860"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GPS</a:t>
            </a:r>
          </a:p>
        </p:txBody>
      </p:sp>
      <p:sp>
        <p:nvSpPr>
          <p:cNvPr id="72" name="TextBox 71">
            <a:extLst>
              <a:ext uri="{FF2B5EF4-FFF2-40B4-BE49-F238E27FC236}">
                <a16:creationId xmlns:a16="http://schemas.microsoft.com/office/drawing/2014/main" id="{B0D25A0E-86CB-274B-87A8-67FA69392EE3}"/>
              </a:ext>
            </a:extLst>
          </p:cNvPr>
          <p:cNvSpPr txBox="1"/>
          <p:nvPr/>
        </p:nvSpPr>
        <p:spPr>
          <a:xfrm>
            <a:off x="2171143" y="4039304"/>
            <a:ext cx="840860"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Internal</a:t>
            </a:r>
          </a:p>
        </p:txBody>
      </p:sp>
      <p:pic>
        <p:nvPicPr>
          <p:cNvPr id="73" name="Picture 72">
            <a:extLst>
              <a:ext uri="{FF2B5EF4-FFF2-40B4-BE49-F238E27FC236}">
                <a16:creationId xmlns:a16="http://schemas.microsoft.com/office/drawing/2014/main" id="{A806A957-1240-3743-A151-87C89F835659}"/>
              </a:ext>
            </a:extLst>
          </p:cNvPr>
          <p:cNvPicPr>
            <a:picLocks noChangeAspect="1"/>
          </p:cNvPicPr>
          <p:nvPr/>
        </p:nvPicPr>
        <p:blipFill>
          <a:blip r:embed="rId13">
            <a:clrChange>
              <a:clrFrom>
                <a:srgbClr val="F7F7F7"/>
              </a:clrFrom>
              <a:clrTo>
                <a:srgbClr val="F7F7F7">
                  <a:alpha val="0"/>
                </a:srgbClr>
              </a:clrTo>
            </a:clrChange>
          </a:blip>
          <a:stretch>
            <a:fillRect/>
          </a:stretch>
        </p:blipFill>
        <p:spPr>
          <a:xfrm>
            <a:off x="5269723" y="3335932"/>
            <a:ext cx="670968" cy="726883"/>
          </a:xfrm>
          <a:prstGeom prst="rect">
            <a:avLst/>
          </a:prstGeom>
        </p:spPr>
      </p:pic>
      <p:pic>
        <p:nvPicPr>
          <p:cNvPr id="74" name="Picture 73">
            <a:extLst>
              <a:ext uri="{FF2B5EF4-FFF2-40B4-BE49-F238E27FC236}">
                <a16:creationId xmlns:a16="http://schemas.microsoft.com/office/drawing/2014/main" id="{47E1CEA3-0ABE-004D-9F81-03926401081B}"/>
              </a:ext>
            </a:extLst>
          </p:cNvPr>
          <p:cNvPicPr>
            <a:picLocks noChangeAspect="1"/>
          </p:cNvPicPr>
          <p:nvPr/>
        </p:nvPicPr>
        <p:blipFill>
          <a:blip r:embed="rId14" cstate="hqprint">
            <a:clrChange>
              <a:clrFrom>
                <a:srgbClr val="FFFFFF"/>
              </a:clrFrom>
              <a:clrTo>
                <a:srgbClr val="FFFFFF">
                  <a:alpha val="0"/>
                </a:srgbClr>
              </a:clrTo>
            </a:clrChange>
            <a:duotone>
              <a:prstClr val="black"/>
              <a:schemeClr val="accent3">
                <a:lumMod val="20000"/>
                <a:lumOff val="80000"/>
                <a:tint val="45000"/>
                <a:satMod val="400000"/>
              </a:schemeClr>
            </a:duotone>
            <a:extLst>
              <a:ext uri="{28A0092B-C50C-407E-A947-70E740481C1C}">
                <a14:useLocalDpi xmlns:a14="http://schemas.microsoft.com/office/drawing/2010/main"/>
              </a:ext>
            </a:extLst>
          </a:blip>
          <a:stretch>
            <a:fillRect/>
          </a:stretch>
        </p:blipFill>
        <p:spPr>
          <a:xfrm>
            <a:off x="3886864" y="3456427"/>
            <a:ext cx="425636" cy="392896"/>
          </a:xfrm>
          <a:prstGeom prst="rect">
            <a:avLst/>
          </a:prstGeom>
        </p:spPr>
      </p:pic>
      <p:pic>
        <p:nvPicPr>
          <p:cNvPr id="75" name="Picture 74">
            <a:extLst>
              <a:ext uri="{FF2B5EF4-FFF2-40B4-BE49-F238E27FC236}">
                <a16:creationId xmlns:a16="http://schemas.microsoft.com/office/drawing/2014/main" id="{93CC2766-F888-3246-A18F-A070852B27BF}"/>
              </a:ext>
            </a:extLst>
          </p:cNvPr>
          <p:cNvPicPr>
            <a:picLocks noChangeAspect="1"/>
          </p:cNvPicPr>
          <p:nvPr/>
        </p:nvPicPr>
        <p:blipFill>
          <a:blip r:embed="rId15" cstate="hqprint">
            <a:extLst>
              <a:ext uri="{28A0092B-C50C-407E-A947-70E740481C1C}">
                <a14:useLocalDpi xmlns:a14="http://schemas.microsoft.com/office/drawing/2010/main"/>
              </a:ext>
            </a:extLst>
          </a:blip>
          <a:stretch>
            <a:fillRect/>
          </a:stretch>
        </p:blipFill>
        <p:spPr>
          <a:xfrm>
            <a:off x="4469548" y="3379726"/>
            <a:ext cx="735488" cy="583992"/>
          </a:xfrm>
          <a:prstGeom prst="rect">
            <a:avLst/>
          </a:prstGeom>
        </p:spPr>
      </p:pic>
      <p:sp>
        <p:nvSpPr>
          <p:cNvPr id="76" name="TextBox 75">
            <a:extLst>
              <a:ext uri="{FF2B5EF4-FFF2-40B4-BE49-F238E27FC236}">
                <a16:creationId xmlns:a16="http://schemas.microsoft.com/office/drawing/2014/main" id="{3FFB93F0-EBC0-2240-854C-E7CA2799E85B}"/>
              </a:ext>
            </a:extLst>
          </p:cNvPr>
          <p:cNvSpPr txBox="1"/>
          <p:nvPr/>
        </p:nvSpPr>
        <p:spPr>
          <a:xfrm>
            <a:off x="3789741" y="3931582"/>
            <a:ext cx="593438" cy="307777"/>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Where Am I?</a:t>
            </a:r>
          </a:p>
        </p:txBody>
      </p:sp>
      <p:sp>
        <p:nvSpPr>
          <p:cNvPr id="77" name="TextBox 76">
            <a:extLst>
              <a:ext uri="{FF2B5EF4-FFF2-40B4-BE49-F238E27FC236}">
                <a16:creationId xmlns:a16="http://schemas.microsoft.com/office/drawing/2014/main" id="{75E6F257-F050-B84F-AFE7-495BDF1117F3}"/>
              </a:ext>
            </a:extLst>
          </p:cNvPr>
          <p:cNvSpPr txBox="1"/>
          <p:nvPr/>
        </p:nvSpPr>
        <p:spPr>
          <a:xfrm>
            <a:off x="4303371" y="3967056"/>
            <a:ext cx="1155770" cy="415498"/>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What are the objects around me? </a:t>
            </a:r>
          </a:p>
          <a:p>
            <a:pPr algn="ctr"/>
            <a:endParaRPr lang="en-US" sz="700" b="1" dirty="0">
              <a:ln w="0"/>
              <a:effectLst>
                <a:outerShdw blurRad="38100" dist="19050" dir="2700000" algn="tl" rotWithShape="0">
                  <a:schemeClr val="dk1">
                    <a:alpha val="40000"/>
                  </a:schemeClr>
                </a:outerShdw>
              </a:effectLst>
            </a:endParaRPr>
          </a:p>
        </p:txBody>
      </p:sp>
      <p:sp>
        <p:nvSpPr>
          <p:cNvPr id="78" name="TextBox 77">
            <a:extLst>
              <a:ext uri="{FF2B5EF4-FFF2-40B4-BE49-F238E27FC236}">
                <a16:creationId xmlns:a16="http://schemas.microsoft.com/office/drawing/2014/main" id="{E9AA84BE-C12E-334F-ADF4-8F810EBA484B}"/>
              </a:ext>
            </a:extLst>
          </p:cNvPr>
          <p:cNvSpPr txBox="1"/>
          <p:nvPr/>
        </p:nvSpPr>
        <p:spPr>
          <a:xfrm>
            <a:off x="5247718" y="3957454"/>
            <a:ext cx="877357" cy="307777"/>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How do I get there?</a:t>
            </a:r>
          </a:p>
        </p:txBody>
      </p:sp>
      <p:pic>
        <p:nvPicPr>
          <p:cNvPr id="80" name="Picture 79">
            <a:extLst>
              <a:ext uri="{FF2B5EF4-FFF2-40B4-BE49-F238E27FC236}">
                <a16:creationId xmlns:a16="http://schemas.microsoft.com/office/drawing/2014/main" id="{231F7AC7-2810-2847-9C53-31890427B20B}"/>
              </a:ext>
            </a:extLst>
          </p:cNvPr>
          <p:cNvPicPr>
            <a:picLocks noChangeAspect="1"/>
          </p:cNvPicPr>
          <p:nvPr/>
        </p:nvPicPr>
        <p:blipFill>
          <a:blip r:embed="rId16" cstate="hq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174737" y="3418648"/>
            <a:ext cx="593035" cy="593035"/>
          </a:xfrm>
          <a:prstGeom prst="rect">
            <a:avLst/>
          </a:prstGeom>
        </p:spPr>
      </p:pic>
      <p:sp>
        <p:nvSpPr>
          <p:cNvPr id="82" name="TextBox 81">
            <a:extLst>
              <a:ext uri="{FF2B5EF4-FFF2-40B4-BE49-F238E27FC236}">
                <a16:creationId xmlns:a16="http://schemas.microsoft.com/office/drawing/2014/main" id="{EF661985-2D9D-8043-9211-899FC7E8ACAE}"/>
              </a:ext>
            </a:extLst>
          </p:cNvPr>
          <p:cNvSpPr txBox="1"/>
          <p:nvPr/>
        </p:nvSpPr>
        <p:spPr>
          <a:xfrm>
            <a:off x="6652509" y="4011683"/>
            <a:ext cx="1708207" cy="200055"/>
          </a:xfrm>
          <a:prstGeom prst="rect">
            <a:avLst/>
          </a:prstGeom>
          <a:noFill/>
        </p:spPr>
        <p:txBody>
          <a:bodyPr wrap="square" rtlCol="0">
            <a:spAutoFit/>
          </a:bodyPr>
          <a:lstStyle/>
          <a:p>
            <a:pPr algn="ctr"/>
            <a:r>
              <a:rPr lang="en-US" sz="700" b="1" dirty="0">
                <a:ln w="0"/>
                <a:effectLst>
                  <a:outerShdw blurRad="38100" dist="19050" dir="2700000" algn="tl" rotWithShape="0">
                    <a:schemeClr val="dk1">
                      <a:alpha val="40000"/>
                    </a:schemeClr>
                  </a:outerShdw>
                </a:effectLst>
              </a:rPr>
              <a:t>Motor Control, break, throttle </a:t>
            </a:r>
          </a:p>
        </p:txBody>
      </p:sp>
      <p:sp>
        <p:nvSpPr>
          <p:cNvPr id="84" name="TextBox 83">
            <a:extLst>
              <a:ext uri="{FF2B5EF4-FFF2-40B4-BE49-F238E27FC236}">
                <a16:creationId xmlns:a16="http://schemas.microsoft.com/office/drawing/2014/main" id="{1C12FC30-AADA-D045-9E9B-AF745F3D9662}"/>
              </a:ext>
            </a:extLst>
          </p:cNvPr>
          <p:cNvSpPr txBox="1"/>
          <p:nvPr/>
        </p:nvSpPr>
        <p:spPr>
          <a:xfrm>
            <a:off x="1874424" y="3379726"/>
            <a:ext cx="593438" cy="215444"/>
          </a:xfrm>
          <a:prstGeom prst="rect">
            <a:avLst/>
          </a:prstGeom>
          <a:noFill/>
        </p:spPr>
        <p:txBody>
          <a:bodyPr wrap="square" rtlCol="0">
            <a:spAutoFit/>
          </a:bodyPr>
          <a:lstStyle/>
          <a:p>
            <a:pPr algn="ctr"/>
            <a:r>
              <a:rPr lang="en-US" sz="800" b="1" dirty="0">
                <a:ln w="0"/>
                <a:effectLst>
                  <a:outerShdw blurRad="38100" dist="19050" dir="2700000" algn="tl" rotWithShape="0">
                    <a:schemeClr val="dk1">
                      <a:alpha val="40000"/>
                    </a:schemeClr>
                  </a:outerShdw>
                </a:effectLst>
              </a:rPr>
              <a:t>Sensors</a:t>
            </a:r>
          </a:p>
        </p:txBody>
      </p:sp>
      <p:grpSp>
        <p:nvGrpSpPr>
          <p:cNvPr id="63" name="Group 62">
            <a:extLst>
              <a:ext uri="{FF2B5EF4-FFF2-40B4-BE49-F238E27FC236}">
                <a16:creationId xmlns:a16="http://schemas.microsoft.com/office/drawing/2014/main" id="{DC68F77A-FF0C-1D4D-9E0A-78A3D0322E6D}"/>
              </a:ext>
            </a:extLst>
          </p:cNvPr>
          <p:cNvGrpSpPr/>
          <p:nvPr/>
        </p:nvGrpSpPr>
        <p:grpSpPr>
          <a:xfrm>
            <a:off x="4506211" y="2239478"/>
            <a:ext cx="1227173" cy="805062"/>
            <a:chOff x="957475" y="1902563"/>
            <a:chExt cx="1120038" cy="858562"/>
          </a:xfrm>
        </p:grpSpPr>
        <p:pic>
          <p:nvPicPr>
            <p:cNvPr id="79" name="Picture 78" descr="A picture containing sitting, screen, computer, monitor&#10;&#10;Description automatically generated">
              <a:extLst>
                <a:ext uri="{FF2B5EF4-FFF2-40B4-BE49-F238E27FC236}">
                  <a16:creationId xmlns:a16="http://schemas.microsoft.com/office/drawing/2014/main" id="{C56DD113-573A-9C4F-97D9-A2697E407AE2}"/>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957475" y="1902563"/>
              <a:ext cx="858561" cy="858562"/>
            </a:xfrm>
            <a:prstGeom prst="rect">
              <a:avLst/>
            </a:prstGeom>
            <a:effectLst/>
          </p:spPr>
        </p:pic>
        <p:sp>
          <p:nvSpPr>
            <p:cNvPr id="81" name="TextBox 80">
              <a:extLst>
                <a:ext uri="{FF2B5EF4-FFF2-40B4-BE49-F238E27FC236}">
                  <a16:creationId xmlns:a16="http://schemas.microsoft.com/office/drawing/2014/main" id="{E8461D91-914A-BB4B-AC1E-1251D6E0DAD6}"/>
                </a:ext>
              </a:extLst>
            </p:cNvPr>
            <p:cNvSpPr txBox="1"/>
            <p:nvPr/>
          </p:nvSpPr>
          <p:spPr>
            <a:xfrm>
              <a:off x="1028302" y="1938745"/>
              <a:ext cx="1049211" cy="338552"/>
            </a:xfrm>
            <a:prstGeom prst="rect">
              <a:avLst/>
            </a:prstGeom>
            <a:noFill/>
          </p:spPr>
          <p:txBody>
            <a:bodyPr wrap="square" lIns="91411" tIns="45719" rIns="91411" bIns="45719" rtlCol="0">
              <a:spAutoFit/>
            </a:bodyPr>
            <a:lstStyle/>
            <a:p>
              <a:pPr defTabSz="913973">
                <a:defRPr/>
              </a:pPr>
              <a:r>
                <a:rPr lang="en-US" sz="1050" b="1" dirty="0">
                  <a:solidFill>
                    <a:srgbClr val="FFFFFF"/>
                  </a:solidFill>
                </a:rPr>
                <a:t>TDA4VM</a:t>
              </a:r>
            </a:p>
          </p:txBody>
        </p:sp>
      </p:grpSp>
      <p:grpSp>
        <p:nvGrpSpPr>
          <p:cNvPr id="83" name="Group 82">
            <a:extLst>
              <a:ext uri="{FF2B5EF4-FFF2-40B4-BE49-F238E27FC236}">
                <a16:creationId xmlns:a16="http://schemas.microsoft.com/office/drawing/2014/main" id="{0C44278A-1B92-CB4D-B90E-DB4B6322D4BB}"/>
              </a:ext>
            </a:extLst>
          </p:cNvPr>
          <p:cNvGrpSpPr/>
          <p:nvPr/>
        </p:nvGrpSpPr>
        <p:grpSpPr>
          <a:xfrm>
            <a:off x="7195599" y="2325801"/>
            <a:ext cx="756709" cy="643922"/>
            <a:chOff x="927015" y="1902563"/>
            <a:chExt cx="1008946" cy="858562"/>
          </a:xfrm>
        </p:grpSpPr>
        <p:pic>
          <p:nvPicPr>
            <p:cNvPr id="85" name="Picture 84" descr="A picture containing sitting, screen, computer, monitor&#10;&#10;Description automatically generated">
              <a:extLst>
                <a:ext uri="{FF2B5EF4-FFF2-40B4-BE49-F238E27FC236}">
                  <a16:creationId xmlns:a16="http://schemas.microsoft.com/office/drawing/2014/main" id="{ED8A5118-CF45-184F-BFFF-BB74B3621286}"/>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957475" y="1902563"/>
              <a:ext cx="858561" cy="858562"/>
            </a:xfrm>
            <a:prstGeom prst="rect">
              <a:avLst/>
            </a:prstGeom>
            <a:effectLst/>
          </p:spPr>
        </p:pic>
        <p:sp>
          <p:nvSpPr>
            <p:cNvPr id="86" name="TextBox 85">
              <a:extLst>
                <a:ext uri="{FF2B5EF4-FFF2-40B4-BE49-F238E27FC236}">
                  <a16:creationId xmlns:a16="http://schemas.microsoft.com/office/drawing/2014/main" id="{76BAD0DD-A3EB-6B49-827B-77F8ECDDCD6A}"/>
                </a:ext>
              </a:extLst>
            </p:cNvPr>
            <p:cNvSpPr txBox="1"/>
            <p:nvPr/>
          </p:nvSpPr>
          <p:spPr>
            <a:xfrm>
              <a:off x="927015" y="1956932"/>
              <a:ext cx="1008946" cy="328292"/>
            </a:xfrm>
            <a:prstGeom prst="rect">
              <a:avLst/>
            </a:prstGeom>
            <a:noFill/>
          </p:spPr>
          <p:txBody>
            <a:bodyPr wrap="square" lIns="91411" tIns="45719" rIns="91411" bIns="45719" rtlCol="0">
              <a:spAutoFit/>
            </a:bodyPr>
            <a:lstStyle/>
            <a:p>
              <a:pPr defTabSz="913973">
                <a:defRPr/>
              </a:pPr>
              <a:r>
                <a:rPr lang="en-US" sz="1000" b="1" dirty="0">
                  <a:solidFill>
                    <a:srgbClr val="FFFFFF"/>
                  </a:solidFill>
                </a:rPr>
                <a:t>AM6442</a:t>
              </a:r>
            </a:p>
          </p:txBody>
        </p:sp>
      </p:grpSp>
      <p:grpSp>
        <p:nvGrpSpPr>
          <p:cNvPr id="87" name="Group 86">
            <a:extLst>
              <a:ext uri="{FF2B5EF4-FFF2-40B4-BE49-F238E27FC236}">
                <a16:creationId xmlns:a16="http://schemas.microsoft.com/office/drawing/2014/main" id="{F9F571F9-9D58-794D-BF3F-BD5A317750ED}"/>
              </a:ext>
            </a:extLst>
          </p:cNvPr>
          <p:cNvGrpSpPr/>
          <p:nvPr/>
        </p:nvGrpSpPr>
        <p:grpSpPr>
          <a:xfrm>
            <a:off x="7894864" y="2325801"/>
            <a:ext cx="817233" cy="643922"/>
            <a:chOff x="957475" y="1902563"/>
            <a:chExt cx="1089644" cy="858562"/>
          </a:xfrm>
        </p:grpSpPr>
        <p:pic>
          <p:nvPicPr>
            <p:cNvPr id="88" name="Picture 87" descr="A picture containing sitting, screen, computer, monitor&#10;&#10;Description automatically generated">
              <a:extLst>
                <a:ext uri="{FF2B5EF4-FFF2-40B4-BE49-F238E27FC236}">
                  <a16:creationId xmlns:a16="http://schemas.microsoft.com/office/drawing/2014/main" id="{CCF64664-87B3-8A4E-870B-E4C6ED3E459F}"/>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957475" y="1902563"/>
              <a:ext cx="858561" cy="858562"/>
            </a:xfrm>
            <a:prstGeom prst="rect">
              <a:avLst/>
            </a:prstGeom>
            <a:effectLst/>
          </p:spPr>
        </p:pic>
        <p:sp>
          <p:nvSpPr>
            <p:cNvPr id="89" name="TextBox 88">
              <a:extLst>
                <a:ext uri="{FF2B5EF4-FFF2-40B4-BE49-F238E27FC236}">
                  <a16:creationId xmlns:a16="http://schemas.microsoft.com/office/drawing/2014/main" id="{3AA13207-8981-7649-A65F-F89D71BFE0FA}"/>
                </a:ext>
              </a:extLst>
            </p:cNvPr>
            <p:cNvSpPr txBox="1"/>
            <p:nvPr/>
          </p:nvSpPr>
          <p:spPr>
            <a:xfrm>
              <a:off x="979776" y="1958318"/>
              <a:ext cx="1067343" cy="328292"/>
            </a:xfrm>
            <a:prstGeom prst="rect">
              <a:avLst/>
            </a:prstGeom>
            <a:noFill/>
          </p:spPr>
          <p:txBody>
            <a:bodyPr wrap="square" lIns="91411" tIns="45719" rIns="91411" bIns="45719" rtlCol="0">
              <a:spAutoFit/>
            </a:bodyPr>
            <a:lstStyle/>
            <a:p>
              <a:pPr defTabSz="913973">
                <a:defRPr/>
              </a:pPr>
              <a:r>
                <a:rPr lang="en-US" sz="1000" b="1" dirty="0">
                  <a:solidFill>
                    <a:srgbClr val="FFFFFF"/>
                  </a:solidFill>
                </a:rPr>
                <a:t>Hercules</a:t>
              </a:r>
            </a:p>
          </p:txBody>
        </p:sp>
      </p:grpSp>
      <p:grpSp>
        <p:nvGrpSpPr>
          <p:cNvPr id="90" name="Group 89">
            <a:extLst>
              <a:ext uri="{FF2B5EF4-FFF2-40B4-BE49-F238E27FC236}">
                <a16:creationId xmlns:a16="http://schemas.microsoft.com/office/drawing/2014/main" id="{239DE871-5931-A240-B340-5056F73FA44C}"/>
              </a:ext>
            </a:extLst>
          </p:cNvPr>
          <p:cNvGrpSpPr/>
          <p:nvPr/>
        </p:nvGrpSpPr>
        <p:grpSpPr>
          <a:xfrm>
            <a:off x="1322402" y="2325801"/>
            <a:ext cx="786908" cy="643922"/>
            <a:chOff x="897850" y="1902563"/>
            <a:chExt cx="1049211" cy="858562"/>
          </a:xfrm>
        </p:grpSpPr>
        <p:pic>
          <p:nvPicPr>
            <p:cNvPr id="91" name="Picture 90" descr="A picture containing sitting, screen, computer, monitor&#10;&#10;Description automatically generated">
              <a:extLst>
                <a:ext uri="{FF2B5EF4-FFF2-40B4-BE49-F238E27FC236}">
                  <a16:creationId xmlns:a16="http://schemas.microsoft.com/office/drawing/2014/main" id="{45E6E515-B07D-5647-8DBA-7340B433775C}"/>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957475" y="1902563"/>
              <a:ext cx="858561" cy="858562"/>
            </a:xfrm>
            <a:prstGeom prst="rect">
              <a:avLst/>
            </a:prstGeom>
            <a:effectLst/>
          </p:spPr>
        </p:pic>
        <p:sp>
          <p:nvSpPr>
            <p:cNvPr id="92" name="TextBox 91">
              <a:extLst>
                <a:ext uri="{FF2B5EF4-FFF2-40B4-BE49-F238E27FC236}">
                  <a16:creationId xmlns:a16="http://schemas.microsoft.com/office/drawing/2014/main" id="{7FE4185B-8BF8-114B-95C7-02C3067C1DBC}"/>
                </a:ext>
              </a:extLst>
            </p:cNvPr>
            <p:cNvSpPr txBox="1"/>
            <p:nvPr/>
          </p:nvSpPr>
          <p:spPr>
            <a:xfrm>
              <a:off x="897850" y="1941852"/>
              <a:ext cx="1049211" cy="338552"/>
            </a:xfrm>
            <a:prstGeom prst="rect">
              <a:avLst/>
            </a:prstGeom>
            <a:noFill/>
          </p:spPr>
          <p:txBody>
            <a:bodyPr wrap="square" lIns="91411" tIns="45719" rIns="91411" bIns="45719" rtlCol="0">
              <a:spAutoFit/>
            </a:bodyPr>
            <a:lstStyle/>
            <a:p>
              <a:pPr defTabSz="913973">
                <a:defRPr/>
              </a:pPr>
              <a:r>
                <a:rPr lang="en-US" sz="1050" b="1" dirty="0">
                  <a:solidFill>
                    <a:srgbClr val="FFFFFF"/>
                  </a:solidFill>
                </a:rPr>
                <a:t>IWR6843</a:t>
              </a:r>
            </a:p>
          </p:txBody>
        </p:sp>
      </p:grpSp>
      <p:grpSp>
        <p:nvGrpSpPr>
          <p:cNvPr id="93" name="Group 92">
            <a:extLst>
              <a:ext uri="{FF2B5EF4-FFF2-40B4-BE49-F238E27FC236}">
                <a16:creationId xmlns:a16="http://schemas.microsoft.com/office/drawing/2014/main" id="{6B708E3D-B2B6-A54D-A8D1-487085D7C02F}"/>
              </a:ext>
            </a:extLst>
          </p:cNvPr>
          <p:cNvGrpSpPr/>
          <p:nvPr/>
        </p:nvGrpSpPr>
        <p:grpSpPr>
          <a:xfrm>
            <a:off x="2171792" y="2325801"/>
            <a:ext cx="786908" cy="643922"/>
            <a:chOff x="897850" y="1902563"/>
            <a:chExt cx="1049211" cy="858562"/>
          </a:xfrm>
        </p:grpSpPr>
        <p:pic>
          <p:nvPicPr>
            <p:cNvPr id="94" name="Picture 93" descr="A picture containing sitting, screen, computer, monitor&#10;&#10;Description automatically generated">
              <a:extLst>
                <a:ext uri="{FF2B5EF4-FFF2-40B4-BE49-F238E27FC236}">
                  <a16:creationId xmlns:a16="http://schemas.microsoft.com/office/drawing/2014/main" id="{872D518E-7C81-344C-89EB-D15D414E347D}"/>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957475" y="1902563"/>
              <a:ext cx="858561" cy="858562"/>
            </a:xfrm>
            <a:prstGeom prst="rect">
              <a:avLst/>
            </a:prstGeom>
            <a:effectLst/>
          </p:spPr>
        </p:pic>
        <p:sp>
          <p:nvSpPr>
            <p:cNvPr id="95" name="TextBox 94">
              <a:extLst>
                <a:ext uri="{FF2B5EF4-FFF2-40B4-BE49-F238E27FC236}">
                  <a16:creationId xmlns:a16="http://schemas.microsoft.com/office/drawing/2014/main" id="{F8B2BAE4-0C6E-784E-A1A0-C628DB9B890D}"/>
                </a:ext>
              </a:extLst>
            </p:cNvPr>
            <p:cNvSpPr txBox="1"/>
            <p:nvPr/>
          </p:nvSpPr>
          <p:spPr>
            <a:xfrm>
              <a:off x="897850" y="1941852"/>
              <a:ext cx="1049211" cy="338552"/>
            </a:xfrm>
            <a:prstGeom prst="rect">
              <a:avLst/>
            </a:prstGeom>
            <a:noFill/>
          </p:spPr>
          <p:txBody>
            <a:bodyPr wrap="square" lIns="91411" tIns="45719" rIns="91411" bIns="45719" rtlCol="0">
              <a:spAutoFit/>
            </a:bodyPr>
            <a:lstStyle/>
            <a:p>
              <a:pPr defTabSz="913973">
                <a:defRPr/>
              </a:pPr>
              <a:r>
                <a:rPr lang="en-US" sz="1050" b="1" dirty="0">
                  <a:solidFill>
                    <a:srgbClr val="FFFFFF"/>
                  </a:solidFill>
                </a:rPr>
                <a:t>IWR1843</a:t>
              </a:r>
            </a:p>
          </p:txBody>
        </p:sp>
      </p:grpSp>
      <p:grpSp>
        <p:nvGrpSpPr>
          <p:cNvPr id="102" name="Group 101">
            <a:extLst>
              <a:ext uri="{FF2B5EF4-FFF2-40B4-BE49-F238E27FC236}">
                <a16:creationId xmlns:a16="http://schemas.microsoft.com/office/drawing/2014/main" id="{77A2FF26-A85F-3E4B-BC2A-45A31067F9B6}"/>
              </a:ext>
            </a:extLst>
          </p:cNvPr>
          <p:cNvGrpSpPr/>
          <p:nvPr/>
        </p:nvGrpSpPr>
        <p:grpSpPr>
          <a:xfrm>
            <a:off x="6471365" y="2325801"/>
            <a:ext cx="786908" cy="643922"/>
            <a:chOff x="895888" y="1902563"/>
            <a:chExt cx="1049211" cy="858562"/>
          </a:xfrm>
        </p:grpSpPr>
        <p:pic>
          <p:nvPicPr>
            <p:cNvPr id="103" name="Picture 102" descr="A picture containing sitting, screen, computer, monitor&#10;&#10;Description automatically generated">
              <a:extLst>
                <a:ext uri="{FF2B5EF4-FFF2-40B4-BE49-F238E27FC236}">
                  <a16:creationId xmlns:a16="http://schemas.microsoft.com/office/drawing/2014/main" id="{58181FD3-9742-B741-9BC1-FEE0C69B4F39}"/>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957475" y="1902563"/>
              <a:ext cx="858561" cy="858562"/>
            </a:xfrm>
            <a:prstGeom prst="rect">
              <a:avLst/>
            </a:prstGeom>
            <a:effectLst/>
          </p:spPr>
        </p:pic>
        <p:sp>
          <p:nvSpPr>
            <p:cNvPr id="104" name="TextBox 103">
              <a:extLst>
                <a:ext uri="{FF2B5EF4-FFF2-40B4-BE49-F238E27FC236}">
                  <a16:creationId xmlns:a16="http://schemas.microsoft.com/office/drawing/2014/main" id="{B843B1A0-D259-6C44-BC72-F460A3ABB475}"/>
                </a:ext>
              </a:extLst>
            </p:cNvPr>
            <p:cNvSpPr txBox="1"/>
            <p:nvPr/>
          </p:nvSpPr>
          <p:spPr>
            <a:xfrm>
              <a:off x="895888" y="1938840"/>
              <a:ext cx="1049211" cy="338552"/>
            </a:xfrm>
            <a:prstGeom prst="rect">
              <a:avLst/>
            </a:prstGeom>
            <a:noFill/>
          </p:spPr>
          <p:txBody>
            <a:bodyPr wrap="square" lIns="91411" tIns="45719" rIns="91411" bIns="45719" rtlCol="0">
              <a:spAutoFit/>
            </a:bodyPr>
            <a:lstStyle/>
            <a:p>
              <a:pPr defTabSz="913973">
                <a:defRPr/>
              </a:pPr>
              <a:r>
                <a:rPr lang="en-US" sz="1050" b="1" dirty="0">
                  <a:solidFill>
                    <a:srgbClr val="FFFFFF"/>
                  </a:solidFill>
                </a:rPr>
                <a:t>DRA821</a:t>
              </a:r>
            </a:p>
          </p:txBody>
        </p:sp>
      </p:grpSp>
      <p:sp>
        <p:nvSpPr>
          <p:cNvPr id="105" name="Rounded Rectangle 104">
            <a:extLst>
              <a:ext uri="{FF2B5EF4-FFF2-40B4-BE49-F238E27FC236}">
                <a16:creationId xmlns:a16="http://schemas.microsoft.com/office/drawing/2014/main" id="{838691BE-104F-A142-9E3A-67FA9397D2E6}"/>
              </a:ext>
            </a:extLst>
          </p:cNvPr>
          <p:cNvSpPr/>
          <p:nvPr/>
        </p:nvSpPr>
        <p:spPr>
          <a:xfrm>
            <a:off x="1489898" y="3058341"/>
            <a:ext cx="1393680" cy="195842"/>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tx1"/>
                </a:solidFill>
                <a:latin typeface="Calibri" panose="020F0502020204030204" pitchFamily="34" charset="0"/>
                <a:cs typeface="Calibri" panose="020F0502020204030204" pitchFamily="34" charset="0"/>
              </a:rPr>
              <a:t>Functional Safety</a:t>
            </a:r>
          </a:p>
        </p:txBody>
      </p:sp>
      <p:sp>
        <p:nvSpPr>
          <p:cNvPr id="107" name="Rounded Rectangle 106">
            <a:extLst>
              <a:ext uri="{FF2B5EF4-FFF2-40B4-BE49-F238E27FC236}">
                <a16:creationId xmlns:a16="http://schemas.microsoft.com/office/drawing/2014/main" id="{2CBF02F6-54F3-4F46-A8EA-22CD8B0D7EB6}"/>
              </a:ext>
            </a:extLst>
          </p:cNvPr>
          <p:cNvSpPr/>
          <p:nvPr/>
        </p:nvSpPr>
        <p:spPr>
          <a:xfrm>
            <a:off x="4225093" y="3049341"/>
            <a:ext cx="1393680" cy="195842"/>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tx1"/>
                </a:solidFill>
                <a:latin typeface="Calibri" panose="020F0502020204030204" pitchFamily="34" charset="0"/>
                <a:cs typeface="Calibri" panose="020F0502020204030204" pitchFamily="34" charset="0"/>
              </a:rPr>
              <a:t>Functional Safety</a:t>
            </a:r>
          </a:p>
        </p:txBody>
      </p:sp>
      <p:sp>
        <p:nvSpPr>
          <p:cNvPr id="109" name="Rounded Rectangle 108">
            <a:extLst>
              <a:ext uri="{FF2B5EF4-FFF2-40B4-BE49-F238E27FC236}">
                <a16:creationId xmlns:a16="http://schemas.microsoft.com/office/drawing/2014/main" id="{CC6FA992-9A43-7C43-B629-F40A288B328C}"/>
              </a:ext>
            </a:extLst>
          </p:cNvPr>
          <p:cNvSpPr/>
          <p:nvPr/>
        </p:nvSpPr>
        <p:spPr>
          <a:xfrm>
            <a:off x="6833186" y="3046754"/>
            <a:ext cx="1393680" cy="195842"/>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tx1"/>
                </a:solidFill>
                <a:latin typeface="Calibri" panose="020F0502020204030204" pitchFamily="34" charset="0"/>
                <a:cs typeface="Calibri" panose="020F0502020204030204" pitchFamily="34" charset="0"/>
              </a:rPr>
              <a:t>Functional Safety</a:t>
            </a:r>
          </a:p>
        </p:txBody>
      </p:sp>
      <p:sp>
        <p:nvSpPr>
          <p:cNvPr id="5" name="Rectangle 4">
            <a:extLst>
              <a:ext uri="{FF2B5EF4-FFF2-40B4-BE49-F238E27FC236}">
                <a16:creationId xmlns:a16="http://schemas.microsoft.com/office/drawing/2014/main" id="{DF4D9ECA-2504-E04B-8F14-8148D0E6E978}"/>
              </a:ext>
            </a:extLst>
          </p:cNvPr>
          <p:cNvSpPr/>
          <p:nvPr/>
        </p:nvSpPr>
        <p:spPr>
          <a:xfrm>
            <a:off x="3846749" y="872160"/>
            <a:ext cx="4748553" cy="3400071"/>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7">
            <a:extLst>
              <a:ext uri="{FF2B5EF4-FFF2-40B4-BE49-F238E27FC236}">
                <a16:creationId xmlns:a16="http://schemas.microsoft.com/office/drawing/2014/main" id="{72190E62-8D4D-D441-8983-01719F304F15}"/>
              </a:ext>
            </a:extLst>
          </p:cNvPr>
          <p:cNvSpPr>
            <a:spLocks noGrp="1"/>
          </p:cNvSpPr>
          <p:nvPr>
            <p:ph type="sldNum" sz="quarter" idx="10"/>
          </p:nvPr>
        </p:nvSpPr>
        <p:spPr/>
        <p:txBody>
          <a:bodyPr/>
          <a:lstStyle/>
          <a:p>
            <a:pPr>
              <a:defRPr/>
            </a:pPr>
            <a:fld id="{2B97888F-6AF7-4263-B69D-592D8C33BAC7}" type="slidenum">
              <a:rPr lang="en-US" smtClean="0"/>
              <a:pPr>
                <a:defRPr/>
              </a:pPr>
              <a:t>8</a:t>
            </a:fld>
            <a:endParaRPr lang="en-US"/>
          </a:p>
        </p:txBody>
      </p:sp>
    </p:spTree>
    <p:extLst>
      <p:ext uri="{BB962C8B-B14F-4D97-AF65-F5344CB8AC3E}">
        <p14:creationId xmlns:p14="http://schemas.microsoft.com/office/powerpoint/2010/main" val="22284506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 descr="Walking Man clipart, cliparts of Walking Man free download (wmf ..."/>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1903107" y="434831"/>
            <a:ext cx="1096584" cy="3275269"/>
          </a:xfrm>
          <a:prstGeom prst="rect">
            <a:avLst/>
          </a:prstGeom>
          <a:noFill/>
          <a:scene3d>
            <a:camera prst="orthographicFront">
              <a:rot lat="3600000" lon="0" rev="0"/>
            </a:camera>
            <a:lightRig rig="threePt" dir="t"/>
          </a:scene3d>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sz="2800" dirty="0"/>
              <a:t>Why sensors are so important for robots</a:t>
            </a:r>
            <a:br>
              <a:rPr lang="en-US" sz="2800" dirty="0"/>
            </a:br>
            <a:r>
              <a:rPr lang="en-US" sz="2800" dirty="0">
                <a:solidFill>
                  <a:schemeClr val="tx1"/>
                </a:solidFill>
              </a:rPr>
              <a:t>…and humans</a:t>
            </a:r>
            <a:endParaRPr lang="en-US" dirty="0">
              <a:solidFill>
                <a:schemeClr val="tx1"/>
              </a:solidFill>
            </a:endParaRPr>
          </a:p>
        </p:txBody>
      </p:sp>
      <p:pic>
        <p:nvPicPr>
          <p:cNvPr id="28" name="Picture 2" descr="Walking Man clipart, cliparts of Walking Man free download (wmf ..."/>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4810371" y="401380"/>
            <a:ext cx="1096584" cy="3375169"/>
          </a:xfrm>
          <a:prstGeom prst="rect">
            <a:avLst/>
          </a:prstGeom>
          <a:noFill/>
          <a:scene3d>
            <a:camera prst="orthographicFront">
              <a:rot lat="3600000" lon="0" rev="0"/>
            </a:camera>
            <a:lightRig rig="threePt" dir="t"/>
          </a:scene3d>
          <a:extLst>
            <a:ext uri="{909E8E84-426E-40DD-AFC4-6F175D3DCCD1}">
              <a14:hiddenFill xmlns:a14="http://schemas.microsoft.com/office/drawing/2010/main">
                <a:solidFill>
                  <a:srgbClr val="FFFFFF"/>
                </a:solidFill>
              </a14:hiddenFill>
            </a:ext>
          </a:extLst>
        </p:spPr>
      </p:pic>
      <p:pic>
        <p:nvPicPr>
          <p:cNvPr id="1026" name="Picture 2" descr="C:\Users\a0406869\AppData\Local\Microsoft\Windows\INetCache\IE\RQA84YY3\6245030138_14fa848b2b_z[1].jp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624457" y="1424433"/>
            <a:ext cx="530553" cy="530553"/>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C:\Users\a0406869\AppData\Local\Microsoft\Windows\INetCache\IE\CXGSZRN5\220px-Brick_wall_close-up_view[1].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63382" y="1198031"/>
            <a:ext cx="3047018" cy="334779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0406869\AppData\Local\Microsoft\Windows\INetCache\IE\RQA84YY3\eye-162183_960_720[1].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2451004" y="953670"/>
            <a:ext cx="377238" cy="3772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0406869\AppData\Local\Microsoft\Windows\INetCache\IE\FQM6LOFO\hand-symbol-silhouette[1].jp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flipH="1">
            <a:off x="2832877" y="1659965"/>
            <a:ext cx="477001" cy="477001"/>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a0406869\AppData\Local\Microsoft\Windows\INetCache\IE\RQA84YY3\nose[1].jp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1692376" y="2310217"/>
            <a:ext cx="421462" cy="42431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a0406869\AppData\Local\Microsoft\Windows\INetCache\IE\RQA84YY3\mouth-1904940_640[1].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2755743" y="2529339"/>
            <a:ext cx="410377" cy="410377"/>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5208587" y="1157681"/>
            <a:ext cx="286545" cy="196990"/>
            <a:chOff x="4896902" y="1192929"/>
            <a:chExt cx="286545" cy="196990"/>
          </a:xfrm>
        </p:grpSpPr>
        <p:sp>
          <p:nvSpPr>
            <p:cNvPr id="6" name="5-Point Star 5"/>
            <p:cNvSpPr/>
            <p:nvPr/>
          </p:nvSpPr>
          <p:spPr>
            <a:xfrm>
              <a:off x="5078410" y="1211845"/>
              <a:ext cx="52388" cy="80701"/>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5-Point Star 15"/>
            <p:cNvSpPr/>
            <p:nvPr/>
          </p:nvSpPr>
          <p:spPr>
            <a:xfrm>
              <a:off x="4935536" y="1294932"/>
              <a:ext cx="52388" cy="80701"/>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5-Point Star 16"/>
            <p:cNvSpPr/>
            <p:nvPr/>
          </p:nvSpPr>
          <p:spPr>
            <a:xfrm>
              <a:off x="5006974" y="1309218"/>
              <a:ext cx="52388" cy="80701"/>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5-Point Star 17"/>
            <p:cNvSpPr/>
            <p:nvPr/>
          </p:nvSpPr>
          <p:spPr>
            <a:xfrm>
              <a:off x="5075367" y="1294932"/>
              <a:ext cx="52388" cy="80701"/>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5-Point Star 18"/>
            <p:cNvSpPr/>
            <p:nvPr/>
          </p:nvSpPr>
          <p:spPr>
            <a:xfrm>
              <a:off x="5131059" y="1256962"/>
              <a:ext cx="52388" cy="80701"/>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5-Point Star 19"/>
            <p:cNvSpPr/>
            <p:nvPr/>
          </p:nvSpPr>
          <p:spPr>
            <a:xfrm>
              <a:off x="4952209" y="1213762"/>
              <a:ext cx="52388" cy="80701"/>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5-Point Star 20"/>
            <p:cNvSpPr/>
            <p:nvPr/>
          </p:nvSpPr>
          <p:spPr>
            <a:xfrm>
              <a:off x="4896902" y="1244712"/>
              <a:ext cx="52388" cy="80701"/>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5-Point Star 21"/>
            <p:cNvSpPr/>
            <p:nvPr/>
          </p:nvSpPr>
          <p:spPr>
            <a:xfrm>
              <a:off x="5015702" y="1192929"/>
              <a:ext cx="52388" cy="80701"/>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Explosion 2 7"/>
          <p:cNvSpPr/>
          <p:nvPr/>
        </p:nvSpPr>
        <p:spPr>
          <a:xfrm>
            <a:off x="5235315" y="1755590"/>
            <a:ext cx="874627" cy="638175"/>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5501482" y="1831161"/>
            <a:ext cx="304800" cy="523220"/>
          </a:xfrm>
          <a:prstGeom prst="rect">
            <a:avLst/>
          </a:prstGeom>
          <a:noFill/>
        </p:spPr>
        <p:txBody>
          <a:bodyPr wrap="square" rtlCol="0">
            <a:spAutoFit/>
          </a:bodyPr>
          <a:lstStyle/>
          <a:p>
            <a:r>
              <a:rPr lang="en-US" sz="2800" b="1" dirty="0"/>
              <a:t>!</a:t>
            </a:r>
          </a:p>
        </p:txBody>
      </p:sp>
      <p:sp>
        <p:nvSpPr>
          <p:cNvPr id="10" name="Right Arrow 9"/>
          <p:cNvSpPr/>
          <p:nvPr/>
        </p:nvSpPr>
        <p:spPr>
          <a:xfrm>
            <a:off x="3704235" y="1860364"/>
            <a:ext cx="914400" cy="29191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Multiply 10"/>
          <p:cNvSpPr/>
          <p:nvPr/>
        </p:nvSpPr>
        <p:spPr>
          <a:xfrm>
            <a:off x="2335840" y="736169"/>
            <a:ext cx="714721" cy="736039"/>
          </a:xfrm>
          <a:prstGeom prst="mathMultiply">
            <a:avLst>
              <a:gd name="adj1" fmla="val 752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ultiply 29"/>
          <p:cNvSpPr/>
          <p:nvPr/>
        </p:nvSpPr>
        <p:spPr>
          <a:xfrm>
            <a:off x="2755743" y="1530445"/>
            <a:ext cx="714721" cy="736039"/>
          </a:xfrm>
          <a:prstGeom prst="mathMultiply">
            <a:avLst>
              <a:gd name="adj1" fmla="val 752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Multiply 32"/>
          <p:cNvSpPr/>
          <p:nvPr/>
        </p:nvSpPr>
        <p:spPr>
          <a:xfrm>
            <a:off x="1496227" y="1332179"/>
            <a:ext cx="714721" cy="736039"/>
          </a:xfrm>
          <a:prstGeom prst="mathMultiply">
            <a:avLst>
              <a:gd name="adj1" fmla="val 752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2" name="Picture 2"/>
          <p:cNvPicPr>
            <a:picLocks noChangeAspect="1" noChangeArrowheads="1"/>
          </p:cNvPicPr>
          <p:nvPr/>
        </p:nvPicPr>
        <p:blipFill rotWithShape="1">
          <a:blip r:embed="rId10" cstate="print">
            <a:extLst>
              <a:ext uri="{28A0092B-C50C-407E-A947-70E740481C1C}">
                <a14:useLocalDpi xmlns:a14="http://schemas.microsoft.com/office/drawing/2010/main"/>
              </a:ext>
            </a:extLst>
          </a:blip>
          <a:srcRect/>
          <a:stretch/>
        </p:blipFill>
        <p:spPr bwMode="auto">
          <a:xfrm>
            <a:off x="1654692" y="3193650"/>
            <a:ext cx="1364813" cy="1397880"/>
          </a:xfrm>
          <a:prstGeom prst="rect">
            <a:avLst/>
          </a:prstGeom>
          <a:noFill/>
          <a:ln w="9525" algn="ctr">
            <a:noFill/>
            <a:miter lim="800000"/>
            <a:headEnd/>
            <a:tailEn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9" name="Group 168"/>
          <p:cNvGrpSpPr/>
          <p:nvPr/>
        </p:nvGrpSpPr>
        <p:grpSpPr>
          <a:xfrm rot="10800000" flipH="1">
            <a:off x="3086936" y="3914462"/>
            <a:ext cx="269228" cy="201487"/>
            <a:chOff x="4876800" y="3276600"/>
            <a:chExt cx="315000" cy="304800"/>
          </a:xfrm>
          <a:solidFill>
            <a:srgbClr val="00B050"/>
          </a:solidFill>
        </p:grpSpPr>
        <p:sp>
          <p:nvSpPr>
            <p:cNvPr id="80" name="Rectangle 79"/>
            <p:cNvSpPr/>
            <p:nvPr/>
          </p:nvSpPr>
          <p:spPr>
            <a:xfrm>
              <a:off x="4876800" y="3276600"/>
              <a:ext cx="228600" cy="304800"/>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endParaRPr>
            </a:p>
          </p:txBody>
        </p:sp>
        <p:sp>
          <p:nvSpPr>
            <p:cNvPr id="81" name="Trapezoid 80"/>
            <p:cNvSpPr/>
            <p:nvPr/>
          </p:nvSpPr>
          <p:spPr>
            <a:xfrm rot="16200000">
              <a:off x="5039400" y="3396600"/>
              <a:ext cx="228600" cy="76200"/>
            </a:xfrm>
            <a:prstGeom prst="trapezoid">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endParaRPr>
            </a:p>
          </p:txBody>
        </p:sp>
      </p:grpSp>
      <p:grpSp>
        <p:nvGrpSpPr>
          <p:cNvPr id="82" name="Group 81"/>
          <p:cNvGrpSpPr/>
          <p:nvPr/>
        </p:nvGrpSpPr>
        <p:grpSpPr>
          <a:xfrm>
            <a:off x="2751010" y="3240775"/>
            <a:ext cx="559378" cy="390461"/>
            <a:chOff x="3457460" y="2047276"/>
            <a:chExt cx="224083" cy="177884"/>
          </a:xfrm>
        </p:grpSpPr>
        <p:cxnSp>
          <p:nvCxnSpPr>
            <p:cNvPr id="83" name="Straight Connector 82"/>
            <p:cNvCxnSpPr/>
            <p:nvPr/>
          </p:nvCxnSpPr>
          <p:spPr>
            <a:xfrm>
              <a:off x="3599737" y="2047276"/>
              <a:ext cx="0" cy="177884"/>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V="1">
              <a:off x="3457460" y="2136218"/>
              <a:ext cx="224083" cy="72"/>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V="1">
              <a:off x="3538572" y="2068853"/>
              <a:ext cx="124633" cy="134643"/>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3538572" y="2068853"/>
              <a:ext cx="124633" cy="134643"/>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87" name="Oval 86"/>
            <p:cNvSpPr/>
            <p:nvPr/>
          </p:nvSpPr>
          <p:spPr>
            <a:xfrm>
              <a:off x="3587036" y="2123228"/>
              <a:ext cx="24569" cy="24519"/>
            </a:xfrm>
            <a:prstGeom prst="ellipse">
              <a:avLst/>
            </a:prstGeom>
            <a:solidFill>
              <a:srgbClr val="C0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8" name="Straight Connector 87"/>
            <p:cNvCxnSpPr/>
            <p:nvPr/>
          </p:nvCxnSpPr>
          <p:spPr>
            <a:xfrm>
              <a:off x="3580646" y="2088705"/>
              <a:ext cx="42074" cy="100982"/>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V="1">
              <a:off x="3580646" y="2088705"/>
              <a:ext cx="36517" cy="100982"/>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3557624" y="2113103"/>
              <a:ext cx="91292" cy="49828"/>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V="1">
              <a:off x="3558418" y="2114829"/>
              <a:ext cx="87323" cy="42923"/>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92" name="Group 91"/>
          <p:cNvGrpSpPr/>
          <p:nvPr/>
        </p:nvGrpSpPr>
        <p:grpSpPr>
          <a:xfrm rot="18665611">
            <a:off x="1358067" y="3578480"/>
            <a:ext cx="440017" cy="341030"/>
            <a:chOff x="3175794" y="2486150"/>
            <a:chExt cx="186652" cy="179834"/>
          </a:xfrm>
        </p:grpSpPr>
        <p:sp>
          <p:nvSpPr>
            <p:cNvPr id="93" name="Rectangle 92"/>
            <p:cNvSpPr/>
            <p:nvPr/>
          </p:nvSpPr>
          <p:spPr>
            <a:xfrm>
              <a:off x="3175794" y="2491232"/>
              <a:ext cx="45719" cy="160529"/>
            </a:xfrm>
            <a:prstGeom prst="rect">
              <a:avLst/>
            </a:prstGeom>
            <a:solidFill>
              <a:srgbClr val="00B0F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p:cNvSpPr/>
            <p:nvPr/>
          </p:nvSpPr>
          <p:spPr>
            <a:xfrm>
              <a:off x="3243643" y="2555748"/>
              <a:ext cx="45719" cy="45719"/>
            </a:xfrm>
            <a:prstGeom prst="ellipse">
              <a:avLst/>
            </a:prstGeom>
            <a:solidFill>
              <a:schemeClr val="tx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Arc 94"/>
            <p:cNvSpPr/>
            <p:nvPr/>
          </p:nvSpPr>
          <p:spPr>
            <a:xfrm>
              <a:off x="3264978" y="2534412"/>
              <a:ext cx="55088" cy="82804"/>
            </a:xfrm>
            <a:prstGeom prst="arc">
              <a:avLst>
                <a:gd name="adj1" fmla="val 16200000"/>
                <a:gd name="adj2" fmla="val 4949237"/>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6" name="Arc 95"/>
            <p:cNvSpPr/>
            <p:nvPr/>
          </p:nvSpPr>
          <p:spPr>
            <a:xfrm>
              <a:off x="3243644" y="2486150"/>
              <a:ext cx="118802" cy="179834"/>
            </a:xfrm>
            <a:prstGeom prst="arc">
              <a:avLst>
                <a:gd name="adj1" fmla="val 16200000"/>
                <a:gd name="adj2" fmla="val 4949237"/>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7" name="Arc 96"/>
            <p:cNvSpPr/>
            <p:nvPr/>
          </p:nvSpPr>
          <p:spPr>
            <a:xfrm>
              <a:off x="3243643" y="2510282"/>
              <a:ext cx="96784" cy="129287"/>
            </a:xfrm>
            <a:prstGeom prst="arc">
              <a:avLst>
                <a:gd name="adj1" fmla="val 16200000"/>
                <a:gd name="adj2" fmla="val 4949237"/>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98" name="Multiply 97"/>
          <p:cNvSpPr/>
          <p:nvPr/>
        </p:nvSpPr>
        <p:spPr>
          <a:xfrm>
            <a:off x="2846631" y="3672000"/>
            <a:ext cx="714721" cy="736039"/>
          </a:xfrm>
          <a:prstGeom prst="mathMultiply">
            <a:avLst>
              <a:gd name="adj1" fmla="val 752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Multiply 98"/>
          <p:cNvSpPr/>
          <p:nvPr/>
        </p:nvSpPr>
        <p:spPr>
          <a:xfrm>
            <a:off x="2557945" y="3047092"/>
            <a:ext cx="714721" cy="736039"/>
          </a:xfrm>
          <a:prstGeom prst="mathMultiply">
            <a:avLst>
              <a:gd name="adj1" fmla="val 752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Multiply 99"/>
          <p:cNvSpPr/>
          <p:nvPr/>
        </p:nvSpPr>
        <p:spPr>
          <a:xfrm>
            <a:off x="1136471" y="3559891"/>
            <a:ext cx="714721" cy="736039"/>
          </a:xfrm>
          <a:prstGeom prst="mathMultiply">
            <a:avLst>
              <a:gd name="adj1" fmla="val 752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1" name="Picture 2"/>
          <p:cNvPicPr>
            <a:picLocks noChangeAspect="1" noChangeArrowheads="1"/>
          </p:cNvPicPr>
          <p:nvPr/>
        </p:nvPicPr>
        <p:blipFill rotWithShape="1">
          <a:blip r:embed="rId10" cstate="print">
            <a:extLst>
              <a:ext uri="{28A0092B-C50C-407E-A947-70E740481C1C}">
                <a14:useLocalDpi xmlns:a14="http://schemas.microsoft.com/office/drawing/2010/main"/>
              </a:ext>
            </a:extLst>
          </a:blip>
          <a:srcRect/>
          <a:stretch/>
        </p:blipFill>
        <p:spPr bwMode="auto">
          <a:xfrm>
            <a:off x="4412895" y="3186314"/>
            <a:ext cx="1364813" cy="1397880"/>
          </a:xfrm>
          <a:prstGeom prst="rect">
            <a:avLst/>
          </a:prstGeom>
          <a:noFill/>
          <a:ln w="9525" algn="ctr">
            <a:noFill/>
            <a:miter lim="800000"/>
            <a:headEnd/>
            <a:tailEn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 name="Explosion 2 101"/>
          <p:cNvSpPr/>
          <p:nvPr/>
        </p:nvSpPr>
        <p:spPr>
          <a:xfrm>
            <a:off x="5310982" y="3742657"/>
            <a:ext cx="874627" cy="638175"/>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TextBox 102"/>
          <p:cNvSpPr txBox="1"/>
          <p:nvPr/>
        </p:nvSpPr>
        <p:spPr>
          <a:xfrm>
            <a:off x="5577149" y="3818228"/>
            <a:ext cx="304800" cy="523220"/>
          </a:xfrm>
          <a:prstGeom prst="rect">
            <a:avLst/>
          </a:prstGeom>
          <a:noFill/>
        </p:spPr>
        <p:txBody>
          <a:bodyPr wrap="square" rtlCol="0">
            <a:spAutoFit/>
          </a:bodyPr>
          <a:lstStyle/>
          <a:p>
            <a:r>
              <a:rPr lang="en-US" sz="2800" b="1" dirty="0"/>
              <a:t>!</a:t>
            </a:r>
          </a:p>
        </p:txBody>
      </p:sp>
      <p:sp>
        <p:nvSpPr>
          <p:cNvPr id="104" name="Right Arrow 103"/>
          <p:cNvSpPr/>
          <p:nvPr/>
        </p:nvSpPr>
        <p:spPr>
          <a:xfrm>
            <a:off x="3643275" y="3795086"/>
            <a:ext cx="914400" cy="29191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747C8B7D-E2BD-7847-89C8-F9E37DADB9B8}"/>
              </a:ext>
            </a:extLst>
          </p:cNvPr>
          <p:cNvSpPr>
            <a:spLocks noGrp="1"/>
          </p:cNvSpPr>
          <p:nvPr>
            <p:ph type="sldNum" sz="quarter" idx="10"/>
          </p:nvPr>
        </p:nvSpPr>
        <p:spPr/>
        <p:txBody>
          <a:bodyPr/>
          <a:lstStyle/>
          <a:p>
            <a:pPr>
              <a:defRPr/>
            </a:pPr>
            <a:fld id="{2B97888F-6AF7-4263-B69D-592D8C33BAC7}" type="slidenum">
              <a:rPr lang="en-US" smtClean="0"/>
              <a:pPr>
                <a:defRPr/>
              </a:pPr>
              <a:t>9</a:t>
            </a:fld>
            <a:endParaRPr lang="en-US"/>
          </a:p>
        </p:txBody>
      </p:sp>
    </p:spTree>
    <p:extLst>
      <p:ext uri="{BB962C8B-B14F-4D97-AF65-F5344CB8AC3E}">
        <p14:creationId xmlns:p14="http://schemas.microsoft.com/office/powerpoint/2010/main" val="17995577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m1w8c8BqUOeboioLbsFMm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m1w8c8BqUOeboioLbsFMmA"/>
</p:tagLst>
</file>

<file path=ppt/theme/theme1.xml><?xml version="1.0" encoding="utf-8"?>
<a:theme xmlns:a="http://schemas.openxmlformats.org/drawingml/2006/main" name="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DF644A63B05BC4E85FDBF8BFDEF71DD" ma:contentTypeVersion="1" ma:contentTypeDescription="Create a new document." ma:contentTypeScope="" ma:versionID="bd7fb96ae1fac80ded141c4ec255e529">
  <xsd:schema xmlns:xsd="http://www.w3.org/2001/XMLSchema" xmlns:xs="http://www.w3.org/2001/XMLSchema" xmlns:p="http://schemas.microsoft.com/office/2006/metadata/properties" xmlns:ns2="ecd71431-ebd8-4723-aa1c-f81788cc8bd2" targetNamespace="http://schemas.microsoft.com/office/2006/metadata/properties" ma:root="true" ma:fieldsID="7cb04d47bd9fd46929ef21a528bb4a87" ns2:_="">
    <xsd:import namespace="ecd71431-ebd8-4723-aa1c-f81788cc8bd2"/>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cd71431-ebd8-4723-aa1c-f81788cc8bd2"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89D69E4-0C6C-4890-B0E4-4F333AF08FEA}">
  <ds:schemaRefs>
    <ds:schemaRef ds:uri="http://schemas.microsoft.com/sharepoint/v3/contenttype/forms"/>
  </ds:schemaRefs>
</ds:datastoreItem>
</file>

<file path=customXml/itemProps2.xml><?xml version="1.0" encoding="utf-8"?>
<ds:datastoreItem xmlns:ds="http://schemas.openxmlformats.org/officeDocument/2006/customXml" ds:itemID="{8679ED62-D344-48C1-84B3-A3BE29FD795D}">
  <ds:schemaRefs>
    <ds:schemaRef ds:uri="http://schemas.microsoft.com/office/2006/documentManagement/types"/>
    <ds:schemaRef ds:uri="http://purl.org/dc/dcmitype/"/>
    <ds:schemaRef ds:uri="http://schemas.microsoft.com/office/2006/metadata/properties"/>
    <ds:schemaRef ds:uri="http://schemas.microsoft.com/office/infopath/2007/PartnerControls"/>
    <ds:schemaRef ds:uri="http://schemas.openxmlformats.org/package/2006/metadata/core-properties"/>
    <ds:schemaRef ds:uri="http://purl.org/dc/elements/1.1/"/>
    <ds:schemaRef ds:uri="ecd71431-ebd8-4723-aa1c-f81788cc8bd2"/>
    <ds:schemaRef ds:uri="http://www.w3.org/XML/1998/namespace"/>
    <ds:schemaRef ds:uri="http://purl.org/dc/terms/"/>
  </ds:schemaRefs>
</ds:datastoreItem>
</file>

<file path=customXml/itemProps3.xml><?xml version="1.0" encoding="utf-8"?>
<ds:datastoreItem xmlns:ds="http://schemas.openxmlformats.org/officeDocument/2006/customXml" ds:itemID="{8258B0C4-A0E3-4910-9F48-6BC457804D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cd71431-ebd8-4723-aa1c-f81788cc8bd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50342</TotalTime>
  <Words>3760</Words>
  <Application>Microsoft Office PowerPoint</Application>
  <PresentationFormat>On-screen Show (16:9)</PresentationFormat>
  <Paragraphs>888</Paragraphs>
  <Slides>32</Slides>
  <Notes>30</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32</vt:i4>
      </vt:variant>
    </vt:vector>
  </HeadingPairs>
  <TitlesOfParts>
    <vt:vector size="46" baseType="lpstr">
      <vt:lpstr>MS PGothic</vt:lpstr>
      <vt:lpstr>MS PGothic</vt:lpstr>
      <vt:lpstr>Arial</vt:lpstr>
      <vt:lpstr>Arial Narrow</vt:lpstr>
      <vt:lpstr>Calibri</vt:lpstr>
      <vt:lpstr>Helvetica Neue</vt:lpstr>
      <vt:lpstr>Montserrat</vt:lpstr>
      <vt:lpstr>Palatino Linotype</vt:lpstr>
      <vt:lpstr>Roboto</vt:lpstr>
      <vt:lpstr>Segoe UI</vt:lpstr>
      <vt:lpstr>Wingdings</vt:lpstr>
      <vt:lpstr>Wingdings 3</vt:lpstr>
      <vt:lpstr>FinalPowerpoint</vt:lpstr>
      <vt:lpstr>think-cell Slide</vt:lpstr>
      <vt:lpstr>PowerPoint Presentation</vt:lpstr>
      <vt:lpstr>Agenda</vt:lpstr>
      <vt:lpstr>Autonomous Robots</vt:lpstr>
      <vt:lpstr>Autonomous Mobile Robots</vt:lpstr>
      <vt:lpstr>Autonomous Mobile Robots</vt:lpstr>
      <vt:lpstr>Autonomous Mobile Robots</vt:lpstr>
      <vt:lpstr>TI Engineering expertise for functional safety</vt:lpstr>
      <vt:lpstr>Autonomous Mobile Robots Sensing </vt:lpstr>
      <vt:lpstr>Why sensors are so important for robots …and humans</vt:lpstr>
      <vt:lpstr>Autonomous Mobile Robot challenges</vt:lpstr>
      <vt:lpstr>AMR Sensing with TI mmWave Radar Sensors</vt:lpstr>
      <vt:lpstr>TI mmWave Sense &amp; Avoid Demo for AMRs    </vt:lpstr>
      <vt:lpstr>PowerPoint Presentation</vt:lpstr>
      <vt:lpstr> Which sensors should I use for my robot?</vt:lpstr>
      <vt:lpstr>Autonomous Mobile Robots Processing </vt:lpstr>
      <vt:lpstr>PowerPoint Presentation</vt:lpstr>
      <vt:lpstr>PowerPoint Presentation</vt:lpstr>
      <vt:lpstr>PowerPoint Presentation</vt:lpstr>
      <vt:lpstr>PowerPoint Presentation</vt:lpstr>
      <vt:lpstr>Deep Learning programming with open source RunTimes</vt:lpstr>
      <vt:lpstr>Processor SDK Robotics developers tools</vt:lpstr>
      <vt:lpstr>Processor SDK Out-of-box Robotics applications</vt:lpstr>
      <vt:lpstr>Accelerated DL and CV based Localization demo</vt:lpstr>
      <vt:lpstr>Accelerated DL and CV based 3D Obstacle detection demo</vt:lpstr>
      <vt:lpstr>TI Processors unified software platform</vt:lpstr>
      <vt:lpstr>Explore Robotics Applications With TI Today</vt:lpstr>
      <vt:lpstr>Getting started with DRA821</vt:lpstr>
      <vt:lpstr>PowerPoint Presentation</vt:lpstr>
      <vt:lpstr>PowerPoint Presentation</vt:lpstr>
      <vt:lpstr>PowerPoint Presentation</vt:lpstr>
      <vt:lpstr>Hercules Support – Online Resources</vt:lpstr>
      <vt:lpstr>PowerPoint Presentation</vt:lpstr>
    </vt:vector>
  </TitlesOfParts>
  <Company>Texas Instruments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Sitara Roadmap</dc:title>
  <dc:creator>Brollo, Clementina</dc:creator>
  <cp:lastModifiedBy>Speziale, Marisa</cp:lastModifiedBy>
  <cp:revision>1511</cp:revision>
  <dcterms:created xsi:type="dcterms:W3CDTF">2007-12-19T20:51:45Z</dcterms:created>
  <dcterms:modified xsi:type="dcterms:W3CDTF">2021-03-05T21:55:02Z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0x0101008DF644A63B05BC4E85FDBF8BFDEF71DD</vt:lpwstr>
  </property>
</Properties>
</file>